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 autoAdjust="0"/>
  </p:normalViewPr>
  <p:slideViewPr>
    <p:cSldViewPr snapToGrid="0">
      <p:cViewPr varScale="1">
        <p:scale>
          <a:sx n="68" d="100"/>
          <a:sy n="68" d="100"/>
        </p:scale>
        <p:origin x="600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DD127-EDFD-42FE-B619-D47F14C5EB5C}" type="datetimeFigureOut">
              <a:rPr lang="es-PE" smtClean="0"/>
              <a:t>20/10/2017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B46F6-1A41-477C-B878-9EA80C5641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80619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DD127-EDFD-42FE-B619-D47F14C5EB5C}" type="datetimeFigureOut">
              <a:rPr lang="es-PE" smtClean="0"/>
              <a:t>20/10/2017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B46F6-1A41-477C-B878-9EA80C5641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79596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DD127-EDFD-42FE-B619-D47F14C5EB5C}" type="datetimeFigureOut">
              <a:rPr lang="es-PE" smtClean="0"/>
              <a:t>20/10/2017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B46F6-1A41-477C-B878-9EA80C5641C7}" type="slidenum">
              <a:rPr lang="es-PE" smtClean="0"/>
              <a:t>‹Nº›</a:t>
            </a:fld>
            <a:endParaRPr lang="es-PE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348545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DD127-EDFD-42FE-B619-D47F14C5EB5C}" type="datetimeFigureOut">
              <a:rPr lang="es-PE" smtClean="0"/>
              <a:t>20/10/2017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B46F6-1A41-477C-B878-9EA80C5641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844760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DD127-EDFD-42FE-B619-D47F14C5EB5C}" type="datetimeFigureOut">
              <a:rPr lang="es-PE" smtClean="0"/>
              <a:t>20/10/2017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B46F6-1A41-477C-B878-9EA80C5641C7}" type="slidenum">
              <a:rPr lang="es-PE" smtClean="0"/>
              <a:t>‹Nº›</a:t>
            </a:fld>
            <a:endParaRPr lang="es-PE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97567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DD127-EDFD-42FE-B619-D47F14C5EB5C}" type="datetimeFigureOut">
              <a:rPr lang="es-PE" smtClean="0"/>
              <a:t>20/10/2017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B46F6-1A41-477C-B878-9EA80C5641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49619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DD127-EDFD-42FE-B619-D47F14C5EB5C}" type="datetimeFigureOut">
              <a:rPr lang="es-PE" smtClean="0"/>
              <a:t>20/10/2017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B46F6-1A41-477C-B878-9EA80C5641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086227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DD127-EDFD-42FE-B619-D47F14C5EB5C}" type="datetimeFigureOut">
              <a:rPr lang="es-PE" smtClean="0"/>
              <a:t>20/10/2017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B46F6-1A41-477C-B878-9EA80C5641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2140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DD127-EDFD-42FE-B619-D47F14C5EB5C}" type="datetimeFigureOut">
              <a:rPr lang="es-PE" smtClean="0"/>
              <a:t>20/10/2017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B46F6-1A41-477C-B878-9EA80C5641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97441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DD127-EDFD-42FE-B619-D47F14C5EB5C}" type="datetimeFigureOut">
              <a:rPr lang="es-PE" smtClean="0"/>
              <a:t>20/10/2017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B46F6-1A41-477C-B878-9EA80C5641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45547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DD127-EDFD-42FE-B619-D47F14C5EB5C}" type="datetimeFigureOut">
              <a:rPr lang="es-PE" smtClean="0"/>
              <a:t>20/10/2017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B46F6-1A41-477C-B878-9EA80C5641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63446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DD127-EDFD-42FE-B619-D47F14C5EB5C}" type="datetimeFigureOut">
              <a:rPr lang="es-PE" smtClean="0"/>
              <a:t>20/10/2017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B46F6-1A41-477C-B878-9EA80C5641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45059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DD127-EDFD-42FE-B619-D47F14C5EB5C}" type="datetimeFigureOut">
              <a:rPr lang="es-PE" smtClean="0"/>
              <a:t>20/10/2017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B46F6-1A41-477C-B878-9EA80C5641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66156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DD127-EDFD-42FE-B619-D47F14C5EB5C}" type="datetimeFigureOut">
              <a:rPr lang="es-PE" smtClean="0"/>
              <a:t>20/10/2017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B46F6-1A41-477C-B878-9EA80C5641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87600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DD127-EDFD-42FE-B619-D47F14C5EB5C}" type="datetimeFigureOut">
              <a:rPr lang="es-PE" smtClean="0"/>
              <a:t>20/10/2017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B46F6-1A41-477C-B878-9EA80C5641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97000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DD127-EDFD-42FE-B619-D47F14C5EB5C}" type="datetimeFigureOut">
              <a:rPr lang="es-PE" smtClean="0"/>
              <a:t>20/10/2017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B46F6-1A41-477C-B878-9EA80C5641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39351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7DD127-EDFD-42FE-B619-D47F14C5EB5C}" type="datetimeFigureOut">
              <a:rPr lang="es-PE" smtClean="0"/>
              <a:t>20/10/2017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2EB46F6-1A41-477C-B878-9EA80C5641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14430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07067" y="3333001"/>
            <a:ext cx="7766936" cy="1646302"/>
          </a:xfrm>
        </p:spPr>
        <p:txBody>
          <a:bodyPr/>
          <a:lstStyle/>
          <a:p>
            <a:pPr algn="ctr"/>
            <a:r>
              <a:rPr lang="es-PE" b="1" dirty="0" smtClean="0"/>
              <a:t>DESA </a:t>
            </a:r>
            <a:br>
              <a:rPr lang="es-PE" b="1" dirty="0" smtClean="0"/>
            </a:br>
            <a:r>
              <a:rPr lang="es-PE" b="1" dirty="0" smtClean="0"/>
              <a:t>SALUD OCUPACIONAL</a:t>
            </a:r>
            <a:br>
              <a:rPr lang="es-PE" b="1" dirty="0" smtClean="0"/>
            </a:br>
            <a:r>
              <a:rPr lang="es-PE" b="1" dirty="0" smtClean="0"/>
              <a:t/>
            </a:r>
            <a:br>
              <a:rPr lang="es-PE" b="1" dirty="0" smtClean="0"/>
            </a:br>
            <a:r>
              <a:rPr lang="es-PE" b="1" dirty="0" smtClean="0"/>
              <a:t>CAPACITACIONES</a:t>
            </a:r>
            <a:endParaRPr lang="es-PE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72975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29803"/>
          </a:xfrm>
        </p:spPr>
        <p:txBody>
          <a:bodyPr/>
          <a:lstStyle/>
          <a:p>
            <a:pPr algn="ctr"/>
            <a:r>
              <a:rPr lang="es-PE" dirty="0" smtClean="0"/>
              <a:t>CAPACITACIONES</a:t>
            </a:r>
            <a:endParaRPr lang="es-PE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12521" y="1450592"/>
            <a:ext cx="8596668" cy="518217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s-PE" dirty="0" smtClean="0"/>
              <a:t>Se realizan capacitaciones a diferentes entidades del estado como Municipalidades, Establecimientos de Salud, universidades, empresas privadas, colegios profesionales y otros.</a:t>
            </a:r>
          </a:p>
        </p:txBody>
      </p:sp>
      <p:sp>
        <p:nvSpPr>
          <p:cNvPr id="5" name="4 Rectángulo redondeado"/>
          <p:cNvSpPr/>
          <p:nvPr/>
        </p:nvSpPr>
        <p:spPr>
          <a:xfrm>
            <a:off x="931945" y="2917097"/>
            <a:ext cx="2964289" cy="45076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Riesgos Ocupacionales</a:t>
            </a:r>
            <a:endParaRPr lang="es-PE" dirty="0"/>
          </a:p>
        </p:txBody>
      </p:sp>
      <p:sp>
        <p:nvSpPr>
          <p:cNvPr id="6" name="5 Rectángulo redondeado"/>
          <p:cNvSpPr/>
          <p:nvPr/>
        </p:nvSpPr>
        <p:spPr>
          <a:xfrm>
            <a:off x="7628960" y="2313937"/>
            <a:ext cx="2601532" cy="45076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Matriz IPER</a:t>
            </a:r>
            <a:endParaRPr lang="es-PE" dirty="0"/>
          </a:p>
        </p:txBody>
      </p:sp>
      <p:sp>
        <p:nvSpPr>
          <p:cNvPr id="7" name="6 Rectángulo redondeado"/>
          <p:cNvSpPr/>
          <p:nvPr/>
        </p:nvSpPr>
        <p:spPr>
          <a:xfrm>
            <a:off x="4535884" y="2893489"/>
            <a:ext cx="2601532" cy="45076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Exámenes Médicos ocupacionales</a:t>
            </a:r>
            <a:endParaRPr lang="es-PE" dirty="0"/>
          </a:p>
        </p:txBody>
      </p:sp>
      <p:sp>
        <p:nvSpPr>
          <p:cNvPr id="8" name="7 Rectángulo redondeado"/>
          <p:cNvSpPr/>
          <p:nvPr/>
        </p:nvSpPr>
        <p:spPr>
          <a:xfrm>
            <a:off x="7628960" y="2994373"/>
            <a:ext cx="2601532" cy="45076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Conformación del Comité de SST</a:t>
            </a:r>
            <a:endParaRPr lang="es-PE" dirty="0"/>
          </a:p>
        </p:txBody>
      </p:sp>
      <p:sp>
        <p:nvSpPr>
          <p:cNvPr id="10" name="9 Rectángulo redondeado"/>
          <p:cNvSpPr/>
          <p:nvPr/>
        </p:nvSpPr>
        <p:spPr>
          <a:xfrm>
            <a:off x="931946" y="2313937"/>
            <a:ext cx="2964289" cy="450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Difusión de normas de SST</a:t>
            </a:r>
            <a:endParaRPr lang="es-PE" dirty="0"/>
          </a:p>
        </p:txBody>
      </p:sp>
      <p:sp>
        <p:nvSpPr>
          <p:cNvPr id="11" name="10 Rectángulo redondeado"/>
          <p:cNvSpPr/>
          <p:nvPr/>
        </p:nvSpPr>
        <p:spPr>
          <a:xfrm>
            <a:off x="4535884" y="2313937"/>
            <a:ext cx="2601532" cy="45076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Ley 29783 de SST</a:t>
            </a:r>
            <a:endParaRPr lang="es-PE" dirty="0"/>
          </a:p>
        </p:txBody>
      </p:sp>
      <p:grpSp>
        <p:nvGrpSpPr>
          <p:cNvPr id="13" name="12 Grupo"/>
          <p:cNvGrpSpPr/>
          <p:nvPr/>
        </p:nvGrpSpPr>
        <p:grpSpPr>
          <a:xfrm>
            <a:off x="5026447" y="3875061"/>
            <a:ext cx="2110969" cy="1709189"/>
            <a:chOff x="3571149" y="5599"/>
            <a:chExt cx="2110969" cy="1709189"/>
          </a:xfrm>
        </p:grpSpPr>
        <p:sp>
          <p:nvSpPr>
            <p:cNvPr id="14" name="13 Proceso alternativo"/>
            <p:cNvSpPr/>
            <p:nvPr/>
          </p:nvSpPr>
          <p:spPr>
            <a:xfrm>
              <a:off x="3571149" y="5599"/>
              <a:ext cx="2110969" cy="1709189"/>
            </a:xfrm>
            <a:prstGeom prst="flowChartAlternateProcess">
              <a:avLst/>
            </a:prstGeom>
            <a:blipFill rotWithShape="0">
              <a:blip r:embed="rId2"/>
              <a:stretch>
                <a:fillRect/>
              </a:stretch>
            </a:blip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</p:sp>
        <p:sp>
          <p:nvSpPr>
            <p:cNvPr id="15" name="Proceso alternativo 4"/>
            <p:cNvSpPr/>
            <p:nvPr/>
          </p:nvSpPr>
          <p:spPr>
            <a:xfrm>
              <a:off x="3654583" y="89033"/>
              <a:ext cx="1944101" cy="154232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marL="0" marR="0" lvl="0" indent="0" algn="ctr" defTabSz="7112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6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7112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6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7112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6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7112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sz="16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MEDICOS OCUPACIONALES</a:t>
              </a:r>
            </a:p>
          </p:txBody>
        </p:sp>
      </p:grpSp>
      <p:grpSp>
        <p:nvGrpSpPr>
          <p:cNvPr id="16" name="15 Grupo"/>
          <p:cNvGrpSpPr/>
          <p:nvPr/>
        </p:nvGrpSpPr>
        <p:grpSpPr>
          <a:xfrm>
            <a:off x="7977353" y="3729506"/>
            <a:ext cx="2253139" cy="1854744"/>
            <a:chOff x="1107788" y="2325097"/>
            <a:chExt cx="2253139" cy="1854744"/>
          </a:xfrm>
        </p:grpSpPr>
        <p:sp>
          <p:nvSpPr>
            <p:cNvPr id="17" name="16 Proceso alternativo"/>
            <p:cNvSpPr/>
            <p:nvPr/>
          </p:nvSpPr>
          <p:spPr>
            <a:xfrm>
              <a:off x="1107788" y="2325097"/>
              <a:ext cx="2253139" cy="1854744"/>
            </a:xfrm>
            <a:prstGeom prst="flowChartAlternateProcess">
              <a:avLst/>
            </a:prstGeom>
            <a:blipFill rotWithShape="0">
              <a:blip r:embed="rId3"/>
              <a:stretch>
                <a:fillRect/>
              </a:stretch>
            </a:blip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</p:sp>
        <p:sp>
          <p:nvSpPr>
            <p:cNvPr id="18" name="Proceso alternativo 4"/>
            <p:cNvSpPr/>
            <p:nvPr/>
          </p:nvSpPr>
          <p:spPr>
            <a:xfrm>
              <a:off x="1198327" y="2415636"/>
              <a:ext cx="2072061" cy="167366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marL="0" marR="0" lvl="0" indent="0" algn="ctr" defTabSz="7112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6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7112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6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7112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6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7112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6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7112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sz="16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CORSSAT</a:t>
              </a:r>
            </a:p>
          </p:txBody>
        </p:sp>
      </p:grpSp>
      <p:grpSp>
        <p:nvGrpSpPr>
          <p:cNvPr id="19" name="18 Grupo"/>
          <p:cNvGrpSpPr/>
          <p:nvPr/>
        </p:nvGrpSpPr>
        <p:grpSpPr>
          <a:xfrm>
            <a:off x="1448913" y="3849164"/>
            <a:ext cx="2115140" cy="2364103"/>
            <a:chOff x="3794309" y="3986130"/>
            <a:chExt cx="2115140" cy="2364103"/>
          </a:xfrm>
        </p:grpSpPr>
        <p:sp>
          <p:nvSpPr>
            <p:cNvPr id="20" name="19 Proceso alternativo"/>
            <p:cNvSpPr/>
            <p:nvPr/>
          </p:nvSpPr>
          <p:spPr>
            <a:xfrm>
              <a:off x="3824597" y="3986130"/>
              <a:ext cx="2084852" cy="1709189"/>
            </a:xfrm>
            <a:prstGeom prst="flowChartAlternateProcess">
              <a:avLst/>
            </a:prstGeom>
            <a:blipFill rotWithShape="0">
              <a:blip r:embed="rId4"/>
              <a:stretch>
                <a:fillRect/>
              </a:stretch>
            </a:blip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</p:sp>
        <p:sp>
          <p:nvSpPr>
            <p:cNvPr id="21" name="Proceso alternativo 4"/>
            <p:cNvSpPr/>
            <p:nvPr/>
          </p:nvSpPr>
          <p:spPr>
            <a:xfrm>
              <a:off x="3794309" y="4807912"/>
              <a:ext cx="1917984" cy="154232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marL="0" marR="0" lvl="0" indent="0" algn="ctr" defTabSz="7112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6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7112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6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7112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es-PE" sz="1600" dirty="0" smtClean="0">
                  <a:solidFill>
                    <a:sysClr val="window" lastClr="FFFFFF"/>
                  </a:solidFill>
                  <a:latin typeface="Calibri"/>
                </a:rPr>
                <a:t>CAPACITACIONES</a:t>
              </a:r>
              <a:endParaRPr kumimoji="0" lang="es-PE" sz="16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7112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6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7112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sz="16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COMITE DE SST</a:t>
              </a:r>
            </a:p>
          </p:txBody>
        </p:sp>
      </p:grpSp>
      <p:sp>
        <p:nvSpPr>
          <p:cNvPr id="4" name="Rectángulo 3"/>
          <p:cNvSpPr/>
          <p:nvPr/>
        </p:nvSpPr>
        <p:spPr>
          <a:xfrm>
            <a:off x="2061881" y="5868623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PE" sz="1600" dirty="0"/>
              <a:t>Se han realizado </a:t>
            </a:r>
            <a:r>
              <a:rPr lang="es-PE" sz="1600" dirty="0" smtClean="0"/>
              <a:t>capacitaciones a Municipalidades en temas de:</a:t>
            </a:r>
            <a:endParaRPr lang="es-PE" sz="1600" dirty="0"/>
          </a:p>
          <a:p>
            <a:pPr lvl="1" algn="just">
              <a:buFont typeface="Wingdings" pitchFamily="2" charset="2"/>
              <a:buChar char="q"/>
            </a:pPr>
            <a:r>
              <a:rPr lang="es-PE" sz="1600" dirty="0"/>
              <a:t>Exámenes Médicos Ocupacionales</a:t>
            </a:r>
          </a:p>
          <a:p>
            <a:pPr lvl="1" algn="just">
              <a:buFont typeface="Wingdings" pitchFamily="2" charset="2"/>
              <a:buChar char="q"/>
            </a:pPr>
            <a:r>
              <a:rPr lang="es-PE" sz="1600" dirty="0"/>
              <a:t>Perfil de puestos.</a:t>
            </a:r>
          </a:p>
        </p:txBody>
      </p:sp>
    </p:spTree>
    <p:extLst>
      <p:ext uri="{BB962C8B-B14F-4D97-AF65-F5344CB8AC3E}">
        <p14:creationId xmlns:p14="http://schemas.microsoft.com/office/powerpoint/2010/main" val="339478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16573</TotalTime>
  <Words>72</Words>
  <Application>Microsoft Office PowerPoint</Application>
  <PresentationFormat>Panorámica</PresentationFormat>
  <Paragraphs>26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8" baseType="lpstr">
      <vt:lpstr>Arial</vt:lpstr>
      <vt:lpstr>Calibri</vt:lpstr>
      <vt:lpstr>Trebuchet MS</vt:lpstr>
      <vt:lpstr>Wingdings</vt:lpstr>
      <vt:lpstr>Wingdings 3</vt:lpstr>
      <vt:lpstr>Faceta</vt:lpstr>
      <vt:lpstr>DESA  SALUD OCUPACIONAL  CAPACITACIONES</vt:lpstr>
      <vt:lpstr>CAPACITACIONES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35</cp:revision>
  <dcterms:created xsi:type="dcterms:W3CDTF">2017-10-11T14:13:28Z</dcterms:created>
  <dcterms:modified xsi:type="dcterms:W3CDTF">2017-10-20T15:11:59Z</dcterms:modified>
</cp:coreProperties>
</file>