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12192000" cy="6858000"/>
  <p:notesSz cx="6797675" cy="9926638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E7863-F763-4D8D-9989-9A8BE5257E3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C840-CE79-4028-8D71-FBA007C54B2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6393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E7863-F763-4D8D-9989-9A8BE5257E3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C840-CE79-4028-8D71-FBA007C54B2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54244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E7863-F763-4D8D-9989-9A8BE5257E3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C840-CE79-4028-8D71-FBA007C54B2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92085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E7863-F763-4D8D-9989-9A8BE5257E3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C840-CE79-4028-8D71-FBA007C54B2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25374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E7863-F763-4D8D-9989-9A8BE5257E3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C840-CE79-4028-8D71-FBA007C54B2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68008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E7863-F763-4D8D-9989-9A8BE5257E3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C840-CE79-4028-8D71-FBA007C54B2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1718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E7863-F763-4D8D-9989-9A8BE5257E3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C840-CE79-4028-8D71-FBA007C54B2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54159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E7863-F763-4D8D-9989-9A8BE5257E3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C840-CE79-4028-8D71-FBA007C54B2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69270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E7863-F763-4D8D-9989-9A8BE5257E3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C840-CE79-4028-8D71-FBA007C54B2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18808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E7863-F763-4D8D-9989-9A8BE5257E3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C840-CE79-4028-8D71-FBA007C54B2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69726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E7863-F763-4D8D-9989-9A8BE5257E3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0C840-CE79-4028-8D71-FBA007C54B2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14672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E7863-F763-4D8D-9989-9A8BE5257E3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0C840-CE79-4028-8D71-FBA007C54B2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86827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681"/>
          <a:stretch/>
        </p:blipFill>
        <p:spPr>
          <a:xfrm>
            <a:off x="95250" y="53580"/>
            <a:ext cx="2343690" cy="94257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87" b="95397" l="948" r="88152">
                        <a14:foregroundMark x1="43365" y1="15481" x2="43365" y2="15481"/>
                        <a14:foregroundMark x1="44076" y1="24686" x2="44076" y2="2468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51"/>
          <a:stretch/>
        </p:blipFill>
        <p:spPr bwMode="auto">
          <a:xfrm>
            <a:off x="2896534" y="2699029"/>
            <a:ext cx="6520923" cy="303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911663" y="1323861"/>
            <a:ext cx="104906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/>
              <a:t>Ficha N° 22</a:t>
            </a:r>
            <a:br>
              <a:rPr lang="es-ES" sz="3200" b="1" dirty="0"/>
            </a:br>
            <a:r>
              <a:rPr lang="es-ES" sz="3200" b="1" dirty="0"/>
              <a:t>FORTALECIMIENTO DE LA GESTIÓN INSTITUCIONAL EN RELACIÓN A LOS CONVENIOS DE GESTIÓN</a:t>
            </a:r>
            <a:endParaRPr lang="es-PE" sz="2286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9168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983608"/>
              </p:ext>
            </p:extLst>
          </p:nvPr>
        </p:nvGraphicFramePr>
        <p:xfrm>
          <a:off x="107324" y="128787"/>
          <a:ext cx="11985937" cy="6639562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720924"/>
                <a:gridCol w="8944688"/>
                <a:gridCol w="1320325"/>
              </a:tblGrid>
              <a:tr h="256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</a:rPr>
                        <a:t>Nombre </a:t>
                      </a:r>
                      <a:endParaRPr lang="es-P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</a:rPr>
                        <a:t>FORTALECIMIENTO DE LA GESTIÓN INSTITUCIONAL EN RELACIÓN A LOS CONVENIOS DE GESTIÓN</a:t>
                      </a:r>
                      <a:endParaRPr lang="es-P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56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Tipo</a:t>
                      </a:r>
                      <a:endParaRPr lang="es-P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Compromiso de mejora de los servicios</a:t>
                      </a:r>
                      <a:endParaRPr lang="es-P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56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Institución</a:t>
                      </a:r>
                      <a:endParaRPr lang="es-P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DIRESAS/GERESA</a:t>
                      </a:r>
                      <a:endParaRPr lang="es-P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77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 </a:t>
                      </a:r>
                      <a:endParaRPr lang="es-PE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Definición</a:t>
                      </a:r>
                      <a:endParaRPr lang="es-P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</a:rPr>
                        <a:t>Acciones </a:t>
                      </a:r>
                      <a:r>
                        <a:rPr lang="es-ES" sz="1400" dirty="0">
                          <a:effectLst/>
                        </a:rPr>
                        <a:t>realizadas por las DIRESAS </a:t>
                      </a:r>
                      <a:r>
                        <a:rPr lang="es-ES" sz="1400" dirty="0" smtClean="0">
                          <a:effectLst/>
                        </a:rPr>
                        <a:t>mediante</a:t>
                      </a:r>
                      <a:r>
                        <a:rPr lang="es-ES" sz="1400" baseline="0" dirty="0" smtClean="0">
                          <a:effectLst/>
                        </a:rPr>
                        <a:t> el </a:t>
                      </a:r>
                      <a:r>
                        <a:rPr lang="es-ES" sz="1400" dirty="0" smtClean="0">
                          <a:effectLst/>
                        </a:rPr>
                        <a:t>monitoreo,</a:t>
                      </a:r>
                      <a:r>
                        <a:rPr lang="es-ES" sz="1400" baseline="0" dirty="0" smtClean="0">
                          <a:effectLst/>
                        </a:rPr>
                        <a:t> acompañamiento, socialización de indicadores</a:t>
                      </a:r>
                      <a:r>
                        <a:rPr lang="es-ES" sz="1400" dirty="0" smtClean="0">
                          <a:effectLst/>
                        </a:rPr>
                        <a:t> y procedimientos de evaluación</a:t>
                      </a:r>
                      <a:r>
                        <a:rPr lang="es-ES" sz="1400" baseline="0" dirty="0" smtClean="0">
                          <a:effectLst/>
                        </a:rPr>
                        <a:t> y asistencia técnica </a:t>
                      </a:r>
                      <a:r>
                        <a:rPr lang="es-ES" sz="1400" dirty="0" smtClean="0">
                          <a:effectLst/>
                        </a:rPr>
                        <a:t>en </a:t>
                      </a:r>
                      <a:r>
                        <a:rPr lang="es-ES" sz="1400" dirty="0">
                          <a:effectLst/>
                        </a:rPr>
                        <a:t>todo el proceso de los Convenios de Gestión, </a:t>
                      </a:r>
                      <a:r>
                        <a:rPr lang="es-ES" sz="1400" dirty="0" smtClean="0">
                          <a:effectLst/>
                        </a:rPr>
                        <a:t>se </a:t>
                      </a:r>
                      <a:r>
                        <a:rPr lang="es-ES" sz="1400" dirty="0">
                          <a:effectLst/>
                        </a:rPr>
                        <a:t>brinda a las Redes y </a:t>
                      </a:r>
                      <a:r>
                        <a:rPr lang="es-ES" sz="1400" dirty="0" smtClean="0">
                          <a:effectLst/>
                        </a:rPr>
                        <a:t>establecimientos</a:t>
                      </a:r>
                      <a:r>
                        <a:rPr lang="es-ES" sz="1400" baseline="0" dirty="0" smtClean="0">
                          <a:effectLst/>
                        </a:rPr>
                        <a:t> para </a:t>
                      </a:r>
                      <a:r>
                        <a:rPr lang="es-ES" sz="1400" dirty="0" smtClean="0">
                          <a:effectLst/>
                        </a:rPr>
                        <a:t>mejorar </a:t>
                      </a:r>
                      <a:r>
                        <a:rPr lang="es-ES" sz="1400" dirty="0">
                          <a:effectLst/>
                        </a:rPr>
                        <a:t>los procesos que generan los servicios de salud.</a:t>
                      </a:r>
                      <a:endParaRPr lang="es-P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912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Justificación</a:t>
                      </a:r>
                      <a:endParaRPr lang="es-P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</a:rPr>
                        <a:t>DIRESAS </a:t>
                      </a:r>
                      <a:r>
                        <a:rPr lang="es-ES" sz="1400" dirty="0">
                          <a:effectLst/>
                        </a:rPr>
                        <a:t>tengan una participación activa y </a:t>
                      </a:r>
                      <a:r>
                        <a:rPr lang="es-ES" sz="1400" dirty="0" smtClean="0">
                          <a:effectLst/>
                        </a:rPr>
                        <a:t>de </a:t>
                      </a:r>
                      <a:r>
                        <a:rPr lang="es-ES" sz="1400" dirty="0">
                          <a:effectLst/>
                        </a:rPr>
                        <a:t>liderazgo </a:t>
                      </a:r>
                      <a:r>
                        <a:rPr lang="es-ES" sz="1400" dirty="0" smtClean="0">
                          <a:effectLst/>
                        </a:rPr>
                        <a:t>mediante el acompañamiento</a:t>
                      </a:r>
                      <a:r>
                        <a:rPr lang="es-ES" sz="1400" baseline="0" dirty="0" smtClean="0">
                          <a:effectLst/>
                        </a:rPr>
                        <a:t> </a:t>
                      </a:r>
                      <a:r>
                        <a:rPr lang="es-ES" sz="1400" dirty="0" smtClean="0">
                          <a:effectLst/>
                        </a:rPr>
                        <a:t>en </a:t>
                      </a:r>
                      <a:r>
                        <a:rPr lang="es-ES" sz="1400" dirty="0">
                          <a:effectLst/>
                        </a:rPr>
                        <a:t>el proceso </a:t>
                      </a:r>
                      <a:r>
                        <a:rPr lang="es-ES" sz="1400" dirty="0" smtClean="0">
                          <a:effectLst/>
                        </a:rPr>
                        <a:t>de los Convenios de Gestión, de</a:t>
                      </a:r>
                      <a:r>
                        <a:rPr lang="es-ES" sz="1400" baseline="0" dirty="0" smtClean="0">
                          <a:effectLst/>
                        </a:rPr>
                        <a:t> forma directa con </a:t>
                      </a:r>
                      <a:r>
                        <a:rPr lang="es-ES" sz="1400" dirty="0" smtClean="0">
                          <a:effectLst/>
                        </a:rPr>
                        <a:t>los establecimientos,</a:t>
                      </a:r>
                      <a:r>
                        <a:rPr lang="es-ES" sz="1400" baseline="0" dirty="0" smtClean="0">
                          <a:effectLst/>
                        </a:rPr>
                        <a:t> </a:t>
                      </a:r>
                      <a:r>
                        <a:rPr lang="es-ES" sz="1400" dirty="0" smtClean="0">
                          <a:effectLst/>
                        </a:rPr>
                        <a:t>permitiendo la</a:t>
                      </a:r>
                      <a:r>
                        <a:rPr lang="es-ES" sz="1400" baseline="0" dirty="0" smtClean="0">
                          <a:effectLst/>
                        </a:rPr>
                        <a:t> </a:t>
                      </a:r>
                      <a:r>
                        <a:rPr lang="es-ES" sz="1400" dirty="0" smtClean="0">
                          <a:effectLst/>
                        </a:rPr>
                        <a:t>retroalimentación </a:t>
                      </a:r>
                      <a:r>
                        <a:rPr lang="es-ES" sz="1400" dirty="0">
                          <a:effectLst/>
                        </a:rPr>
                        <a:t>para los </a:t>
                      </a:r>
                      <a:r>
                        <a:rPr lang="es-ES" sz="1400" dirty="0" smtClean="0">
                          <a:effectLst/>
                        </a:rPr>
                        <a:t>establecimientos</a:t>
                      </a:r>
                      <a:r>
                        <a:rPr lang="es-ES" sz="1400" baseline="0" dirty="0" smtClean="0">
                          <a:effectLst/>
                        </a:rPr>
                        <a:t> y mejorando sus resultados a futuro</a:t>
                      </a:r>
                      <a:endParaRPr lang="es-P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01155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 </a:t>
                      </a:r>
                      <a:endParaRPr lang="es-PE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Logro esperado y porcentaje de cumplimiento</a:t>
                      </a:r>
                      <a:endParaRPr lang="es-P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</a:rPr>
                        <a:t>1</a:t>
                      </a:r>
                      <a:r>
                        <a:rPr lang="es-ES" sz="1400" dirty="0">
                          <a:effectLst/>
                        </a:rPr>
                        <a:t>.- </a:t>
                      </a:r>
                      <a:r>
                        <a:rPr lang="es-ES" sz="1400" dirty="0" smtClean="0">
                          <a:effectLst/>
                        </a:rPr>
                        <a:t>Plan </a:t>
                      </a:r>
                      <a:r>
                        <a:rPr lang="es-ES" sz="1400" dirty="0">
                          <a:effectLst/>
                        </a:rPr>
                        <a:t>de difusión de Convenios de </a:t>
                      </a:r>
                      <a:r>
                        <a:rPr lang="es-ES" sz="1400" dirty="0" smtClean="0">
                          <a:effectLst/>
                        </a:rPr>
                        <a:t>Gestión</a:t>
                      </a:r>
                      <a:r>
                        <a:rPr lang="es-ES" sz="1400" baseline="0" dirty="0" smtClean="0">
                          <a:effectLst/>
                        </a:rPr>
                        <a:t> con </a:t>
                      </a:r>
                      <a:r>
                        <a:rPr lang="es-ES" sz="1400" dirty="0" smtClean="0">
                          <a:effectLst/>
                        </a:rPr>
                        <a:t>énfasis </a:t>
                      </a:r>
                      <a:r>
                        <a:rPr lang="es-ES" sz="1400" dirty="0">
                          <a:effectLst/>
                        </a:rPr>
                        <a:t>en la socialización de los </a:t>
                      </a:r>
                      <a:r>
                        <a:rPr lang="es-ES" sz="1400" dirty="0" smtClean="0">
                          <a:effectLst/>
                        </a:rPr>
                        <a:t>indicadores.</a:t>
                      </a:r>
                      <a:endParaRPr lang="es-PE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Plazo: octubre y diciembre 2017</a:t>
                      </a:r>
                      <a:endParaRPr lang="es-PE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Fuente Auditable: Informe.</a:t>
                      </a:r>
                      <a:endParaRPr lang="es-P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Cumple con la acción en el plazo establecido </a:t>
                      </a:r>
                      <a:endParaRPr lang="es-PE" sz="14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 </a:t>
                      </a:r>
                      <a:r>
                        <a:rPr lang="es-ES" sz="1400" dirty="0" smtClean="0">
                          <a:effectLst/>
                        </a:rPr>
                        <a:t>50</a:t>
                      </a:r>
                      <a:r>
                        <a:rPr lang="es-ES" sz="1400" dirty="0">
                          <a:effectLst/>
                        </a:rPr>
                        <a:t>%</a:t>
                      </a:r>
                      <a:endParaRPr lang="es-P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</a:tr>
              <a:tr h="1560173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2.- Monitoreo del cumplimiento de los indicadores y compromisos. Se busca que la DIRESA tenga una participación activa en la evolución del cumplimiento de los compromisos y sea capaz de identificar los principales problemas que impiden lograr los mejores resultados, centrando este análisis en los problemas de gestión interna que pueden existir</a:t>
                      </a:r>
                      <a:endParaRPr lang="es-PE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 </a:t>
                      </a:r>
                      <a:r>
                        <a:rPr lang="es-ES" sz="1400" dirty="0" smtClean="0">
                          <a:effectLst/>
                        </a:rPr>
                        <a:t>Plazo</a:t>
                      </a:r>
                      <a:r>
                        <a:rPr lang="es-ES" sz="1400" dirty="0">
                          <a:effectLst/>
                        </a:rPr>
                        <a:t>: agosto y diciembre 2017</a:t>
                      </a:r>
                      <a:endParaRPr lang="es-PE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Fuente Auditable: Informe</a:t>
                      </a:r>
                      <a:endParaRPr lang="es-P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Cumple con la acción en el plazo </a:t>
                      </a:r>
                      <a:r>
                        <a:rPr lang="es-ES" sz="1400" dirty="0" smtClean="0">
                          <a:effectLst/>
                        </a:rPr>
                        <a:t>establecido</a:t>
                      </a:r>
                      <a:r>
                        <a:rPr lang="es-ES" sz="1400" baseline="0" dirty="0" smtClean="0">
                          <a:effectLst/>
                        </a:rPr>
                        <a:t>      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aseline="0" dirty="0" smtClean="0">
                          <a:effectLst/>
                        </a:rPr>
                        <a:t>             </a:t>
                      </a:r>
                      <a:r>
                        <a:rPr lang="es-ES" sz="1400" dirty="0" smtClean="0">
                          <a:effectLst/>
                        </a:rPr>
                        <a:t>50</a:t>
                      </a:r>
                      <a:r>
                        <a:rPr lang="es-ES" sz="1400" dirty="0">
                          <a:effectLst/>
                        </a:rPr>
                        <a:t>%</a:t>
                      </a:r>
                      <a:endParaRPr lang="es-P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</a:tr>
              <a:tr h="77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Área responsable técnica y de la información.</a:t>
                      </a:r>
                      <a:endParaRPr lang="es-P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</a:rPr>
                        <a:t>Dirección</a:t>
                      </a:r>
                      <a:r>
                        <a:rPr lang="es-ES" sz="1400" baseline="0" dirty="0" smtClean="0">
                          <a:effectLst/>
                        </a:rPr>
                        <a:t> General de Operaciones en Salud </a:t>
                      </a:r>
                      <a:endParaRPr lang="es-P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5139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Frecuencia de medición</a:t>
                      </a:r>
                      <a:endParaRPr lang="es-P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Anual</a:t>
                      </a:r>
                      <a:endParaRPr lang="es-PE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 </a:t>
                      </a:r>
                      <a:endParaRPr lang="es-P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56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Fuente de datos</a:t>
                      </a:r>
                      <a:endParaRPr lang="es-P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Informe preparado por la </a:t>
                      </a:r>
                      <a:r>
                        <a:rPr lang="es-ES" sz="1400" dirty="0" smtClean="0">
                          <a:effectLst/>
                        </a:rPr>
                        <a:t>Dirección</a:t>
                      </a:r>
                      <a:r>
                        <a:rPr lang="es-ES" sz="1400" baseline="0" dirty="0" smtClean="0">
                          <a:effectLst/>
                        </a:rPr>
                        <a:t> de Monitoreo y Evaluación de </a:t>
                      </a:r>
                      <a:r>
                        <a:rPr lang="es-ES" sz="1400" baseline="0" smtClean="0">
                          <a:effectLst/>
                        </a:rPr>
                        <a:t>la Gestión de la DGOS</a:t>
                      </a:r>
                      <a:endParaRPr lang="es-P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226" marR="31226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11823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254</Words>
  <Application>Microsoft Office PowerPoint</Application>
  <PresentationFormat>Panorámica</PresentationFormat>
  <Paragraphs>31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Agency FB</vt:lpstr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SHUMAYA ITURRIZAGA COLONIO</cp:lastModifiedBy>
  <cp:revision>6</cp:revision>
  <cp:lastPrinted>2017-10-02T16:41:40Z</cp:lastPrinted>
  <dcterms:created xsi:type="dcterms:W3CDTF">2017-09-28T20:45:57Z</dcterms:created>
  <dcterms:modified xsi:type="dcterms:W3CDTF">2017-10-02T16:41:42Z</dcterms:modified>
</cp:coreProperties>
</file>