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7" r:id="rId3"/>
    <p:sldId id="278" r:id="rId4"/>
    <p:sldId id="279" r:id="rId5"/>
    <p:sldId id="260" r:id="rId6"/>
    <p:sldId id="258" r:id="rId7"/>
    <p:sldId id="280" r:id="rId8"/>
    <p:sldId id="259" r:id="rId9"/>
    <p:sldId id="281" r:id="rId10"/>
    <p:sldId id="261" r:id="rId11"/>
    <p:sldId id="262" r:id="rId12"/>
    <p:sldId id="263" r:id="rId13"/>
    <p:sldId id="264" r:id="rId14"/>
    <p:sldId id="265" r:id="rId15"/>
    <p:sldId id="266" r:id="rId16"/>
    <p:sldId id="282" r:id="rId17"/>
    <p:sldId id="267" r:id="rId18"/>
    <p:sldId id="287" r:id="rId19"/>
    <p:sldId id="294" r:id="rId20"/>
    <p:sldId id="295" r:id="rId21"/>
    <p:sldId id="296" r:id="rId22"/>
    <p:sldId id="290" r:id="rId23"/>
    <p:sldId id="270" r:id="rId24"/>
    <p:sldId id="273" r:id="rId25"/>
    <p:sldId id="275" r:id="rId26"/>
    <p:sldId id="277" r:id="rId27"/>
  </p:sldIdLst>
  <p:sldSz cx="12192000" cy="6858000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4181C-69D6-4E27-9B5A-833CD86844F1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376A23C3-54E9-4FA9-A37B-6C48948583E2}">
      <dgm:prSet phldrT="[Texto]" custT="1"/>
      <dgm:spPr/>
      <dgm:t>
        <a:bodyPr/>
        <a:lstStyle/>
        <a:p>
          <a:r>
            <a:rPr lang="es-PE" sz="2000" dirty="0" smtClean="0"/>
            <a:t>Formula</a:t>
          </a:r>
          <a:endParaRPr lang="es-PE" sz="2000" dirty="0"/>
        </a:p>
      </dgm:t>
    </dgm:pt>
    <dgm:pt modelId="{23275A01-E35E-4E59-81B7-587CE3FFA393}" type="parTrans" cxnId="{F8173461-3CD3-4C9B-9213-5CBDA5728764}">
      <dgm:prSet/>
      <dgm:spPr/>
      <dgm:t>
        <a:bodyPr/>
        <a:lstStyle/>
        <a:p>
          <a:endParaRPr lang="es-PE"/>
        </a:p>
      </dgm:t>
    </dgm:pt>
    <dgm:pt modelId="{D6189721-049B-4762-B64C-7A08C15D0923}" type="sibTrans" cxnId="{F8173461-3CD3-4C9B-9213-5CBDA5728764}">
      <dgm:prSet/>
      <dgm:spPr/>
      <dgm:t>
        <a:bodyPr/>
        <a:lstStyle/>
        <a:p>
          <a:endParaRPr lang="es-PE"/>
        </a:p>
      </dgm:t>
    </dgm:pt>
    <dgm:pt modelId="{9656A87D-FD9B-4241-8091-32742FA65922}">
      <dgm:prSet phldrT="[Texto]"/>
      <dgm:spPr/>
      <dgm:t>
        <a:bodyPr/>
        <a:lstStyle/>
        <a:p>
          <a:r>
            <a:rPr lang="es-ES" u="sng" dirty="0" smtClean="0"/>
            <a:t>N° pacientes-día (de un período)</a:t>
          </a:r>
          <a:r>
            <a:rPr lang="es-ES" dirty="0" smtClean="0"/>
            <a:t>             x 100</a:t>
          </a:r>
          <a:endParaRPr lang="es-PE" dirty="0"/>
        </a:p>
      </dgm:t>
    </dgm:pt>
    <dgm:pt modelId="{064B8FCC-7F87-41CD-9A15-C83156A0DD1A}" type="parTrans" cxnId="{2297742F-FA7D-4E45-9F28-5A429DA6FD0E}">
      <dgm:prSet/>
      <dgm:spPr/>
      <dgm:t>
        <a:bodyPr/>
        <a:lstStyle/>
        <a:p>
          <a:endParaRPr lang="es-PE"/>
        </a:p>
      </dgm:t>
    </dgm:pt>
    <dgm:pt modelId="{7BEA2A48-2DD7-4995-A29C-D931020BD8F9}" type="sibTrans" cxnId="{2297742F-FA7D-4E45-9F28-5A429DA6FD0E}">
      <dgm:prSet/>
      <dgm:spPr/>
      <dgm:t>
        <a:bodyPr/>
        <a:lstStyle/>
        <a:p>
          <a:endParaRPr lang="es-PE"/>
        </a:p>
      </dgm:t>
    </dgm:pt>
    <dgm:pt modelId="{8D78DBCA-9D77-4E42-9FC3-6D7EDC5F5E78}">
      <dgm:prSet phldrT="[Texto]"/>
      <dgm:spPr/>
      <dgm:t>
        <a:bodyPr/>
        <a:lstStyle/>
        <a:p>
          <a:r>
            <a:rPr lang="es-PE" dirty="0" smtClean="0"/>
            <a:t>Logro Esperado</a:t>
          </a:r>
          <a:endParaRPr lang="es-PE" dirty="0"/>
        </a:p>
      </dgm:t>
    </dgm:pt>
    <dgm:pt modelId="{427F7E45-167A-4B7B-9862-EA8AD4FD9389}" type="parTrans" cxnId="{8445BEE9-4D0A-48F5-8C12-11EE693A88DD}">
      <dgm:prSet/>
      <dgm:spPr/>
      <dgm:t>
        <a:bodyPr/>
        <a:lstStyle/>
        <a:p>
          <a:endParaRPr lang="es-PE"/>
        </a:p>
      </dgm:t>
    </dgm:pt>
    <dgm:pt modelId="{88F5AD5B-95AE-4389-A273-EBE2AED95807}" type="sibTrans" cxnId="{8445BEE9-4D0A-48F5-8C12-11EE693A88DD}">
      <dgm:prSet/>
      <dgm:spPr/>
      <dgm:t>
        <a:bodyPr/>
        <a:lstStyle/>
        <a:p>
          <a:endParaRPr lang="es-PE"/>
        </a:p>
      </dgm:t>
    </dgm:pt>
    <dgm:pt modelId="{2CD5BA8E-8053-491B-817F-E1D8114DDA83}">
      <dgm:prSet phldrT="[Texto]"/>
      <dgm:spPr/>
      <dgm:t>
        <a:bodyPr/>
        <a:lstStyle/>
        <a:p>
          <a:r>
            <a:rPr lang="es-ES" dirty="0" smtClean="0"/>
            <a:t>Para Hospitales Generales del II nivel de atención: &gt;= 80%</a:t>
          </a:r>
          <a:endParaRPr lang="es-PE" dirty="0"/>
        </a:p>
      </dgm:t>
    </dgm:pt>
    <dgm:pt modelId="{B44CCF34-F2D0-4461-B618-44329B10D0F8}" type="parTrans" cxnId="{5C3F7023-4911-4FDA-89A7-23E914357382}">
      <dgm:prSet/>
      <dgm:spPr/>
      <dgm:t>
        <a:bodyPr/>
        <a:lstStyle/>
        <a:p>
          <a:endParaRPr lang="es-PE"/>
        </a:p>
      </dgm:t>
    </dgm:pt>
    <dgm:pt modelId="{5C179FDC-1630-474E-AA8E-3FD09B1ED8AA}" type="sibTrans" cxnId="{5C3F7023-4911-4FDA-89A7-23E914357382}">
      <dgm:prSet/>
      <dgm:spPr/>
      <dgm:t>
        <a:bodyPr/>
        <a:lstStyle/>
        <a:p>
          <a:endParaRPr lang="es-PE"/>
        </a:p>
      </dgm:t>
    </dgm:pt>
    <dgm:pt modelId="{8015908A-D1E5-4044-AF77-77BD5A2ED865}">
      <dgm:prSet phldrT="[Texto]"/>
      <dgm:spPr/>
      <dgm:t>
        <a:bodyPr/>
        <a:lstStyle/>
        <a:p>
          <a:r>
            <a:rPr lang="es-PE" dirty="0" smtClean="0"/>
            <a:t>Umbral</a:t>
          </a:r>
          <a:endParaRPr lang="es-PE" dirty="0"/>
        </a:p>
      </dgm:t>
    </dgm:pt>
    <dgm:pt modelId="{29D50A86-3CBB-40B7-8338-EB2B300935C2}" type="parTrans" cxnId="{C7734026-E66C-4C3C-97CC-E578D411477D}">
      <dgm:prSet/>
      <dgm:spPr/>
      <dgm:t>
        <a:bodyPr/>
        <a:lstStyle/>
        <a:p>
          <a:endParaRPr lang="es-PE"/>
        </a:p>
      </dgm:t>
    </dgm:pt>
    <dgm:pt modelId="{E212959A-E845-41CA-9A43-F9EAACDF0F14}" type="sibTrans" cxnId="{C7734026-E66C-4C3C-97CC-E578D411477D}">
      <dgm:prSet/>
      <dgm:spPr/>
      <dgm:t>
        <a:bodyPr/>
        <a:lstStyle/>
        <a:p>
          <a:endParaRPr lang="es-PE"/>
        </a:p>
      </dgm:t>
    </dgm:pt>
    <dgm:pt modelId="{6F979F28-5DB7-4414-9253-838D77F0F3DD}">
      <dgm:prSet phldrT="[Texto]"/>
      <dgm:spPr/>
      <dgm:t>
        <a:bodyPr/>
        <a:lstStyle/>
        <a:p>
          <a:r>
            <a:rPr lang="es-ES" u="sng" dirty="0" smtClean="0"/>
            <a:t>(Logro alcanzado – Valor umbral)</a:t>
          </a:r>
          <a:r>
            <a:rPr lang="es-ES" dirty="0" smtClean="0"/>
            <a:t> x100</a:t>
          </a:r>
          <a:endParaRPr lang="es-PE" dirty="0"/>
        </a:p>
      </dgm:t>
    </dgm:pt>
    <dgm:pt modelId="{ECE44838-A3AA-496E-9FF9-CF26A81FE449}" type="parTrans" cxnId="{966254A9-6D22-48FC-86E8-DAA52497C431}">
      <dgm:prSet/>
      <dgm:spPr/>
      <dgm:t>
        <a:bodyPr/>
        <a:lstStyle/>
        <a:p>
          <a:endParaRPr lang="es-PE"/>
        </a:p>
      </dgm:t>
    </dgm:pt>
    <dgm:pt modelId="{7798A3D4-120C-4D1B-B5B0-F7A509A2FACC}" type="sibTrans" cxnId="{966254A9-6D22-48FC-86E8-DAA52497C431}">
      <dgm:prSet/>
      <dgm:spPr/>
      <dgm:t>
        <a:bodyPr/>
        <a:lstStyle/>
        <a:p>
          <a:endParaRPr lang="es-PE"/>
        </a:p>
      </dgm:t>
    </dgm:pt>
    <dgm:pt modelId="{73A29308-9C0E-4F64-B014-A2C60AC93A19}">
      <dgm:prSet/>
      <dgm:spPr/>
      <dgm:t>
        <a:bodyPr/>
        <a:lstStyle/>
        <a:p>
          <a:r>
            <a:rPr lang="es-ES" dirty="0" smtClean="0"/>
            <a:t>N° de días-cama-disponible (en el mismo período)</a:t>
          </a:r>
          <a:endParaRPr lang="es-PE" dirty="0"/>
        </a:p>
      </dgm:t>
    </dgm:pt>
    <dgm:pt modelId="{CDEE3453-3157-4F33-BA6C-575E3678FE68}" type="parTrans" cxnId="{7A0A4191-4355-410C-873F-331F4911BCC0}">
      <dgm:prSet/>
      <dgm:spPr/>
      <dgm:t>
        <a:bodyPr/>
        <a:lstStyle/>
        <a:p>
          <a:endParaRPr lang="es-PE"/>
        </a:p>
      </dgm:t>
    </dgm:pt>
    <dgm:pt modelId="{354E55C9-ACEF-4653-8B04-DFEF16D5A964}" type="sibTrans" cxnId="{7A0A4191-4355-410C-873F-331F4911BCC0}">
      <dgm:prSet/>
      <dgm:spPr/>
      <dgm:t>
        <a:bodyPr/>
        <a:lstStyle/>
        <a:p>
          <a:endParaRPr lang="es-PE"/>
        </a:p>
      </dgm:t>
    </dgm:pt>
    <dgm:pt modelId="{E660B0B6-4CE6-4E28-9E01-9D8A1519C23C}">
      <dgm:prSet/>
      <dgm:spPr/>
      <dgm:t>
        <a:bodyPr/>
        <a:lstStyle/>
        <a:p>
          <a:r>
            <a:rPr lang="es-ES" dirty="0" smtClean="0"/>
            <a:t>Para Hospitales Generales del III nivel de atención: &gt;= 80%</a:t>
          </a:r>
          <a:endParaRPr lang="es-PE" dirty="0"/>
        </a:p>
      </dgm:t>
    </dgm:pt>
    <dgm:pt modelId="{C33EBA3A-AB48-4758-B275-A82144EC7F8C}" type="parTrans" cxnId="{50024835-FCD7-4B4A-A8D8-18AFC32ACC32}">
      <dgm:prSet/>
      <dgm:spPr/>
      <dgm:t>
        <a:bodyPr/>
        <a:lstStyle/>
        <a:p>
          <a:endParaRPr lang="es-PE"/>
        </a:p>
      </dgm:t>
    </dgm:pt>
    <dgm:pt modelId="{6CACD82E-06F6-4C5A-A777-78D153FB56C4}" type="sibTrans" cxnId="{50024835-FCD7-4B4A-A8D8-18AFC32ACC32}">
      <dgm:prSet/>
      <dgm:spPr/>
      <dgm:t>
        <a:bodyPr/>
        <a:lstStyle/>
        <a:p>
          <a:endParaRPr lang="es-PE"/>
        </a:p>
      </dgm:t>
    </dgm:pt>
    <dgm:pt modelId="{C534269F-67BF-4E87-982E-1C1492E8F477}">
      <dgm:prSet/>
      <dgm:spPr/>
      <dgm:t>
        <a:bodyPr/>
        <a:lstStyle/>
        <a:p>
          <a:r>
            <a:rPr lang="es-ES" dirty="0" smtClean="0"/>
            <a:t>Para establecimientos de atención especializada II-E y III-E: &gt;= 80%</a:t>
          </a:r>
          <a:endParaRPr lang="es-PE" dirty="0"/>
        </a:p>
      </dgm:t>
    </dgm:pt>
    <dgm:pt modelId="{47D666EE-F469-45E5-95F4-5A6A1855BB60}" type="parTrans" cxnId="{22F01D97-CFB0-4F17-9203-A89B261227BB}">
      <dgm:prSet/>
      <dgm:spPr/>
      <dgm:t>
        <a:bodyPr/>
        <a:lstStyle/>
        <a:p>
          <a:endParaRPr lang="es-PE"/>
        </a:p>
      </dgm:t>
    </dgm:pt>
    <dgm:pt modelId="{DD8DD4B4-B5F2-4D3E-91C6-B3AD029E62B0}" type="sibTrans" cxnId="{22F01D97-CFB0-4F17-9203-A89B261227BB}">
      <dgm:prSet/>
      <dgm:spPr/>
      <dgm:t>
        <a:bodyPr/>
        <a:lstStyle/>
        <a:p>
          <a:endParaRPr lang="es-PE"/>
        </a:p>
      </dgm:t>
    </dgm:pt>
    <dgm:pt modelId="{6BB84DD0-1202-4427-9575-6F20E25388DD}">
      <dgm:prSet phldrT="[Texto]"/>
      <dgm:spPr/>
      <dgm:t>
        <a:bodyPr/>
        <a:lstStyle/>
        <a:p>
          <a:r>
            <a:rPr lang="es-PE" dirty="0" smtClean="0"/>
            <a:t>Calculo de % </a:t>
          </a:r>
          <a:r>
            <a:rPr lang="es-PE" dirty="0" err="1" smtClean="0"/>
            <a:t>cumplim</a:t>
          </a:r>
          <a:r>
            <a:rPr lang="es-PE" dirty="0" smtClean="0"/>
            <a:t>.</a:t>
          </a:r>
          <a:endParaRPr lang="es-PE" dirty="0"/>
        </a:p>
      </dgm:t>
    </dgm:pt>
    <dgm:pt modelId="{044913AF-2232-40C2-B72D-E3A6A1288BAF}" type="parTrans" cxnId="{BAABFF7E-9CB1-493E-924E-35091CAA8818}">
      <dgm:prSet/>
      <dgm:spPr/>
      <dgm:t>
        <a:bodyPr/>
        <a:lstStyle/>
        <a:p>
          <a:endParaRPr lang="es-PE"/>
        </a:p>
      </dgm:t>
    </dgm:pt>
    <dgm:pt modelId="{25AC6C10-311E-4D64-9A08-92FB85948D0F}" type="sibTrans" cxnId="{BAABFF7E-9CB1-493E-924E-35091CAA8818}">
      <dgm:prSet/>
      <dgm:spPr/>
      <dgm:t>
        <a:bodyPr/>
        <a:lstStyle/>
        <a:p>
          <a:endParaRPr lang="es-PE"/>
        </a:p>
      </dgm:t>
    </dgm:pt>
    <dgm:pt modelId="{EEEA7229-B7F6-41D3-B0C4-DC546ABE40C6}">
      <dgm:prSet/>
      <dgm:spPr/>
      <dgm:t>
        <a:bodyPr/>
        <a:lstStyle/>
        <a:p>
          <a:r>
            <a:rPr lang="es-ES" smtClean="0"/>
            <a:t>70% de ocupación cama</a:t>
          </a:r>
          <a:endParaRPr lang="es-PE"/>
        </a:p>
      </dgm:t>
    </dgm:pt>
    <dgm:pt modelId="{1FB0666A-4D49-4200-A286-C8DB9DF2DD5F}" type="parTrans" cxnId="{2DECD483-6440-4D23-B952-87B382386368}">
      <dgm:prSet/>
      <dgm:spPr/>
      <dgm:t>
        <a:bodyPr/>
        <a:lstStyle/>
        <a:p>
          <a:endParaRPr lang="es-PE"/>
        </a:p>
      </dgm:t>
    </dgm:pt>
    <dgm:pt modelId="{44C5ECEE-2F2A-4296-8E28-B6E369B3EABE}" type="sibTrans" cxnId="{2DECD483-6440-4D23-B952-87B382386368}">
      <dgm:prSet/>
      <dgm:spPr/>
      <dgm:t>
        <a:bodyPr/>
        <a:lstStyle/>
        <a:p>
          <a:endParaRPr lang="es-PE"/>
        </a:p>
      </dgm:t>
    </dgm:pt>
    <dgm:pt modelId="{8E53E010-7CB1-4528-9105-A8247B04C87A}">
      <dgm:prSet phldrT="[Texto]"/>
      <dgm:spPr/>
      <dgm:t>
        <a:bodyPr/>
        <a:lstStyle/>
        <a:p>
          <a:r>
            <a:rPr lang="es-ES" dirty="0" smtClean="0"/>
            <a:t>Logro esperado – Valor umbral</a:t>
          </a:r>
          <a:endParaRPr lang="es-PE" dirty="0"/>
        </a:p>
      </dgm:t>
    </dgm:pt>
    <dgm:pt modelId="{867AF29E-2CD3-4078-AE35-820350A38FF2}" type="parTrans" cxnId="{64ADD1C0-6B08-4E42-A52B-A980BB032477}">
      <dgm:prSet/>
      <dgm:spPr/>
      <dgm:t>
        <a:bodyPr/>
        <a:lstStyle/>
        <a:p>
          <a:endParaRPr lang="es-PE"/>
        </a:p>
      </dgm:t>
    </dgm:pt>
    <dgm:pt modelId="{D627C8CB-0487-4299-A566-CAF2BD1AF113}" type="sibTrans" cxnId="{64ADD1C0-6B08-4E42-A52B-A980BB032477}">
      <dgm:prSet/>
      <dgm:spPr/>
      <dgm:t>
        <a:bodyPr/>
        <a:lstStyle/>
        <a:p>
          <a:endParaRPr lang="es-PE"/>
        </a:p>
      </dgm:t>
    </dgm:pt>
    <dgm:pt modelId="{90E681DA-ECE9-47B1-9D7E-462F9F983F1A}" type="pres">
      <dgm:prSet presAssocID="{98D4181C-69D6-4E27-9B5A-833CD86844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A1B5727-A737-43C9-9226-853266F43D2F}" type="pres">
      <dgm:prSet presAssocID="{376A23C3-54E9-4FA9-A37B-6C48948583E2}" presName="composite" presStyleCnt="0"/>
      <dgm:spPr/>
    </dgm:pt>
    <dgm:pt modelId="{BAF115CB-7158-44CC-ACF0-9D4D23974557}" type="pres">
      <dgm:prSet presAssocID="{376A23C3-54E9-4FA9-A37B-6C48948583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F5DF61E-2B92-4037-A7F1-ED44E5A21B22}" type="pres">
      <dgm:prSet presAssocID="{376A23C3-54E9-4FA9-A37B-6C48948583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9A3890D-BA49-43F1-851E-CCDEE1AE4D79}" type="pres">
      <dgm:prSet presAssocID="{D6189721-049B-4762-B64C-7A08C15D0923}" presName="sp" presStyleCnt="0"/>
      <dgm:spPr/>
    </dgm:pt>
    <dgm:pt modelId="{2D18DA17-18AB-4A82-956F-E048AF6F7007}" type="pres">
      <dgm:prSet presAssocID="{8D78DBCA-9D77-4E42-9FC3-6D7EDC5F5E78}" presName="composite" presStyleCnt="0"/>
      <dgm:spPr/>
    </dgm:pt>
    <dgm:pt modelId="{8D4E0F91-EF15-42D3-BF7B-D0CF34877773}" type="pres">
      <dgm:prSet presAssocID="{8D78DBCA-9D77-4E42-9FC3-6D7EDC5F5E7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4CB21F1-B55C-4F06-9A19-DDD2786AC74C}" type="pres">
      <dgm:prSet presAssocID="{8D78DBCA-9D77-4E42-9FC3-6D7EDC5F5E7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D1E014-F3E3-4949-9FAC-7BB15CFDB6ED}" type="pres">
      <dgm:prSet presAssocID="{88F5AD5B-95AE-4389-A273-EBE2AED95807}" presName="sp" presStyleCnt="0"/>
      <dgm:spPr/>
    </dgm:pt>
    <dgm:pt modelId="{4724AE1F-F366-42A0-8369-7B2BFD70C823}" type="pres">
      <dgm:prSet presAssocID="{8015908A-D1E5-4044-AF77-77BD5A2ED865}" presName="composite" presStyleCnt="0"/>
      <dgm:spPr/>
    </dgm:pt>
    <dgm:pt modelId="{48AE295E-6B11-4FC5-B333-226887BE3D17}" type="pres">
      <dgm:prSet presAssocID="{8015908A-D1E5-4044-AF77-77BD5A2ED86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032BEAE-2F73-47E2-B00B-8AD4F9E129A4}" type="pres">
      <dgm:prSet presAssocID="{8015908A-D1E5-4044-AF77-77BD5A2ED86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B6DF1A1-478D-4DCF-9310-F8C424FFE668}" type="pres">
      <dgm:prSet presAssocID="{E212959A-E845-41CA-9A43-F9EAACDF0F14}" presName="sp" presStyleCnt="0"/>
      <dgm:spPr/>
    </dgm:pt>
    <dgm:pt modelId="{F2A05AD4-8977-43A6-82AC-9352681CD8DA}" type="pres">
      <dgm:prSet presAssocID="{6BB84DD0-1202-4427-9575-6F20E25388DD}" presName="composite" presStyleCnt="0"/>
      <dgm:spPr/>
    </dgm:pt>
    <dgm:pt modelId="{B059AA10-D2FB-4A20-931A-758E74DAC2A2}" type="pres">
      <dgm:prSet presAssocID="{6BB84DD0-1202-4427-9575-6F20E25388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95429C3-96DF-4D3C-8B20-D74B81A910F4}" type="pres">
      <dgm:prSet presAssocID="{6BB84DD0-1202-4427-9575-6F20E25388DD}" presName="descendantText" presStyleLbl="alignAcc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3E3601C-F109-4ABB-ADCF-08CF68C69FD8}" type="presOf" srcId="{2CD5BA8E-8053-491B-817F-E1D8114DDA83}" destId="{F4CB21F1-B55C-4F06-9A19-DDD2786AC74C}" srcOrd="0" destOrd="0" presId="urn:microsoft.com/office/officeart/2005/8/layout/chevron2"/>
    <dgm:cxn modelId="{4ABC00E7-E12A-47A6-AB03-DF47E37A366D}" type="presOf" srcId="{8015908A-D1E5-4044-AF77-77BD5A2ED865}" destId="{48AE295E-6B11-4FC5-B333-226887BE3D17}" srcOrd="0" destOrd="0" presId="urn:microsoft.com/office/officeart/2005/8/layout/chevron2"/>
    <dgm:cxn modelId="{EB39A156-982D-438A-932C-0AECFD0F4167}" type="presOf" srcId="{8D78DBCA-9D77-4E42-9FC3-6D7EDC5F5E78}" destId="{8D4E0F91-EF15-42D3-BF7B-D0CF34877773}" srcOrd="0" destOrd="0" presId="urn:microsoft.com/office/officeart/2005/8/layout/chevron2"/>
    <dgm:cxn modelId="{2326EB83-AB0A-4EAD-B7EA-76AE72A593B0}" type="presOf" srcId="{C534269F-67BF-4E87-982E-1C1492E8F477}" destId="{F4CB21F1-B55C-4F06-9A19-DDD2786AC74C}" srcOrd="0" destOrd="2" presId="urn:microsoft.com/office/officeart/2005/8/layout/chevron2"/>
    <dgm:cxn modelId="{22F01D97-CFB0-4F17-9203-A89B261227BB}" srcId="{8D78DBCA-9D77-4E42-9FC3-6D7EDC5F5E78}" destId="{C534269F-67BF-4E87-982E-1C1492E8F477}" srcOrd="2" destOrd="0" parTransId="{47D666EE-F469-45E5-95F4-5A6A1855BB60}" sibTransId="{DD8DD4B4-B5F2-4D3E-91C6-B3AD029E62B0}"/>
    <dgm:cxn modelId="{50024835-FCD7-4B4A-A8D8-18AFC32ACC32}" srcId="{8D78DBCA-9D77-4E42-9FC3-6D7EDC5F5E78}" destId="{E660B0B6-4CE6-4E28-9E01-9D8A1519C23C}" srcOrd="1" destOrd="0" parTransId="{C33EBA3A-AB48-4758-B275-A82144EC7F8C}" sibTransId="{6CACD82E-06F6-4C5A-A777-78D153FB56C4}"/>
    <dgm:cxn modelId="{1FC0381F-B437-4712-A983-EE0530219413}" type="presOf" srcId="{EEEA7229-B7F6-41D3-B0C4-DC546ABE40C6}" destId="{1032BEAE-2F73-47E2-B00B-8AD4F9E129A4}" srcOrd="0" destOrd="0" presId="urn:microsoft.com/office/officeart/2005/8/layout/chevron2"/>
    <dgm:cxn modelId="{966254A9-6D22-48FC-86E8-DAA52497C431}" srcId="{6BB84DD0-1202-4427-9575-6F20E25388DD}" destId="{6F979F28-5DB7-4414-9253-838D77F0F3DD}" srcOrd="0" destOrd="0" parTransId="{ECE44838-A3AA-496E-9FF9-CF26A81FE449}" sibTransId="{7798A3D4-120C-4D1B-B5B0-F7A509A2FACC}"/>
    <dgm:cxn modelId="{64ADD1C0-6B08-4E42-A52B-A980BB032477}" srcId="{6BB84DD0-1202-4427-9575-6F20E25388DD}" destId="{8E53E010-7CB1-4528-9105-A8247B04C87A}" srcOrd="1" destOrd="0" parTransId="{867AF29E-2CD3-4078-AE35-820350A38FF2}" sibTransId="{D627C8CB-0487-4299-A566-CAF2BD1AF113}"/>
    <dgm:cxn modelId="{9B0D86B2-1AD1-4652-AE77-F52D9722DC07}" type="presOf" srcId="{98D4181C-69D6-4E27-9B5A-833CD86844F1}" destId="{90E681DA-ECE9-47B1-9D7E-462F9F983F1A}" srcOrd="0" destOrd="0" presId="urn:microsoft.com/office/officeart/2005/8/layout/chevron2"/>
    <dgm:cxn modelId="{5C3F7023-4911-4FDA-89A7-23E914357382}" srcId="{8D78DBCA-9D77-4E42-9FC3-6D7EDC5F5E78}" destId="{2CD5BA8E-8053-491B-817F-E1D8114DDA83}" srcOrd="0" destOrd="0" parTransId="{B44CCF34-F2D0-4461-B618-44329B10D0F8}" sibTransId="{5C179FDC-1630-474E-AA8E-3FD09B1ED8AA}"/>
    <dgm:cxn modelId="{BAABFF7E-9CB1-493E-924E-35091CAA8818}" srcId="{98D4181C-69D6-4E27-9B5A-833CD86844F1}" destId="{6BB84DD0-1202-4427-9575-6F20E25388DD}" srcOrd="3" destOrd="0" parTransId="{044913AF-2232-40C2-B72D-E3A6A1288BAF}" sibTransId="{25AC6C10-311E-4D64-9A08-92FB85948D0F}"/>
    <dgm:cxn modelId="{2297742F-FA7D-4E45-9F28-5A429DA6FD0E}" srcId="{376A23C3-54E9-4FA9-A37B-6C48948583E2}" destId="{9656A87D-FD9B-4241-8091-32742FA65922}" srcOrd="0" destOrd="0" parTransId="{064B8FCC-7F87-41CD-9A15-C83156A0DD1A}" sibTransId="{7BEA2A48-2DD7-4995-A29C-D931020BD8F9}"/>
    <dgm:cxn modelId="{8445BEE9-4D0A-48F5-8C12-11EE693A88DD}" srcId="{98D4181C-69D6-4E27-9B5A-833CD86844F1}" destId="{8D78DBCA-9D77-4E42-9FC3-6D7EDC5F5E78}" srcOrd="1" destOrd="0" parTransId="{427F7E45-167A-4B7B-9862-EA8AD4FD9389}" sibTransId="{88F5AD5B-95AE-4389-A273-EBE2AED95807}"/>
    <dgm:cxn modelId="{CB4B3BD6-D6ED-4FCC-A2EF-6E136886A02E}" type="presOf" srcId="{376A23C3-54E9-4FA9-A37B-6C48948583E2}" destId="{BAF115CB-7158-44CC-ACF0-9D4D23974557}" srcOrd="0" destOrd="0" presId="urn:microsoft.com/office/officeart/2005/8/layout/chevron2"/>
    <dgm:cxn modelId="{43191ED7-17F6-4E20-BB38-FEF0A747C7EA}" type="presOf" srcId="{E660B0B6-4CE6-4E28-9E01-9D8A1519C23C}" destId="{F4CB21F1-B55C-4F06-9A19-DDD2786AC74C}" srcOrd="0" destOrd="1" presId="urn:microsoft.com/office/officeart/2005/8/layout/chevron2"/>
    <dgm:cxn modelId="{CFF96ED4-7EEC-479B-8631-9418C4955159}" type="presOf" srcId="{8E53E010-7CB1-4528-9105-A8247B04C87A}" destId="{495429C3-96DF-4D3C-8B20-D74B81A910F4}" srcOrd="0" destOrd="1" presId="urn:microsoft.com/office/officeart/2005/8/layout/chevron2"/>
    <dgm:cxn modelId="{C7734026-E66C-4C3C-97CC-E578D411477D}" srcId="{98D4181C-69D6-4E27-9B5A-833CD86844F1}" destId="{8015908A-D1E5-4044-AF77-77BD5A2ED865}" srcOrd="2" destOrd="0" parTransId="{29D50A86-3CBB-40B7-8338-EB2B300935C2}" sibTransId="{E212959A-E845-41CA-9A43-F9EAACDF0F14}"/>
    <dgm:cxn modelId="{7A0A4191-4355-410C-873F-331F4911BCC0}" srcId="{376A23C3-54E9-4FA9-A37B-6C48948583E2}" destId="{73A29308-9C0E-4F64-B014-A2C60AC93A19}" srcOrd="1" destOrd="0" parTransId="{CDEE3453-3157-4F33-BA6C-575E3678FE68}" sibTransId="{354E55C9-ACEF-4653-8B04-DFEF16D5A964}"/>
    <dgm:cxn modelId="{6B196223-F4DD-49C0-AA59-3FFEAC95CAD0}" type="presOf" srcId="{6F979F28-5DB7-4414-9253-838D77F0F3DD}" destId="{495429C3-96DF-4D3C-8B20-D74B81A910F4}" srcOrd="0" destOrd="0" presId="urn:microsoft.com/office/officeart/2005/8/layout/chevron2"/>
    <dgm:cxn modelId="{E74E66B3-9165-4D1D-BAE3-EF43C2AB88B2}" type="presOf" srcId="{6BB84DD0-1202-4427-9575-6F20E25388DD}" destId="{B059AA10-D2FB-4A20-931A-758E74DAC2A2}" srcOrd="0" destOrd="0" presId="urn:microsoft.com/office/officeart/2005/8/layout/chevron2"/>
    <dgm:cxn modelId="{3F3E21B6-EF7E-4169-B5AF-C11A98F69AAE}" type="presOf" srcId="{9656A87D-FD9B-4241-8091-32742FA65922}" destId="{5F5DF61E-2B92-4037-A7F1-ED44E5A21B22}" srcOrd="0" destOrd="0" presId="urn:microsoft.com/office/officeart/2005/8/layout/chevron2"/>
    <dgm:cxn modelId="{2DECD483-6440-4D23-B952-87B382386368}" srcId="{8015908A-D1E5-4044-AF77-77BD5A2ED865}" destId="{EEEA7229-B7F6-41D3-B0C4-DC546ABE40C6}" srcOrd="0" destOrd="0" parTransId="{1FB0666A-4D49-4200-A286-C8DB9DF2DD5F}" sibTransId="{44C5ECEE-2F2A-4296-8E28-B6E369B3EABE}"/>
    <dgm:cxn modelId="{F8173461-3CD3-4C9B-9213-5CBDA5728764}" srcId="{98D4181C-69D6-4E27-9B5A-833CD86844F1}" destId="{376A23C3-54E9-4FA9-A37B-6C48948583E2}" srcOrd="0" destOrd="0" parTransId="{23275A01-E35E-4E59-81B7-587CE3FFA393}" sibTransId="{D6189721-049B-4762-B64C-7A08C15D0923}"/>
    <dgm:cxn modelId="{92F62E3B-8898-473B-98C1-B6EEE3F5EAD8}" type="presOf" srcId="{73A29308-9C0E-4F64-B014-A2C60AC93A19}" destId="{5F5DF61E-2B92-4037-A7F1-ED44E5A21B22}" srcOrd="0" destOrd="1" presId="urn:microsoft.com/office/officeart/2005/8/layout/chevron2"/>
    <dgm:cxn modelId="{1F8B5C23-3741-48E9-99C7-A8EA98080F4C}" type="presParOf" srcId="{90E681DA-ECE9-47B1-9D7E-462F9F983F1A}" destId="{CA1B5727-A737-43C9-9226-853266F43D2F}" srcOrd="0" destOrd="0" presId="urn:microsoft.com/office/officeart/2005/8/layout/chevron2"/>
    <dgm:cxn modelId="{B87167E2-BF48-4939-9B9E-FE415357E913}" type="presParOf" srcId="{CA1B5727-A737-43C9-9226-853266F43D2F}" destId="{BAF115CB-7158-44CC-ACF0-9D4D23974557}" srcOrd="0" destOrd="0" presId="urn:microsoft.com/office/officeart/2005/8/layout/chevron2"/>
    <dgm:cxn modelId="{3C3F7B37-8C0F-4A36-B68B-A8E1CCA22A97}" type="presParOf" srcId="{CA1B5727-A737-43C9-9226-853266F43D2F}" destId="{5F5DF61E-2B92-4037-A7F1-ED44E5A21B22}" srcOrd="1" destOrd="0" presId="urn:microsoft.com/office/officeart/2005/8/layout/chevron2"/>
    <dgm:cxn modelId="{02C6C090-6D06-40C2-A558-ADA807DAF3A9}" type="presParOf" srcId="{90E681DA-ECE9-47B1-9D7E-462F9F983F1A}" destId="{F9A3890D-BA49-43F1-851E-CCDEE1AE4D79}" srcOrd="1" destOrd="0" presId="urn:microsoft.com/office/officeart/2005/8/layout/chevron2"/>
    <dgm:cxn modelId="{67D5C422-7F67-4DA1-B8FD-A7EEA6AE893D}" type="presParOf" srcId="{90E681DA-ECE9-47B1-9D7E-462F9F983F1A}" destId="{2D18DA17-18AB-4A82-956F-E048AF6F7007}" srcOrd="2" destOrd="0" presId="urn:microsoft.com/office/officeart/2005/8/layout/chevron2"/>
    <dgm:cxn modelId="{30E81EB8-D685-44DB-952D-A6FF58B3D0DC}" type="presParOf" srcId="{2D18DA17-18AB-4A82-956F-E048AF6F7007}" destId="{8D4E0F91-EF15-42D3-BF7B-D0CF34877773}" srcOrd="0" destOrd="0" presId="urn:microsoft.com/office/officeart/2005/8/layout/chevron2"/>
    <dgm:cxn modelId="{8181E4EE-B66F-46DF-A546-D4A7E48441C1}" type="presParOf" srcId="{2D18DA17-18AB-4A82-956F-E048AF6F7007}" destId="{F4CB21F1-B55C-4F06-9A19-DDD2786AC74C}" srcOrd="1" destOrd="0" presId="urn:microsoft.com/office/officeart/2005/8/layout/chevron2"/>
    <dgm:cxn modelId="{6D4C0BCD-09EA-4C97-B715-EE3C25CA5BF2}" type="presParOf" srcId="{90E681DA-ECE9-47B1-9D7E-462F9F983F1A}" destId="{87D1E014-F3E3-4949-9FAC-7BB15CFDB6ED}" srcOrd="3" destOrd="0" presId="urn:microsoft.com/office/officeart/2005/8/layout/chevron2"/>
    <dgm:cxn modelId="{260A3D62-0EBF-443E-848D-7CAFA5DCECA5}" type="presParOf" srcId="{90E681DA-ECE9-47B1-9D7E-462F9F983F1A}" destId="{4724AE1F-F366-42A0-8369-7B2BFD70C823}" srcOrd="4" destOrd="0" presId="urn:microsoft.com/office/officeart/2005/8/layout/chevron2"/>
    <dgm:cxn modelId="{D21B6AC3-72D4-4B49-81CA-605A1A0E2A26}" type="presParOf" srcId="{4724AE1F-F366-42A0-8369-7B2BFD70C823}" destId="{48AE295E-6B11-4FC5-B333-226887BE3D17}" srcOrd="0" destOrd="0" presId="urn:microsoft.com/office/officeart/2005/8/layout/chevron2"/>
    <dgm:cxn modelId="{DE0A1E28-AC0A-49CE-A108-D1C4DB8B9DAA}" type="presParOf" srcId="{4724AE1F-F366-42A0-8369-7B2BFD70C823}" destId="{1032BEAE-2F73-47E2-B00B-8AD4F9E129A4}" srcOrd="1" destOrd="0" presId="urn:microsoft.com/office/officeart/2005/8/layout/chevron2"/>
    <dgm:cxn modelId="{50DC3B82-F981-4E1B-998E-FE0FBFE55029}" type="presParOf" srcId="{90E681DA-ECE9-47B1-9D7E-462F9F983F1A}" destId="{3B6DF1A1-478D-4DCF-9310-F8C424FFE668}" srcOrd="5" destOrd="0" presId="urn:microsoft.com/office/officeart/2005/8/layout/chevron2"/>
    <dgm:cxn modelId="{D99E15C0-1C93-4F62-BB53-92AA9F848ECA}" type="presParOf" srcId="{90E681DA-ECE9-47B1-9D7E-462F9F983F1A}" destId="{F2A05AD4-8977-43A6-82AC-9352681CD8DA}" srcOrd="6" destOrd="0" presId="urn:microsoft.com/office/officeart/2005/8/layout/chevron2"/>
    <dgm:cxn modelId="{BEB33873-CF3D-40B7-A851-193E7608039D}" type="presParOf" srcId="{F2A05AD4-8977-43A6-82AC-9352681CD8DA}" destId="{B059AA10-D2FB-4A20-931A-758E74DAC2A2}" srcOrd="0" destOrd="0" presId="urn:microsoft.com/office/officeart/2005/8/layout/chevron2"/>
    <dgm:cxn modelId="{74A76C20-20F7-4248-B908-B2AFD4B1DC99}" type="presParOf" srcId="{F2A05AD4-8977-43A6-82AC-9352681CD8DA}" destId="{495429C3-96DF-4D3C-8B20-D74B81A910F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D4181C-69D6-4E27-9B5A-833CD86844F1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376A23C3-54E9-4FA9-A37B-6C48948583E2}">
      <dgm:prSet phldrT="[Texto]" custT="1"/>
      <dgm:spPr/>
      <dgm:t>
        <a:bodyPr/>
        <a:lstStyle/>
        <a:p>
          <a:r>
            <a:rPr lang="es-PE" sz="1800" dirty="0" smtClean="0"/>
            <a:t>Formula</a:t>
          </a:r>
          <a:endParaRPr lang="es-PE" sz="1800" dirty="0"/>
        </a:p>
      </dgm:t>
    </dgm:pt>
    <dgm:pt modelId="{23275A01-E35E-4E59-81B7-587CE3FFA393}" type="parTrans" cxnId="{F8173461-3CD3-4C9B-9213-5CBDA5728764}">
      <dgm:prSet/>
      <dgm:spPr/>
      <dgm:t>
        <a:bodyPr/>
        <a:lstStyle/>
        <a:p>
          <a:endParaRPr lang="es-PE"/>
        </a:p>
      </dgm:t>
    </dgm:pt>
    <dgm:pt modelId="{D6189721-049B-4762-B64C-7A08C15D0923}" type="sibTrans" cxnId="{F8173461-3CD3-4C9B-9213-5CBDA5728764}">
      <dgm:prSet/>
      <dgm:spPr/>
      <dgm:t>
        <a:bodyPr/>
        <a:lstStyle/>
        <a:p>
          <a:endParaRPr lang="es-PE"/>
        </a:p>
      </dgm:t>
    </dgm:pt>
    <dgm:pt modelId="{9656A87D-FD9B-4241-8091-32742FA65922}">
      <dgm:prSet phldrT="[Texto]"/>
      <dgm:spPr/>
      <dgm:t>
        <a:bodyPr/>
        <a:lstStyle/>
        <a:p>
          <a:r>
            <a:rPr lang="es-ES" u="sng" dirty="0" smtClean="0"/>
            <a:t>N° de días-estancia de los egresados en la UPSS Hospitalización en un período</a:t>
          </a:r>
          <a:br>
            <a:rPr lang="es-ES" u="sng" dirty="0" smtClean="0"/>
          </a:br>
          <a:r>
            <a:rPr lang="es-ES" dirty="0" smtClean="0"/>
            <a:t>N° de egresos en la UPSS Hospitalización en el mismo período</a:t>
          </a:r>
          <a:endParaRPr lang="es-PE" dirty="0"/>
        </a:p>
      </dgm:t>
    </dgm:pt>
    <dgm:pt modelId="{064B8FCC-7F87-41CD-9A15-C83156A0DD1A}" type="parTrans" cxnId="{2297742F-FA7D-4E45-9F28-5A429DA6FD0E}">
      <dgm:prSet/>
      <dgm:spPr/>
      <dgm:t>
        <a:bodyPr/>
        <a:lstStyle/>
        <a:p>
          <a:endParaRPr lang="es-PE"/>
        </a:p>
      </dgm:t>
    </dgm:pt>
    <dgm:pt modelId="{7BEA2A48-2DD7-4995-A29C-D931020BD8F9}" type="sibTrans" cxnId="{2297742F-FA7D-4E45-9F28-5A429DA6FD0E}">
      <dgm:prSet/>
      <dgm:spPr/>
      <dgm:t>
        <a:bodyPr/>
        <a:lstStyle/>
        <a:p>
          <a:endParaRPr lang="es-PE"/>
        </a:p>
      </dgm:t>
    </dgm:pt>
    <dgm:pt modelId="{8D78DBCA-9D77-4E42-9FC3-6D7EDC5F5E78}">
      <dgm:prSet phldrT="[Texto]"/>
      <dgm:spPr/>
      <dgm:t>
        <a:bodyPr/>
        <a:lstStyle/>
        <a:p>
          <a:r>
            <a:rPr lang="es-PE" dirty="0" smtClean="0"/>
            <a:t>Logro Esperado</a:t>
          </a:r>
          <a:endParaRPr lang="es-PE" dirty="0"/>
        </a:p>
      </dgm:t>
    </dgm:pt>
    <dgm:pt modelId="{427F7E45-167A-4B7B-9862-EA8AD4FD9389}" type="parTrans" cxnId="{8445BEE9-4D0A-48F5-8C12-11EE693A88DD}">
      <dgm:prSet/>
      <dgm:spPr/>
      <dgm:t>
        <a:bodyPr/>
        <a:lstStyle/>
        <a:p>
          <a:endParaRPr lang="es-PE"/>
        </a:p>
      </dgm:t>
    </dgm:pt>
    <dgm:pt modelId="{88F5AD5B-95AE-4389-A273-EBE2AED95807}" type="sibTrans" cxnId="{8445BEE9-4D0A-48F5-8C12-11EE693A88DD}">
      <dgm:prSet/>
      <dgm:spPr/>
      <dgm:t>
        <a:bodyPr/>
        <a:lstStyle/>
        <a:p>
          <a:endParaRPr lang="es-PE"/>
        </a:p>
      </dgm:t>
    </dgm:pt>
    <dgm:pt modelId="{2CD5BA8E-8053-491B-817F-E1D8114DDA83}">
      <dgm:prSet phldrT="[Texto]"/>
      <dgm:spPr/>
      <dgm:t>
        <a:bodyPr/>
        <a:lstStyle/>
        <a:p>
          <a:r>
            <a:rPr lang="es-ES" dirty="0" smtClean="0"/>
            <a:t>Para Hospitales Generales del II nivel de atención: 3 – 5 días / egreso</a:t>
          </a:r>
          <a:br>
            <a:rPr lang="es-ES" dirty="0" smtClean="0"/>
          </a:br>
          <a:r>
            <a:rPr lang="es-ES" dirty="0" smtClean="0"/>
            <a:t>Para Hospitales Generales del III nivel de atención: 6 – 8 días / egreso</a:t>
          </a:r>
          <a:endParaRPr lang="es-PE" dirty="0"/>
        </a:p>
      </dgm:t>
    </dgm:pt>
    <dgm:pt modelId="{B44CCF34-F2D0-4461-B618-44329B10D0F8}" type="parTrans" cxnId="{5C3F7023-4911-4FDA-89A7-23E914357382}">
      <dgm:prSet/>
      <dgm:spPr/>
      <dgm:t>
        <a:bodyPr/>
        <a:lstStyle/>
        <a:p>
          <a:endParaRPr lang="es-PE"/>
        </a:p>
      </dgm:t>
    </dgm:pt>
    <dgm:pt modelId="{5C179FDC-1630-474E-AA8E-3FD09B1ED8AA}" type="sibTrans" cxnId="{5C3F7023-4911-4FDA-89A7-23E914357382}">
      <dgm:prSet/>
      <dgm:spPr/>
      <dgm:t>
        <a:bodyPr/>
        <a:lstStyle/>
        <a:p>
          <a:endParaRPr lang="es-PE"/>
        </a:p>
      </dgm:t>
    </dgm:pt>
    <dgm:pt modelId="{8015908A-D1E5-4044-AF77-77BD5A2ED865}">
      <dgm:prSet phldrT="[Texto]"/>
      <dgm:spPr/>
      <dgm:t>
        <a:bodyPr/>
        <a:lstStyle/>
        <a:p>
          <a:r>
            <a:rPr lang="es-PE" dirty="0" smtClean="0"/>
            <a:t>Fuentes de Datos</a:t>
          </a:r>
          <a:endParaRPr lang="es-PE" dirty="0"/>
        </a:p>
      </dgm:t>
    </dgm:pt>
    <dgm:pt modelId="{29D50A86-3CBB-40B7-8338-EB2B300935C2}" type="parTrans" cxnId="{C7734026-E66C-4C3C-97CC-E578D411477D}">
      <dgm:prSet/>
      <dgm:spPr/>
      <dgm:t>
        <a:bodyPr/>
        <a:lstStyle/>
        <a:p>
          <a:endParaRPr lang="es-PE"/>
        </a:p>
      </dgm:t>
    </dgm:pt>
    <dgm:pt modelId="{E212959A-E845-41CA-9A43-F9EAACDF0F14}" type="sibTrans" cxnId="{C7734026-E66C-4C3C-97CC-E578D411477D}">
      <dgm:prSet/>
      <dgm:spPr/>
      <dgm:t>
        <a:bodyPr/>
        <a:lstStyle/>
        <a:p>
          <a:endParaRPr lang="es-PE"/>
        </a:p>
      </dgm:t>
    </dgm:pt>
    <dgm:pt modelId="{EEEA7229-B7F6-41D3-B0C4-DC546ABE40C6}">
      <dgm:prSet/>
      <dgm:spPr/>
      <dgm:t>
        <a:bodyPr/>
        <a:lstStyle/>
        <a:p>
          <a:r>
            <a:rPr lang="es-ES" dirty="0" smtClean="0"/>
            <a:t>Reporte de la Oficina de Estadística e Informática o su equivalente del establecimiento de salud, con base a la Tarjeta Resumen de Hospitalización de cada paciente o Sistema de Movimiento Hospitalario (numerador); Hoja de Censo Diario de la Enfermera (denominador) o Libro de egresos hospitalarios (denominador).</a:t>
          </a:r>
          <a:endParaRPr lang="es-PE" dirty="0"/>
        </a:p>
      </dgm:t>
    </dgm:pt>
    <dgm:pt modelId="{1FB0666A-4D49-4200-A286-C8DB9DF2DD5F}" type="parTrans" cxnId="{2DECD483-6440-4D23-B952-87B382386368}">
      <dgm:prSet/>
      <dgm:spPr/>
      <dgm:t>
        <a:bodyPr/>
        <a:lstStyle/>
        <a:p>
          <a:endParaRPr lang="es-PE"/>
        </a:p>
      </dgm:t>
    </dgm:pt>
    <dgm:pt modelId="{44C5ECEE-2F2A-4296-8E28-B6E369B3EABE}" type="sibTrans" cxnId="{2DECD483-6440-4D23-B952-87B382386368}">
      <dgm:prSet/>
      <dgm:spPr/>
      <dgm:t>
        <a:bodyPr/>
        <a:lstStyle/>
        <a:p>
          <a:endParaRPr lang="es-PE"/>
        </a:p>
      </dgm:t>
    </dgm:pt>
    <dgm:pt modelId="{EEE0CAA7-08EB-4D13-876B-7A3CBAC019C5}">
      <dgm:prSet phldrT="[Texto]"/>
      <dgm:spPr/>
      <dgm:t>
        <a:bodyPr/>
        <a:lstStyle/>
        <a:p>
          <a:r>
            <a:rPr lang="es-ES" dirty="0" smtClean="0"/>
            <a:t>Para establecimientos de atención especializada II-E y III-E, se podrá ajustar de acuerdo a la especialidad o campo clínico</a:t>
          </a:r>
          <a:endParaRPr lang="es-PE" dirty="0"/>
        </a:p>
      </dgm:t>
    </dgm:pt>
    <dgm:pt modelId="{DD20CCE9-3338-42BE-9D95-BFA29702D438}" type="parTrans" cxnId="{422E23AB-659D-4261-BC1D-2B806FA0EBB8}">
      <dgm:prSet/>
      <dgm:spPr/>
      <dgm:t>
        <a:bodyPr/>
        <a:lstStyle/>
        <a:p>
          <a:endParaRPr lang="es-PE"/>
        </a:p>
      </dgm:t>
    </dgm:pt>
    <dgm:pt modelId="{91FC211D-2EC8-4135-8268-E81C8C81B150}" type="sibTrans" cxnId="{422E23AB-659D-4261-BC1D-2B806FA0EBB8}">
      <dgm:prSet/>
      <dgm:spPr/>
      <dgm:t>
        <a:bodyPr/>
        <a:lstStyle/>
        <a:p>
          <a:endParaRPr lang="es-PE"/>
        </a:p>
      </dgm:t>
    </dgm:pt>
    <dgm:pt modelId="{90E681DA-ECE9-47B1-9D7E-462F9F983F1A}" type="pres">
      <dgm:prSet presAssocID="{98D4181C-69D6-4E27-9B5A-833CD86844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A1B5727-A737-43C9-9226-853266F43D2F}" type="pres">
      <dgm:prSet presAssocID="{376A23C3-54E9-4FA9-A37B-6C48948583E2}" presName="composite" presStyleCnt="0"/>
      <dgm:spPr/>
    </dgm:pt>
    <dgm:pt modelId="{BAF115CB-7158-44CC-ACF0-9D4D23974557}" type="pres">
      <dgm:prSet presAssocID="{376A23C3-54E9-4FA9-A37B-6C48948583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F5DF61E-2B92-4037-A7F1-ED44E5A21B22}" type="pres">
      <dgm:prSet presAssocID="{376A23C3-54E9-4FA9-A37B-6C48948583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9A3890D-BA49-43F1-851E-CCDEE1AE4D79}" type="pres">
      <dgm:prSet presAssocID="{D6189721-049B-4762-B64C-7A08C15D0923}" presName="sp" presStyleCnt="0"/>
      <dgm:spPr/>
    </dgm:pt>
    <dgm:pt modelId="{2D18DA17-18AB-4A82-956F-E048AF6F7007}" type="pres">
      <dgm:prSet presAssocID="{8D78DBCA-9D77-4E42-9FC3-6D7EDC5F5E78}" presName="composite" presStyleCnt="0"/>
      <dgm:spPr/>
    </dgm:pt>
    <dgm:pt modelId="{8D4E0F91-EF15-42D3-BF7B-D0CF34877773}" type="pres">
      <dgm:prSet presAssocID="{8D78DBCA-9D77-4E42-9FC3-6D7EDC5F5E7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4CB21F1-B55C-4F06-9A19-DDD2786AC74C}" type="pres">
      <dgm:prSet presAssocID="{8D78DBCA-9D77-4E42-9FC3-6D7EDC5F5E7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D1E014-F3E3-4949-9FAC-7BB15CFDB6ED}" type="pres">
      <dgm:prSet presAssocID="{88F5AD5B-95AE-4389-A273-EBE2AED95807}" presName="sp" presStyleCnt="0"/>
      <dgm:spPr/>
    </dgm:pt>
    <dgm:pt modelId="{4724AE1F-F366-42A0-8369-7B2BFD70C823}" type="pres">
      <dgm:prSet presAssocID="{8015908A-D1E5-4044-AF77-77BD5A2ED865}" presName="composite" presStyleCnt="0"/>
      <dgm:spPr/>
    </dgm:pt>
    <dgm:pt modelId="{48AE295E-6B11-4FC5-B333-226887BE3D17}" type="pres">
      <dgm:prSet presAssocID="{8015908A-D1E5-4044-AF77-77BD5A2ED86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032BEAE-2F73-47E2-B00B-8AD4F9E129A4}" type="pres">
      <dgm:prSet presAssocID="{8015908A-D1E5-4044-AF77-77BD5A2ED86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2231A5ED-2129-4A31-B2A4-B258D516FF51}" type="presOf" srcId="{2CD5BA8E-8053-491B-817F-E1D8114DDA83}" destId="{F4CB21F1-B55C-4F06-9A19-DDD2786AC74C}" srcOrd="0" destOrd="0" presId="urn:microsoft.com/office/officeart/2005/8/layout/chevron2"/>
    <dgm:cxn modelId="{DC69BB7F-4842-473E-B5E5-A6E84104D6DD}" type="presOf" srcId="{9656A87D-FD9B-4241-8091-32742FA65922}" destId="{5F5DF61E-2B92-4037-A7F1-ED44E5A21B22}" srcOrd="0" destOrd="0" presId="urn:microsoft.com/office/officeart/2005/8/layout/chevron2"/>
    <dgm:cxn modelId="{565D4D5A-D184-4784-896B-4EAA577F214C}" type="presOf" srcId="{EEEA7229-B7F6-41D3-B0C4-DC546ABE40C6}" destId="{1032BEAE-2F73-47E2-B00B-8AD4F9E129A4}" srcOrd="0" destOrd="0" presId="urn:microsoft.com/office/officeart/2005/8/layout/chevron2"/>
    <dgm:cxn modelId="{4B257FF3-9EEE-440D-8588-F1CDB3A6F9D0}" type="presOf" srcId="{8D78DBCA-9D77-4E42-9FC3-6D7EDC5F5E78}" destId="{8D4E0F91-EF15-42D3-BF7B-D0CF34877773}" srcOrd="0" destOrd="0" presId="urn:microsoft.com/office/officeart/2005/8/layout/chevron2"/>
    <dgm:cxn modelId="{33AFDBCA-383B-4EC3-BB49-DD91487D46AE}" type="presOf" srcId="{EEE0CAA7-08EB-4D13-876B-7A3CBAC019C5}" destId="{F4CB21F1-B55C-4F06-9A19-DDD2786AC74C}" srcOrd="0" destOrd="1" presId="urn:microsoft.com/office/officeart/2005/8/layout/chevron2"/>
    <dgm:cxn modelId="{422E23AB-659D-4261-BC1D-2B806FA0EBB8}" srcId="{8D78DBCA-9D77-4E42-9FC3-6D7EDC5F5E78}" destId="{EEE0CAA7-08EB-4D13-876B-7A3CBAC019C5}" srcOrd="1" destOrd="0" parTransId="{DD20CCE9-3338-42BE-9D95-BFA29702D438}" sibTransId="{91FC211D-2EC8-4135-8268-E81C8C81B150}"/>
    <dgm:cxn modelId="{5C3F7023-4911-4FDA-89A7-23E914357382}" srcId="{8D78DBCA-9D77-4E42-9FC3-6D7EDC5F5E78}" destId="{2CD5BA8E-8053-491B-817F-E1D8114DDA83}" srcOrd="0" destOrd="0" parTransId="{B44CCF34-F2D0-4461-B618-44329B10D0F8}" sibTransId="{5C179FDC-1630-474E-AA8E-3FD09B1ED8AA}"/>
    <dgm:cxn modelId="{8F1AFDE6-2553-42AE-9EF0-7EE82C4F24EC}" type="presOf" srcId="{376A23C3-54E9-4FA9-A37B-6C48948583E2}" destId="{BAF115CB-7158-44CC-ACF0-9D4D23974557}" srcOrd="0" destOrd="0" presId="urn:microsoft.com/office/officeart/2005/8/layout/chevron2"/>
    <dgm:cxn modelId="{2297742F-FA7D-4E45-9F28-5A429DA6FD0E}" srcId="{376A23C3-54E9-4FA9-A37B-6C48948583E2}" destId="{9656A87D-FD9B-4241-8091-32742FA65922}" srcOrd="0" destOrd="0" parTransId="{064B8FCC-7F87-41CD-9A15-C83156A0DD1A}" sibTransId="{7BEA2A48-2DD7-4995-A29C-D931020BD8F9}"/>
    <dgm:cxn modelId="{8445BEE9-4D0A-48F5-8C12-11EE693A88DD}" srcId="{98D4181C-69D6-4E27-9B5A-833CD86844F1}" destId="{8D78DBCA-9D77-4E42-9FC3-6D7EDC5F5E78}" srcOrd="1" destOrd="0" parTransId="{427F7E45-167A-4B7B-9862-EA8AD4FD9389}" sibTransId="{88F5AD5B-95AE-4389-A273-EBE2AED95807}"/>
    <dgm:cxn modelId="{C7734026-E66C-4C3C-97CC-E578D411477D}" srcId="{98D4181C-69D6-4E27-9B5A-833CD86844F1}" destId="{8015908A-D1E5-4044-AF77-77BD5A2ED865}" srcOrd="2" destOrd="0" parTransId="{29D50A86-3CBB-40B7-8338-EB2B300935C2}" sibTransId="{E212959A-E845-41CA-9A43-F9EAACDF0F14}"/>
    <dgm:cxn modelId="{2DECD483-6440-4D23-B952-87B382386368}" srcId="{8015908A-D1E5-4044-AF77-77BD5A2ED865}" destId="{EEEA7229-B7F6-41D3-B0C4-DC546ABE40C6}" srcOrd="0" destOrd="0" parTransId="{1FB0666A-4D49-4200-A286-C8DB9DF2DD5F}" sibTransId="{44C5ECEE-2F2A-4296-8E28-B6E369B3EABE}"/>
    <dgm:cxn modelId="{91C831BE-4530-47DA-8BB4-F18275EF6C20}" type="presOf" srcId="{8015908A-D1E5-4044-AF77-77BD5A2ED865}" destId="{48AE295E-6B11-4FC5-B333-226887BE3D17}" srcOrd="0" destOrd="0" presId="urn:microsoft.com/office/officeart/2005/8/layout/chevron2"/>
    <dgm:cxn modelId="{F8173461-3CD3-4C9B-9213-5CBDA5728764}" srcId="{98D4181C-69D6-4E27-9B5A-833CD86844F1}" destId="{376A23C3-54E9-4FA9-A37B-6C48948583E2}" srcOrd="0" destOrd="0" parTransId="{23275A01-E35E-4E59-81B7-587CE3FFA393}" sibTransId="{D6189721-049B-4762-B64C-7A08C15D0923}"/>
    <dgm:cxn modelId="{0F872858-78E5-4116-9F82-6E3A5035B943}" type="presOf" srcId="{98D4181C-69D6-4E27-9B5A-833CD86844F1}" destId="{90E681DA-ECE9-47B1-9D7E-462F9F983F1A}" srcOrd="0" destOrd="0" presId="urn:microsoft.com/office/officeart/2005/8/layout/chevron2"/>
    <dgm:cxn modelId="{24A891B6-123A-46C4-8CBB-342631B78BC4}" type="presParOf" srcId="{90E681DA-ECE9-47B1-9D7E-462F9F983F1A}" destId="{CA1B5727-A737-43C9-9226-853266F43D2F}" srcOrd="0" destOrd="0" presId="urn:microsoft.com/office/officeart/2005/8/layout/chevron2"/>
    <dgm:cxn modelId="{20F32028-6143-4604-AE01-4452E23EF3EA}" type="presParOf" srcId="{CA1B5727-A737-43C9-9226-853266F43D2F}" destId="{BAF115CB-7158-44CC-ACF0-9D4D23974557}" srcOrd="0" destOrd="0" presId="urn:microsoft.com/office/officeart/2005/8/layout/chevron2"/>
    <dgm:cxn modelId="{51805BF3-506B-4205-BBA3-596B1B8EE730}" type="presParOf" srcId="{CA1B5727-A737-43C9-9226-853266F43D2F}" destId="{5F5DF61E-2B92-4037-A7F1-ED44E5A21B22}" srcOrd="1" destOrd="0" presId="urn:microsoft.com/office/officeart/2005/8/layout/chevron2"/>
    <dgm:cxn modelId="{87B942C4-065E-4F4F-95CF-7D5B37E9A7AD}" type="presParOf" srcId="{90E681DA-ECE9-47B1-9D7E-462F9F983F1A}" destId="{F9A3890D-BA49-43F1-851E-CCDEE1AE4D79}" srcOrd="1" destOrd="0" presId="urn:microsoft.com/office/officeart/2005/8/layout/chevron2"/>
    <dgm:cxn modelId="{BBC3BE7D-5982-4575-B9DD-7439A5079E5C}" type="presParOf" srcId="{90E681DA-ECE9-47B1-9D7E-462F9F983F1A}" destId="{2D18DA17-18AB-4A82-956F-E048AF6F7007}" srcOrd="2" destOrd="0" presId="urn:microsoft.com/office/officeart/2005/8/layout/chevron2"/>
    <dgm:cxn modelId="{C6E274A5-EE09-4571-9C28-E8F0F6786933}" type="presParOf" srcId="{2D18DA17-18AB-4A82-956F-E048AF6F7007}" destId="{8D4E0F91-EF15-42D3-BF7B-D0CF34877773}" srcOrd="0" destOrd="0" presId="urn:microsoft.com/office/officeart/2005/8/layout/chevron2"/>
    <dgm:cxn modelId="{A67B30C4-1957-4E15-9DFC-BE235415CCC4}" type="presParOf" srcId="{2D18DA17-18AB-4A82-956F-E048AF6F7007}" destId="{F4CB21F1-B55C-4F06-9A19-DDD2786AC74C}" srcOrd="1" destOrd="0" presId="urn:microsoft.com/office/officeart/2005/8/layout/chevron2"/>
    <dgm:cxn modelId="{95D54581-79FA-4DFF-BEEF-D484CAE3DA71}" type="presParOf" srcId="{90E681DA-ECE9-47B1-9D7E-462F9F983F1A}" destId="{87D1E014-F3E3-4949-9FAC-7BB15CFDB6ED}" srcOrd="3" destOrd="0" presId="urn:microsoft.com/office/officeart/2005/8/layout/chevron2"/>
    <dgm:cxn modelId="{33F77521-A041-4D40-A3A1-17FFE03B9483}" type="presParOf" srcId="{90E681DA-ECE9-47B1-9D7E-462F9F983F1A}" destId="{4724AE1F-F366-42A0-8369-7B2BFD70C823}" srcOrd="4" destOrd="0" presId="urn:microsoft.com/office/officeart/2005/8/layout/chevron2"/>
    <dgm:cxn modelId="{664096F9-653A-4C9B-8DD6-2AAD1BBEF9C4}" type="presParOf" srcId="{4724AE1F-F366-42A0-8369-7B2BFD70C823}" destId="{48AE295E-6B11-4FC5-B333-226887BE3D17}" srcOrd="0" destOrd="0" presId="urn:microsoft.com/office/officeart/2005/8/layout/chevron2"/>
    <dgm:cxn modelId="{2D553107-B405-4603-B3E8-1F627C7B9D59}" type="presParOf" srcId="{4724AE1F-F366-42A0-8369-7B2BFD70C823}" destId="{1032BEAE-2F73-47E2-B00B-8AD4F9E129A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D4181C-69D6-4E27-9B5A-833CD86844F1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376A23C3-54E9-4FA9-A37B-6C48948583E2}">
      <dgm:prSet phldrT="[Texto]" custT="1"/>
      <dgm:spPr/>
      <dgm:t>
        <a:bodyPr/>
        <a:lstStyle/>
        <a:p>
          <a:r>
            <a:rPr lang="es-PE" sz="1800" dirty="0" smtClean="0"/>
            <a:t>Formula</a:t>
          </a:r>
          <a:endParaRPr lang="es-PE" sz="1800" dirty="0"/>
        </a:p>
      </dgm:t>
    </dgm:pt>
    <dgm:pt modelId="{23275A01-E35E-4E59-81B7-587CE3FFA393}" type="parTrans" cxnId="{F8173461-3CD3-4C9B-9213-5CBDA5728764}">
      <dgm:prSet/>
      <dgm:spPr/>
      <dgm:t>
        <a:bodyPr/>
        <a:lstStyle/>
        <a:p>
          <a:endParaRPr lang="es-PE"/>
        </a:p>
      </dgm:t>
    </dgm:pt>
    <dgm:pt modelId="{D6189721-049B-4762-B64C-7A08C15D0923}" type="sibTrans" cxnId="{F8173461-3CD3-4C9B-9213-5CBDA5728764}">
      <dgm:prSet/>
      <dgm:spPr/>
      <dgm:t>
        <a:bodyPr/>
        <a:lstStyle/>
        <a:p>
          <a:endParaRPr lang="es-PE"/>
        </a:p>
      </dgm:t>
    </dgm:pt>
    <dgm:pt modelId="{9656A87D-FD9B-4241-8091-32742FA65922}">
      <dgm:prSet phldrT="[Texto]"/>
      <dgm:spPr/>
      <dgm:t>
        <a:bodyPr/>
        <a:lstStyle/>
        <a:p>
          <a:r>
            <a:rPr lang="es-ES" u="sng" dirty="0" smtClean="0"/>
            <a:t>Nº de egresos en la UPSS Hospitalización de un período</a:t>
          </a:r>
          <a:endParaRPr lang="es-PE" dirty="0"/>
        </a:p>
      </dgm:t>
    </dgm:pt>
    <dgm:pt modelId="{064B8FCC-7F87-41CD-9A15-C83156A0DD1A}" type="parTrans" cxnId="{2297742F-FA7D-4E45-9F28-5A429DA6FD0E}">
      <dgm:prSet/>
      <dgm:spPr/>
      <dgm:t>
        <a:bodyPr/>
        <a:lstStyle/>
        <a:p>
          <a:endParaRPr lang="es-PE"/>
        </a:p>
      </dgm:t>
    </dgm:pt>
    <dgm:pt modelId="{7BEA2A48-2DD7-4995-A29C-D931020BD8F9}" type="sibTrans" cxnId="{2297742F-FA7D-4E45-9F28-5A429DA6FD0E}">
      <dgm:prSet/>
      <dgm:spPr/>
      <dgm:t>
        <a:bodyPr/>
        <a:lstStyle/>
        <a:p>
          <a:endParaRPr lang="es-PE"/>
        </a:p>
      </dgm:t>
    </dgm:pt>
    <dgm:pt modelId="{8D78DBCA-9D77-4E42-9FC3-6D7EDC5F5E78}">
      <dgm:prSet phldrT="[Texto]"/>
      <dgm:spPr/>
      <dgm:t>
        <a:bodyPr/>
        <a:lstStyle/>
        <a:p>
          <a:r>
            <a:rPr lang="es-PE" dirty="0" smtClean="0"/>
            <a:t>Logro Esperado</a:t>
          </a:r>
          <a:endParaRPr lang="es-PE" dirty="0"/>
        </a:p>
      </dgm:t>
    </dgm:pt>
    <dgm:pt modelId="{427F7E45-167A-4B7B-9862-EA8AD4FD9389}" type="parTrans" cxnId="{8445BEE9-4D0A-48F5-8C12-11EE693A88DD}">
      <dgm:prSet/>
      <dgm:spPr/>
      <dgm:t>
        <a:bodyPr/>
        <a:lstStyle/>
        <a:p>
          <a:endParaRPr lang="es-PE"/>
        </a:p>
      </dgm:t>
    </dgm:pt>
    <dgm:pt modelId="{88F5AD5B-95AE-4389-A273-EBE2AED95807}" type="sibTrans" cxnId="{8445BEE9-4D0A-48F5-8C12-11EE693A88DD}">
      <dgm:prSet/>
      <dgm:spPr/>
      <dgm:t>
        <a:bodyPr/>
        <a:lstStyle/>
        <a:p>
          <a:endParaRPr lang="es-PE"/>
        </a:p>
      </dgm:t>
    </dgm:pt>
    <dgm:pt modelId="{2CD5BA8E-8053-491B-817F-E1D8114DDA83}">
      <dgm:prSet phldrT="[Texto]"/>
      <dgm:spPr/>
      <dgm:t>
        <a:bodyPr/>
        <a:lstStyle/>
        <a:p>
          <a:r>
            <a:rPr lang="es-ES" dirty="0" smtClean="0"/>
            <a:t>Para Hospitales Generales del II nivel de atención: 6 a 9 egresos / cama / mes.</a:t>
          </a:r>
          <a:endParaRPr lang="es-PE" dirty="0"/>
        </a:p>
      </dgm:t>
    </dgm:pt>
    <dgm:pt modelId="{B44CCF34-F2D0-4461-B618-44329B10D0F8}" type="parTrans" cxnId="{5C3F7023-4911-4FDA-89A7-23E914357382}">
      <dgm:prSet/>
      <dgm:spPr/>
      <dgm:t>
        <a:bodyPr/>
        <a:lstStyle/>
        <a:p>
          <a:endParaRPr lang="es-PE"/>
        </a:p>
      </dgm:t>
    </dgm:pt>
    <dgm:pt modelId="{5C179FDC-1630-474E-AA8E-3FD09B1ED8AA}" type="sibTrans" cxnId="{5C3F7023-4911-4FDA-89A7-23E914357382}">
      <dgm:prSet/>
      <dgm:spPr/>
      <dgm:t>
        <a:bodyPr/>
        <a:lstStyle/>
        <a:p>
          <a:endParaRPr lang="es-PE"/>
        </a:p>
      </dgm:t>
    </dgm:pt>
    <dgm:pt modelId="{8015908A-D1E5-4044-AF77-77BD5A2ED865}">
      <dgm:prSet phldrT="[Texto]"/>
      <dgm:spPr/>
      <dgm:t>
        <a:bodyPr/>
        <a:lstStyle/>
        <a:p>
          <a:r>
            <a:rPr lang="es-PE" dirty="0" smtClean="0"/>
            <a:t>Fuentes de Datos</a:t>
          </a:r>
          <a:endParaRPr lang="es-PE" dirty="0"/>
        </a:p>
      </dgm:t>
    </dgm:pt>
    <dgm:pt modelId="{29D50A86-3CBB-40B7-8338-EB2B300935C2}" type="parTrans" cxnId="{C7734026-E66C-4C3C-97CC-E578D411477D}">
      <dgm:prSet/>
      <dgm:spPr/>
      <dgm:t>
        <a:bodyPr/>
        <a:lstStyle/>
        <a:p>
          <a:endParaRPr lang="es-PE"/>
        </a:p>
      </dgm:t>
    </dgm:pt>
    <dgm:pt modelId="{E212959A-E845-41CA-9A43-F9EAACDF0F14}" type="sibTrans" cxnId="{C7734026-E66C-4C3C-97CC-E578D411477D}">
      <dgm:prSet/>
      <dgm:spPr/>
      <dgm:t>
        <a:bodyPr/>
        <a:lstStyle/>
        <a:p>
          <a:endParaRPr lang="es-PE"/>
        </a:p>
      </dgm:t>
    </dgm:pt>
    <dgm:pt modelId="{EEEA7229-B7F6-41D3-B0C4-DC546ABE40C6}">
      <dgm:prSet/>
      <dgm:spPr/>
      <dgm:t>
        <a:bodyPr/>
        <a:lstStyle/>
        <a:p>
          <a:r>
            <a:rPr lang="es-ES" dirty="0" smtClean="0"/>
            <a:t>Reporte de la Oficina de Estadística e Informática o su equivalente del establecimiento de salud, a partir del Libro de egresos hospitalarios (numerador); censo diario de enfermería y la Hoja Resumen de Censo Diario (denominador). </a:t>
          </a:r>
          <a:endParaRPr lang="es-PE" dirty="0"/>
        </a:p>
      </dgm:t>
    </dgm:pt>
    <dgm:pt modelId="{1FB0666A-4D49-4200-A286-C8DB9DF2DD5F}" type="parTrans" cxnId="{2DECD483-6440-4D23-B952-87B382386368}">
      <dgm:prSet/>
      <dgm:spPr/>
      <dgm:t>
        <a:bodyPr/>
        <a:lstStyle/>
        <a:p>
          <a:endParaRPr lang="es-PE"/>
        </a:p>
      </dgm:t>
    </dgm:pt>
    <dgm:pt modelId="{44C5ECEE-2F2A-4296-8E28-B6E369B3EABE}" type="sibTrans" cxnId="{2DECD483-6440-4D23-B952-87B382386368}">
      <dgm:prSet/>
      <dgm:spPr/>
      <dgm:t>
        <a:bodyPr/>
        <a:lstStyle/>
        <a:p>
          <a:endParaRPr lang="es-PE"/>
        </a:p>
      </dgm:t>
    </dgm:pt>
    <dgm:pt modelId="{C7F9D6F7-2747-47B5-A6EB-D1814E212DAD}">
      <dgm:prSet phldrT="[Texto]"/>
      <dgm:spPr/>
      <dgm:t>
        <a:bodyPr/>
        <a:lstStyle/>
        <a:p>
          <a:r>
            <a:rPr lang="es-ES" dirty="0" smtClean="0"/>
            <a:t>N° de camas disponibles promedio en el mismo período</a:t>
          </a:r>
          <a:endParaRPr lang="es-PE" dirty="0"/>
        </a:p>
      </dgm:t>
    </dgm:pt>
    <dgm:pt modelId="{9525EFDE-D5D6-4952-BD58-F7BDB90E318E}" type="parTrans" cxnId="{DB8B7760-4C6D-4C89-8F0B-02CA8DE3E9AE}">
      <dgm:prSet/>
      <dgm:spPr/>
      <dgm:t>
        <a:bodyPr/>
        <a:lstStyle/>
        <a:p>
          <a:endParaRPr lang="es-PE"/>
        </a:p>
      </dgm:t>
    </dgm:pt>
    <dgm:pt modelId="{FC8DEB22-B54A-4D43-A0D4-5E1AC6B5DD35}" type="sibTrans" cxnId="{DB8B7760-4C6D-4C89-8F0B-02CA8DE3E9AE}">
      <dgm:prSet/>
      <dgm:spPr/>
      <dgm:t>
        <a:bodyPr/>
        <a:lstStyle/>
        <a:p>
          <a:endParaRPr lang="es-PE"/>
        </a:p>
      </dgm:t>
    </dgm:pt>
    <dgm:pt modelId="{04588EBC-1997-424E-B797-05C6BCF948EC}">
      <dgm:prSet phldrT="[Texto]"/>
      <dgm:spPr/>
      <dgm:t>
        <a:bodyPr/>
        <a:lstStyle/>
        <a:p>
          <a:r>
            <a:rPr lang="es-ES" dirty="0" smtClean="0"/>
            <a:t>Para Hospitales Generales del III nivel de atención: 3 a 5 egresos / cama / mes.</a:t>
          </a:r>
          <a:endParaRPr lang="es-PE" dirty="0"/>
        </a:p>
      </dgm:t>
    </dgm:pt>
    <dgm:pt modelId="{3ACC669E-37FF-429B-8527-F0F4A476E7D9}" type="parTrans" cxnId="{FA111B16-241B-46DF-BB08-D775A438A233}">
      <dgm:prSet/>
      <dgm:spPr/>
      <dgm:t>
        <a:bodyPr/>
        <a:lstStyle/>
        <a:p>
          <a:endParaRPr lang="es-PE"/>
        </a:p>
      </dgm:t>
    </dgm:pt>
    <dgm:pt modelId="{B1D6E907-0B89-4849-A2C7-C5A928C12D1C}" type="sibTrans" cxnId="{FA111B16-241B-46DF-BB08-D775A438A233}">
      <dgm:prSet/>
      <dgm:spPr/>
      <dgm:t>
        <a:bodyPr/>
        <a:lstStyle/>
        <a:p>
          <a:endParaRPr lang="es-PE"/>
        </a:p>
      </dgm:t>
    </dgm:pt>
    <dgm:pt modelId="{B102C750-0B51-435E-A83F-2F76F5A265F7}">
      <dgm:prSet phldrT="[Texto]"/>
      <dgm:spPr/>
      <dgm:t>
        <a:bodyPr/>
        <a:lstStyle/>
        <a:p>
          <a:r>
            <a:rPr lang="es-ES" dirty="0" smtClean="0"/>
            <a:t>Para establecimientos de atención especializada II-E y III-E, se podrá ajustar de acuerdo a la especialidad o campo clínico.</a:t>
          </a:r>
          <a:endParaRPr lang="es-PE" dirty="0"/>
        </a:p>
      </dgm:t>
    </dgm:pt>
    <dgm:pt modelId="{58EFE6C8-C8EC-4B08-AEEF-4CA59B2720E7}" type="parTrans" cxnId="{293E30B2-E29D-4878-9D5B-85F9C278B3E2}">
      <dgm:prSet/>
      <dgm:spPr/>
      <dgm:t>
        <a:bodyPr/>
        <a:lstStyle/>
        <a:p>
          <a:endParaRPr lang="es-PE"/>
        </a:p>
      </dgm:t>
    </dgm:pt>
    <dgm:pt modelId="{A199F918-3BEE-431F-9B3E-17BE7B8A6B1D}" type="sibTrans" cxnId="{293E30B2-E29D-4878-9D5B-85F9C278B3E2}">
      <dgm:prSet/>
      <dgm:spPr/>
      <dgm:t>
        <a:bodyPr/>
        <a:lstStyle/>
        <a:p>
          <a:endParaRPr lang="es-PE"/>
        </a:p>
      </dgm:t>
    </dgm:pt>
    <dgm:pt modelId="{90E681DA-ECE9-47B1-9D7E-462F9F983F1A}" type="pres">
      <dgm:prSet presAssocID="{98D4181C-69D6-4E27-9B5A-833CD86844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A1B5727-A737-43C9-9226-853266F43D2F}" type="pres">
      <dgm:prSet presAssocID="{376A23C3-54E9-4FA9-A37B-6C48948583E2}" presName="composite" presStyleCnt="0"/>
      <dgm:spPr/>
    </dgm:pt>
    <dgm:pt modelId="{BAF115CB-7158-44CC-ACF0-9D4D23974557}" type="pres">
      <dgm:prSet presAssocID="{376A23C3-54E9-4FA9-A37B-6C48948583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F5DF61E-2B92-4037-A7F1-ED44E5A21B22}" type="pres">
      <dgm:prSet presAssocID="{376A23C3-54E9-4FA9-A37B-6C48948583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9A3890D-BA49-43F1-851E-CCDEE1AE4D79}" type="pres">
      <dgm:prSet presAssocID="{D6189721-049B-4762-B64C-7A08C15D0923}" presName="sp" presStyleCnt="0"/>
      <dgm:spPr/>
    </dgm:pt>
    <dgm:pt modelId="{2D18DA17-18AB-4A82-956F-E048AF6F7007}" type="pres">
      <dgm:prSet presAssocID="{8D78DBCA-9D77-4E42-9FC3-6D7EDC5F5E78}" presName="composite" presStyleCnt="0"/>
      <dgm:spPr/>
    </dgm:pt>
    <dgm:pt modelId="{8D4E0F91-EF15-42D3-BF7B-D0CF34877773}" type="pres">
      <dgm:prSet presAssocID="{8D78DBCA-9D77-4E42-9FC3-6D7EDC5F5E7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4CB21F1-B55C-4F06-9A19-DDD2786AC74C}" type="pres">
      <dgm:prSet presAssocID="{8D78DBCA-9D77-4E42-9FC3-6D7EDC5F5E7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D1E014-F3E3-4949-9FAC-7BB15CFDB6ED}" type="pres">
      <dgm:prSet presAssocID="{88F5AD5B-95AE-4389-A273-EBE2AED95807}" presName="sp" presStyleCnt="0"/>
      <dgm:spPr/>
    </dgm:pt>
    <dgm:pt modelId="{4724AE1F-F366-42A0-8369-7B2BFD70C823}" type="pres">
      <dgm:prSet presAssocID="{8015908A-D1E5-4044-AF77-77BD5A2ED865}" presName="composite" presStyleCnt="0"/>
      <dgm:spPr/>
    </dgm:pt>
    <dgm:pt modelId="{48AE295E-6B11-4FC5-B333-226887BE3D17}" type="pres">
      <dgm:prSet presAssocID="{8015908A-D1E5-4044-AF77-77BD5A2ED86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032BEAE-2F73-47E2-B00B-8AD4F9E129A4}" type="pres">
      <dgm:prSet presAssocID="{8015908A-D1E5-4044-AF77-77BD5A2ED86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293E30B2-E29D-4878-9D5B-85F9C278B3E2}" srcId="{8D78DBCA-9D77-4E42-9FC3-6D7EDC5F5E78}" destId="{B102C750-0B51-435E-A83F-2F76F5A265F7}" srcOrd="2" destOrd="0" parTransId="{58EFE6C8-C8EC-4B08-AEEF-4CA59B2720E7}" sibTransId="{A199F918-3BEE-431F-9B3E-17BE7B8A6B1D}"/>
    <dgm:cxn modelId="{D9C3F701-798F-4D92-B57E-71712E9A055E}" type="presOf" srcId="{04588EBC-1997-424E-B797-05C6BCF948EC}" destId="{F4CB21F1-B55C-4F06-9A19-DDD2786AC74C}" srcOrd="0" destOrd="1" presId="urn:microsoft.com/office/officeart/2005/8/layout/chevron2"/>
    <dgm:cxn modelId="{FA111B16-241B-46DF-BB08-D775A438A233}" srcId="{8D78DBCA-9D77-4E42-9FC3-6D7EDC5F5E78}" destId="{04588EBC-1997-424E-B797-05C6BCF948EC}" srcOrd="1" destOrd="0" parTransId="{3ACC669E-37FF-429B-8527-F0F4A476E7D9}" sibTransId="{B1D6E907-0B89-4849-A2C7-C5A928C12D1C}"/>
    <dgm:cxn modelId="{689F76BC-7AC6-47E0-B04A-21B41ECCFEDF}" type="presOf" srcId="{2CD5BA8E-8053-491B-817F-E1D8114DDA83}" destId="{F4CB21F1-B55C-4F06-9A19-DDD2786AC74C}" srcOrd="0" destOrd="0" presId="urn:microsoft.com/office/officeart/2005/8/layout/chevron2"/>
    <dgm:cxn modelId="{5C3F7023-4911-4FDA-89A7-23E914357382}" srcId="{8D78DBCA-9D77-4E42-9FC3-6D7EDC5F5E78}" destId="{2CD5BA8E-8053-491B-817F-E1D8114DDA83}" srcOrd="0" destOrd="0" parTransId="{B44CCF34-F2D0-4461-B618-44329B10D0F8}" sibTransId="{5C179FDC-1630-474E-AA8E-3FD09B1ED8AA}"/>
    <dgm:cxn modelId="{2297742F-FA7D-4E45-9F28-5A429DA6FD0E}" srcId="{376A23C3-54E9-4FA9-A37B-6C48948583E2}" destId="{9656A87D-FD9B-4241-8091-32742FA65922}" srcOrd="0" destOrd="0" parTransId="{064B8FCC-7F87-41CD-9A15-C83156A0DD1A}" sibTransId="{7BEA2A48-2DD7-4995-A29C-D931020BD8F9}"/>
    <dgm:cxn modelId="{E2ABCD05-0133-4963-8F80-E79038802642}" type="presOf" srcId="{8D78DBCA-9D77-4E42-9FC3-6D7EDC5F5E78}" destId="{8D4E0F91-EF15-42D3-BF7B-D0CF34877773}" srcOrd="0" destOrd="0" presId="urn:microsoft.com/office/officeart/2005/8/layout/chevron2"/>
    <dgm:cxn modelId="{8445BEE9-4D0A-48F5-8C12-11EE693A88DD}" srcId="{98D4181C-69D6-4E27-9B5A-833CD86844F1}" destId="{8D78DBCA-9D77-4E42-9FC3-6D7EDC5F5E78}" srcOrd="1" destOrd="0" parTransId="{427F7E45-167A-4B7B-9862-EA8AD4FD9389}" sibTransId="{88F5AD5B-95AE-4389-A273-EBE2AED95807}"/>
    <dgm:cxn modelId="{3C4626AA-0520-4B79-9FF7-81B674AA24F3}" type="presOf" srcId="{EEEA7229-B7F6-41D3-B0C4-DC546ABE40C6}" destId="{1032BEAE-2F73-47E2-B00B-8AD4F9E129A4}" srcOrd="0" destOrd="0" presId="urn:microsoft.com/office/officeart/2005/8/layout/chevron2"/>
    <dgm:cxn modelId="{77310C74-8CEE-49C2-94F7-A32186B31B73}" type="presOf" srcId="{C7F9D6F7-2747-47B5-A6EB-D1814E212DAD}" destId="{5F5DF61E-2B92-4037-A7F1-ED44E5A21B22}" srcOrd="0" destOrd="1" presId="urn:microsoft.com/office/officeart/2005/8/layout/chevron2"/>
    <dgm:cxn modelId="{C7734026-E66C-4C3C-97CC-E578D411477D}" srcId="{98D4181C-69D6-4E27-9B5A-833CD86844F1}" destId="{8015908A-D1E5-4044-AF77-77BD5A2ED865}" srcOrd="2" destOrd="0" parTransId="{29D50A86-3CBB-40B7-8338-EB2B300935C2}" sibTransId="{E212959A-E845-41CA-9A43-F9EAACDF0F14}"/>
    <dgm:cxn modelId="{7606F744-ABCC-4ED5-9288-D9329D6DAEEA}" type="presOf" srcId="{9656A87D-FD9B-4241-8091-32742FA65922}" destId="{5F5DF61E-2B92-4037-A7F1-ED44E5A21B22}" srcOrd="0" destOrd="0" presId="urn:microsoft.com/office/officeart/2005/8/layout/chevron2"/>
    <dgm:cxn modelId="{2DECD483-6440-4D23-B952-87B382386368}" srcId="{8015908A-D1E5-4044-AF77-77BD5A2ED865}" destId="{EEEA7229-B7F6-41D3-B0C4-DC546ABE40C6}" srcOrd="0" destOrd="0" parTransId="{1FB0666A-4D49-4200-A286-C8DB9DF2DD5F}" sibTransId="{44C5ECEE-2F2A-4296-8E28-B6E369B3EABE}"/>
    <dgm:cxn modelId="{069CC066-0994-4837-A0E0-5ADCCFA25D63}" type="presOf" srcId="{376A23C3-54E9-4FA9-A37B-6C48948583E2}" destId="{BAF115CB-7158-44CC-ACF0-9D4D23974557}" srcOrd="0" destOrd="0" presId="urn:microsoft.com/office/officeart/2005/8/layout/chevron2"/>
    <dgm:cxn modelId="{F8173461-3CD3-4C9B-9213-5CBDA5728764}" srcId="{98D4181C-69D6-4E27-9B5A-833CD86844F1}" destId="{376A23C3-54E9-4FA9-A37B-6C48948583E2}" srcOrd="0" destOrd="0" parTransId="{23275A01-E35E-4E59-81B7-587CE3FFA393}" sibTransId="{D6189721-049B-4762-B64C-7A08C15D0923}"/>
    <dgm:cxn modelId="{5E9213F2-C6E3-4125-9F4B-7F29D5EE7430}" type="presOf" srcId="{8015908A-D1E5-4044-AF77-77BD5A2ED865}" destId="{48AE295E-6B11-4FC5-B333-226887BE3D17}" srcOrd="0" destOrd="0" presId="urn:microsoft.com/office/officeart/2005/8/layout/chevron2"/>
    <dgm:cxn modelId="{2AF02B39-CF08-409E-8245-57290A67861C}" type="presOf" srcId="{B102C750-0B51-435E-A83F-2F76F5A265F7}" destId="{F4CB21F1-B55C-4F06-9A19-DDD2786AC74C}" srcOrd="0" destOrd="2" presId="urn:microsoft.com/office/officeart/2005/8/layout/chevron2"/>
    <dgm:cxn modelId="{DB8B7760-4C6D-4C89-8F0B-02CA8DE3E9AE}" srcId="{376A23C3-54E9-4FA9-A37B-6C48948583E2}" destId="{C7F9D6F7-2747-47B5-A6EB-D1814E212DAD}" srcOrd="1" destOrd="0" parTransId="{9525EFDE-D5D6-4952-BD58-F7BDB90E318E}" sibTransId="{FC8DEB22-B54A-4D43-A0D4-5E1AC6B5DD35}"/>
    <dgm:cxn modelId="{F34CE74C-5BDC-4E88-A9D5-0A6AD8157890}" type="presOf" srcId="{98D4181C-69D6-4E27-9B5A-833CD86844F1}" destId="{90E681DA-ECE9-47B1-9D7E-462F9F983F1A}" srcOrd="0" destOrd="0" presId="urn:microsoft.com/office/officeart/2005/8/layout/chevron2"/>
    <dgm:cxn modelId="{21740DAA-EB9F-4580-9B93-EF5836F87485}" type="presParOf" srcId="{90E681DA-ECE9-47B1-9D7E-462F9F983F1A}" destId="{CA1B5727-A737-43C9-9226-853266F43D2F}" srcOrd="0" destOrd="0" presId="urn:microsoft.com/office/officeart/2005/8/layout/chevron2"/>
    <dgm:cxn modelId="{FBF82682-2D49-4EA7-87C8-D168AE96581F}" type="presParOf" srcId="{CA1B5727-A737-43C9-9226-853266F43D2F}" destId="{BAF115CB-7158-44CC-ACF0-9D4D23974557}" srcOrd="0" destOrd="0" presId="urn:microsoft.com/office/officeart/2005/8/layout/chevron2"/>
    <dgm:cxn modelId="{ACC13154-E628-4700-A9E6-7597D8E108D1}" type="presParOf" srcId="{CA1B5727-A737-43C9-9226-853266F43D2F}" destId="{5F5DF61E-2B92-4037-A7F1-ED44E5A21B22}" srcOrd="1" destOrd="0" presId="urn:microsoft.com/office/officeart/2005/8/layout/chevron2"/>
    <dgm:cxn modelId="{77BC6EC0-CA9A-4606-A2E4-B22FEA86F3EB}" type="presParOf" srcId="{90E681DA-ECE9-47B1-9D7E-462F9F983F1A}" destId="{F9A3890D-BA49-43F1-851E-CCDEE1AE4D79}" srcOrd="1" destOrd="0" presId="urn:microsoft.com/office/officeart/2005/8/layout/chevron2"/>
    <dgm:cxn modelId="{18C28906-802E-40A5-8820-B081058BF202}" type="presParOf" srcId="{90E681DA-ECE9-47B1-9D7E-462F9F983F1A}" destId="{2D18DA17-18AB-4A82-956F-E048AF6F7007}" srcOrd="2" destOrd="0" presId="urn:microsoft.com/office/officeart/2005/8/layout/chevron2"/>
    <dgm:cxn modelId="{0738E294-E221-4717-8091-335546589449}" type="presParOf" srcId="{2D18DA17-18AB-4A82-956F-E048AF6F7007}" destId="{8D4E0F91-EF15-42D3-BF7B-D0CF34877773}" srcOrd="0" destOrd="0" presId="urn:microsoft.com/office/officeart/2005/8/layout/chevron2"/>
    <dgm:cxn modelId="{F6DFBF07-27AF-4C17-9769-BBF0BE1C4615}" type="presParOf" srcId="{2D18DA17-18AB-4A82-956F-E048AF6F7007}" destId="{F4CB21F1-B55C-4F06-9A19-DDD2786AC74C}" srcOrd="1" destOrd="0" presId="urn:microsoft.com/office/officeart/2005/8/layout/chevron2"/>
    <dgm:cxn modelId="{6924EB7E-BEB2-4D02-9629-E2416D387FB5}" type="presParOf" srcId="{90E681DA-ECE9-47B1-9D7E-462F9F983F1A}" destId="{87D1E014-F3E3-4949-9FAC-7BB15CFDB6ED}" srcOrd="3" destOrd="0" presId="urn:microsoft.com/office/officeart/2005/8/layout/chevron2"/>
    <dgm:cxn modelId="{35582170-3945-4F45-9AFD-DD42DA53A956}" type="presParOf" srcId="{90E681DA-ECE9-47B1-9D7E-462F9F983F1A}" destId="{4724AE1F-F366-42A0-8369-7B2BFD70C823}" srcOrd="4" destOrd="0" presId="urn:microsoft.com/office/officeart/2005/8/layout/chevron2"/>
    <dgm:cxn modelId="{3E672026-66F0-4624-9AF0-39F43ADD352E}" type="presParOf" srcId="{4724AE1F-F366-42A0-8369-7B2BFD70C823}" destId="{48AE295E-6B11-4FC5-B333-226887BE3D17}" srcOrd="0" destOrd="0" presId="urn:microsoft.com/office/officeart/2005/8/layout/chevron2"/>
    <dgm:cxn modelId="{6990FFE9-FBA7-4EC2-BE76-345D475E8574}" type="presParOf" srcId="{4724AE1F-F366-42A0-8369-7B2BFD70C823}" destId="{1032BEAE-2F73-47E2-B00B-8AD4F9E129A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D4181C-69D6-4E27-9B5A-833CD86844F1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376A23C3-54E9-4FA9-A37B-6C48948583E2}">
      <dgm:prSet phldrT="[Texto]" custT="1"/>
      <dgm:spPr/>
      <dgm:t>
        <a:bodyPr/>
        <a:lstStyle/>
        <a:p>
          <a:r>
            <a:rPr lang="es-PE" sz="1800" dirty="0" smtClean="0"/>
            <a:t>Formula</a:t>
          </a:r>
          <a:endParaRPr lang="es-PE" sz="1800" dirty="0"/>
        </a:p>
      </dgm:t>
    </dgm:pt>
    <dgm:pt modelId="{23275A01-E35E-4E59-81B7-587CE3FFA393}" type="parTrans" cxnId="{F8173461-3CD3-4C9B-9213-5CBDA5728764}">
      <dgm:prSet/>
      <dgm:spPr/>
      <dgm:t>
        <a:bodyPr/>
        <a:lstStyle/>
        <a:p>
          <a:endParaRPr lang="es-PE"/>
        </a:p>
      </dgm:t>
    </dgm:pt>
    <dgm:pt modelId="{D6189721-049B-4762-B64C-7A08C15D0923}" type="sibTrans" cxnId="{F8173461-3CD3-4C9B-9213-5CBDA5728764}">
      <dgm:prSet/>
      <dgm:spPr/>
      <dgm:t>
        <a:bodyPr/>
        <a:lstStyle/>
        <a:p>
          <a:endParaRPr lang="es-PE"/>
        </a:p>
      </dgm:t>
    </dgm:pt>
    <dgm:pt modelId="{9656A87D-FD9B-4241-8091-32742FA65922}">
      <dgm:prSet phldrT="[Texto]" custT="1"/>
      <dgm:spPr/>
      <dgm:t>
        <a:bodyPr/>
        <a:lstStyle/>
        <a:p>
          <a:r>
            <a:rPr lang="es-ES" sz="1400" u="heavy" dirty="0" smtClean="0"/>
            <a:t>Nº de atenciones médicas en la UPSS Emergencia (en un período) </a:t>
          </a:r>
          <a:endParaRPr lang="es-PE" sz="1400" dirty="0"/>
        </a:p>
      </dgm:t>
    </dgm:pt>
    <dgm:pt modelId="{064B8FCC-7F87-41CD-9A15-C83156A0DD1A}" type="parTrans" cxnId="{2297742F-FA7D-4E45-9F28-5A429DA6FD0E}">
      <dgm:prSet/>
      <dgm:spPr/>
      <dgm:t>
        <a:bodyPr/>
        <a:lstStyle/>
        <a:p>
          <a:endParaRPr lang="es-PE"/>
        </a:p>
      </dgm:t>
    </dgm:pt>
    <dgm:pt modelId="{7BEA2A48-2DD7-4995-A29C-D931020BD8F9}" type="sibTrans" cxnId="{2297742F-FA7D-4E45-9F28-5A429DA6FD0E}">
      <dgm:prSet/>
      <dgm:spPr/>
      <dgm:t>
        <a:bodyPr/>
        <a:lstStyle/>
        <a:p>
          <a:endParaRPr lang="es-PE"/>
        </a:p>
      </dgm:t>
    </dgm:pt>
    <dgm:pt modelId="{8D78DBCA-9D77-4E42-9FC3-6D7EDC5F5E78}">
      <dgm:prSet phldrT="[Texto]"/>
      <dgm:spPr/>
      <dgm:t>
        <a:bodyPr/>
        <a:lstStyle/>
        <a:p>
          <a:r>
            <a:rPr lang="es-PE" dirty="0" smtClean="0"/>
            <a:t>Logro Esperado</a:t>
          </a:r>
          <a:endParaRPr lang="es-PE" dirty="0"/>
        </a:p>
      </dgm:t>
    </dgm:pt>
    <dgm:pt modelId="{427F7E45-167A-4B7B-9862-EA8AD4FD9389}" type="parTrans" cxnId="{8445BEE9-4D0A-48F5-8C12-11EE693A88DD}">
      <dgm:prSet/>
      <dgm:spPr/>
      <dgm:t>
        <a:bodyPr/>
        <a:lstStyle/>
        <a:p>
          <a:endParaRPr lang="es-PE"/>
        </a:p>
      </dgm:t>
    </dgm:pt>
    <dgm:pt modelId="{88F5AD5B-95AE-4389-A273-EBE2AED95807}" type="sibTrans" cxnId="{8445BEE9-4D0A-48F5-8C12-11EE693A88DD}">
      <dgm:prSet/>
      <dgm:spPr/>
      <dgm:t>
        <a:bodyPr/>
        <a:lstStyle/>
        <a:p>
          <a:endParaRPr lang="es-PE"/>
        </a:p>
      </dgm:t>
    </dgm:pt>
    <dgm:pt modelId="{2CD5BA8E-8053-491B-817F-E1D8114DDA83}">
      <dgm:prSet phldrT="[Texto]" custT="1"/>
      <dgm:spPr/>
      <dgm:t>
        <a:bodyPr/>
        <a:lstStyle/>
        <a:p>
          <a:r>
            <a:rPr lang="es-ES" sz="1200" dirty="0" smtClean="0"/>
            <a:t>Para Hospitales Generales del II y III nivel de atención y establecimientos de atención especializada: </a:t>
          </a:r>
          <a:endParaRPr lang="es-PE" sz="1200" dirty="0"/>
        </a:p>
      </dgm:t>
    </dgm:pt>
    <dgm:pt modelId="{B44CCF34-F2D0-4461-B618-44329B10D0F8}" type="parTrans" cxnId="{5C3F7023-4911-4FDA-89A7-23E914357382}">
      <dgm:prSet/>
      <dgm:spPr/>
      <dgm:t>
        <a:bodyPr/>
        <a:lstStyle/>
        <a:p>
          <a:endParaRPr lang="es-PE"/>
        </a:p>
      </dgm:t>
    </dgm:pt>
    <dgm:pt modelId="{5C179FDC-1630-474E-AA8E-3FD09B1ED8AA}" type="sibTrans" cxnId="{5C3F7023-4911-4FDA-89A7-23E914357382}">
      <dgm:prSet/>
      <dgm:spPr/>
      <dgm:t>
        <a:bodyPr/>
        <a:lstStyle/>
        <a:p>
          <a:endParaRPr lang="es-PE"/>
        </a:p>
      </dgm:t>
    </dgm:pt>
    <dgm:pt modelId="{8015908A-D1E5-4044-AF77-77BD5A2ED865}">
      <dgm:prSet phldrT="[Texto]"/>
      <dgm:spPr/>
      <dgm:t>
        <a:bodyPr/>
        <a:lstStyle/>
        <a:p>
          <a:r>
            <a:rPr lang="es-PE" dirty="0" smtClean="0"/>
            <a:t>Fuentes de Datos</a:t>
          </a:r>
          <a:endParaRPr lang="es-PE" dirty="0"/>
        </a:p>
      </dgm:t>
    </dgm:pt>
    <dgm:pt modelId="{29D50A86-3CBB-40B7-8338-EB2B300935C2}" type="parTrans" cxnId="{C7734026-E66C-4C3C-97CC-E578D411477D}">
      <dgm:prSet/>
      <dgm:spPr/>
      <dgm:t>
        <a:bodyPr/>
        <a:lstStyle/>
        <a:p>
          <a:endParaRPr lang="es-PE"/>
        </a:p>
      </dgm:t>
    </dgm:pt>
    <dgm:pt modelId="{E212959A-E845-41CA-9A43-F9EAACDF0F14}" type="sibTrans" cxnId="{C7734026-E66C-4C3C-97CC-E578D411477D}">
      <dgm:prSet/>
      <dgm:spPr/>
      <dgm:t>
        <a:bodyPr/>
        <a:lstStyle/>
        <a:p>
          <a:endParaRPr lang="es-PE"/>
        </a:p>
      </dgm:t>
    </dgm:pt>
    <dgm:pt modelId="{EEEA7229-B7F6-41D3-B0C4-DC546ABE40C6}">
      <dgm:prSet/>
      <dgm:spPr/>
      <dgm:t>
        <a:bodyPr/>
        <a:lstStyle/>
        <a:p>
          <a:r>
            <a:rPr lang="es-ES" dirty="0" smtClean="0"/>
            <a:t>Reporte de la Oficina de Estadística e Informática o su equivalente del establecimiento de salud, a partir del Libro de Emergencias o Reporte del Módulo de Emergencias (numerador); y la Ficha HIS (denominador).</a:t>
          </a:r>
          <a:endParaRPr lang="es-PE" dirty="0"/>
        </a:p>
      </dgm:t>
    </dgm:pt>
    <dgm:pt modelId="{1FB0666A-4D49-4200-A286-C8DB9DF2DD5F}" type="parTrans" cxnId="{2DECD483-6440-4D23-B952-87B382386368}">
      <dgm:prSet/>
      <dgm:spPr/>
      <dgm:t>
        <a:bodyPr/>
        <a:lstStyle/>
        <a:p>
          <a:endParaRPr lang="es-PE"/>
        </a:p>
      </dgm:t>
    </dgm:pt>
    <dgm:pt modelId="{44C5ECEE-2F2A-4296-8E28-B6E369B3EABE}" type="sibTrans" cxnId="{2DECD483-6440-4D23-B952-87B382386368}">
      <dgm:prSet/>
      <dgm:spPr/>
      <dgm:t>
        <a:bodyPr/>
        <a:lstStyle/>
        <a:p>
          <a:endParaRPr lang="es-PE"/>
        </a:p>
      </dgm:t>
    </dgm:pt>
    <dgm:pt modelId="{153CC640-5A8B-482E-875B-49F21ACECF13}">
      <dgm:prSet custT="1"/>
      <dgm:spPr/>
      <dgm:t>
        <a:bodyPr/>
        <a:lstStyle/>
        <a:p>
          <a:r>
            <a:rPr lang="es-ES" sz="1400" u="sng" dirty="0" smtClean="0"/>
            <a:t>Nº de consultas médicas en la UPSS Consulta Externa (en el mismo </a:t>
          </a:r>
          <a:r>
            <a:rPr lang="es-ES" sz="1400" dirty="0" smtClean="0"/>
            <a:t>período)</a:t>
          </a:r>
          <a:endParaRPr lang="es-PE" sz="1400" dirty="0"/>
        </a:p>
      </dgm:t>
    </dgm:pt>
    <dgm:pt modelId="{2B248090-3CE9-4EB1-A342-FA2CF980551F}" type="parTrans" cxnId="{BC996022-55D9-48E5-AC47-286D770A057F}">
      <dgm:prSet/>
      <dgm:spPr/>
      <dgm:t>
        <a:bodyPr/>
        <a:lstStyle/>
        <a:p>
          <a:endParaRPr lang="es-PE"/>
        </a:p>
      </dgm:t>
    </dgm:pt>
    <dgm:pt modelId="{76D9C380-6681-43D7-8CAF-36546A7F81CC}" type="sibTrans" cxnId="{BC996022-55D9-48E5-AC47-286D770A057F}">
      <dgm:prSet/>
      <dgm:spPr/>
      <dgm:t>
        <a:bodyPr/>
        <a:lstStyle/>
        <a:p>
          <a:endParaRPr lang="es-PE"/>
        </a:p>
      </dgm:t>
    </dgm:pt>
    <dgm:pt modelId="{6832019F-00B6-4E6F-BF70-098EAD91D49D}">
      <dgm:prSet custT="1"/>
      <dgm:spPr/>
      <dgm:t>
        <a:bodyPr/>
        <a:lstStyle/>
        <a:p>
          <a:r>
            <a:rPr lang="es-ES" sz="1200" dirty="0" smtClean="0"/>
            <a:t>Si el valor del año previo es ≤ 0.10, mantener cifra.</a:t>
          </a:r>
          <a:endParaRPr lang="es-PE" sz="1200" dirty="0"/>
        </a:p>
      </dgm:t>
    </dgm:pt>
    <dgm:pt modelId="{1C0C99BE-40E7-425C-90DB-6903C734C218}" type="parTrans" cxnId="{67859048-0AB9-4C83-AD72-BE7D9309CC5B}">
      <dgm:prSet/>
      <dgm:spPr/>
      <dgm:t>
        <a:bodyPr/>
        <a:lstStyle/>
        <a:p>
          <a:endParaRPr lang="es-PE"/>
        </a:p>
      </dgm:t>
    </dgm:pt>
    <dgm:pt modelId="{61348928-7C42-4DDC-A21C-1ADF693A925D}" type="sibTrans" cxnId="{67859048-0AB9-4C83-AD72-BE7D9309CC5B}">
      <dgm:prSet/>
      <dgm:spPr/>
      <dgm:t>
        <a:bodyPr/>
        <a:lstStyle/>
        <a:p>
          <a:endParaRPr lang="es-PE"/>
        </a:p>
      </dgm:t>
    </dgm:pt>
    <dgm:pt modelId="{1CEA3457-1D89-4A81-9F34-A827468D4BE2}">
      <dgm:prSet custT="1"/>
      <dgm:spPr/>
      <dgm:t>
        <a:bodyPr/>
        <a:lstStyle/>
        <a:p>
          <a:r>
            <a:rPr lang="es-ES" sz="1200" dirty="0" smtClean="0"/>
            <a:t>Si el valor del año previo está entre 0.10 y &lt; 0.15 reducir hasta llegar a ≤ 0.10.</a:t>
          </a:r>
          <a:endParaRPr lang="es-PE" sz="1200" dirty="0"/>
        </a:p>
      </dgm:t>
    </dgm:pt>
    <dgm:pt modelId="{16743590-0A86-4FCA-8EFE-EEA247778F33}" type="parTrans" cxnId="{1479C0D3-9E46-4686-8E90-CFBB593BD87E}">
      <dgm:prSet/>
      <dgm:spPr/>
      <dgm:t>
        <a:bodyPr/>
        <a:lstStyle/>
        <a:p>
          <a:endParaRPr lang="es-PE"/>
        </a:p>
      </dgm:t>
    </dgm:pt>
    <dgm:pt modelId="{F7032420-1EBB-4ACC-83F7-72E89AD720B5}" type="sibTrans" cxnId="{1479C0D3-9E46-4686-8E90-CFBB593BD87E}">
      <dgm:prSet/>
      <dgm:spPr/>
      <dgm:t>
        <a:bodyPr/>
        <a:lstStyle/>
        <a:p>
          <a:endParaRPr lang="es-PE"/>
        </a:p>
      </dgm:t>
    </dgm:pt>
    <dgm:pt modelId="{66BF6036-594B-445C-8378-B4143117DC90}">
      <dgm:prSet custT="1"/>
      <dgm:spPr/>
      <dgm:t>
        <a:bodyPr/>
        <a:lstStyle/>
        <a:p>
          <a:r>
            <a:rPr lang="es-ES" sz="1200" dirty="0" smtClean="0"/>
            <a:t>Si el valor del año previo está entre 0.15 y 0.30 reducir en 0.05 o más.</a:t>
          </a:r>
          <a:endParaRPr lang="es-PE" sz="1200" dirty="0"/>
        </a:p>
      </dgm:t>
    </dgm:pt>
    <dgm:pt modelId="{B1147F46-E934-458D-B9B9-299292CC93CD}" type="parTrans" cxnId="{8750FFCE-4A0B-49E9-84C0-DDF8BFBC9EE3}">
      <dgm:prSet/>
      <dgm:spPr/>
      <dgm:t>
        <a:bodyPr/>
        <a:lstStyle/>
        <a:p>
          <a:endParaRPr lang="es-PE"/>
        </a:p>
      </dgm:t>
    </dgm:pt>
    <dgm:pt modelId="{0E43A877-F149-4872-9F52-0F444CAF7B1A}" type="sibTrans" cxnId="{8750FFCE-4A0B-49E9-84C0-DDF8BFBC9EE3}">
      <dgm:prSet/>
      <dgm:spPr/>
      <dgm:t>
        <a:bodyPr/>
        <a:lstStyle/>
        <a:p>
          <a:endParaRPr lang="es-PE"/>
        </a:p>
      </dgm:t>
    </dgm:pt>
    <dgm:pt modelId="{D604AE7E-5EE3-4FFD-A837-F77F838ECBE6}">
      <dgm:prSet custT="1"/>
      <dgm:spPr/>
      <dgm:t>
        <a:bodyPr/>
        <a:lstStyle/>
        <a:p>
          <a:r>
            <a:rPr lang="es-ES" sz="1200" dirty="0" smtClean="0"/>
            <a:t>Si el valor del año previo es &gt; de 0.30reducir en 0.10 o más.</a:t>
          </a:r>
          <a:endParaRPr lang="es-PE" sz="1200" dirty="0"/>
        </a:p>
      </dgm:t>
    </dgm:pt>
    <dgm:pt modelId="{46C721A6-CF55-4863-BC75-BA71C95E1B8A}" type="parTrans" cxnId="{ECD9B092-2AE9-42B2-992D-30E4CBC4E966}">
      <dgm:prSet/>
      <dgm:spPr/>
      <dgm:t>
        <a:bodyPr/>
        <a:lstStyle/>
        <a:p>
          <a:endParaRPr lang="es-PE"/>
        </a:p>
      </dgm:t>
    </dgm:pt>
    <dgm:pt modelId="{603F3F67-F7F7-4679-9ED2-9B12FAA7E235}" type="sibTrans" cxnId="{ECD9B092-2AE9-42B2-992D-30E4CBC4E966}">
      <dgm:prSet/>
      <dgm:spPr/>
      <dgm:t>
        <a:bodyPr/>
        <a:lstStyle/>
        <a:p>
          <a:endParaRPr lang="es-PE"/>
        </a:p>
      </dgm:t>
    </dgm:pt>
    <dgm:pt modelId="{261A3F52-DE15-4980-A69C-D8161DD35633}">
      <dgm:prSet/>
      <dgm:spPr/>
      <dgm:t>
        <a:bodyPr/>
        <a:lstStyle/>
        <a:p>
          <a:endParaRPr lang="es-PE" sz="1000" dirty="0"/>
        </a:p>
      </dgm:t>
    </dgm:pt>
    <dgm:pt modelId="{9C01AC33-78B2-42CE-8ED2-D1DDA2174E87}" type="parTrans" cxnId="{B8C3C363-B2F4-460E-A97A-DA8116E46128}">
      <dgm:prSet/>
      <dgm:spPr/>
      <dgm:t>
        <a:bodyPr/>
        <a:lstStyle/>
        <a:p>
          <a:endParaRPr lang="es-PE"/>
        </a:p>
      </dgm:t>
    </dgm:pt>
    <dgm:pt modelId="{4F48D972-97C5-4865-BAAC-3FD08FB654E7}" type="sibTrans" cxnId="{B8C3C363-B2F4-460E-A97A-DA8116E46128}">
      <dgm:prSet/>
      <dgm:spPr/>
      <dgm:t>
        <a:bodyPr/>
        <a:lstStyle/>
        <a:p>
          <a:endParaRPr lang="es-PE"/>
        </a:p>
      </dgm:t>
    </dgm:pt>
    <dgm:pt modelId="{90E681DA-ECE9-47B1-9D7E-462F9F983F1A}" type="pres">
      <dgm:prSet presAssocID="{98D4181C-69D6-4E27-9B5A-833CD86844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A1B5727-A737-43C9-9226-853266F43D2F}" type="pres">
      <dgm:prSet presAssocID="{376A23C3-54E9-4FA9-A37B-6C48948583E2}" presName="composite" presStyleCnt="0"/>
      <dgm:spPr/>
    </dgm:pt>
    <dgm:pt modelId="{BAF115CB-7158-44CC-ACF0-9D4D23974557}" type="pres">
      <dgm:prSet presAssocID="{376A23C3-54E9-4FA9-A37B-6C48948583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F5DF61E-2B92-4037-A7F1-ED44E5A21B22}" type="pres">
      <dgm:prSet presAssocID="{376A23C3-54E9-4FA9-A37B-6C48948583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9A3890D-BA49-43F1-851E-CCDEE1AE4D79}" type="pres">
      <dgm:prSet presAssocID="{D6189721-049B-4762-B64C-7A08C15D0923}" presName="sp" presStyleCnt="0"/>
      <dgm:spPr/>
    </dgm:pt>
    <dgm:pt modelId="{2D18DA17-18AB-4A82-956F-E048AF6F7007}" type="pres">
      <dgm:prSet presAssocID="{8D78DBCA-9D77-4E42-9FC3-6D7EDC5F5E78}" presName="composite" presStyleCnt="0"/>
      <dgm:spPr/>
    </dgm:pt>
    <dgm:pt modelId="{8D4E0F91-EF15-42D3-BF7B-D0CF34877773}" type="pres">
      <dgm:prSet presAssocID="{8D78DBCA-9D77-4E42-9FC3-6D7EDC5F5E7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4CB21F1-B55C-4F06-9A19-DDD2786AC74C}" type="pres">
      <dgm:prSet presAssocID="{8D78DBCA-9D77-4E42-9FC3-6D7EDC5F5E7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D1E014-F3E3-4949-9FAC-7BB15CFDB6ED}" type="pres">
      <dgm:prSet presAssocID="{88F5AD5B-95AE-4389-A273-EBE2AED95807}" presName="sp" presStyleCnt="0"/>
      <dgm:spPr/>
    </dgm:pt>
    <dgm:pt modelId="{4724AE1F-F366-42A0-8369-7B2BFD70C823}" type="pres">
      <dgm:prSet presAssocID="{8015908A-D1E5-4044-AF77-77BD5A2ED865}" presName="composite" presStyleCnt="0"/>
      <dgm:spPr/>
    </dgm:pt>
    <dgm:pt modelId="{48AE295E-6B11-4FC5-B333-226887BE3D17}" type="pres">
      <dgm:prSet presAssocID="{8015908A-D1E5-4044-AF77-77BD5A2ED86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032BEAE-2F73-47E2-B00B-8AD4F9E129A4}" type="pres">
      <dgm:prSet presAssocID="{8015908A-D1E5-4044-AF77-77BD5A2ED86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DF5A992-C4AA-40ED-9670-A2A4C9469F63}" type="presOf" srcId="{261A3F52-DE15-4980-A69C-D8161DD35633}" destId="{F4CB21F1-B55C-4F06-9A19-DDD2786AC74C}" srcOrd="0" destOrd="5" presId="urn:microsoft.com/office/officeart/2005/8/layout/chevron2"/>
    <dgm:cxn modelId="{AB19BD38-A502-4AE1-BA68-9F1C8271A4F8}" type="presOf" srcId="{153CC640-5A8B-482E-875B-49F21ACECF13}" destId="{5F5DF61E-2B92-4037-A7F1-ED44E5A21B22}" srcOrd="0" destOrd="1" presId="urn:microsoft.com/office/officeart/2005/8/layout/chevron2"/>
    <dgm:cxn modelId="{C3C8253E-8CBD-4318-8553-3EFDF6D61476}" type="presOf" srcId="{66BF6036-594B-445C-8378-B4143117DC90}" destId="{F4CB21F1-B55C-4F06-9A19-DDD2786AC74C}" srcOrd="0" destOrd="3" presId="urn:microsoft.com/office/officeart/2005/8/layout/chevron2"/>
    <dgm:cxn modelId="{12FAC059-600A-499B-A387-3DEEC766DCB3}" type="presOf" srcId="{8015908A-D1E5-4044-AF77-77BD5A2ED865}" destId="{48AE295E-6B11-4FC5-B333-226887BE3D17}" srcOrd="0" destOrd="0" presId="urn:microsoft.com/office/officeart/2005/8/layout/chevron2"/>
    <dgm:cxn modelId="{8CC7CE08-3915-42F7-95A6-53DCF71BCAD6}" type="presOf" srcId="{D604AE7E-5EE3-4FFD-A837-F77F838ECBE6}" destId="{F4CB21F1-B55C-4F06-9A19-DDD2786AC74C}" srcOrd="0" destOrd="4" presId="urn:microsoft.com/office/officeart/2005/8/layout/chevron2"/>
    <dgm:cxn modelId="{B8C3C363-B2F4-460E-A97A-DA8116E46128}" srcId="{8D78DBCA-9D77-4E42-9FC3-6D7EDC5F5E78}" destId="{261A3F52-DE15-4980-A69C-D8161DD35633}" srcOrd="2" destOrd="0" parTransId="{9C01AC33-78B2-42CE-8ED2-D1DDA2174E87}" sibTransId="{4F48D972-97C5-4865-BAAC-3FD08FB654E7}"/>
    <dgm:cxn modelId="{523868AE-6B51-4A3C-A729-C62B53DA2992}" type="presOf" srcId="{376A23C3-54E9-4FA9-A37B-6C48948583E2}" destId="{BAF115CB-7158-44CC-ACF0-9D4D23974557}" srcOrd="0" destOrd="0" presId="urn:microsoft.com/office/officeart/2005/8/layout/chevron2"/>
    <dgm:cxn modelId="{67859048-0AB9-4C83-AD72-BE7D9309CC5B}" srcId="{2CD5BA8E-8053-491B-817F-E1D8114DDA83}" destId="{6832019F-00B6-4E6F-BF70-098EAD91D49D}" srcOrd="0" destOrd="0" parTransId="{1C0C99BE-40E7-425C-90DB-6903C734C218}" sibTransId="{61348928-7C42-4DDC-A21C-1ADF693A925D}"/>
    <dgm:cxn modelId="{171F31A6-65DB-4E6C-BC30-8E5BD1F6C25B}" type="presOf" srcId="{9656A87D-FD9B-4241-8091-32742FA65922}" destId="{5F5DF61E-2B92-4037-A7F1-ED44E5A21B22}" srcOrd="0" destOrd="0" presId="urn:microsoft.com/office/officeart/2005/8/layout/chevron2"/>
    <dgm:cxn modelId="{A5AECF91-46B6-4BA7-BC13-AA5712AF1248}" type="presOf" srcId="{1CEA3457-1D89-4A81-9F34-A827468D4BE2}" destId="{F4CB21F1-B55C-4F06-9A19-DDD2786AC74C}" srcOrd="0" destOrd="2" presId="urn:microsoft.com/office/officeart/2005/8/layout/chevron2"/>
    <dgm:cxn modelId="{8750FFCE-4A0B-49E9-84C0-DDF8BFBC9EE3}" srcId="{2CD5BA8E-8053-491B-817F-E1D8114DDA83}" destId="{66BF6036-594B-445C-8378-B4143117DC90}" srcOrd="2" destOrd="0" parTransId="{B1147F46-E934-458D-B9B9-299292CC93CD}" sibTransId="{0E43A877-F149-4872-9F52-0F444CAF7B1A}"/>
    <dgm:cxn modelId="{4AF3CBA8-3DE7-4352-89D5-F26FB04C0A02}" type="presOf" srcId="{98D4181C-69D6-4E27-9B5A-833CD86844F1}" destId="{90E681DA-ECE9-47B1-9D7E-462F9F983F1A}" srcOrd="0" destOrd="0" presId="urn:microsoft.com/office/officeart/2005/8/layout/chevron2"/>
    <dgm:cxn modelId="{5C3F7023-4911-4FDA-89A7-23E914357382}" srcId="{8D78DBCA-9D77-4E42-9FC3-6D7EDC5F5E78}" destId="{2CD5BA8E-8053-491B-817F-E1D8114DDA83}" srcOrd="0" destOrd="0" parTransId="{B44CCF34-F2D0-4461-B618-44329B10D0F8}" sibTransId="{5C179FDC-1630-474E-AA8E-3FD09B1ED8AA}"/>
    <dgm:cxn modelId="{2297742F-FA7D-4E45-9F28-5A429DA6FD0E}" srcId="{376A23C3-54E9-4FA9-A37B-6C48948583E2}" destId="{9656A87D-FD9B-4241-8091-32742FA65922}" srcOrd="0" destOrd="0" parTransId="{064B8FCC-7F87-41CD-9A15-C83156A0DD1A}" sibTransId="{7BEA2A48-2DD7-4995-A29C-D931020BD8F9}"/>
    <dgm:cxn modelId="{D984F905-7080-4A6F-B2FD-C515CEC3B60E}" type="presOf" srcId="{EEEA7229-B7F6-41D3-B0C4-DC546ABE40C6}" destId="{1032BEAE-2F73-47E2-B00B-8AD4F9E129A4}" srcOrd="0" destOrd="0" presId="urn:microsoft.com/office/officeart/2005/8/layout/chevron2"/>
    <dgm:cxn modelId="{8445BEE9-4D0A-48F5-8C12-11EE693A88DD}" srcId="{98D4181C-69D6-4E27-9B5A-833CD86844F1}" destId="{8D78DBCA-9D77-4E42-9FC3-6D7EDC5F5E78}" srcOrd="1" destOrd="0" parTransId="{427F7E45-167A-4B7B-9862-EA8AD4FD9389}" sibTransId="{88F5AD5B-95AE-4389-A273-EBE2AED95807}"/>
    <dgm:cxn modelId="{ECD9B092-2AE9-42B2-992D-30E4CBC4E966}" srcId="{8D78DBCA-9D77-4E42-9FC3-6D7EDC5F5E78}" destId="{D604AE7E-5EE3-4FFD-A837-F77F838ECBE6}" srcOrd="1" destOrd="0" parTransId="{46C721A6-CF55-4863-BC75-BA71C95E1B8A}" sibTransId="{603F3F67-F7F7-4679-9ED2-9B12FAA7E235}"/>
    <dgm:cxn modelId="{1479C0D3-9E46-4686-8E90-CFBB593BD87E}" srcId="{2CD5BA8E-8053-491B-817F-E1D8114DDA83}" destId="{1CEA3457-1D89-4A81-9F34-A827468D4BE2}" srcOrd="1" destOrd="0" parTransId="{16743590-0A86-4FCA-8EFE-EEA247778F33}" sibTransId="{F7032420-1EBB-4ACC-83F7-72E89AD720B5}"/>
    <dgm:cxn modelId="{BC996022-55D9-48E5-AC47-286D770A057F}" srcId="{376A23C3-54E9-4FA9-A37B-6C48948583E2}" destId="{153CC640-5A8B-482E-875B-49F21ACECF13}" srcOrd="1" destOrd="0" parTransId="{2B248090-3CE9-4EB1-A342-FA2CF980551F}" sibTransId="{76D9C380-6681-43D7-8CAF-36546A7F81CC}"/>
    <dgm:cxn modelId="{C7734026-E66C-4C3C-97CC-E578D411477D}" srcId="{98D4181C-69D6-4E27-9B5A-833CD86844F1}" destId="{8015908A-D1E5-4044-AF77-77BD5A2ED865}" srcOrd="2" destOrd="0" parTransId="{29D50A86-3CBB-40B7-8338-EB2B300935C2}" sibTransId="{E212959A-E845-41CA-9A43-F9EAACDF0F14}"/>
    <dgm:cxn modelId="{DA78F33E-5A7D-4474-9A13-D912DA22A6DC}" type="presOf" srcId="{6832019F-00B6-4E6F-BF70-098EAD91D49D}" destId="{F4CB21F1-B55C-4F06-9A19-DDD2786AC74C}" srcOrd="0" destOrd="1" presId="urn:microsoft.com/office/officeart/2005/8/layout/chevron2"/>
    <dgm:cxn modelId="{2DECD483-6440-4D23-B952-87B382386368}" srcId="{8015908A-D1E5-4044-AF77-77BD5A2ED865}" destId="{EEEA7229-B7F6-41D3-B0C4-DC546ABE40C6}" srcOrd="0" destOrd="0" parTransId="{1FB0666A-4D49-4200-A286-C8DB9DF2DD5F}" sibTransId="{44C5ECEE-2F2A-4296-8E28-B6E369B3EABE}"/>
    <dgm:cxn modelId="{B896E9FF-2968-4E4D-90F1-67D2D0BEA29B}" type="presOf" srcId="{2CD5BA8E-8053-491B-817F-E1D8114DDA83}" destId="{F4CB21F1-B55C-4F06-9A19-DDD2786AC74C}" srcOrd="0" destOrd="0" presId="urn:microsoft.com/office/officeart/2005/8/layout/chevron2"/>
    <dgm:cxn modelId="{A3F4D2E1-2250-4610-A923-D58CAA10C67D}" type="presOf" srcId="{8D78DBCA-9D77-4E42-9FC3-6D7EDC5F5E78}" destId="{8D4E0F91-EF15-42D3-BF7B-D0CF34877773}" srcOrd="0" destOrd="0" presId="urn:microsoft.com/office/officeart/2005/8/layout/chevron2"/>
    <dgm:cxn modelId="{F8173461-3CD3-4C9B-9213-5CBDA5728764}" srcId="{98D4181C-69D6-4E27-9B5A-833CD86844F1}" destId="{376A23C3-54E9-4FA9-A37B-6C48948583E2}" srcOrd="0" destOrd="0" parTransId="{23275A01-E35E-4E59-81B7-587CE3FFA393}" sibTransId="{D6189721-049B-4762-B64C-7A08C15D0923}"/>
    <dgm:cxn modelId="{C3942E1E-42CC-4F76-8035-D5D111B182BC}" type="presParOf" srcId="{90E681DA-ECE9-47B1-9D7E-462F9F983F1A}" destId="{CA1B5727-A737-43C9-9226-853266F43D2F}" srcOrd="0" destOrd="0" presId="urn:microsoft.com/office/officeart/2005/8/layout/chevron2"/>
    <dgm:cxn modelId="{9FCB23D9-9B71-4C3E-BFDD-7B4EF83DE116}" type="presParOf" srcId="{CA1B5727-A737-43C9-9226-853266F43D2F}" destId="{BAF115CB-7158-44CC-ACF0-9D4D23974557}" srcOrd="0" destOrd="0" presId="urn:microsoft.com/office/officeart/2005/8/layout/chevron2"/>
    <dgm:cxn modelId="{173A95CA-A4ED-4157-AA4F-76594C99CBC6}" type="presParOf" srcId="{CA1B5727-A737-43C9-9226-853266F43D2F}" destId="{5F5DF61E-2B92-4037-A7F1-ED44E5A21B22}" srcOrd="1" destOrd="0" presId="urn:microsoft.com/office/officeart/2005/8/layout/chevron2"/>
    <dgm:cxn modelId="{C202E87B-4D6C-4506-A56F-A537402DA20B}" type="presParOf" srcId="{90E681DA-ECE9-47B1-9D7E-462F9F983F1A}" destId="{F9A3890D-BA49-43F1-851E-CCDEE1AE4D79}" srcOrd="1" destOrd="0" presId="urn:microsoft.com/office/officeart/2005/8/layout/chevron2"/>
    <dgm:cxn modelId="{A22F1BA7-7DAB-460C-AFD1-0C0DB64B1A65}" type="presParOf" srcId="{90E681DA-ECE9-47B1-9D7E-462F9F983F1A}" destId="{2D18DA17-18AB-4A82-956F-E048AF6F7007}" srcOrd="2" destOrd="0" presId="urn:microsoft.com/office/officeart/2005/8/layout/chevron2"/>
    <dgm:cxn modelId="{F031F2DF-95EB-4AF8-A145-BCD7757DE1C6}" type="presParOf" srcId="{2D18DA17-18AB-4A82-956F-E048AF6F7007}" destId="{8D4E0F91-EF15-42D3-BF7B-D0CF34877773}" srcOrd="0" destOrd="0" presId="urn:microsoft.com/office/officeart/2005/8/layout/chevron2"/>
    <dgm:cxn modelId="{12C7BBA1-07DC-4341-B8D5-8F781F30B2C3}" type="presParOf" srcId="{2D18DA17-18AB-4A82-956F-E048AF6F7007}" destId="{F4CB21F1-B55C-4F06-9A19-DDD2786AC74C}" srcOrd="1" destOrd="0" presId="urn:microsoft.com/office/officeart/2005/8/layout/chevron2"/>
    <dgm:cxn modelId="{53963523-F187-49CC-8589-ED149B810D99}" type="presParOf" srcId="{90E681DA-ECE9-47B1-9D7E-462F9F983F1A}" destId="{87D1E014-F3E3-4949-9FAC-7BB15CFDB6ED}" srcOrd="3" destOrd="0" presId="urn:microsoft.com/office/officeart/2005/8/layout/chevron2"/>
    <dgm:cxn modelId="{F7452CEF-899C-4042-8131-80949E9C8F79}" type="presParOf" srcId="{90E681DA-ECE9-47B1-9D7E-462F9F983F1A}" destId="{4724AE1F-F366-42A0-8369-7B2BFD70C823}" srcOrd="4" destOrd="0" presId="urn:microsoft.com/office/officeart/2005/8/layout/chevron2"/>
    <dgm:cxn modelId="{8DFC952F-0896-4486-8517-F777700837A1}" type="presParOf" srcId="{4724AE1F-F366-42A0-8369-7B2BFD70C823}" destId="{48AE295E-6B11-4FC5-B333-226887BE3D17}" srcOrd="0" destOrd="0" presId="urn:microsoft.com/office/officeart/2005/8/layout/chevron2"/>
    <dgm:cxn modelId="{D0F70D67-97FB-4C3B-8977-788A1E030822}" type="presParOf" srcId="{4724AE1F-F366-42A0-8369-7B2BFD70C823}" destId="{1032BEAE-2F73-47E2-B00B-8AD4F9E129A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ILLY_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6" y="231088"/>
            <a:ext cx="4363572" cy="5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82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9413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327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6" y="231088"/>
            <a:ext cx="4363572" cy="5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3827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9511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002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575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96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777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3293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955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Hoja_de_c_lculo_de_Microsoft_Excel1.xls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Hoja_de_c_lculo_de_Microsoft_Excel2.xlsx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81"/>
          <a:stretch/>
        </p:blipFill>
        <p:spPr>
          <a:xfrm>
            <a:off x="95250" y="53580"/>
            <a:ext cx="2343690" cy="94257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896534" y="2699029"/>
            <a:ext cx="6520923" cy="303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392382" y="996150"/>
            <a:ext cx="9275618" cy="17915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000" b="1" dirty="0" smtClean="0">
                <a:latin typeface="Britannic Bold" panose="020B0903060703020204" pitchFamily="34" charset="0"/>
              </a:rPr>
              <a:t>CONVENIOS DE GESTIÓN</a:t>
            </a:r>
            <a:br>
              <a:rPr lang="es-MX" sz="4000" b="1" dirty="0" smtClean="0">
                <a:latin typeface="Britannic Bold" panose="020B0903060703020204" pitchFamily="34" charset="0"/>
              </a:rPr>
            </a:br>
            <a:r>
              <a:rPr lang="es-PE" sz="4000" b="1" dirty="0" smtClean="0">
                <a:latin typeface="Britannic Bold" panose="020B0903060703020204" pitchFamily="34" charset="0"/>
              </a:rPr>
              <a:t>FICHA DE INDICADORES</a:t>
            </a:r>
            <a:endParaRPr lang="es-PE" sz="4000" b="1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3879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00" y="327025"/>
            <a:ext cx="10515600" cy="1325563"/>
          </a:xfrm>
        </p:spPr>
        <p:txBody>
          <a:bodyPr>
            <a:noAutofit/>
          </a:bodyPr>
          <a:lstStyle/>
          <a:p>
            <a:r>
              <a:rPr lang="es-ES" sz="3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3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3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3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3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3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3800" b="1" dirty="0" smtClean="0">
                <a:solidFill>
                  <a:schemeClr val="accent1">
                    <a:lumMod val="75000"/>
                  </a:schemeClr>
                </a:solidFill>
              </a:rPr>
              <a:t>Ficha 6 : Porcentaje </a:t>
            </a:r>
            <a:r>
              <a:rPr lang="es-ES" sz="3800" b="1" dirty="0">
                <a:solidFill>
                  <a:schemeClr val="accent1">
                    <a:lumMod val="75000"/>
                  </a:schemeClr>
                </a:solidFill>
              </a:rPr>
              <a:t>de mujeres en edad fértil usuarias de métodos de planificación familiar.</a:t>
            </a:r>
            <a:r>
              <a:rPr lang="es-PE" sz="3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PE" sz="3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sz="3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PE" sz="38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s-PE" sz="3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E" b="1" dirty="0">
                <a:solidFill>
                  <a:schemeClr val="accent1">
                    <a:lumMod val="50000"/>
                  </a:schemeClr>
                </a:solidFill>
              </a:rPr>
              <a:t>CONSIDERACIONES</a:t>
            </a:r>
          </a:p>
          <a:p>
            <a:r>
              <a:rPr lang="es-PE" b="1" dirty="0"/>
              <a:t>Indicador de desempeño (ID)</a:t>
            </a:r>
          </a:p>
          <a:p>
            <a:r>
              <a:rPr lang="es-PE" b="1" dirty="0"/>
              <a:t>Nivel de evaluación</a:t>
            </a:r>
            <a:r>
              <a:rPr lang="es-PE" dirty="0"/>
              <a:t>: </a:t>
            </a:r>
            <a:r>
              <a:rPr lang="es-PE" dirty="0" smtClean="0"/>
              <a:t>REDES y DIRIS</a:t>
            </a:r>
            <a:endParaRPr lang="es-PE" dirty="0"/>
          </a:p>
          <a:p>
            <a:r>
              <a:rPr lang="es-ES" b="1" dirty="0" smtClean="0"/>
              <a:t>Fuente: </a:t>
            </a:r>
            <a:r>
              <a:rPr lang="es-ES" dirty="0" smtClean="0"/>
              <a:t>HIS, para lo cual se considerará la información consolidada por la OGEI-OGTI/MINSA al 31 de diciembre del 2017 y cerrada el 28 de febrero del 2018</a:t>
            </a:r>
          </a:p>
          <a:p>
            <a:r>
              <a:rPr lang="es-ES" b="1" dirty="0" smtClean="0"/>
              <a:t>Responsable </a:t>
            </a:r>
            <a:r>
              <a:rPr lang="es-ES" b="1" dirty="0"/>
              <a:t>del registro : OGTI MINSA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481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16859" y="1356421"/>
            <a:ext cx="2899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FÓRMULA: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6858" y="3051071"/>
            <a:ext cx="734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ASPECTOS METODOLÓGICOS del NUMERADOR: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624263" y="1840124"/>
            <a:ext cx="8361948" cy="707886"/>
          </a:xfrm>
          <a:prstGeom prst="rect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Número de Parejas Protegidas x 100</a:t>
            </a:r>
            <a:endParaRPr lang="es-MX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Mujeres en edad fértil (MEF) de la población bajo responsabilidad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12 Rectángulo"/>
          <p:cNvSpPr/>
          <p:nvPr/>
        </p:nvSpPr>
        <p:spPr>
          <a:xfrm>
            <a:off x="543822" y="3722729"/>
            <a:ext cx="1093070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incluirán las parejas protegidas desde el 01 de enero al 31 de diciembre del 2016.</a:t>
            </a:r>
          </a:p>
          <a:p>
            <a:pPr algn="just"/>
            <a:endPara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información del numerador no se reporta</a:t>
            </a:r>
            <a:r>
              <a:rPr lang="es-PE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el nivel central considerará </a:t>
            </a:r>
            <a:r>
              <a:rPr lang="es-PE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información registrada en el Sistema </a:t>
            </a:r>
            <a:r>
              <a:rPr lang="es-PE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y SEEM, del envío mensual de las DIRESAS/GERESAS.</a:t>
            </a:r>
          </a:p>
          <a:p>
            <a:pPr algn="just"/>
            <a:endPara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DIRESAS/GERESAS deben garantizar el adecuado registro </a:t>
            </a:r>
            <a:r>
              <a:rPr lang="es-PE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PE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asegurar la calidad del registro en los Sistemas.</a:t>
            </a:r>
          </a:p>
        </p:txBody>
      </p:sp>
    </p:spTree>
    <p:extLst>
      <p:ext uri="{BB962C8B-B14F-4D97-AF65-F5344CB8AC3E}">
        <p14:creationId xmlns:p14="http://schemas.microsoft.com/office/powerpoint/2010/main" val="427831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16858" y="1356421"/>
            <a:ext cx="6453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PAREJAS PROTEGIDAS (numerador):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214240"/>
              </p:ext>
            </p:extLst>
          </p:nvPr>
        </p:nvGraphicFramePr>
        <p:xfrm>
          <a:off x="2653447" y="2064307"/>
          <a:ext cx="782640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Hoja de cálculo" r:id="rId4" imgW="5657951" imgH="3305147" progId="Excel.Sheet.12">
                  <p:embed/>
                </p:oleObj>
              </mc:Choice>
              <mc:Fallback>
                <p:oleObj name="Hoja de cálculo" r:id="rId4" imgW="5657951" imgH="330514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53447" y="2064307"/>
                        <a:ext cx="7826408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2402237" y="4644189"/>
            <a:ext cx="8214102" cy="697832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Flecha derecha 6"/>
          <p:cNvSpPr/>
          <p:nvPr/>
        </p:nvSpPr>
        <p:spPr>
          <a:xfrm>
            <a:off x="505327" y="4078703"/>
            <a:ext cx="1744579" cy="18648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600" b="1" dirty="0" smtClean="0"/>
              <a:t>SEEM</a:t>
            </a:r>
            <a:endParaRPr lang="es-PE" sz="3600" b="1" dirty="0"/>
          </a:p>
        </p:txBody>
      </p:sp>
    </p:spTree>
    <p:extLst>
      <p:ext uri="{BB962C8B-B14F-4D97-AF65-F5344CB8AC3E}">
        <p14:creationId xmlns:p14="http://schemas.microsoft.com/office/powerpoint/2010/main" val="27567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416858" y="1276831"/>
            <a:ext cx="734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ASPECTOS METODOLÓGICOS del DENOMINADOR: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8 Rectángulo"/>
          <p:cNvSpPr/>
          <p:nvPr/>
        </p:nvSpPr>
        <p:spPr>
          <a:xfrm>
            <a:off x="543823" y="1670266"/>
            <a:ext cx="109307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definida como denominador del indicador corresponde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Mujeres en Edad Fértil (mujeres de 15 a 49años) de la población bajo responsabilidad MINSA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9 Rectángulo"/>
          <p:cNvSpPr/>
          <p:nvPr/>
        </p:nvSpPr>
        <p:spPr>
          <a:xfrm>
            <a:off x="543822" y="2331378"/>
            <a:ext cx="109307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bajo responsabilidad de cada ámbito  será proporcionada por la estrategia sanitaria nacional de acuerdo a los criterios establecidos”.</a:t>
            </a:r>
          </a:p>
        </p:txBody>
      </p:sp>
      <p:sp>
        <p:nvSpPr>
          <p:cNvPr id="8" name="CuadroTexto 4"/>
          <p:cNvSpPr txBox="1"/>
          <p:nvPr/>
        </p:nvSpPr>
        <p:spPr>
          <a:xfrm>
            <a:off x="468813" y="3070042"/>
            <a:ext cx="7348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sz="2000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CRITERIOS DE PROGRAMACIÓN: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389850"/>
              </p:ext>
            </p:extLst>
          </p:nvPr>
        </p:nvGraphicFramePr>
        <p:xfrm>
          <a:off x="1179945" y="3808706"/>
          <a:ext cx="8128000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s-PE" dirty="0" smtClean="0"/>
                        <a:t>Si el logro del</a:t>
                      </a:r>
                      <a:r>
                        <a:rPr lang="es-PE" baseline="0" dirty="0" smtClean="0"/>
                        <a:t> año previo se encuentra en:</a:t>
                      </a:r>
                      <a:endParaRPr lang="es-P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dirty="0" smtClean="0"/>
                        <a:t>Logro</a:t>
                      </a:r>
                      <a:r>
                        <a:rPr lang="es-PE" baseline="0" dirty="0" smtClean="0"/>
                        <a:t> esperado</a:t>
                      </a:r>
                      <a:endParaRPr lang="es-P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Mayor del 80% 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Mantenerse en su </a:t>
                      </a:r>
                      <a:br>
                        <a:rPr lang="es-P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es-P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porcentaje y no disminuir</a:t>
                      </a:r>
                      <a:endParaRPr lang="es-P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79 - 60%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Incrementar al menos 5%</a:t>
                      </a:r>
                      <a:endParaRPr lang="es-P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59 - 40%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Incrementar al menos 8%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menor de 39%</a:t>
                      </a:r>
                      <a:endParaRPr lang="es-P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Incrementar al menos 10%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70609" y="92796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Ficha </a:t>
            </a: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9 :Productividad hora-médico en consulta externa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dirty="0" smtClean="0"/>
              <a:t/>
            </a:r>
            <a:br>
              <a:rPr lang="es-PE" dirty="0" smtClean="0"/>
            </a:br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b="1" dirty="0">
                <a:solidFill>
                  <a:schemeClr val="accent1">
                    <a:lumMod val="50000"/>
                  </a:schemeClr>
                </a:solidFill>
              </a:rPr>
              <a:t>CONSIDERACIONES</a:t>
            </a:r>
          </a:p>
          <a:p>
            <a:r>
              <a:rPr lang="es-PE" b="1" dirty="0"/>
              <a:t>Indicador de desempeño (ID)</a:t>
            </a:r>
          </a:p>
          <a:p>
            <a:r>
              <a:rPr lang="es-PE" b="1" dirty="0"/>
              <a:t>Nivel de evaluación</a:t>
            </a:r>
            <a:r>
              <a:rPr lang="es-PE" dirty="0"/>
              <a:t>: </a:t>
            </a:r>
            <a:r>
              <a:rPr lang="es-PE" dirty="0" smtClean="0"/>
              <a:t>REDES, DIRIS y Hospitales e institutos</a:t>
            </a:r>
            <a:endParaRPr lang="es-PE" dirty="0"/>
          </a:p>
          <a:p>
            <a:r>
              <a:rPr lang="es-ES" b="1" dirty="0" smtClean="0"/>
              <a:t>Fuente :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   </a:t>
            </a:r>
            <a:r>
              <a:rPr lang="es-ES" b="1" dirty="0" smtClean="0"/>
              <a:t>Numerador</a:t>
            </a:r>
            <a:r>
              <a:rPr lang="es-ES" dirty="0" smtClean="0"/>
              <a:t> : HIS</a:t>
            </a:r>
            <a:r>
              <a:rPr lang="es-ES" dirty="0"/>
              <a:t>– información consolidada por la OGEI- OGTI/MINSA </a:t>
            </a:r>
            <a:r>
              <a:rPr lang="es-ES" dirty="0" smtClean="0"/>
              <a:t>   al </a:t>
            </a:r>
            <a:r>
              <a:rPr lang="es-ES" dirty="0"/>
              <a:t>31 de     diciembre y cerrada hasta el 28 de febrero del </a:t>
            </a:r>
            <a:r>
              <a:rPr lang="es-ES" dirty="0" smtClean="0"/>
              <a:t>2018.</a:t>
            </a:r>
          </a:p>
          <a:p>
            <a:pPr marL="0" indent="0">
              <a:buNone/>
            </a:pPr>
            <a:r>
              <a:rPr lang="es-ES" b="1" dirty="0" smtClean="0"/>
              <a:t>  Denominador </a:t>
            </a:r>
            <a:r>
              <a:rPr lang="es-ES" dirty="0" smtClean="0"/>
              <a:t>:  Total de horas programadas remitido por la oficina o unidad de recursos humanos o quien haga sus veces</a:t>
            </a:r>
          </a:p>
          <a:p>
            <a:r>
              <a:rPr lang="es-ES" b="1" dirty="0" smtClean="0"/>
              <a:t>Responsable </a:t>
            </a:r>
            <a:r>
              <a:rPr lang="es-ES" b="1" dirty="0"/>
              <a:t>del registro : OGTI MINSA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144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416859" y="1233589"/>
            <a:ext cx="2899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FÓRMULA: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6858" y="2423263"/>
            <a:ext cx="734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ASPECTOS METODOLÓGICOS del NUMERADOR</a:t>
            </a:r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9 Rectángulo"/>
          <p:cNvSpPr/>
          <p:nvPr/>
        </p:nvSpPr>
        <p:spPr>
          <a:xfrm>
            <a:off x="220638" y="1526220"/>
            <a:ext cx="11750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Nº de consultas médicas realizadas en consulta externa en un </a:t>
            </a:r>
            <a:r>
              <a:rPr lang="es-PE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período</a:t>
            </a:r>
          </a:p>
          <a:p>
            <a:pPr algn="ctr"/>
            <a:r>
              <a:rPr lang="es-P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Nº de horas médico programadas en consulta externa en el mismo período</a:t>
            </a:r>
            <a:endParaRPr lang="es-MX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530175" y="2816698"/>
            <a:ext cx="109307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Comprende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número de consultas médicas en consulta externa. Las consultas son aquellos realizadas en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todos los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establecimientos de salud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I-3, I-4 (hospitales igual o menor a 50 Camas) , Hospitales e Institutos Especializados del Ámbito de la DIRESA/GERESA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8" name="11 Rectángulo"/>
          <p:cNvSpPr/>
          <p:nvPr/>
        </p:nvSpPr>
        <p:spPr>
          <a:xfrm>
            <a:off x="543823" y="3951337"/>
            <a:ext cx="10930707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100" b="1" dirty="0" smtClean="0">
                <a:solidFill>
                  <a:srgbClr val="0070C0"/>
                </a:solidFill>
              </a:rPr>
              <a:t>Se incluirán todas las atenciones médicas brindadas en la Consulta Externa registradas en el Sistema de Información HIS desde el 01 de enero al 31 de diciembre 2017.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2400" b="1" dirty="0">
                <a:solidFill>
                  <a:srgbClr val="0070C0"/>
                </a:solidFill>
              </a:rPr>
              <a:t>No aplica para hospitales con campo especializado en atención de emergencias</a:t>
            </a:r>
            <a:r>
              <a:rPr lang="es-MX" sz="2400" b="1" dirty="0" smtClean="0">
                <a:solidFill>
                  <a:srgbClr val="0070C0"/>
                </a:solidFill>
              </a:rPr>
              <a:t>.</a:t>
            </a:r>
            <a:endParaRPr lang="es-PE" sz="2100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100" b="1" dirty="0" smtClean="0">
                <a:solidFill>
                  <a:srgbClr val="0070C0"/>
                </a:solidFill>
              </a:rPr>
              <a:t>Las DIRESAS deben garantizar el registro de actividades de personal Médico en las Hojas HIS para evitar </a:t>
            </a:r>
            <a:r>
              <a:rPr lang="es-PE" sz="2100" b="1" dirty="0" err="1" smtClean="0">
                <a:solidFill>
                  <a:srgbClr val="0070C0"/>
                </a:solidFill>
              </a:rPr>
              <a:t>subregistros</a:t>
            </a:r>
            <a:r>
              <a:rPr lang="es-PE" sz="2100" b="1" dirty="0" smtClean="0">
                <a:solidFill>
                  <a:srgbClr val="0070C0"/>
                </a:solidFill>
              </a:rPr>
              <a:t> de información en el Sistema. Asimismo verificar la actualización del Maestro de Personal en el Sistema HIS/HIS DIS.</a:t>
            </a:r>
          </a:p>
        </p:txBody>
      </p:sp>
    </p:spTree>
    <p:extLst>
      <p:ext uri="{BB962C8B-B14F-4D97-AF65-F5344CB8AC3E}">
        <p14:creationId xmlns:p14="http://schemas.microsoft.com/office/powerpoint/2010/main" val="300295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4682" y="987136"/>
            <a:ext cx="10515600" cy="1046452"/>
          </a:xfrm>
        </p:spPr>
        <p:txBody>
          <a:bodyPr>
            <a:normAutofit/>
          </a:bodyPr>
          <a:lstStyle/>
          <a:p>
            <a:r>
              <a:rPr lang="es-PE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ASPECTOS METODOLÓGICOS del </a:t>
            </a:r>
            <a:r>
              <a:rPr lang="es-PE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DENOMINADOR </a:t>
            </a:r>
            <a:r>
              <a:rPr lang="es-ES" sz="2400" dirty="0"/>
              <a:t>Directiva Administrativa N° 207 - MINSA/DGSP- V. 01, aprobada con RM N°343-2015/MINSA</a:t>
            </a:r>
            <a:r>
              <a:rPr lang="es-PE" sz="2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:</a:t>
            </a:r>
            <a:endParaRPr lang="es-PE" sz="24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44682" y="2109355"/>
            <a:ext cx="10872354" cy="4748645"/>
          </a:xfrm>
        </p:spPr>
        <p:txBody>
          <a:bodyPr>
            <a:normAutofit fontScale="85000" lnSpcReduction="10000"/>
          </a:bodyPr>
          <a:lstStyle/>
          <a:p>
            <a:r>
              <a:rPr lang="es-PE" b="1" dirty="0">
                <a:solidFill>
                  <a:srgbClr val="FF0000"/>
                </a:solidFill>
              </a:rPr>
              <a:t>5.2 Programación de Turnos del Trabajo Médico</a:t>
            </a:r>
            <a:r>
              <a:rPr lang="es-PE" dirty="0"/>
              <a:t>: Instrumento de gestión clínica elaborado por el Jefe de Servicio y remitido al director para su aprobación. Debe considerar la brecha oferta demanda, cartera de servicios e indicadores de calidad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 </a:t>
            </a:r>
            <a:r>
              <a:rPr lang="es-PE" b="1" dirty="0">
                <a:solidFill>
                  <a:srgbClr val="FF0000"/>
                </a:solidFill>
              </a:rPr>
              <a:t>El horario de atención al usuario en Consultorios Externos </a:t>
            </a:r>
            <a:r>
              <a:rPr lang="es-PE" dirty="0"/>
              <a:t>es establecido por cada </a:t>
            </a:r>
            <a:r>
              <a:rPr lang="es-PE" dirty="0" smtClean="0"/>
              <a:t>EESS. </a:t>
            </a:r>
            <a:r>
              <a:rPr lang="es-PE" u="sng" dirty="0"/>
              <a:t>Por turno </a:t>
            </a:r>
            <a:r>
              <a:rPr lang="es-PE" u="sng" dirty="0">
                <a:solidFill>
                  <a:srgbClr val="FF0000"/>
                </a:solidFill>
              </a:rPr>
              <a:t>no se puede exceder de cuatro (04) horas </a:t>
            </a:r>
            <a:r>
              <a:rPr lang="es-PE" u="sng" dirty="0" smtClean="0"/>
              <a:t>ininterrumpidas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5.10 </a:t>
            </a:r>
            <a:r>
              <a:rPr lang="es-PE" b="1" dirty="0">
                <a:solidFill>
                  <a:srgbClr val="FF0000"/>
                </a:solidFill>
              </a:rPr>
              <a:t>El Jefe de Personal del establecimiento o quien haga sus veces</a:t>
            </a:r>
            <a:r>
              <a:rPr lang="es-PE" dirty="0"/>
              <a:t>, verifica la asistencia y a solicitud del Jefe de Servicio o </a:t>
            </a:r>
            <a:r>
              <a:rPr lang="es-PE" dirty="0" smtClean="0"/>
              <a:t>Departamento. </a:t>
            </a:r>
            <a:endParaRPr lang="es-PE" dirty="0"/>
          </a:p>
          <a:p>
            <a:r>
              <a:rPr lang="es-PE" dirty="0"/>
              <a:t>6.1DE LA ELABORACIÓN DE LA PROGRAMACIÓN DE TURNOS DEL TRABAJO </a:t>
            </a:r>
            <a:r>
              <a:rPr lang="es-PE" dirty="0" smtClean="0"/>
              <a:t>MÉDICO</a:t>
            </a:r>
          </a:p>
          <a:p>
            <a:r>
              <a:rPr lang="es-PE" dirty="0"/>
              <a:t>La programación debe realizarse y aprobarse para un periodo de dos meses por lo </a:t>
            </a:r>
            <a:r>
              <a:rPr lang="es-PE" dirty="0" smtClean="0"/>
              <a:t>menos</a:t>
            </a:r>
          </a:p>
          <a:p>
            <a:pPr marL="0" indent="0">
              <a:buNone/>
            </a:pPr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Cálculo del indicador</a:t>
            </a:r>
            <a:endParaRPr lang="es-ES" dirty="0" smtClean="0"/>
          </a:p>
          <a:p>
            <a:r>
              <a:rPr lang="es-ES" dirty="0" smtClean="0"/>
              <a:t>Considerar el </a:t>
            </a:r>
            <a:r>
              <a:rPr lang="es-ES" dirty="0"/>
              <a:t>número total de horas programadas de atención en consulta médica en la UPSS Consulta Externa en el mismo período de tiempo</a:t>
            </a:r>
            <a:r>
              <a:rPr lang="es-ES" dirty="0" smtClean="0"/>
              <a:t>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1852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16858" y="1276831"/>
            <a:ext cx="8959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CÁLCULO DEL LOGRO DEL INDICADOR DE DESEMPEÑO 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9 Rectángulo"/>
          <p:cNvSpPr/>
          <p:nvPr/>
        </p:nvSpPr>
        <p:spPr>
          <a:xfrm>
            <a:off x="768823" y="3197326"/>
            <a:ext cx="9917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b="1" dirty="0"/>
              <a:t>En referencia al valor obtenido como resultado del logro alcanzado, se determina el puntaje en relación al peso ponderado establecido en el convenio de gestión, según la institución </a:t>
            </a:r>
            <a:r>
              <a:rPr lang="es-PE" b="1" dirty="0" smtClean="0"/>
              <a:t>evaluada:</a:t>
            </a:r>
            <a:endParaRPr lang="es-MX" b="1" dirty="0"/>
          </a:p>
        </p:txBody>
      </p:sp>
      <p:sp>
        <p:nvSpPr>
          <p:cNvPr id="6" name="10 Rectángulo"/>
          <p:cNvSpPr/>
          <p:nvPr/>
        </p:nvSpPr>
        <p:spPr>
          <a:xfrm>
            <a:off x="891653" y="4031184"/>
            <a:ext cx="96717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es-MX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valor calculado se encuentra dentro del rango: 100%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es-MX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valor calculado se encuentra dentro de 0.5 unidad del rango: 80%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es-MX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valor calculado se encuentra dentro de 1 unidad del rango: 60%</a:t>
            </a:r>
          </a:p>
        </p:txBody>
      </p:sp>
      <p:graphicFrame>
        <p:nvGraphicFramePr>
          <p:cNvPr id="9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604652"/>
              </p:ext>
            </p:extLst>
          </p:nvPr>
        </p:nvGraphicFramePr>
        <p:xfrm>
          <a:off x="1316207" y="1690589"/>
          <a:ext cx="8956156" cy="135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Hoja de cálculo" r:id="rId4" imgW="8134285" imgH="1228870" progId="Excel.Sheet.12">
                  <p:embed/>
                </p:oleObj>
              </mc:Choice>
              <mc:Fallback>
                <p:oleObj name="Hoja de cálculo" r:id="rId4" imgW="8134285" imgH="12288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6207" y="1690589"/>
                        <a:ext cx="8956156" cy="135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06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4579532" y="3552339"/>
          <a:ext cx="5665904" cy="232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300"/>
                <a:gridCol w="749300"/>
                <a:gridCol w="952500"/>
                <a:gridCol w="762000"/>
                <a:gridCol w="1055804"/>
              </a:tblGrid>
              <a:tr h="600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800" u="none" strike="noStrike" dirty="0">
                          <a:effectLst/>
                        </a:rPr>
                        <a:t>Médicos</a:t>
                      </a:r>
                      <a:endParaRPr lang="es-P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800" u="none" strike="noStrike">
                          <a:effectLst/>
                        </a:rPr>
                        <a:t>Enero </a:t>
                      </a:r>
                      <a:endParaRPr lang="es-PE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800" u="none" strike="noStrike">
                          <a:effectLst/>
                        </a:rPr>
                        <a:t>xxx</a:t>
                      </a:r>
                      <a:endParaRPr lang="es-PE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800" u="none" strike="noStrike">
                          <a:effectLst/>
                        </a:rPr>
                        <a:t>Diciembre </a:t>
                      </a:r>
                      <a:endParaRPr lang="es-PE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800" u="none" strike="noStrike" dirty="0" smtClean="0">
                          <a:effectLst/>
                        </a:rPr>
                        <a:t>Total HIS</a:t>
                      </a:r>
                      <a:endParaRPr lang="es-P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MED A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382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……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310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3115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MED B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140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 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250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 dirty="0">
                          <a:effectLst/>
                        </a:rPr>
                        <a:t>2560</a:t>
                      </a:r>
                      <a:endParaRPr lang="es-P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 dirty="0">
                          <a:effectLst/>
                        </a:rPr>
                        <a:t>MED C</a:t>
                      </a:r>
                      <a:endParaRPr lang="es-P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173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 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180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1280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0962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 dirty="0">
                          <a:effectLst/>
                        </a:rPr>
                        <a:t>Total de consultas</a:t>
                      </a:r>
                      <a:endParaRPr lang="es-P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 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 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>
                          <a:effectLst/>
                        </a:rPr>
                        <a:t> 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800" u="none" strike="noStrike" dirty="0">
                          <a:effectLst/>
                        </a:rPr>
                        <a:t>6955</a:t>
                      </a:r>
                      <a:endParaRPr lang="es-P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9004" y="532550"/>
            <a:ext cx="10515600" cy="742458"/>
          </a:xfrm>
        </p:spPr>
        <p:txBody>
          <a:bodyPr>
            <a:noAutofit/>
          </a:bodyPr>
          <a:lstStyle/>
          <a:p>
            <a:r>
              <a:rPr lang="es-PE" sz="2800" dirty="0" smtClean="0">
                <a:solidFill>
                  <a:srgbClr val="0070C0"/>
                </a:solidFill>
              </a:rPr>
              <a:t/>
            </a:r>
            <a:br>
              <a:rPr lang="es-PE" sz="2800" dirty="0" smtClean="0">
                <a:solidFill>
                  <a:srgbClr val="0070C0"/>
                </a:solidFill>
              </a:rPr>
            </a:br>
            <a:r>
              <a:rPr lang="es-PE" sz="2800" b="1" dirty="0" smtClean="0">
                <a:solidFill>
                  <a:schemeClr val="accent5">
                    <a:lumMod val="75000"/>
                  </a:schemeClr>
                </a:solidFill>
              </a:rPr>
              <a:t>Numerador: Nº </a:t>
            </a:r>
            <a:r>
              <a:rPr lang="es-PE" sz="2800" b="1" dirty="0">
                <a:solidFill>
                  <a:schemeClr val="accent5">
                    <a:lumMod val="75000"/>
                  </a:schemeClr>
                </a:solidFill>
              </a:rPr>
              <a:t>de consultas </a:t>
            </a:r>
            <a:r>
              <a:rPr lang="es-PE" sz="2800" b="1" dirty="0" smtClean="0">
                <a:solidFill>
                  <a:schemeClr val="accent5">
                    <a:lumMod val="75000"/>
                  </a:schemeClr>
                </a:solidFill>
              </a:rPr>
              <a:t>médicas (CM) </a:t>
            </a:r>
            <a:r>
              <a:rPr lang="es-PE" sz="2800" b="1" dirty="0">
                <a:solidFill>
                  <a:schemeClr val="accent5">
                    <a:lumMod val="75000"/>
                  </a:schemeClr>
                </a:solidFill>
              </a:rPr>
              <a:t>realizadas (en un periodo).</a:t>
            </a:r>
            <a:r>
              <a:rPr lang="es-PE" sz="2800" dirty="0">
                <a:solidFill>
                  <a:srgbClr val="0070C0"/>
                </a:solidFill>
              </a:rPr>
              <a:t>-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9004" y="1574605"/>
            <a:ext cx="10842938" cy="4901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2400" dirty="0" smtClean="0"/>
              <a:t>Sumatoria de las CM </a:t>
            </a:r>
            <a:r>
              <a:rPr lang="es-PE" sz="2400" dirty="0"/>
              <a:t>realizadas en los consultorios de la UPSS </a:t>
            </a:r>
            <a:r>
              <a:rPr lang="es-PE" sz="2400" dirty="0" smtClean="0"/>
              <a:t>C.E </a:t>
            </a:r>
            <a:r>
              <a:rPr lang="es-PE" sz="2400" dirty="0"/>
              <a:t>en un periodo de tiempo</a:t>
            </a:r>
            <a:r>
              <a:rPr lang="es-PE" sz="2400" dirty="0" smtClean="0"/>
              <a:t> </a:t>
            </a:r>
            <a:r>
              <a:rPr lang="es-PE" sz="2400" dirty="0" smtClean="0">
                <a:solidFill>
                  <a:schemeClr val="accent5"/>
                </a:solidFill>
              </a:rPr>
              <a:t>esta debe coincidir con la reportada en el HIS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PE" sz="2000" dirty="0" smtClean="0"/>
              <a:t>La CM no </a:t>
            </a:r>
            <a:r>
              <a:rPr lang="es-PE" sz="2000" dirty="0"/>
              <a:t>incluye </a:t>
            </a:r>
            <a:r>
              <a:rPr lang="es-PE" sz="2000" dirty="0" smtClean="0"/>
              <a:t>las </a:t>
            </a:r>
            <a:r>
              <a:rPr lang="es-PE" sz="2000" dirty="0"/>
              <a:t>atenciones brindadas por el médico en </a:t>
            </a:r>
            <a:r>
              <a:rPr lang="es-PE" sz="2000" dirty="0" smtClean="0"/>
              <a:t>emergencia </a:t>
            </a:r>
            <a:r>
              <a:rPr lang="es-PE" sz="2000" dirty="0"/>
              <a:t>o de consulta de  urgencia y procedimientos de ayuda de diagnóstico o tratamiento que se realicen en </a:t>
            </a:r>
            <a:r>
              <a:rPr lang="es-PE" sz="2000" dirty="0" smtClean="0"/>
              <a:t>CE.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PE" sz="2000" dirty="0" smtClean="0"/>
              <a:t>No </a:t>
            </a:r>
            <a:r>
              <a:rPr lang="es-PE" sz="2000" dirty="0"/>
              <a:t>es una </a:t>
            </a:r>
            <a:r>
              <a:rPr lang="es-PE" sz="2000" dirty="0" smtClean="0"/>
              <a:t>CM la que es </a:t>
            </a:r>
            <a:r>
              <a:rPr lang="es-PE" sz="2000" dirty="0"/>
              <a:t>brindada por otros profesionales de la salud.</a:t>
            </a:r>
          </a:p>
          <a:p>
            <a:pPr marL="0" indent="0">
              <a:buNone/>
            </a:pPr>
            <a:r>
              <a:rPr lang="es-PE" dirty="0" smtClean="0"/>
              <a:t>Ejemplo:   CS Maravilla 	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759" y="4166295"/>
            <a:ext cx="302981" cy="2805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757" y="4467484"/>
            <a:ext cx="317030" cy="2935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804" y="4781681"/>
            <a:ext cx="302983" cy="28054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75453" y="4025583"/>
            <a:ext cx="3510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Consultorios : 3</a:t>
            </a:r>
          </a:p>
          <a:p>
            <a:r>
              <a:rPr lang="es-PE" dirty="0" smtClean="0"/>
              <a:t>Cada médico aporta con un número de atenciones mensuales, que deben ser registradas en el HIS</a:t>
            </a:r>
            <a:endParaRPr lang="es-PE" dirty="0"/>
          </a:p>
        </p:txBody>
      </p:sp>
      <p:sp>
        <p:nvSpPr>
          <p:cNvPr id="5" name="Flecha derecha 4"/>
          <p:cNvSpPr/>
          <p:nvPr/>
        </p:nvSpPr>
        <p:spPr>
          <a:xfrm rot="1462715">
            <a:off x="4010891" y="5257800"/>
            <a:ext cx="550718" cy="311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CuadroTexto 5"/>
          <p:cNvSpPr txBox="1"/>
          <p:nvPr/>
        </p:nvSpPr>
        <p:spPr>
          <a:xfrm>
            <a:off x="5839691" y="93518"/>
            <a:ext cx="3626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 smtClean="0"/>
              <a:t>Ejemplo:</a:t>
            </a:r>
            <a:endParaRPr lang="es-PE" sz="3600" dirty="0"/>
          </a:p>
        </p:txBody>
      </p:sp>
    </p:spTree>
    <p:extLst>
      <p:ext uri="{BB962C8B-B14F-4D97-AF65-F5344CB8AC3E}">
        <p14:creationId xmlns:p14="http://schemas.microsoft.com/office/powerpoint/2010/main" val="39583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79425"/>
            <a:ext cx="10515600" cy="1325563"/>
          </a:xfrm>
        </p:spPr>
        <p:txBody>
          <a:bodyPr>
            <a:noAutofit/>
          </a:bodyPr>
          <a:lstStyle/>
          <a:p>
            <a:r>
              <a:rPr lang="es-PE" sz="3000" b="1" dirty="0">
                <a:solidFill>
                  <a:schemeClr val="accent5">
                    <a:lumMod val="75000"/>
                  </a:schemeClr>
                </a:solidFill>
              </a:rPr>
              <a:t>Denominador: Nº de horas médico programadas (en el mismo periodo</a:t>
            </a:r>
            <a:r>
              <a:rPr lang="es-PE" sz="30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s-PE" sz="3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40513"/>
            <a:ext cx="10515600" cy="4734529"/>
          </a:xfrm>
        </p:spPr>
        <p:txBody>
          <a:bodyPr/>
          <a:lstStyle/>
          <a:p>
            <a:r>
              <a:rPr lang="es-PE" dirty="0"/>
              <a:t>Es el tiempo total programado de atención </a:t>
            </a:r>
            <a:r>
              <a:rPr lang="es-PE" dirty="0" smtClean="0"/>
              <a:t>en CM </a:t>
            </a:r>
            <a:r>
              <a:rPr lang="es-PE" dirty="0"/>
              <a:t>en la UPSS </a:t>
            </a:r>
            <a:r>
              <a:rPr lang="es-PE" dirty="0" smtClean="0"/>
              <a:t>C.E </a:t>
            </a:r>
            <a:r>
              <a:rPr lang="es-PE" dirty="0"/>
              <a:t>en el mismo periodo de tiempo. </a:t>
            </a:r>
            <a:endParaRPr lang="es-PE" dirty="0" smtClean="0"/>
          </a:p>
          <a:p>
            <a:pPr lvl="1"/>
            <a:r>
              <a:rPr lang="es-PE" dirty="0" smtClean="0"/>
              <a:t>Se </a:t>
            </a:r>
            <a:r>
              <a:rPr lang="es-PE" dirty="0"/>
              <a:t>consideran los turnos médicos regulares previstos en cada consultorio y las horas extraordinarias programadas</a:t>
            </a:r>
            <a:r>
              <a:rPr lang="es-MX" dirty="0"/>
              <a:t>.</a:t>
            </a:r>
          </a:p>
          <a:p>
            <a:r>
              <a:rPr lang="es-PE" dirty="0" smtClean="0"/>
              <a:t>Ejemplo Horas médico programadas CS Maravilla</a:t>
            </a:r>
            <a:endParaRPr lang="es-PE" dirty="0"/>
          </a:p>
        </p:txBody>
      </p:sp>
      <p:sp>
        <p:nvSpPr>
          <p:cNvPr id="5" name="CuadroTexto 4"/>
          <p:cNvSpPr txBox="1"/>
          <p:nvPr/>
        </p:nvSpPr>
        <p:spPr>
          <a:xfrm>
            <a:off x="8842664" y="3278341"/>
            <a:ext cx="3221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 smtClean="0">
                <a:solidFill>
                  <a:srgbClr val="FF0000"/>
                </a:solidFill>
              </a:rPr>
              <a:t>RHM= 208 mes</a:t>
            </a:r>
          </a:p>
          <a:p>
            <a:r>
              <a:rPr lang="es-PE" sz="2400" b="1" dirty="0" smtClean="0">
                <a:solidFill>
                  <a:srgbClr val="FF0000"/>
                </a:solidFill>
              </a:rPr>
              <a:t> 11 meses 2100 horas (descontó 1 mes vacaciones) </a:t>
            </a:r>
            <a:endParaRPr lang="es-PE" sz="2400" b="1" dirty="0">
              <a:solidFill>
                <a:srgbClr val="FF00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842664" y="4751695"/>
            <a:ext cx="3349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 smtClean="0">
                <a:solidFill>
                  <a:srgbClr val="0070C0"/>
                </a:solidFill>
              </a:rPr>
              <a:t>N° consultas HIS</a:t>
            </a:r>
          </a:p>
          <a:p>
            <a:r>
              <a:rPr lang="es-PE" sz="2400" b="1" dirty="0" smtClean="0">
                <a:solidFill>
                  <a:srgbClr val="0070C0"/>
                </a:solidFill>
              </a:rPr>
              <a:t>N° HM programadas CE</a:t>
            </a:r>
          </a:p>
          <a:p>
            <a:r>
              <a:rPr lang="es-PE" sz="2400" b="1" dirty="0" smtClean="0">
                <a:solidFill>
                  <a:srgbClr val="FF0000"/>
                </a:solidFill>
              </a:rPr>
              <a:t> </a:t>
            </a:r>
            <a:r>
              <a:rPr lang="es-PE" sz="2400" b="1" u="sng" dirty="0" smtClean="0">
                <a:solidFill>
                  <a:srgbClr val="FF0000"/>
                </a:solidFill>
              </a:rPr>
              <a:t>6955   = 3.0 </a:t>
            </a:r>
          </a:p>
          <a:p>
            <a:r>
              <a:rPr lang="es-PE" sz="2400" b="1" dirty="0" smtClean="0">
                <a:solidFill>
                  <a:srgbClr val="FF0000"/>
                </a:solidFill>
              </a:rPr>
              <a:t> 2288</a:t>
            </a:r>
            <a:endParaRPr lang="es-PE" sz="2400" b="1" dirty="0">
              <a:solidFill>
                <a:srgbClr val="FF00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87136" y="6321355"/>
            <a:ext cx="10151919" cy="380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Interpretación 01 medico atiende en promedio 3 pacientes en cada hora,  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031" y="3816129"/>
            <a:ext cx="7176394" cy="217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2566" y="891823"/>
            <a:ext cx="10066867" cy="746478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r>
              <a:rPr lang="es-PE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s-PE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PE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INDICADORES -OGTI</a:t>
            </a:r>
            <a:r>
              <a:rPr lang="es-PE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s-PE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s-PE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200" b="1" dirty="0"/>
              <a:t>Ficha N° 1. Prevalencia de anemia en niños de 6 a 35 meses de </a:t>
            </a:r>
            <a:r>
              <a:rPr lang="es-ES" sz="2200" b="1" dirty="0" smtClean="0"/>
              <a:t>edad (Fuente. ENDES)</a:t>
            </a:r>
            <a:endParaRPr lang="es-PE" sz="2200" dirty="0"/>
          </a:p>
          <a:p>
            <a:r>
              <a:rPr lang="es-ES" sz="2200" b="1" dirty="0">
                <a:solidFill>
                  <a:schemeClr val="accent1">
                    <a:lumMod val="75000"/>
                  </a:schemeClr>
                </a:solidFill>
              </a:rPr>
              <a:t>Ficha N° 3. Cobertura de inmunización contra rotavirus y 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</a:rPr>
              <a:t>neumococo (Fuente HIS)</a:t>
            </a:r>
            <a:endParaRPr lang="es-PE" sz="2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sz="2200" b="1" dirty="0"/>
              <a:t>Ficha N° 5. Porcentaje de parto institucional </a:t>
            </a:r>
            <a:r>
              <a:rPr lang="es-ES" sz="2200" b="1" dirty="0" smtClean="0"/>
              <a:t>rural (Fuente. ENDES)</a:t>
            </a:r>
            <a:endParaRPr lang="es-PE" sz="2200" dirty="0"/>
          </a:p>
          <a:p>
            <a:r>
              <a:rPr lang="es-ES" sz="2200" b="1" dirty="0">
                <a:solidFill>
                  <a:schemeClr val="accent1">
                    <a:lumMod val="75000"/>
                  </a:schemeClr>
                </a:solidFill>
              </a:rPr>
              <a:t>Ficha N° 6.  Porcentaje de mujeres en edad fértil usuarias de métodos de planificación familiar.</a:t>
            </a:r>
            <a:endParaRPr lang="es-PE" sz="2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sz="2200" b="1" dirty="0">
                <a:solidFill>
                  <a:schemeClr val="accent1">
                    <a:lumMod val="75000"/>
                  </a:schemeClr>
                </a:solidFill>
              </a:rPr>
              <a:t>Ficha N° 9. Productividad hora-médico en consulta externa.</a:t>
            </a:r>
            <a:endParaRPr lang="es-PE" sz="2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sz="2200" b="1" dirty="0"/>
              <a:t>Ficha N° 11. Porcentaje de ocupación cama </a:t>
            </a:r>
            <a:endParaRPr lang="es-PE" sz="2200" dirty="0"/>
          </a:p>
          <a:p>
            <a:r>
              <a:rPr lang="es-ES" sz="2200" b="1" dirty="0"/>
              <a:t>Ficha N° 12. Promedio de permanencia cama</a:t>
            </a:r>
            <a:endParaRPr lang="es-PE" sz="2200" dirty="0"/>
          </a:p>
          <a:p>
            <a:r>
              <a:rPr lang="es-ES" sz="2200" b="1" dirty="0"/>
              <a:t>Ficha N° 13. Rendimiento cama</a:t>
            </a:r>
            <a:endParaRPr lang="es-PE" sz="2200" dirty="0"/>
          </a:p>
          <a:p>
            <a:r>
              <a:rPr lang="es-ES" sz="2200" b="1" dirty="0"/>
              <a:t>Ficha N° 14. Razón de emergencias por consulta externa</a:t>
            </a:r>
            <a:endParaRPr lang="es-PE" sz="2200" dirty="0"/>
          </a:p>
          <a:p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160963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>
                <a:solidFill>
                  <a:schemeClr val="accent5">
                    <a:lumMod val="75000"/>
                  </a:schemeClr>
                </a:solidFill>
              </a:rPr>
              <a:t>Recomendaciones a tener en cuenta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PE" dirty="0">
                <a:solidFill>
                  <a:srgbClr val="FF0000"/>
                </a:solidFill>
              </a:rPr>
              <a:t>Tener en cuenta el valor basal para programar su logro esperado</a:t>
            </a:r>
          </a:p>
          <a:p>
            <a:r>
              <a:rPr lang="es-PE" dirty="0">
                <a:solidFill>
                  <a:srgbClr val="FF0000"/>
                </a:solidFill>
              </a:rPr>
              <a:t>Leer la ficha técnica de cada </a:t>
            </a:r>
            <a:r>
              <a:rPr lang="es-PE" dirty="0" smtClean="0">
                <a:solidFill>
                  <a:srgbClr val="FF0000"/>
                </a:solidFill>
              </a:rPr>
              <a:t>indicador, si tiene dudas pregunte, pregunte y pregunte.</a:t>
            </a:r>
            <a:endParaRPr lang="es-PE" dirty="0">
              <a:solidFill>
                <a:srgbClr val="FF0000"/>
              </a:solidFill>
            </a:endParaRPr>
          </a:p>
          <a:p>
            <a:r>
              <a:rPr lang="es-PE" dirty="0" smtClean="0"/>
              <a:t>La </a:t>
            </a:r>
            <a:r>
              <a:rPr lang="es-PE" dirty="0"/>
              <a:t>información debe ser analizada </a:t>
            </a:r>
            <a:r>
              <a:rPr lang="es-PE" dirty="0" smtClean="0"/>
              <a:t>en su institución comparando </a:t>
            </a:r>
            <a:r>
              <a:rPr lang="es-PE" dirty="0"/>
              <a:t>el indicador con los valores esperados.</a:t>
            </a:r>
          </a:p>
          <a:p>
            <a:r>
              <a:rPr lang="es-PE" dirty="0"/>
              <a:t>La medición es </a:t>
            </a:r>
            <a:r>
              <a:rPr lang="es-PE" dirty="0" smtClean="0"/>
              <a:t>mensual</a:t>
            </a:r>
            <a:r>
              <a:rPr lang="es-PE" dirty="0"/>
              <a:t> </a:t>
            </a:r>
            <a:r>
              <a:rPr lang="es-PE" dirty="0" smtClean="0"/>
              <a:t>para el cálculo del indicador.</a:t>
            </a:r>
            <a:endParaRPr lang="es-PE" dirty="0"/>
          </a:p>
          <a:p>
            <a:r>
              <a:rPr lang="es-PE" dirty="0"/>
              <a:t>Para cada indicador, deben reportar tanto Numerador como Denominador, si no se tiene ambas variables no se construye el indicador. </a:t>
            </a:r>
            <a:endParaRPr lang="es-PE" dirty="0" smtClean="0"/>
          </a:p>
          <a:p>
            <a:r>
              <a:rPr lang="es-PE" dirty="0"/>
              <a:t>Verificar la información </a:t>
            </a:r>
            <a:r>
              <a:rPr lang="es-PE" dirty="0" smtClean="0"/>
              <a:t>antes de enviar </a:t>
            </a:r>
            <a:r>
              <a:rPr lang="es-PE" dirty="0"/>
              <a:t>y analizar su consistencia.</a:t>
            </a:r>
          </a:p>
          <a:p>
            <a:r>
              <a:rPr lang="es-PE" dirty="0"/>
              <a:t>Enviar solo lo que se le pide dentro de los plazos </a:t>
            </a:r>
            <a:r>
              <a:rPr lang="es-PE" dirty="0" smtClean="0"/>
              <a:t>establecidos.</a:t>
            </a:r>
          </a:p>
          <a:p>
            <a:r>
              <a:rPr lang="es-PE" dirty="0" smtClean="0"/>
              <a:t>No se esperance de la reevaluación de sus resultados, proporcione una buena data</a:t>
            </a:r>
            <a:endParaRPr lang="es-PE" dirty="0"/>
          </a:p>
          <a:p>
            <a:pPr marL="0" indent="0">
              <a:buNone/>
            </a:pPr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85305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636" y="1757508"/>
            <a:ext cx="10515600" cy="3250910"/>
          </a:xfrm>
        </p:spPr>
        <p:txBody>
          <a:bodyPr>
            <a:normAutofit fontScale="90000"/>
          </a:bodyPr>
          <a:lstStyle/>
          <a:p>
            <a:r>
              <a:rPr lang="es-PE" dirty="0"/>
              <a:t>“Ya no estamos en la era de la información. Estamos en la era de la gestión de la información.” </a:t>
            </a:r>
            <a:br>
              <a:rPr lang="es-PE" dirty="0"/>
            </a:br>
            <a:r>
              <a:rPr lang="es-PE" dirty="0"/>
              <a:t>Chris </a:t>
            </a:r>
            <a:r>
              <a:rPr lang="es-PE" dirty="0" err="1"/>
              <a:t>Hardwick</a:t>
            </a:r>
            <a:r>
              <a:rPr lang="es-PE" dirty="0"/>
              <a:t>, actor</a:t>
            </a:r>
            <a:r>
              <a:rPr lang="es-PE" dirty="0" smtClean="0"/>
              <a:t>.</a:t>
            </a:r>
            <a:br>
              <a:rPr lang="es-PE" dirty="0" smtClean="0"/>
            </a:br>
            <a:r>
              <a:rPr lang="es-PE" dirty="0"/>
              <a:t/>
            </a:r>
            <a:br>
              <a:rPr lang="es-PE" dirty="0"/>
            </a:br>
            <a:r>
              <a:rPr lang="es-PE" dirty="0" smtClean="0"/>
              <a:t>								</a:t>
            </a:r>
            <a:r>
              <a:rPr lang="es-PE" b="1" dirty="0" smtClean="0">
                <a:solidFill>
                  <a:schemeClr val="accent5">
                    <a:lumMod val="75000"/>
                  </a:schemeClr>
                </a:solidFill>
              </a:rPr>
              <a:t>Gracias </a:t>
            </a:r>
            <a:endParaRPr lang="es-PE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25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5854" y="791153"/>
            <a:ext cx="10515600" cy="1325563"/>
          </a:xfrm>
        </p:spPr>
        <p:txBody>
          <a:bodyPr/>
          <a:lstStyle/>
          <a:p>
            <a:r>
              <a:rPr lang="es-PE" b="1" dirty="0" smtClean="0">
                <a:solidFill>
                  <a:schemeClr val="accent5">
                    <a:lumMod val="75000"/>
                  </a:schemeClr>
                </a:solidFill>
              </a:rPr>
              <a:t>Indicadores hospitalarios </a:t>
            </a:r>
            <a:endParaRPr lang="es-PE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66" y="2116716"/>
            <a:ext cx="7681480" cy="34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17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57457" y="11799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 la relación entre el número de pacientes hospitalizados por día y el número de camas disponibles por día.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114306108"/>
              </p:ext>
            </p:extLst>
          </p:nvPr>
        </p:nvGraphicFramePr>
        <p:xfrm>
          <a:off x="405503" y="1886940"/>
          <a:ext cx="6633650" cy="4628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1"/>
          <p:cNvSpPr/>
          <p:nvPr/>
        </p:nvSpPr>
        <p:spPr>
          <a:xfrm>
            <a:off x="7343166" y="1776845"/>
            <a:ext cx="45648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/>
              <a:t>Indicador de desempeño (ID)</a:t>
            </a:r>
            <a:endParaRPr lang="es-PE" b="1" dirty="0"/>
          </a:p>
          <a:p>
            <a:r>
              <a:rPr lang="es-PE" b="1" dirty="0"/>
              <a:t>Nivel de evaluación</a:t>
            </a:r>
            <a:r>
              <a:rPr lang="es-PE" dirty="0"/>
              <a:t>: Hospital de II nivel con más de 50 camas, hospitales III nivel, hospital e instituto especializado</a:t>
            </a:r>
            <a:r>
              <a:rPr lang="es-PE" dirty="0" smtClean="0"/>
              <a:t>.</a:t>
            </a:r>
          </a:p>
          <a:p>
            <a:endParaRPr lang="es-MX" dirty="0"/>
          </a:p>
          <a:p>
            <a:r>
              <a:rPr lang="es-ES" b="1" dirty="0" smtClean="0"/>
              <a:t>Fuente</a:t>
            </a:r>
            <a:r>
              <a:rPr lang="es-ES" b="1" dirty="0"/>
              <a:t>: </a:t>
            </a:r>
            <a:r>
              <a:rPr lang="es-ES" dirty="0"/>
              <a:t>Reporte de la Oficina de Estadística e Informática o su equivalente del establecimiento de salud, con base a Censo Diario de Enfermería y la Hoja Resumen de Censo Diario (numerador y denominador</a:t>
            </a:r>
            <a:r>
              <a:rPr lang="es-ES" dirty="0" smtClean="0"/>
              <a:t>)</a:t>
            </a:r>
          </a:p>
          <a:p>
            <a:endParaRPr lang="es-ES" dirty="0" smtClean="0"/>
          </a:p>
          <a:p>
            <a:r>
              <a:rPr lang="es-ES" b="1" dirty="0" smtClean="0"/>
              <a:t>Responsable </a:t>
            </a:r>
            <a:r>
              <a:rPr lang="es-ES" b="1" dirty="0"/>
              <a:t>del registro : </a:t>
            </a:r>
            <a:r>
              <a:rPr lang="es-ES" b="1" dirty="0" smtClean="0"/>
              <a:t>DIRESA/GERESA (regiones) /INEN Institutos especializados  </a:t>
            </a:r>
          </a:p>
          <a:p>
            <a:r>
              <a:rPr lang="es-ES" b="1" dirty="0" smtClean="0"/>
              <a:t>En Lima las DIRIS</a:t>
            </a:r>
            <a:endParaRPr lang="es-PE" dirty="0"/>
          </a:p>
        </p:txBody>
      </p:sp>
      <p:sp>
        <p:nvSpPr>
          <p:cNvPr id="6" name="Rectángulo 5"/>
          <p:cNvSpPr/>
          <p:nvPr/>
        </p:nvSpPr>
        <p:spPr>
          <a:xfrm>
            <a:off x="595745" y="76444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400" b="1" dirty="0" smtClean="0">
                <a:solidFill>
                  <a:schemeClr val="accent1">
                    <a:lumMod val="75000"/>
                  </a:schemeClr>
                </a:solidFill>
              </a:rPr>
              <a:t>Ficha 11    Porcentaje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de ocupación cama </a:t>
            </a:r>
            <a:r>
              <a:rPr lang="es-PE" sz="2400" dirty="0"/>
              <a:t/>
            </a:r>
            <a:br>
              <a:rPr lang="es-PE" sz="2400" dirty="0"/>
            </a:br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57868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71756" y="1184629"/>
            <a:ext cx="10141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PE" dirty="0">
                <a:latin typeface="Arial" panose="020B0604020202020204" pitchFamily="34" charset="0"/>
                <a:ea typeface="Times New Roman" panose="02020603050405020304" pitchFamily="18" charset="0"/>
              </a:rPr>
              <a:t>Llamado también promedio de estancia hospitalaria. </a:t>
            </a:r>
            <a:r>
              <a:rPr lang="es-PE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relación entre el número de días de estancia de los pacientes egresados en un período de tiempo y el número total de egresos en la UPSS Hospitalización en el mismo período de tiempo, obteniéndose el promedio de días que permanece un paciente hospitalizado.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210938107"/>
              </p:ext>
            </p:extLst>
          </p:nvPr>
        </p:nvGraphicFramePr>
        <p:xfrm>
          <a:off x="488629" y="2540822"/>
          <a:ext cx="7724320" cy="4473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8538120" y="2384958"/>
            <a:ext cx="356728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/>
              <a:t>Indicador de desempeño (ID)</a:t>
            </a:r>
            <a:endParaRPr lang="es-PE" b="1" dirty="0"/>
          </a:p>
          <a:p>
            <a:r>
              <a:rPr lang="es-PE" b="1" dirty="0"/>
              <a:t>Nivel de evaluación</a:t>
            </a:r>
            <a:r>
              <a:rPr lang="es-PE" dirty="0"/>
              <a:t>: Hospital de II nivel con más de 50 camas, hospitales III nivel, hospital e instituto especializado.</a:t>
            </a:r>
            <a:endParaRPr lang="es-MX" dirty="0"/>
          </a:p>
          <a:p>
            <a:r>
              <a:rPr lang="es-ES" b="1" dirty="0" smtClean="0"/>
              <a:t>Responsable </a:t>
            </a:r>
            <a:r>
              <a:rPr lang="es-ES" b="1" dirty="0"/>
              <a:t>del registro : </a:t>
            </a:r>
            <a:r>
              <a:rPr lang="es-ES" b="1" dirty="0" smtClean="0"/>
              <a:t>DIRESA/GERESA (regiones) /INEN Institutos especializados  </a:t>
            </a:r>
          </a:p>
          <a:p>
            <a:r>
              <a:rPr lang="es-ES" b="1" dirty="0" smtClean="0"/>
              <a:t>En Lima las DIRIS</a:t>
            </a:r>
            <a:endParaRPr lang="es-PE" dirty="0"/>
          </a:p>
        </p:txBody>
      </p:sp>
      <p:sp>
        <p:nvSpPr>
          <p:cNvPr id="2" name="CuadroTexto 1"/>
          <p:cNvSpPr txBox="1"/>
          <p:nvPr/>
        </p:nvSpPr>
        <p:spPr>
          <a:xfrm>
            <a:off x="488629" y="722964"/>
            <a:ext cx="9434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FICHA 12    Promedio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</a:rPr>
              <a:t>de permanencia cama</a:t>
            </a:r>
            <a:endParaRPr lang="es-PE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2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82146" y="1326270"/>
            <a:ext cx="7724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PE" dirty="0">
                <a:latin typeface="Arial" panose="020B0604020202020204" pitchFamily="34" charset="0"/>
                <a:ea typeface="Times New Roman" panose="02020603050405020304" pitchFamily="18" charset="0"/>
              </a:rPr>
              <a:t>Es la relación entre el número de egresos de una cama de la UPSS Hospitalización en un período y el N° de camas hospitalarias disponibles promedio en el mismo período por día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97605035"/>
              </p:ext>
            </p:extLst>
          </p:nvPr>
        </p:nvGraphicFramePr>
        <p:xfrm>
          <a:off x="665275" y="2384958"/>
          <a:ext cx="7724320" cy="4473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1"/>
          <p:cNvSpPr/>
          <p:nvPr/>
        </p:nvSpPr>
        <p:spPr>
          <a:xfrm>
            <a:off x="582146" y="824623"/>
            <a:ext cx="5044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 smtClean="0">
                <a:solidFill>
                  <a:schemeClr val="accent1">
                    <a:lumMod val="75000"/>
                  </a:schemeClr>
                </a:solidFill>
              </a:rPr>
              <a:t>Ficha 13   Rendimiento </a:t>
            </a:r>
            <a:r>
              <a:rPr lang="es-MX" sz="3200" b="1" dirty="0">
                <a:solidFill>
                  <a:schemeClr val="accent1">
                    <a:lumMod val="75000"/>
                  </a:schemeClr>
                </a:solidFill>
              </a:rPr>
              <a:t>cama</a:t>
            </a:r>
            <a:endParaRPr lang="es-PE" sz="3200" dirty="0"/>
          </a:p>
        </p:txBody>
      </p:sp>
      <p:sp>
        <p:nvSpPr>
          <p:cNvPr id="6" name="Rectángulo 5"/>
          <p:cNvSpPr/>
          <p:nvPr/>
        </p:nvSpPr>
        <p:spPr>
          <a:xfrm>
            <a:off x="8538120" y="2384958"/>
            <a:ext cx="35672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/>
              <a:t>Indicador de desempeño (ID)</a:t>
            </a:r>
          </a:p>
          <a:p>
            <a:endParaRPr lang="es-PE" b="1" dirty="0"/>
          </a:p>
          <a:p>
            <a:r>
              <a:rPr lang="es-PE" b="1" dirty="0"/>
              <a:t>Nivel de evaluación</a:t>
            </a:r>
            <a:r>
              <a:rPr lang="es-PE" dirty="0"/>
              <a:t>: Hospital de II nivel con más de 50 camas, hospitales III nivel, hospital e instituto especializado</a:t>
            </a:r>
            <a:r>
              <a:rPr lang="es-PE" dirty="0" smtClean="0"/>
              <a:t>.</a:t>
            </a:r>
          </a:p>
          <a:p>
            <a:endParaRPr lang="es-MX" dirty="0"/>
          </a:p>
          <a:p>
            <a:r>
              <a:rPr lang="es-ES" b="1" dirty="0" smtClean="0"/>
              <a:t>Responsable </a:t>
            </a:r>
            <a:r>
              <a:rPr lang="es-ES" b="1" dirty="0"/>
              <a:t>del registro : </a:t>
            </a:r>
            <a:r>
              <a:rPr lang="es-ES" b="1" dirty="0" smtClean="0"/>
              <a:t>DIRESA/GERESA (regiones) /INEN Institutos especializados  </a:t>
            </a:r>
          </a:p>
          <a:p>
            <a:r>
              <a:rPr lang="es-ES" b="1" dirty="0" smtClean="0"/>
              <a:t>En Lima las DIRIS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669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28856" y="1141257"/>
            <a:ext cx="7724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PE" dirty="0">
                <a:latin typeface="Arial" panose="020B0604020202020204" pitchFamily="34" charset="0"/>
                <a:ea typeface="Times New Roman" panose="02020603050405020304" pitchFamily="18" charset="0"/>
              </a:rPr>
              <a:t>Es la relación entre las atenciones médicas de emergencia realizadas en la UPSS emergencia y las atenciones médicas realizadas en la UPSS consulta externa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09100539"/>
              </p:ext>
            </p:extLst>
          </p:nvPr>
        </p:nvGraphicFramePr>
        <p:xfrm>
          <a:off x="280811" y="2064586"/>
          <a:ext cx="7724320" cy="4793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8538119" y="1002757"/>
            <a:ext cx="2787971" cy="6493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E" dirty="0" smtClean="0">
                <a:solidFill>
                  <a:srgbClr val="FF0000"/>
                </a:solidFill>
              </a:rPr>
              <a:t>Valor Umbral:</a:t>
            </a:r>
          </a:p>
          <a:p>
            <a:r>
              <a:rPr lang="es-ES" dirty="0"/>
              <a:t>Valor del año previo.</a:t>
            </a:r>
            <a:endParaRPr lang="es-PE" dirty="0"/>
          </a:p>
        </p:txBody>
      </p:sp>
      <p:sp>
        <p:nvSpPr>
          <p:cNvPr id="6" name="Rectángulo 5"/>
          <p:cNvSpPr/>
          <p:nvPr/>
        </p:nvSpPr>
        <p:spPr>
          <a:xfrm>
            <a:off x="330573" y="771925"/>
            <a:ext cx="6989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400" b="1" dirty="0" smtClean="0">
                <a:solidFill>
                  <a:schemeClr val="accent5">
                    <a:lumMod val="75000"/>
                  </a:schemeClr>
                </a:solidFill>
              </a:rPr>
              <a:t>Ficha 14 : Razón </a:t>
            </a:r>
            <a:r>
              <a:rPr lang="es-PE" sz="2400" b="1" dirty="0">
                <a:solidFill>
                  <a:schemeClr val="accent5">
                    <a:lumMod val="75000"/>
                  </a:schemeClr>
                </a:solidFill>
              </a:rPr>
              <a:t>de emergencias por consulta externa</a:t>
            </a:r>
            <a:endParaRPr lang="es-PE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538120" y="2384958"/>
            <a:ext cx="35672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/>
              <a:t>Indicador de desempeño (ID)</a:t>
            </a:r>
          </a:p>
          <a:p>
            <a:endParaRPr lang="es-PE" b="1" dirty="0"/>
          </a:p>
          <a:p>
            <a:r>
              <a:rPr lang="es-PE" b="1" dirty="0"/>
              <a:t>Nivel de evaluación</a:t>
            </a:r>
            <a:r>
              <a:rPr lang="es-PE" dirty="0"/>
              <a:t>: Hospital de II nivel con más de 50 camas, hospitales III nivel, hospital e instituto especializado</a:t>
            </a:r>
            <a:r>
              <a:rPr lang="es-PE" dirty="0" smtClean="0"/>
              <a:t>.</a:t>
            </a:r>
          </a:p>
          <a:p>
            <a:endParaRPr lang="es-MX" dirty="0"/>
          </a:p>
          <a:p>
            <a:r>
              <a:rPr lang="es-ES" b="1" dirty="0" smtClean="0"/>
              <a:t>Responsable </a:t>
            </a:r>
            <a:r>
              <a:rPr lang="es-ES" b="1" dirty="0"/>
              <a:t>del registro : </a:t>
            </a:r>
            <a:r>
              <a:rPr lang="es-ES" b="1" dirty="0" smtClean="0"/>
              <a:t>DIRESA/GERESA (regiones) /INEN Institutos especializados  </a:t>
            </a:r>
          </a:p>
          <a:p>
            <a:r>
              <a:rPr lang="es-ES" b="1" dirty="0" smtClean="0"/>
              <a:t>En Lima las DIRIS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5933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71513"/>
            <a:ext cx="10515600" cy="97025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  <a:t>Ficha N° 1. Prevalencia de anemia en niños de 6 a 35 meses de edad (Fuente. ENDES)</a:t>
            </a:r>
            <a:b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49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4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97074"/>
            <a:ext cx="10515600" cy="4746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PE" sz="3800" b="1" dirty="0" smtClean="0">
                <a:solidFill>
                  <a:schemeClr val="accent1">
                    <a:lumMod val="50000"/>
                  </a:schemeClr>
                </a:solidFill>
              </a:rPr>
              <a:t>CONSIDERACIONES</a:t>
            </a:r>
          </a:p>
          <a:p>
            <a:r>
              <a:rPr lang="es-PE" sz="3500" b="1" dirty="0" smtClean="0"/>
              <a:t>Meta institucional (MI)</a:t>
            </a:r>
          </a:p>
          <a:p>
            <a:r>
              <a:rPr lang="es-PE" sz="3500" b="1" dirty="0" smtClean="0"/>
              <a:t>Nivel de evaluación</a:t>
            </a:r>
            <a:r>
              <a:rPr lang="es-PE" sz="3500" dirty="0" smtClean="0"/>
              <a:t>: DIRESA/GERESA</a:t>
            </a:r>
          </a:p>
          <a:p>
            <a:r>
              <a:rPr lang="es-PE" sz="3500" b="1" dirty="0" smtClean="0"/>
              <a:t>Definición</a:t>
            </a:r>
            <a:r>
              <a:rPr lang="es-PE" sz="3500" dirty="0" smtClean="0"/>
              <a:t> : mide la </a:t>
            </a:r>
            <a:r>
              <a:rPr lang="es-ES" sz="3500" dirty="0" smtClean="0"/>
              <a:t>proporción </a:t>
            </a:r>
            <a:r>
              <a:rPr lang="es-ES" sz="3500" dirty="0"/>
              <a:t>de niños y niñas con un valor de hemoglobina por debajo de punto de corte para anemia</a:t>
            </a:r>
            <a:r>
              <a:rPr lang="es-ES" sz="3500" dirty="0" smtClean="0"/>
              <a:t>.</a:t>
            </a:r>
          </a:p>
          <a:p>
            <a:r>
              <a:rPr lang="es-ES" sz="3500" b="1" dirty="0" smtClean="0"/>
              <a:t>Fuente: </a:t>
            </a:r>
            <a:r>
              <a:rPr lang="es-ES" sz="3500" dirty="0" smtClean="0"/>
              <a:t>Encuesta </a:t>
            </a:r>
            <a:r>
              <a:rPr lang="es-ES" sz="3500" dirty="0"/>
              <a:t>Nacional de Demografía y Salud (ENDES</a:t>
            </a:r>
            <a:r>
              <a:rPr lang="es-ES" sz="3500" dirty="0" smtClean="0"/>
              <a:t>)</a:t>
            </a:r>
          </a:p>
          <a:p>
            <a:r>
              <a:rPr lang="es-ES" sz="3500" b="1" dirty="0" smtClean="0"/>
              <a:t>Responsable del registro : OGTI MINSA</a:t>
            </a:r>
          </a:p>
          <a:p>
            <a:endParaRPr lang="es-PE" sz="3500" dirty="0"/>
          </a:p>
        </p:txBody>
      </p:sp>
    </p:spTree>
    <p:extLst>
      <p:ext uri="{BB962C8B-B14F-4D97-AF65-F5344CB8AC3E}">
        <p14:creationId xmlns:p14="http://schemas.microsoft.com/office/powerpoint/2010/main" val="208355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05452"/>
            <a:ext cx="10515600" cy="840221"/>
          </a:xfrm>
        </p:spPr>
        <p:txBody>
          <a:bodyPr>
            <a:normAutofit/>
          </a:bodyPr>
          <a:lstStyle/>
          <a:p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Logro esperado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Si la prevalencia de anemia del año previo es &gt;50% reducir en 8% del valor del año previo.</a:t>
            </a:r>
            <a:endParaRPr lang="es-PE" dirty="0"/>
          </a:p>
          <a:p>
            <a:pPr lvl="0"/>
            <a:r>
              <a:rPr lang="es-ES" dirty="0"/>
              <a:t>Si la prevalencia de anemia del año previo se encuentra entre 40% y 50% reducir en 6% del valor del año previo.</a:t>
            </a:r>
            <a:endParaRPr lang="es-PE" dirty="0"/>
          </a:p>
          <a:p>
            <a:r>
              <a:rPr lang="es-ES" dirty="0"/>
              <a:t>Si la prevalencia de anemia del año previo es &lt;40% reducir en 5% del valor del año previo.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1182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Ficha 3 :Cobertura de inmunización contra rotavirus y neumococo</a:t>
            </a:r>
            <a:endParaRPr lang="es-P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b="1" dirty="0">
                <a:solidFill>
                  <a:schemeClr val="accent1">
                    <a:lumMod val="50000"/>
                  </a:schemeClr>
                </a:solidFill>
              </a:rPr>
              <a:t>CONSIDERACIONES</a:t>
            </a:r>
          </a:p>
          <a:p>
            <a:r>
              <a:rPr lang="es-PE" b="1" dirty="0" smtClean="0"/>
              <a:t>Indicador de desempeño (ID)</a:t>
            </a:r>
            <a:endParaRPr lang="es-PE" b="1" dirty="0"/>
          </a:p>
          <a:p>
            <a:r>
              <a:rPr lang="es-PE" b="1" dirty="0"/>
              <a:t>Nivel de evaluación</a:t>
            </a:r>
            <a:r>
              <a:rPr lang="es-PE" dirty="0"/>
              <a:t>: </a:t>
            </a:r>
            <a:r>
              <a:rPr lang="es-PE" dirty="0" smtClean="0"/>
              <a:t>REDES y DIRIS</a:t>
            </a:r>
            <a:endParaRPr lang="es-PE" dirty="0"/>
          </a:p>
          <a:p>
            <a:r>
              <a:rPr lang="es-ES" b="1" dirty="0" smtClean="0"/>
              <a:t>Fuente</a:t>
            </a:r>
            <a:r>
              <a:rPr lang="es-ES" b="1" dirty="0"/>
              <a:t>: </a:t>
            </a:r>
            <a:endParaRPr lang="es-ES" b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s-ES" b="1" dirty="0" smtClean="0"/>
              <a:t>Numerador</a:t>
            </a:r>
            <a:r>
              <a:rPr lang="es-ES" dirty="0" smtClean="0"/>
              <a:t> HIS,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dirty="0"/>
              <a:t> </a:t>
            </a:r>
            <a:r>
              <a:rPr lang="es-ES" b="1" dirty="0" smtClean="0"/>
              <a:t>Denominador</a:t>
            </a:r>
            <a:r>
              <a:rPr lang="es-ES" dirty="0" smtClean="0"/>
              <a:t> Padrón nominado (bases de datos)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   HIS</a:t>
            </a:r>
            <a:r>
              <a:rPr lang="es-ES" dirty="0"/>
              <a:t>– información consolidada por la OGEI- OGTI/MINSA al 31 de </a:t>
            </a:r>
            <a:r>
              <a:rPr lang="es-ES" dirty="0" smtClean="0"/>
              <a:t>    diciembre </a:t>
            </a:r>
            <a:r>
              <a:rPr lang="es-ES" dirty="0"/>
              <a:t>y cerrada hasta el 28 de febrero del 2018</a:t>
            </a:r>
            <a:endParaRPr lang="es-ES" b="1" dirty="0" smtClean="0"/>
          </a:p>
          <a:p>
            <a:r>
              <a:rPr lang="es-ES" b="1" dirty="0" smtClean="0"/>
              <a:t>Responsable </a:t>
            </a:r>
            <a:r>
              <a:rPr lang="es-ES" b="1" dirty="0"/>
              <a:t>del registro : OGTI </a:t>
            </a:r>
            <a:r>
              <a:rPr lang="es-ES" b="1" dirty="0" smtClean="0"/>
              <a:t>MINSA</a:t>
            </a:r>
          </a:p>
          <a:p>
            <a:endParaRPr lang="es-ES" b="1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698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28891" y="1113269"/>
            <a:ext cx="2899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FÓRMULA: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50" y="2706639"/>
            <a:ext cx="734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ASPECTOS METODOLÓGICOS del NUMERADOR: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71605" y="1584940"/>
            <a:ext cx="9384633" cy="1015663"/>
          </a:xfrm>
          <a:prstGeom prst="rect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N° Total de niñas y niños menores de 1 año que han recibido 02 dosis 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</a:t>
            </a:r>
          </a:p>
          <a:p>
            <a:pPr algn="ctr"/>
            <a:r>
              <a:rPr lang="es-PE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vacuna </a:t>
            </a:r>
            <a:r>
              <a:rPr lang="es-PE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contra rotavirus y 02 dosis de vacuna contra </a:t>
            </a:r>
            <a:r>
              <a:rPr lang="es-PE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neumococo x 100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Población de niñas y niños menores de 01 año 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según padrón nominal de niños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7 Rectángulo"/>
          <p:cNvSpPr/>
          <p:nvPr/>
        </p:nvSpPr>
        <p:spPr>
          <a:xfrm>
            <a:off x="606858" y="5746668"/>
            <a:ext cx="10930707" cy="954107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logro alcanzado será el </a:t>
            </a:r>
            <a:r>
              <a:rPr lang="es-PE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menor valor </a:t>
            </a:r>
            <a:r>
              <a:rPr lang="es-PE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cobertura </a:t>
            </a:r>
            <a:r>
              <a:rPr lang="es-PE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registrada </a:t>
            </a:r>
            <a:r>
              <a:rPr lang="es-P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 </a:t>
            </a:r>
            <a:r>
              <a:rPr lang="es-P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rotavirus o </a:t>
            </a:r>
            <a:r>
              <a:rPr lang="es-P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neumococo.</a:t>
            </a:r>
            <a:endParaRPr lang="es-PE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12 Rectángulo"/>
          <p:cNvSpPr/>
          <p:nvPr/>
        </p:nvSpPr>
        <p:spPr>
          <a:xfrm>
            <a:off x="709757" y="3138592"/>
            <a:ext cx="1071558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reporte debe incluir a todos los niños y niñas menores de 1año que han recibido la 2da. Dosis de Vacuna de Neumococo y la 2da. Dosis de Rotavirus, durante el período del 01 de enero al 31 de diciembre del 2017. (reportes independientes por tipo de biológico)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OGTI, realizara el cálculo del “Porcentaje de cumplimiento anual del logro esperado de las metas institucionales e indicadores de desempeño”, según corresponda, a partir de bases de datos oficiales, aplicando los criterios establecidos en las fichas técnicas respectivas.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101379" y="690407"/>
            <a:ext cx="8791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</a:rPr>
              <a:t>Cobertura de inmunización contra rotavirus y neumococo</a:t>
            </a:r>
            <a:r>
              <a:rPr lang="es-ES" sz="2000" b="1" dirty="0" smtClean="0">
                <a:solidFill>
                  <a:srgbClr val="FF0000"/>
                </a:solidFill>
              </a:rPr>
              <a:t>.</a:t>
            </a:r>
            <a:endParaRPr lang="es-PE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7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Logro </a:t>
            </a:r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esperado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95% de cobertura sobre el total de niños menores de 1 año de edad según padrón nominal.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08529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416858" y="1168543"/>
            <a:ext cx="8959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CÁLCULO DEL LOGRO DEL INDICADOR DE DESEMPEÑO :</a:t>
            </a:r>
            <a:endParaRPr lang="es-PE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6 Rectángulo"/>
          <p:cNvSpPr/>
          <p:nvPr/>
        </p:nvSpPr>
        <p:spPr>
          <a:xfrm>
            <a:off x="416858" y="1731526"/>
            <a:ext cx="111564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u="sng" dirty="0" smtClean="0">
                <a:latin typeface="Arial Narrow" panose="020B0606020202030204" pitchFamily="34" charset="0"/>
              </a:rPr>
              <a:t>Logro alcanzado (cobertura de vacunación de 2da. dosis de rotavirus y neumococo) - </a:t>
            </a:r>
            <a:r>
              <a:rPr lang="es-MX" sz="2000" b="1" u="sng" dirty="0">
                <a:latin typeface="Arial Narrow" panose="020B0606020202030204" pitchFamily="34" charset="0"/>
              </a:rPr>
              <a:t>valor </a:t>
            </a:r>
            <a:r>
              <a:rPr lang="es-MX" sz="2000" b="1" u="sng" dirty="0" smtClean="0">
                <a:latin typeface="Arial Narrow" panose="020B0606020202030204" pitchFamily="34" charset="0"/>
              </a:rPr>
              <a:t>umbral</a:t>
            </a:r>
            <a:r>
              <a:rPr lang="es-MX" sz="2000" b="1" dirty="0" smtClean="0">
                <a:latin typeface="Arial Narrow" panose="020B0606020202030204" pitchFamily="34" charset="0"/>
              </a:rPr>
              <a:t> x </a:t>
            </a:r>
            <a:r>
              <a:rPr lang="es-MX" sz="2000" b="1" dirty="0">
                <a:latin typeface="Arial Narrow" panose="020B0606020202030204" pitchFamily="34" charset="0"/>
              </a:rPr>
              <a:t>100</a:t>
            </a:r>
          </a:p>
          <a:p>
            <a:pPr algn="ctr"/>
            <a:r>
              <a:rPr lang="es-MX" sz="2000" b="1" dirty="0">
                <a:latin typeface="Arial Narrow" panose="020B0606020202030204" pitchFamily="34" charset="0"/>
              </a:rPr>
              <a:t>L</a:t>
            </a:r>
            <a:r>
              <a:rPr lang="es-MX" sz="2000" b="1" dirty="0" smtClean="0">
                <a:latin typeface="Arial Narrow" panose="020B0606020202030204" pitchFamily="34" charset="0"/>
              </a:rPr>
              <a:t>ogro </a:t>
            </a:r>
            <a:r>
              <a:rPr lang="es-MX" sz="2000" b="1" dirty="0">
                <a:latin typeface="Arial Narrow" panose="020B0606020202030204" pitchFamily="34" charset="0"/>
              </a:rPr>
              <a:t>esperado </a:t>
            </a:r>
            <a:r>
              <a:rPr lang="es-MX" sz="2000" b="1" dirty="0" smtClean="0">
                <a:latin typeface="Arial Narrow" panose="020B0606020202030204" pitchFamily="34" charset="0"/>
              </a:rPr>
              <a:t>- Valor </a:t>
            </a:r>
            <a:r>
              <a:rPr lang="es-MX" sz="2000" b="1" dirty="0">
                <a:latin typeface="Arial Narrow" panose="020B0606020202030204" pitchFamily="34" charset="0"/>
              </a:rPr>
              <a:t>umbral</a:t>
            </a:r>
          </a:p>
        </p:txBody>
      </p:sp>
      <p:sp>
        <p:nvSpPr>
          <p:cNvPr id="6" name="8 Rectángulo"/>
          <p:cNvSpPr/>
          <p:nvPr/>
        </p:nvSpPr>
        <p:spPr>
          <a:xfrm>
            <a:off x="658573" y="2459211"/>
            <a:ext cx="740330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Elementos para el cálculo del resultado del indicador: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PE" sz="2000" dirty="0"/>
              <a:t>Valor umbral: </a:t>
            </a:r>
            <a:r>
              <a:rPr lang="es-PE" sz="2000" b="1" dirty="0" smtClean="0"/>
              <a:t>80%</a:t>
            </a:r>
            <a:endParaRPr lang="es-MX" sz="2000" dirty="0"/>
          </a:p>
          <a:p>
            <a:r>
              <a:rPr lang="es-PE" sz="2000" dirty="0">
                <a:solidFill>
                  <a:srgbClr val="0070C0"/>
                </a:solidFill>
              </a:rPr>
              <a:t>Valor alcanzado del indicador correspondiente al año de medición: </a:t>
            </a:r>
            <a:r>
              <a:rPr lang="es-PE" sz="2000" b="1" dirty="0" smtClean="0">
                <a:solidFill>
                  <a:srgbClr val="0070C0"/>
                </a:solidFill>
              </a:rPr>
              <a:t>87%</a:t>
            </a:r>
            <a:endParaRPr lang="es-MX" sz="2000" dirty="0">
              <a:solidFill>
                <a:srgbClr val="0070C0"/>
              </a:solidFill>
            </a:endParaRPr>
          </a:p>
          <a:p>
            <a:pPr lvl="0"/>
            <a:r>
              <a:rPr lang="es-PE" sz="2000" dirty="0"/>
              <a:t>Logro esperado: </a:t>
            </a:r>
            <a:r>
              <a:rPr lang="es-PE" sz="2000" b="1" dirty="0" smtClean="0"/>
              <a:t>95%</a:t>
            </a:r>
            <a:endParaRPr lang="es-MX" sz="2000" dirty="0"/>
          </a:p>
          <a:p>
            <a:r>
              <a:rPr lang="es-PE" dirty="0"/>
              <a:t> </a:t>
            </a:r>
            <a:endParaRPr lang="es-MX" dirty="0"/>
          </a:p>
          <a:p>
            <a:pPr lvl="0"/>
            <a:r>
              <a:rPr lang="es-PE" dirty="0"/>
              <a:t>Aplicando la fórmula </a:t>
            </a:r>
            <a:r>
              <a:rPr lang="es-PE" dirty="0" smtClean="0"/>
              <a:t>descrita:</a:t>
            </a:r>
            <a:endParaRPr lang="es-MX" dirty="0"/>
          </a:p>
          <a:p>
            <a:r>
              <a:rPr lang="es-PE" sz="2400" dirty="0"/>
              <a:t>        </a:t>
            </a:r>
            <a:r>
              <a:rPr lang="es-PE" sz="2400" dirty="0" smtClean="0"/>
              <a:t>=  </a:t>
            </a:r>
            <a:r>
              <a:rPr lang="es-PE" sz="2400" u="sng" dirty="0" smtClean="0"/>
              <a:t> 87  </a:t>
            </a:r>
            <a:r>
              <a:rPr lang="es-PE" sz="2400" u="sng" dirty="0"/>
              <a:t>– </a:t>
            </a:r>
            <a:r>
              <a:rPr lang="es-PE" sz="2400" u="sng" dirty="0" smtClean="0"/>
              <a:t> 80   </a:t>
            </a:r>
            <a:r>
              <a:rPr lang="es-PE" sz="2400" dirty="0" smtClean="0"/>
              <a:t>= </a:t>
            </a:r>
            <a:r>
              <a:rPr lang="es-PE" sz="2400" u="sng" dirty="0" smtClean="0"/>
              <a:t> 07  </a:t>
            </a:r>
            <a:r>
              <a:rPr lang="es-PE" sz="2400" dirty="0" smtClean="0"/>
              <a:t>=  0.467  x 100 = 46.7%</a:t>
            </a:r>
            <a:endParaRPr lang="es-MX" sz="2400" dirty="0"/>
          </a:p>
          <a:p>
            <a:r>
              <a:rPr lang="es-PE" sz="2400" dirty="0"/>
              <a:t>              9</a:t>
            </a:r>
            <a:r>
              <a:rPr lang="es-PE" sz="2400" dirty="0" smtClean="0"/>
              <a:t>5  –  80       15  </a:t>
            </a:r>
            <a:endParaRPr lang="es-MX" sz="2400" dirty="0"/>
          </a:p>
        </p:txBody>
      </p:sp>
      <p:sp>
        <p:nvSpPr>
          <p:cNvPr id="7" name="16 Proceso alternativo"/>
          <p:cNvSpPr/>
          <p:nvPr/>
        </p:nvSpPr>
        <p:spPr>
          <a:xfrm>
            <a:off x="7915709" y="2439412"/>
            <a:ext cx="3862308" cy="213541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Nivel de Medición:</a:t>
            </a:r>
          </a:p>
          <a:p>
            <a:pPr algn="ctr"/>
            <a:endParaRPr lang="es-MX" sz="2400" b="1" dirty="0"/>
          </a:p>
          <a:p>
            <a:pPr algn="ctr"/>
            <a:r>
              <a:rPr lang="es-MX" sz="2400" b="1" dirty="0" smtClean="0"/>
              <a:t>DIRIS Y REDES DE SALUD</a:t>
            </a:r>
            <a:endParaRPr lang="es-MX" sz="24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58573" y="5663045"/>
            <a:ext cx="10532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Este indicador tiene una puntuación de 13 a 17 puntos</a:t>
            </a:r>
          </a:p>
          <a:p>
            <a:r>
              <a:rPr lang="es-PE" dirty="0" smtClean="0"/>
              <a:t>La DIRESA Éxito le asigno en la negociación 15 puntos que equivalente al 100%</a:t>
            </a:r>
          </a:p>
          <a:p>
            <a:r>
              <a:rPr lang="es-PE" dirty="0" smtClean="0"/>
              <a:t>El puntaje final fue 46.7% equivalente a 7 puntos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286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671512"/>
            <a:ext cx="10830791" cy="897515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4000" b="1" dirty="0" smtClean="0">
                <a:solidFill>
                  <a:schemeClr val="accent1">
                    <a:lumMod val="75000"/>
                  </a:schemeClr>
                </a:solidFill>
              </a:rPr>
              <a:t>Ficha </a:t>
            </a:r>
            <a: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  <a:t>N° </a:t>
            </a:r>
            <a:r>
              <a:rPr lang="es-ES" sz="4000" b="1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es-ES" sz="4000" b="1" dirty="0">
                <a:solidFill>
                  <a:schemeClr val="accent5">
                    <a:lumMod val="75000"/>
                  </a:schemeClr>
                </a:solidFill>
              </a:rPr>
              <a:t>Porcentaje de parto institucional </a:t>
            </a:r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</a:rPr>
              <a:t>rural </a:t>
            </a:r>
            <a:r>
              <a:rPr lang="es-ES" sz="4000" b="1" dirty="0" smtClean="0">
                <a:solidFill>
                  <a:schemeClr val="accent1">
                    <a:lumMod val="75000"/>
                  </a:schemeClr>
                </a:solidFill>
              </a:rPr>
              <a:t>(ENDES) </a:t>
            </a:r>
            <a: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49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sz="4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569028"/>
            <a:ext cx="10515600" cy="47793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PE" b="1" dirty="0" smtClean="0">
                <a:solidFill>
                  <a:schemeClr val="accent1">
                    <a:lumMod val="50000"/>
                  </a:schemeClr>
                </a:solidFill>
              </a:rPr>
              <a:t>CONSIDERACIONES</a:t>
            </a:r>
          </a:p>
          <a:p>
            <a:r>
              <a:rPr lang="es-PE" b="1" dirty="0" smtClean="0"/>
              <a:t>Meta institucional (ID)</a:t>
            </a:r>
          </a:p>
          <a:p>
            <a:r>
              <a:rPr lang="es-PE" b="1" dirty="0" smtClean="0"/>
              <a:t>Nivel de evaluación</a:t>
            </a:r>
            <a:r>
              <a:rPr lang="es-PE" dirty="0" smtClean="0"/>
              <a:t>: DIRESA/GERESA</a:t>
            </a:r>
          </a:p>
          <a:p>
            <a:r>
              <a:rPr lang="es-PE" b="1" dirty="0" smtClean="0"/>
              <a:t>Definición</a:t>
            </a:r>
            <a:r>
              <a:rPr lang="es-PE" dirty="0" smtClean="0"/>
              <a:t> : </a:t>
            </a:r>
            <a:r>
              <a:rPr lang="es-ES" dirty="0"/>
              <a:t>Porcentaje de mujeres del área rural que reporta haber tenido un niño nacido vivo en los últimos 5 años previos a la encuesta y que fue atendido por un profesional de la salud en un establecimiento de salud.</a:t>
            </a:r>
            <a:r>
              <a:rPr lang="es-ES" dirty="0" smtClean="0"/>
              <a:t>.</a:t>
            </a:r>
          </a:p>
          <a:p>
            <a:r>
              <a:rPr lang="es-ES" b="1" dirty="0" smtClean="0"/>
              <a:t>Fuente: </a:t>
            </a:r>
            <a:r>
              <a:rPr lang="es-ES" dirty="0" smtClean="0"/>
              <a:t>Encuesta </a:t>
            </a:r>
            <a:r>
              <a:rPr lang="es-ES" dirty="0"/>
              <a:t>Nacional de Demografía y Salud (ENDES</a:t>
            </a:r>
            <a:r>
              <a:rPr lang="es-ES" dirty="0" smtClean="0"/>
              <a:t>)</a:t>
            </a:r>
          </a:p>
          <a:p>
            <a:r>
              <a:rPr lang="es-ES" b="1" dirty="0" smtClean="0"/>
              <a:t>Logro Esperado : </a:t>
            </a:r>
            <a:r>
              <a:rPr lang="es-ES" dirty="0"/>
              <a:t>Si valor en año previo es inferior o igual al 90%, incrementar en 3 % del valor del año previo.</a:t>
            </a:r>
            <a:endParaRPr lang="es-PE" dirty="0"/>
          </a:p>
          <a:p>
            <a:r>
              <a:rPr lang="es-ES" dirty="0"/>
              <a:t>Si valor en año previo es mayor al 90%, mantener o mejorar las cifras.</a:t>
            </a:r>
            <a:endParaRPr lang="es-ES" b="1" dirty="0" smtClean="0"/>
          </a:p>
          <a:p>
            <a:r>
              <a:rPr lang="es-ES" b="1" dirty="0" smtClean="0"/>
              <a:t>Responsable del registro : OGTI MINSA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616412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2651</Words>
  <Application>Microsoft Office PowerPoint</Application>
  <PresentationFormat>Panorámica</PresentationFormat>
  <Paragraphs>256</Paragraphs>
  <Slides>26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6" baseType="lpstr">
      <vt:lpstr>Arial</vt:lpstr>
      <vt:lpstr>Arial Black</vt:lpstr>
      <vt:lpstr>Arial Narrow</vt:lpstr>
      <vt:lpstr>Britannic Bold</vt:lpstr>
      <vt:lpstr>Calibri</vt:lpstr>
      <vt:lpstr>Calibri Light</vt:lpstr>
      <vt:lpstr>Times New Roman</vt:lpstr>
      <vt:lpstr>Wingdings</vt:lpstr>
      <vt:lpstr>Tema de Office</vt:lpstr>
      <vt:lpstr>Hoja de cálculo</vt:lpstr>
      <vt:lpstr>Presentación de PowerPoint</vt:lpstr>
      <vt:lpstr> INDICADORES -OGTI </vt:lpstr>
      <vt:lpstr>    Ficha N° 1. Prevalencia de anemia en niños de 6 a 35 meses de edad (Fuente. ENDES)   </vt:lpstr>
      <vt:lpstr>Logro esperado</vt:lpstr>
      <vt:lpstr>Ficha 3 :Cobertura de inmunización contra rotavirus y neumococo</vt:lpstr>
      <vt:lpstr>Presentación de PowerPoint</vt:lpstr>
      <vt:lpstr> Logro esperado</vt:lpstr>
      <vt:lpstr>Presentación de PowerPoint</vt:lpstr>
      <vt:lpstr>   Ficha N° 5. Porcentaje de parto institucional rural (ENDES)    </vt:lpstr>
      <vt:lpstr>   Ficha 6 : Porcentaje de mujeres en edad fértil usuarias de métodos de planificación familiar.  </vt:lpstr>
      <vt:lpstr>Presentación de PowerPoint</vt:lpstr>
      <vt:lpstr>Presentación de PowerPoint</vt:lpstr>
      <vt:lpstr>Presentación de PowerPoint</vt:lpstr>
      <vt:lpstr>          Ficha 9 :Productividad hora-médico en consulta externa          </vt:lpstr>
      <vt:lpstr>Presentación de PowerPoint</vt:lpstr>
      <vt:lpstr>ASPECTOS METODOLÓGICOS del DENOMINADOR Directiva Administrativa N° 207 - MINSA/DGSP- V. 01, aprobada con RM N°343-2015/MINSA:</vt:lpstr>
      <vt:lpstr>Presentación de PowerPoint</vt:lpstr>
      <vt:lpstr> Numerador: Nº de consultas médicas (CM) realizadas (en un periodo).- </vt:lpstr>
      <vt:lpstr>Denominador: Nº de horas médico programadas (en el mismo periodo)</vt:lpstr>
      <vt:lpstr>Recomendaciones a tener en cuenta</vt:lpstr>
      <vt:lpstr>“Ya no estamos en la era de la información. Estamos en la era de la gestión de la información.”  Chris Hardwick, actor.          Gracias </vt:lpstr>
      <vt:lpstr>Indicadores hospitalarios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CONVENIOS DE GESTIÓN  DIRECTIVA ADMINISTRATIVA PARA LA EVALUACIÓN DE LAS METAS INSTITUCIONALES, INDICADORES DE DESEMPEÑO Y COMPROMISOS DE MEJORA DE LOS SERVICIOS, PARA LA ENTREGA ECONÓMICA DEL AÑO 2017, CONFORME A LO DISPUESTO EN EL ARTÍCULO 15 DEL DECRETO LEGISLATIVO N° 1153..</dc:title>
  <dc:creator>WILLIAM RICHARD ANCHIRAICO AGUDO</dc:creator>
  <cp:lastModifiedBy>SHUMAYA ITURRIZAGA COLONIO</cp:lastModifiedBy>
  <cp:revision>44</cp:revision>
  <dcterms:created xsi:type="dcterms:W3CDTF">2017-09-06T13:13:21Z</dcterms:created>
  <dcterms:modified xsi:type="dcterms:W3CDTF">2017-10-02T19:25:23Z</dcterms:modified>
</cp:coreProperties>
</file>