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417" r:id="rId2"/>
    <p:sldId id="404" r:id="rId3"/>
    <p:sldId id="382" r:id="rId4"/>
    <p:sldId id="398" r:id="rId5"/>
    <p:sldId id="396" r:id="rId6"/>
    <p:sldId id="402" r:id="rId7"/>
    <p:sldId id="403" r:id="rId8"/>
    <p:sldId id="405" r:id="rId9"/>
    <p:sldId id="399" r:id="rId10"/>
    <p:sldId id="400" r:id="rId11"/>
    <p:sldId id="401" r:id="rId12"/>
    <p:sldId id="411" r:id="rId13"/>
    <p:sldId id="394" r:id="rId14"/>
    <p:sldId id="408" r:id="rId15"/>
    <p:sldId id="409" r:id="rId16"/>
    <p:sldId id="387" r:id="rId17"/>
    <p:sldId id="410" r:id="rId18"/>
    <p:sldId id="381" r:id="rId19"/>
    <p:sldId id="406" r:id="rId20"/>
    <p:sldId id="388" r:id="rId21"/>
    <p:sldId id="412" r:id="rId22"/>
    <p:sldId id="389" r:id="rId23"/>
    <p:sldId id="413" r:id="rId24"/>
    <p:sldId id="385" r:id="rId25"/>
    <p:sldId id="414" r:id="rId26"/>
    <p:sldId id="384" r:id="rId27"/>
    <p:sldId id="415" r:id="rId28"/>
    <p:sldId id="391" r:id="rId29"/>
    <p:sldId id="416" r:id="rId30"/>
    <p:sldId id="270" r:id="rId31"/>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8DF6"/>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1" d="100"/>
          <a:sy n="101" d="100"/>
        </p:scale>
        <p:origin x="96" y="6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99106-B33E-4636-A12F-0EDC9CBE3630}" type="datetimeFigureOut">
              <a:rPr lang="es-PE" smtClean="0"/>
              <a:t>04/10/2017</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31EF4B-0FF5-49F8-90B2-2BD8E873B64D}" type="slidenum">
              <a:rPr lang="es-PE" smtClean="0"/>
              <a:t>‹Nº›</a:t>
            </a:fld>
            <a:endParaRPr lang="es-PE"/>
          </a:p>
        </p:txBody>
      </p:sp>
    </p:spTree>
    <p:extLst>
      <p:ext uri="{BB962C8B-B14F-4D97-AF65-F5344CB8AC3E}">
        <p14:creationId xmlns:p14="http://schemas.microsoft.com/office/powerpoint/2010/main" val="3478725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BD5A4CDF-0342-4A5B-B732-EACA3BD468B5}" type="datetimeFigureOut">
              <a:rPr lang="es-PE" smtClean="0"/>
              <a:t>04/10/2017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8FBCE2E-CDEB-47D3-B613-047CECF5F6E4}" type="slidenum">
              <a:rPr lang="es-PE" smtClean="0"/>
              <a:t>‹Nº›</a:t>
            </a:fld>
            <a:endParaRPr lang="es-PE"/>
          </a:p>
        </p:txBody>
      </p:sp>
    </p:spTree>
    <p:extLst>
      <p:ext uri="{BB962C8B-B14F-4D97-AF65-F5344CB8AC3E}">
        <p14:creationId xmlns:p14="http://schemas.microsoft.com/office/powerpoint/2010/main" val="3102094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BD5A4CDF-0342-4A5B-B732-EACA3BD468B5}" type="datetimeFigureOut">
              <a:rPr lang="es-PE" smtClean="0"/>
              <a:t>04/10/2017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8FBCE2E-CDEB-47D3-B613-047CECF5F6E4}" type="slidenum">
              <a:rPr lang="es-PE" smtClean="0"/>
              <a:t>‹Nº›</a:t>
            </a:fld>
            <a:endParaRPr lang="es-PE"/>
          </a:p>
        </p:txBody>
      </p:sp>
    </p:spTree>
    <p:extLst>
      <p:ext uri="{BB962C8B-B14F-4D97-AF65-F5344CB8AC3E}">
        <p14:creationId xmlns:p14="http://schemas.microsoft.com/office/powerpoint/2010/main" val="3947847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BD5A4CDF-0342-4A5B-B732-EACA3BD468B5}" type="datetimeFigureOut">
              <a:rPr lang="es-PE" smtClean="0"/>
              <a:t>04/10/2017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8FBCE2E-CDEB-47D3-B613-047CECF5F6E4}" type="slidenum">
              <a:rPr lang="es-PE" smtClean="0"/>
              <a:t>‹Nº›</a:t>
            </a:fld>
            <a:endParaRPr lang="es-PE"/>
          </a:p>
        </p:txBody>
      </p:sp>
    </p:spTree>
    <p:extLst>
      <p:ext uri="{BB962C8B-B14F-4D97-AF65-F5344CB8AC3E}">
        <p14:creationId xmlns:p14="http://schemas.microsoft.com/office/powerpoint/2010/main" val="608149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BD5A4CDF-0342-4A5B-B732-EACA3BD468B5}" type="datetimeFigureOut">
              <a:rPr lang="es-PE" smtClean="0"/>
              <a:t>04/10/2017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8FBCE2E-CDEB-47D3-B613-047CECF5F6E4}" type="slidenum">
              <a:rPr lang="es-PE" smtClean="0"/>
              <a:t>‹Nº›</a:t>
            </a:fld>
            <a:endParaRPr lang="es-PE"/>
          </a:p>
        </p:txBody>
      </p:sp>
    </p:spTree>
    <p:extLst>
      <p:ext uri="{BB962C8B-B14F-4D97-AF65-F5344CB8AC3E}">
        <p14:creationId xmlns:p14="http://schemas.microsoft.com/office/powerpoint/2010/main" val="1453438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BD5A4CDF-0342-4A5B-B732-EACA3BD468B5}" type="datetimeFigureOut">
              <a:rPr lang="es-PE" smtClean="0"/>
              <a:t>04/10/2017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8FBCE2E-CDEB-47D3-B613-047CECF5F6E4}" type="slidenum">
              <a:rPr lang="es-PE" smtClean="0"/>
              <a:t>‹Nº›</a:t>
            </a:fld>
            <a:endParaRPr lang="es-PE"/>
          </a:p>
        </p:txBody>
      </p:sp>
    </p:spTree>
    <p:extLst>
      <p:ext uri="{BB962C8B-B14F-4D97-AF65-F5344CB8AC3E}">
        <p14:creationId xmlns:p14="http://schemas.microsoft.com/office/powerpoint/2010/main" val="1368702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BD5A4CDF-0342-4A5B-B732-EACA3BD468B5}" type="datetimeFigureOut">
              <a:rPr lang="es-PE" smtClean="0"/>
              <a:t>04/10/2017</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8FBCE2E-CDEB-47D3-B613-047CECF5F6E4}" type="slidenum">
              <a:rPr lang="es-PE" smtClean="0"/>
              <a:t>‹Nº›</a:t>
            </a:fld>
            <a:endParaRPr lang="es-PE"/>
          </a:p>
        </p:txBody>
      </p:sp>
    </p:spTree>
    <p:extLst>
      <p:ext uri="{BB962C8B-B14F-4D97-AF65-F5344CB8AC3E}">
        <p14:creationId xmlns:p14="http://schemas.microsoft.com/office/powerpoint/2010/main" val="1392194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BD5A4CDF-0342-4A5B-B732-EACA3BD468B5}" type="datetimeFigureOut">
              <a:rPr lang="es-PE" smtClean="0"/>
              <a:t>04/10/2017</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48FBCE2E-CDEB-47D3-B613-047CECF5F6E4}" type="slidenum">
              <a:rPr lang="es-PE" smtClean="0"/>
              <a:t>‹Nº›</a:t>
            </a:fld>
            <a:endParaRPr lang="es-PE"/>
          </a:p>
        </p:txBody>
      </p:sp>
    </p:spTree>
    <p:extLst>
      <p:ext uri="{BB962C8B-B14F-4D97-AF65-F5344CB8AC3E}">
        <p14:creationId xmlns:p14="http://schemas.microsoft.com/office/powerpoint/2010/main" val="62659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BD5A4CDF-0342-4A5B-B732-EACA3BD468B5}" type="datetimeFigureOut">
              <a:rPr lang="es-PE" smtClean="0"/>
              <a:t>04/10/2017</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48FBCE2E-CDEB-47D3-B613-047CECF5F6E4}" type="slidenum">
              <a:rPr lang="es-PE" smtClean="0"/>
              <a:t>‹Nº›</a:t>
            </a:fld>
            <a:endParaRPr lang="es-PE"/>
          </a:p>
        </p:txBody>
      </p:sp>
    </p:spTree>
    <p:extLst>
      <p:ext uri="{BB962C8B-B14F-4D97-AF65-F5344CB8AC3E}">
        <p14:creationId xmlns:p14="http://schemas.microsoft.com/office/powerpoint/2010/main" val="1683456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D5A4CDF-0342-4A5B-B732-EACA3BD468B5}" type="datetimeFigureOut">
              <a:rPr lang="es-PE" smtClean="0"/>
              <a:t>04/10/2017</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48FBCE2E-CDEB-47D3-B613-047CECF5F6E4}" type="slidenum">
              <a:rPr lang="es-PE" smtClean="0"/>
              <a:t>‹Nº›</a:t>
            </a:fld>
            <a:endParaRPr lang="es-PE"/>
          </a:p>
        </p:txBody>
      </p:sp>
    </p:spTree>
    <p:extLst>
      <p:ext uri="{BB962C8B-B14F-4D97-AF65-F5344CB8AC3E}">
        <p14:creationId xmlns:p14="http://schemas.microsoft.com/office/powerpoint/2010/main" val="2763021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BD5A4CDF-0342-4A5B-B732-EACA3BD468B5}" type="datetimeFigureOut">
              <a:rPr lang="es-PE" smtClean="0"/>
              <a:t>04/10/2017</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8FBCE2E-CDEB-47D3-B613-047CECF5F6E4}" type="slidenum">
              <a:rPr lang="es-PE" smtClean="0"/>
              <a:t>‹Nº›</a:t>
            </a:fld>
            <a:endParaRPr lang="es-PE"/>
          </a:p>
        </p:txBody>
      </p:sp>
    </p:spTree>
    <p:extLst>
      <p:ext uri="{BB962C8B-B14F-4D97-AF65-F5344CB8AC3E}">
        <p14:creationId xmlns:p14="http://schemas.microsoft.com/office/powerpoint/2010/main" val="3380763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BD5A4CDF-0342-4A5B-B732-EACA3BD468B5}" type="datetimeFigureOut">
              <a:rPr lang="es-PE" smtClean="0"/>
              <a:t>04/10/2017</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8FBCE2E-CDEB-47D3-B613-047CECF5F6E4}" type="slidenum">
              <a:rPr lang="es-PE" smtClean="0"/>
              <a:t>‹Nº›</a:t>
            </a:fld>
            <a:endParaRPr lang="es-PE"/>
          </a:p>
        </p:txBody>
      </p:sp>
    </p:spTree>
    <p:extLst>
      <p:ext uri="{BB962C8B-B14F-4D97-AF65-F5344CB8AC3E}">
        <p14:creationId xmlns:p14="http://schemas.microsoft.com/office/powerpoint/2010/main" val="3940189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5A4CDF-0342-4A5B-B732-EACA3BD468B5}" type="datetimeFigureOut">
              <a:rPr lang="es-PE" smtClean="0"/>
              <a:t>04/10/2017</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BCE2E-CDEB-47D3-B613-047CECF5F6E4}" type="slidenum">
              <a:rPr lang="es-PE" smtClean="0"/>
              <a:t>‹Nº›</a:t>
            </a:fld>
            <a:endParaRPr lang="es-PE"/>
          </a:p>
        </p:txBody>
      </p:sp>
    </p:spTree>
    <p:extLst>
      <p:ext uri="{BB962C8B-B14F-4D97-AF65-F5344CB8AC3E}">
        <p14:creationId xmlns:p14="http://schemas.microsoft.com/office/powerpoint/2010/main" val="3068252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8223" y="957533"/>
            <a:ext cx="10058400" cy="1012626"/>
          </a:xfrm>
        </p:spPr>
        <p:txBody>
          <a:bodyPr>
            <a:noAutofit/>
          </a:bodyPr>
          <a:lstStyle/>
          <a:p>
            <a:pPr algn="ctr"/>
            <a:r>
              <a:rPr lang="es-PE" sz="3600" b="1" dirty="0" smtClean="0">
                <a:effectLst>
                  <a:outerShdw blurRad="38100" dist="38100" dir="2700000" algn="tl">
                    <a:srgbClr val="000000">
                      <a:alpha val="43137"/>
                    </a:srgbClr>
                  </a:outerShdw>
                </a:effectLst>
              </a:rPr>
              <a:t>EVALUACIÓN DE LOS CONVENIOS DE GESTIÓN 2016</a:t>
            </a:r>
            <a:endParaRPr lang="es-PE" sz="3600" b="1" dirty="0">
              <a:effectLst>
                <a:outerShdw blurRad="38100" dist="38100" dir="2700000" algn="tl">
                  <a:srgbClr val="000000">
                    <a:alpha val="43137"/>
                  </a:srgbClr>
                </a:outerShdw>
              </a:effectLst>
              <a:latin typeface="Arial Black" panose="020B0A04020102020204" pitchFamily="34" charset="0"/>
              <a:cs typeface="Arial" panose="020B0604020202020204" pitchFamily="34" charset="0"/>
            </a:endParaRPr>
          </a:p>
        </p:txBody>
      </p:sp>
      <p:pic>
        <p:nvPicPr>
          <p:cNvPr id="4" name="Imagen 4"/>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r="53681"/>
          <a:stretch/>
        </p:blipFill>
        <p:spPr>
          <a:xfrm>
            <a:off x="0" y="1"/>
            <a:ext cx="2380891" cy="957532"/>
          </a:xfrm>
          <a:prstGeom prst="rect">
            <a:avLst/>
          </a:prstGeom>
        </p:spPr>
      </p:pic>
      <p:pic>
        <p:nvPicPr>
          <p:cNvPr id="5"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8787" b="95397" l="948" r="88152">
                        <a14:foregroundMark x1="43365" y1="15481" x2="43365" y2="15481"/>
                        <a14:foregroundMark x1="44076" y1="24686" x2="44076" y2="24686"/>
                      </a14:backgroundRemoval>
                    </a14:imgEffect>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r="7151"/>
          <a:stretch/>
        </p:blipFill>
        <p:spPr bwMode="auto">
          <a:xfrm>
            <a:off x="2845750" y="2088963"/>
            <a:ext cx="6624430" cy="3081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ubtítulo 2"/>
          <p:cNvSpPr txBox="1">
            <a:spLocks/>
          </p:cNvSpPr>
          <p:nvPr/>
        </p:nvSpPr>
        <p:spPr>
          <a:xfrm>
            <a:off x="922144" y="4972808"/>
            <a:ext cx="10066697" cy="1291634"/>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s-ES" dirty="0" smtClean="0">
                <a:solidFill>
                  <a:schemeClr val="accent5">
                    <a:lumMod val="75000"/>
                  </a:schemeClr>
                </a:solidFill>
                <a:latin typeface="Aharoni" panose="02010803020104030203" pitchFamily="2" charset="-79"/>
                <a:cs typeface="Aharoni" panose="02010803020104030203" pitchFamily="2" charset="-79"/>
              </a:rPr>
              <a:t>Dirección </a:t>
            </a:r>
            <a:r>
              <a:rPr lang="es-ES" dirty="0">
                <a:solidFill>
                  <a:schemeClr val="accent5">
                    <a:lumMod val="75000"/>
                  </a:schemeClr>
                </a:solidFill>
                <a:latin typeface="Aharoni" panose="02010803020104030203" pitchFamily="2" charset="-79"/>
                <a:cs typeface="Aharoni" panose="02010803020104030203" pitchFamily="2" charset="-79"/>
              </a:rPr>
              <a:t>de Intercambio Prestacional, Organización y Servicios (DIPOS) </a:t>
            </a:r>
          </a:p>
          <a:p>
            <a:pPr algn="ctr"/>
            <a:r>
              <a:rPr lang="es-ES" dirty="0">
                <a:solidFill>
                  <a:schemeClr val="accent5">
                    <a:lumMod val="75000"/>
                  </a:schemeClr>
                </a:solidFill>
                <a:latin typeface="Aharoni" panose="02010803020104030203" pitchFamily="2" charset="-79"/>
                <a:cs typeface="Aharoni" panose="02010803020104030203" pitchFamily="2" charset="-79"/>
              </a:rPr>
              <a:t>Dirección General de Aseguramiento e Intercambio Prestacional (DGAIN)</a:t>
            </a:r>
            <a:endParaRPr lang="es-PE" sz="2800" dirty="0">
              <a:solidFill>
                <a:schemeClr val="accent5">
                  <a:lumMod val="75000"/>
                </a:schemeClr>
              </a:solidFill>
              <a:latin typeface="Aharoni" panose="02010803020104030203" pitchFamily="2" charset="-79"/>
              <a:ea typeface="Times New Roman" panose="02020603050405020304" pitchFamily="18" charset="0"/>
              <a:cs typeface="Aharoni" panose="02010803020104030203" pitchFamily="2" charset="-79"/>
            </a:endParaRPr>
          </a:p>
        </p:txBody>
      </p:sp>
    </p:spTree>
    <p:extLst>
      <p:ext uri="{BB962C8B-B14F-4D97-AF65-F5344CB8AC3E}">
        <p14:creationId xmlns:p14="http://schemas.microsoft.com/office/powerpoint/2010/main" val="361775854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46960" y="260648"/>
            <a:ext cx="7520940" cy="653752"/>
          </a:xfrm>
        </p:spPr>
        <p:txBody>
          <a:bodyPr>
            <a:normAutofit/>
          </a:bodyPr>
          <a:lstStyle/>
          <a:p>
            <a:r>
              <a:rPr lang="es-PE" sz="1200" dirty="0"/>
              <a:t>RM N°343-2015/MINSA </a:t>
            </a:r>
            <a:br>
              <a:rPr lang="es-PE" sz="1200" dirty="0"/>
            </a:br>
            <a:r>
              <a:rPr lang="es-PE" sz="1200" dirty="0"/>
              <a:t>aprueba DIRECTIVA ADMINISTRATIVA N°207-MINSA/DGSP-V.01 «DIRECTIVA ADMINISTRATIVA PARA LA </a:t>
            </a:r>
            <a:r>
              <a:rPr lang="es-PE" sz="1200" b="1" dirty="0"/>
              <a:t>PROGRAMACION DE LOS TURNOS DEL TRABAJO MEDICO </a:t>
            </a:r>
            <a:r>
              <a:rPr lang="es-PE" sz="1200" dirty="0"/>
              <a:t>EN LOS HOSPITALES E INSTITUTOS ESPECIALIZADOS DEL MINISTERIO DE SALUD»</a:t>
            </a:r>
          </a:p>
        </p:txBody>
      </p:sp>
      <p:graphicFrame>
        <p:nvGraphicFramePr>
          <p:cNvPr id="4" name="3 Marcador de contenido"/>
          <p:cNvGraphicFramePr>
            <a:graphicFrameLocks noGrp="1"/>
          </p:cNvGraphicFramePr>
          <p:nvPr>
            <p:ph idx="1"/>
            <p:extLst/>
          </p:nvPr>
        </p:nvGraphicFramePr>
        <p:xfrm>
          <a:off x="1775529" y="1091837"/>
          <a:ext cx="8712958" cy="5125322"/>
        </p:xfrm>
        <a:graphic>
          <a:graphicData uri="http://schemas.openxmlformats.org/drawingml/2006/table">
            <a:tbl>
              <a:tblPr/>
              <a:tblGrid>
                <a:gridCol w="1409412"/>
                <a:gridCol w="738387"/>
                <a:gridCol w="310900"/>
                <a:gridCol w="318671"/>
                <a:gridCol w="202084"/>
                <a:gridCol w="202084"/>
                <a:gridCol w="202084"/>
                <a:gridCol w="202084"/>
                <a:gridCol w="207268"/>
                <a:gridCol w="207268"/>
                <a:gridCol w="207268"/>
                <a:gridCol w="207268"/>
                <a:gridCol w="207268"/>
                <a:gridCol w="207268"/>
                <a:gridCol w="207268"/>
                <a:gridCol w="202084"/>
                <a:gridCol w="202084"/>
                <a:gridCol w="202084"/>
                <a:gridCol w="202084"/>
                <a:gridCol w="202084"/>
                <a:gridCol w="202084"/>
                <a:gridCol w="202084"/>
                <a:gridCol w="202084"/>
                <a:gridCol w="202084"/>
                <a:gridCol w="240948"/>
                <a:gridCol w="202084"/>
                <a:gridCol w="202084"/>
                <a:gridCol w="202084"/>
                <a:gridCol w="202084"/>
                <a:gridCol w="202084"/>
                <a:gridCol w="202084"/>
                <a:gridCol w="202084"/>
                <a:gridCol w="202084"/>
              </a:tblGrid>
              <a:tr h="159070">
                <a:tc gridSpan="33">
                  <a:txBody>
                    <a:bodyPr/>
                    <a:lstStyle/>
                    <a:p>
                      <a:pPr algn="ctr" fontAlgn="b"/>
                      <a:r>
                        <a:rPr lang="es-PE" sz="1000" b="1" i="0" u="none" strike="noStrike" dirty="0">
                          <a:solidFill>
                            <a:srgbClr val="000000"/>
                          </a:solidFill>
                          <a:effectLst/>
                          <a:latin typeface="Calibri"/>
                        </a:rPr>
                        <a:t> </a:t>
                      </a:r>
                    </a:p>
                  </a:txBody>
                  <a:tcPr marL="4960" marR="4960" marT="4960" marB="0" anchor="b">
                    <a:lnL>
                      <a:noFill/>
                    </a:lnL>
                    <a:lnR>
                      <a:noFill/>
                    </a:lnR>
                    <a:lnT>
                      <a:noFill/>
                    </a:lnT>
                    <a:lnB>
                      <a:noFill/>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90340">
                <a:tc gridSpan="33">
                  <a:txBody>
                    <a:bodyPr/>
                    <a:lstStyle/>
                    <a:p>
                      <a:pPr algn="ctr" fontAlgn="b"/>
                      <a:r>
                        <a:rPr lang="es-PE" sz="1050" b="1" i="0" u="none" strike="noStrike">
                          <a:solidFill>
                            <a:srgbClr val="000000"/>
                          </a:solidFill>
                          <a:effectLst/>
                          <a:latin typeface="Calibri"/>
                        </a:rPr>
                        <a:t>Anexo 1. Formulario Referencial  de programación de los turnos del Trabajo Médico</a:t>
                      </a:r>
                    </a:p>
                  </a:txBody>
                  <a:tcPr marL="4960" marR="4960" marT="4960" marB="0" anchor="b">
                    <a:lnL>
                      <a:noFill/>
                    </a:lnL>
                    <a:lnR>
                      <a:noFill/>
                    </a:lnR>
                    <a:lnT>
                      <a:noFill/>
                    </a:lnT>
                    <a:lnB>
                      <a:noFill/>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90340">
                <a:tc gridSpan="33">
                  <a:txBody>
                    <a:bodyPr/>
                    <a:lstStyle/>
                    <a:p>
                      <a:pPr algn="ctr" fontAlgn="b"/>
                      <a:r>
                        <a:rPr lang="es-PE" sz="1050" b="1"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83542">
                <a:tc>
                  <a:txBody>
                    <a:bodyPr/>
                    <a:lstStyle/>
                    <a:p>
                      <a:pPr algn="l" fontAlgn="b"/>
                      <a:r>
                        <a:rPr lang="es-PE" sz="900" b="1" i="0" u="none" strike="noStrike">
                          <a:solidFill>
                            <a:srgbClr val="000000"/>
                          </a:solidFill>
                          <a:effectLst/>
                          <a:latin typeface="Calibri"/>
                        </a:rPr>
                        <a:t>AÑO</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7">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gridSpan="5">
                  <a:txBody>
                    <a:bodyPr/>
                    <a:lstStyle/>
                    <a:p>
                      <a:pPr algn="ctr" fontAlgn="b"/>
                      <a:r>
                        <a:rPr lang="es-PE" sz="900" b="1" i="0" u="none" strike="noStrike">
                          <a:solidFill>
                            <a:srgbClr val="000000"/>
                          </a:solidFill>
                          <a:effectLst/>
                          <a:latin typeface="Calibri"/>
                        </a:rPr>
                        <a:t>MES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12">
                  <a:txBody>
                    <a:bodyPr/>
                    <a:lstStyle/>
                    <a:p>
                      <a:pPr algn="ctr"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35957">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7">
                  <a:txBody>
                    <a:bodyPr/>
                    <a:lstStyle/>
                    <a:p>
                      <a:pPr algn="ctr" fontAlgn="b"/>
                      <a:r>
                        <a:rPr lang="es-PE" sz="900" b="1"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gridSpan="5">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12">
                  <a:txBody>
                    <a:bodyPr/>
                    <a:lstStyle/>
                    <a:p>
                      <a:pPr algn="ctr" fontAlgn="b"/>
                      <a:r>
                        <a:rPr lang="es-PE" sz="900" b="1"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35957">
                <a:tc>
                  <a:txBody>
                    <a:bodyPr/>
                    <a:lstStyle/>
                    <a:p>
                      <a:pPr algn="l" fontAlgn="b"/>
                      <a:r>
                        <a:rPr lang="es-PE" sz="900" b="1" i="0" u="none" strike="noStrike">
                          <a:solidFill>
                            <a:srgbClr val="000000"/>
                          </a:solidFill>
                          <a:effectLst/>
                          <a:latin typeface="Calibri"/>
                        </a:rPr>
                        <a:t>RED</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7">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l"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gridSpan="5">
                  <a:txBody>
                    <a:bodyPr/>
                    <a:lstStyle/>
                    <a:p>
                      <a:pPr algn="l" fontAlgn="b"/>
                      <a:r>
                        <a:rPr lang="es-PE" sz="900" b="1" i="0" u="none" strike="noStrike">
                          <a:solidFill>
                            <a:srgbClr val="000000"/>
                          </a:solidFill>
                          <a:effectLst/>
                          <a:latin typeface="Calibri"/>
                        </a:rPr>
                        <a:t>APELLIDOS</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12">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35957">
                <a:tc>
                  <a:txBody>
                    <a:bodyPr/>
                    <a:lstStyle/>
                    <a:p>
                      <a:pPr algn="l" fontAlgn="b"/>
                      <a:r>
                        <a:rPr lang="es-PE" sz="900" b="1" i="0" u="none" strike="noStrike">
                          <a:solidFill>
                            <a:srgbClr val="000000"/>
                          </a:solidFill>
                          <a:effectLst/>
                          <a:latin typeface="Calibri"/>
                        </a:rPr>
                        <a:t>HOSPITAL</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7">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l"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gridSpan="5">
                  <a:txBody>
                    <a:bodyPr/>
                    <a:lstStyle/>
                    <a:p>
                      <a:pPr algn="l" fontAlgn="b"/>
                      <a:r>
                        <a:rPr lang="es-PE" sz="900" b="1" i="0" u="none" strike="noStrike">
                          <a:solidFill>
                            <a:srgbClr val="000000"/>
                          </a:solidFill>
                          <a:effectLst/>
                          <a:latin typeface="Calibri"/>
                        </a:rPr>
                        <a:t>NOMBRES</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12">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35957">
                <a:tc>
                  <a:txBody>
                    <a:bodyPr/>
                    <a:lstStyle/>
                    <a:p>
                      <a:pPr algn="l" fontAlgn="b"/>
                      <a:r>
                        <a:rPr lang="es-PE" sz="900" b="1" i="0" u="none" strike="noStrike">
                          <a:solidFill>
                            <a:srgbClr val="000000"/>
                          </a:solidFill>
                          <a:effectLst/>
                          <a:latin typeface="Calibri"/>
                        </a:rPr>
                        <a:t>CODIGO RENAES</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7">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l"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gridSpan="5">
                  <a:txBody>
                    <a:bodyPr/>
                    <a:lstStyle/>
                    <a:p>
                      <a:pPr algn="l" fontAlgn="b"/>
                      <a:r>
                        <a:rPr lang="es-PE" sz="900" b="1" i="0" u="none" strike="noStrike">
                          <a:solidFill>
                            <a:srgbClr val="000000"/>
                          </a:solidFill>
                          <a:effectLst/>
                          <a:latin typeface="Calibri"/>
                        </a:rPr>
                        <a:t>DNI</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12">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32131">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5957">
                <a:tc>
                  <a:txBody>
                    <a:bodyPr/>
                    <a:lstStyle/>
                    <a:p>
                      <a:pPr algn="l" fontAlgn="b"/>
                      <a:r>
                        <a:rPr lang="es-PE" sz="900" b="1" i="0" u="none" strike="noStrike">
                          <a:solidFill>
                            <a:srgbClr val="000000"/>
                          </a:solidFill>
                          <a:effectLst/>
                          <a:latin typeface="Calibri"/>
                        </a:rPr>
                        <a:t>DEPARTAMENTO</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7">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l"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gridSpan="5">
                  <a:txBody>
                    <a:bodyPr/>
                    <a:lstStyle/>
                    <a:p>
                      <a:pPr algn="l" fontAlgn="b"/>
                      <a:r>
                        <a:rPr lang="es-PE" sz="900" b="1" i="0" u="none" strike="noStrike">
                          <a:solidFill>
                            <a:srgbClr val="000000"/>
                          </a:solidFill>
                          <a:effectLst/>
                          <a:latin typeface="Calibri"/>
                        </a:rPr>
                        <a:t>ESPECIALIDAD</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12">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35957">
                <a:tc>
                  <a:txBody>
                    <a:bodyPr/>
                    <a:lstStyle/>
                    <a:p>
                      <a:pPr algn="l" fontAlgn="b"/>
                      <a:r>
                        <a:rPr lang="es-PE" sz="900" b="1" i="0" u="none" strike="noStrike">
                          <a:solidFill>
                            <a:srgbClr val="000000"/>
                          </a:solidFill>
                          <a:effectLst/>
                          <a:latin typeface="Calibri"/>
                        </a:rPr>
                        <a:t>SERVICIO</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7">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l"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gridSpan="5">
                  <a:txBody>
                    <a:bodyPr/>
                    <a:lstStyle/>
                    <a:p>
                      <a:pPr algn="l" fontAlgn="b"/>
                      <a:r>
                        <a:rPr lang="es-PE" sz="900" b="1" i="0" u="none" strike="noStrike">
                          <a:solidFill>
                            <a:srgbClr val="000000"/>
                          </a:solidFill>
                          <a:effectLst/>
                          <a:latin typeface="Calibri"/>
                        </a:rPr>
                        <a:t>CMP</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12">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35957">
                <a:tc>
                  <a:txBody>
                    <a:bodyPr/>
                    <a:lstStyle/>
                    <a:p>
                      <a:pPr algn="l" fontAlgn="b"/>
                      <a:r>
                        <a:rPr lang="es-PE" sz="900" b="1" i="0" u="none" strike="noStrike">
                          <a:solidFill>
                            <a:srgbClr val="000000"/>
                          </a:solidFill>
                          <a:effectLst/>
                          <a:latin typeface="Calibri"/>
                        </a:rPr>
                        <a:t>CATEGORIA</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7">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l"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gridSpan="5">
                  <a:txBody>
                    <a:bodyPr/>
                    <a:lstStyle/>
                    <a:p>
                      <a:pPr algn="l" fontAlgn="b"/>
                      <a:r>
                        <a:rPr lang="es-PE" sz="900" b="1" i="0" u="none" strike="noStrike">
                          <a:solidFill>
                            <a:srgbClr val="000000"/>
                          </a:solidFill>
                          <a:effectLst/>
                          <a:latin typeface="Calibri"/>
                        </a:rPr>
                        <a:t>RNE</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12">
                  <a:txBody>
                    <a:bodyPr/>
                    <a:lstStyle/>
                    <a:p>
                      <a:pPr algn="ctr" fontAlgn="b"/>
                      <a:r>
                        <a:rPr lang="es-PE" sz="900" b="1"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32131">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r>
              <a:tr h="135957">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ctr"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r>
              <a:tr h="135957">
                <a:tc>
                  <a:txBody>
                    <a:bodyPr/>
                    <a:lstStyle/>
                    <a:p>
                      <a:pPr algn="l" fontAlgn="b"/>
                      <a:r>
                        <a:rPr lang="es-PE" sz="900" b="1" i="0" u="none" strike="noStrike">
                          <a:solidFill>
                            <a:srgbClr val="000000"/>
                          </a:solidFill>
                          <a:effectLst/>
                          <a:latin typeface="Calibri"/>
                        </a:rPr>
                        <a:t> </a:t>
                      </a:r>
                    </a:p>
                  </a:txBody>
                  <a:tcPr marL="4960" marR="4960" marT="496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r>
                        <a:rPr lang="es-PE" sz="800" b="1" i="0" u="none" strike="noStrike">
                          <a:solidFill>
                            <a:srgbClr val="000000"/>
                          </a:solidFill>
                          <a:effectLst/>
                          <a:latin typeface="Calibri"/>
                        </a:rPr>
                        <a:t>N° HORAS TOTALES</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M</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M</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J</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V</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S</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D</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L</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M</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M</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J</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V</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S</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D</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L</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M</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M</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J</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V</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S</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D</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L</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M</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M</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J</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V</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S</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D</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L</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M</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M</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s-PE" sz="900" b="1" i="0" u="none" strike="noStrike">
                          <a:solidFill>
                            <a:srgbClr val="000000"/>
                          </a:solidFill>
                          <a:effectLst/>
                          <a:latin typeface="Calibri"/>
                        </a:rPr>
                        <a:t>J</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257464">
                <a:tc>
                  <a:txBody>
                    <a:bodyPr/>
                    <a:lstStyle/>
                    <a:p>
                      <a:pPr algn="l" fontAlgn="b"/>
                      <a:r>
                        <a:rPr lang="es-PE" sz="900" b="1" i="0" u="none" strike="noStrike">
                          <a:solidFill>
                            <a:srgbClr val="000000"/>
                          </a:solidFill>
                          <a:effectLst/>
                          <a:latin typeface="Calibri"/>
                        </a:rPr>
                        <a:t>ACTIVIDADES PROGRAMADAS</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vMerge="1">
                  <a:txBody>
                    <a:bodyPr/>
                    <a:lstStyle/>
                    <a:p>
                      <a:endParaRPr lang="es-PE"/>
                    </a:p>
                  </a:txBody>
                  <a:tcPr/>
                </a:tc>
                <a:tc>
                  <a:txBody>
                    <a:bodyPr/>
                    <a:lstStyle/>
                    <a:p>
                      <a:pPr algn="r" fontAlgn="ctr"/>
                      <a:r>
                        <a:rPr lang="es-PE" sz="900" b="0" i="0" u="none" strike="noStrike">
                          <a:solidFill>
                            <a:srgbClr val="000000"/>
                          </a:solidFill>
                          <a:effectLst/>
                          <a:latin typeface="Calibri"/>
                        </a:rPr>
                        <a:t>1</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2</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3</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4</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5</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6</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7</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8</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9</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10</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11</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12</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13</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14</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15</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16</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17</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18</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19</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20</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21</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22</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23</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24</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25</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26</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27</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28</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29</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30</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ctr"/>
                      <a:r>
                        <a:rPr lang="es-PE" sz="900" b="0" i="0" u="none" strike="noStrike">
                          <a:solidFill>
                            <a:srgbClr val="000000"/>
                          </a:solidFill>
                          <a:effectLst/>
                          <a:latin typeface="Calibri"/>
                        </a:rPr>
                        <a:t>31</a:t>
                      </a:r>
                    </a:p>
                  </a:txBody>
                  <a:tcPr marL="4960" marR="4960" marT="49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135957">
                <a:tc>
                  <a:txBody>
                    <a:bodyPr/>
                    <a:lstStyle/>
                    <a:p>
                      <a:pPr algn="l" fontAlgn="b"/>
                      <a:r>
                        <a:rPr lang="es-PE" sz="900" b="0" i="0" u="none" strike="noStrike">
                          <a:solidFill>
                            <a:srgbClr val="000000"/>
                          </a:solidFill>
                          <a:effectLst/>
                          <a:latin typeface="Calibri"/>
                        </a:rPr>
                        <a:t>Consulta Externa</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5957">
                <a:tc>
                  <a:txBody>
                    <a:bodyPr/>
                    <a:lstStyle/>
                    <a:p>
                      <a:pPr algn="l" fontAlgn="b"/>
                      <a:r>
                        <a:rPr lang="es-PE" sz="900" b="0" i="0" u="none" strike="noStrike">
                          <a:solidFill>
                            <a:srgbClr val="000000"/>
                          </a:solidFill>
                          <a:effectLst/>
                          <a:latin typeface="Calibri"/>
                        </a:rPr>
                        <a:t>Centro Quirúrgico</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5957">
                <a:tc>
                  <a:txBody>
                    <a:bodyPr/>
                    <a:lstStyle/>
                    <a:p>
                      <a:pPr algn="l" fontAlgn="b"/>
                      <a:r>
                        <a:rPr lang="es-PE" sz="900" b="0" i="0" u="none" strike="noStrike">
                          <a:solidFill>
                            <a:srgbClr val="000000"/>
                          </a:solidFill>
                          <a:effectLst/>
                          <a:latin typeface="Calibri"/>
                        </a:rPr>
                        <a:t>Visita Médica Hospitalaria</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5957">
                <a:tc>
                  <a:txBody>
                    <a:bodyPr/>
                    <a:lstStyle/>
                    <a:p>
                      <a:pPr algn="l" fontAlgn="b"/>
                      <a:r>
                        <a:rPr lang="es-PE" sz="900" b="0" i="0" u="none" strike="noStrike">
                          <a:solidFill>
                            <a:srgbClr val="000000"/>
                          </a:solidFill>
                          <a:effectLst/>
                          <a:latin typeface="Calibri"/>
                        </a:rPr>
                        <a:t>Emergencia</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5957">
                <a:tc>
                  <a:txBody>
                    <a:bodyPr/>
                    <a:lstStyle/>
                    <a:p>
                      <a:pPr algn="l" fontAlgn="b"/>
                      <a:r>
                        <a:rPr lang="es-PE" sz="900" b="0" i="0" u="none" strike="noStrike">
                          <a:solidFill>
                            <a:srgbClr val="000000"/>
                          </a:solidFill>
                          <a:effectLst/>
                          <a:latin typeface="Calibri"/>
                        </a:rPr>
                        <a:t>Centro Obstétrico</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5957">
                <a:tc>
                  <a:txBody>
                    <a:bodyPr/>
                    <a:lstStyle/>
                    <a:p>
                      <a:pPr algn="l" fontAlgn="b"/>
                      <a:r>
                        <a:rPr lang="es-PE" sz="900" b="0" i="0" u="none" strike="noStrike">
                          <a:solidFill>
                            <a:srgbClr val="000000"/>
                          </a:solidFill>
                          <a:effectLst/>
                          <a:latin typeface="Calibri"/>
                        </a:rPr>
                        <a:t>Procedimientos</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5957">
                <a:tc>
                  <a:txBody>
                    <a:bodyPr/>
                    <a:lstStyle/>
                    <a:p>
                      <a:pPr algn="l" fontAlgn="b"/>
                      <a:r>
                        <a:rPr lang="es-PE" sz="900" b="0" i="0" u="none" strike="noStrike">
                          <a:solidFill>
                            <a:srgbClr val="000000"/>
                          </a:solidFill>
                          <a:effectLst/>
                          <a:latin typeface="Calibri"/>
                        </a:rPr>
                        <a:t>Interconsulta</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5957">
                <a:tc>
                  <a:txBody>
                    <a:bodyPr/>
                    <a:lstStyle/>
                    <a:p>
                      <a:pPr algn="l" fontAlgn="b"/>
                      <a:r>
                        <a:rPr lang="es-PE" sz="900" b="0" i="0" u="none" strike="noStrike">
                          <a:solidFill>
                            <a:srgbClr val="000000"/>
                          </a:solidFill>
                          <a:effectLst/>
                          <a:latin typeface="Calibri"/>
                        </a:rPr>
                        <a:t>Comité Mortalidad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5957">
                <a:tc>
                  <a:txBody>
                    <a:bodyPr/>
                    <a:lstStyle/>
                    <a:p>
                      <a:pPr algn="l" fontAlgn="b"/>
                      <a:r>
                        <a:rPr lang="es-PE" sz="900" b="0" i="0" u="none" strike="noStrike">
                          <a:solidFill>
                            <a:srgbClr val="000000"/>
                          </a:solidFill>
                          <a:effectLst/>
                          <a:latin typeface="Calibri"/>
                        </a:rPr>
                        <a:t>Capacitacion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E" sz="900" b="0" i="0" u="none" strike="noStrike" dirty="0">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5957">
                <a:tc>
                  <a:txBody>
                    <a:bodyPr/>
                    <a:lstStyle/>
                    <a:p>
                      <a:pPr algn="ctr" fontAlgn="b"/>
                      <a:r>
                        <a:rPr lang="es-PE" sz="900" b="1" i="0" u="none" strike="noStrike">
                          <a:solidFill>
                            <a:srgbClr val="000000"/>
                          </a:solidFill>
                          <a:effectLst/>
                          <a:latin typeface="Calibri"/>
                        </a:rPr>
                        <a:t>TOTAL</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s-PE" sz="900" b="0" i="0" u="none" strike="noStrike">
                          <a:solidFill>
                            <a:srgbClr val="000000"/>
                          </a:solidFill>
                          <a:effectLst/>
                          <a:latin typeface="Calibri"/>
                        </a:rPr>
                        <a:t>0</a:t>
                      </a:r>
                    </a:p>
                  </a:txBody>
                  <a:tcPr marL="4960" marR="4960" marT="4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s-PE" sz="900" b="0" i="0" u="none" strike="noStrike">
                          <a:solidFill>
                            <a:srgbClr val="000000"/>
                          </a:solidFill>
                          <a:effectLst/>
                          <a:latin typeface="Calibri"/>
                        </a:rPr>
                        <a:t> </a:t>
                      </a:r>
                    </a:p>
                  </a:txBody>
                  <a:tcPr marL="4960" marR="4960" marT="496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r>
              <a:tr h="135957">
                <a:tc gridSpan="33">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135957">
                <a:tc>
                  <a:txBody>
                    <a:bodyPr/>
                    <a:lstStyle/>
                    <a:p>
                      <a:pPr algn="l" fontAlgn="b"/>
                      <a:r>
                        <a:rPr lang="es-PE" sz="900" b="0" i="0" u="none" strike="noStrike">
                          <a:solidFill>
                            <a:srgbClr val="000000"/>
                          </a:solidFill>
                          <a:effectLst/>
                          <a:latin typeface="Calibri"/>
                        </a:rPr>
                        <a:t>Fecha de Elaboración: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r>
              <a:tr h="142755">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r>
              <a:tr h="135957">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gridSpan="3">
                  <a:txBody>
                    <a:bodyPr/>
                    <a:lstStyle/>
                    <a:p>
                      <a:pPr algn="ctr" fontAlgn="b"/>
                      <a:r>
                        <a:rPr lang="es-PE" sz="900" b="0" i="0" u="none" strike="noStrike">
                          <a:solidFill>
                            <a:srgbClr val="000000"/>
                          </a:solidFill>
                          <a:effectLst/>
                          <a:latin typeface="Calibri"/>
                        </a:rPr>
                        <a:t>Firma del Jefe del Servicio</a:t>
                      </a:r>
                    </a:p>
                  </a:txBody>
                  <a:tcPr marL="4960" marR="4960" marT="496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s-PE"/>
                    </a:p>
                  </a:txBody>
                  <a:tcPr/>
                </a:tc>
                <a:tc hMerge="1">
                  <a:txBody>
                    <a:bodyPr/>
                    <a:lstStyle/>
                    <a:p>
                      <a:endParaRPr lang="es-PE"/>
                    </a:p>
                  </a:txBody>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gridSpan="8">
                  <a:txBody>
                    <a:bodyPr/>
                    <a:lstStyle/>
                    <a:p>
                      <a:pPr algn="ctr" fontAlgn="b"/>
                      <a:r>
                        <a:rPr lang="es-PE" sz="900" b="0" i="0" u="none" strike="noStrike">
                          <a:solidFill>
                            <a:srgbClr val="000000"/>
                          </a:solidFill>
                          <a:effectLst/>
                          <a:latin typeface="Calibri"/>
                        </a:rPr>
                        <a:t>Firma del Jefe del Departamento</a:t>
                      </a:r>
                    </a:p>
                  </a:txBody>
                  <a:tcPr marL="4960" marR="4960" marT="496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gridSpan="10">
                  <a:txBody>
                    <a:bodyPr/>
                    <a:lstStyle/>
                    <a:p>
                      <a:pPr algn="l" fontAlgn="b"/>
                      <a:r>
                        <a:rPr lang="es-PE" sz="900" b="0" i="0" u="none" strike="noStrike">
                          <a:solidFill>
                            <a:srgbClr val="000000"/>
                          </a:solidFill>
                          <a:effectLst/>
                          <a:latin typeface="Calibri"/>
                        </a:rPr>
                        <a:t>Firma del Director del Hospital o Instituto</a:t>
                      </a:r>
                    </a:p>
                  </a:txBody>
                  <a:tcPr marL="4960" marR="4960" marT="496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r>
              <a:tr h="142755">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1"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r>
              <a:tr h="135957">
                <a:tc>
                  <a:txBody>
                    <a:bodyPr/>
                    <a:lstStyle/>
                    <a:p>
                      <a:pPr algn="l" fontAlgn="b"/>
                      <a:r>
                        <a:rPr lang="es-PE" sz="900" b="0" i="0" u="none" strike="noStrike">
                          <a:solidFill>
                            <a:srgbClr val="000000"/>
                          </a:solidFill>
                          <a:effectLst/>
                          <a:latin typeface="Calibri"/>
                        </a:rPr>
                        <a:t>Visado del Jefe del Personal</a:t>
                      </a:r>
                    </a:p>
                  </a:txBody>
                  <a:tcPr marL="4960" marR="4960" marT="496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r>
              <a:tr h="135957">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c>
                  <a:txBody>
                    <a:bodyPr/>
                    <a:lstStyle/>
                    <a:p>
                      <a:pPr algn="l" fontAlgn="b"/>
                      <a:r>
                        <a:rPr lang="es-PE" sz="900" b="0" i="0" u="none" strike="noStrike">
                          <a:solidFill>
                            <a:srgbClr val="000000"/>
                          </a:solidFill>
                          <a:effectLst/>
                          <a:latin typeface="Calibri"/>
                        </a:rPr>
                        <a:t> </a:t>
                      </a:r>
                    </a:p>
                  </a:txBody>
                  <a:tcPr marL="4960" marR="4960" marT="4960" marB="0" anchor="b">
                    <a:lnL>
                      <a:noFill/>
                    </a:lnL>
                    <a:lnR>
                      <a:noFill/>
                    </a:lnR>
                    <a:lnT>
                      <a:noFill/>
                    </a:lnT>
                    <a:lnB>
                      <a:noFill/>
                    </a:lnB>
                    <a:solidFill>
                      <a:srgbClr val="FFFFFF"/>
                    </a:solidFill>
                  </a:tcPr>
                </a:tc>
              </a:tr>
              <a:tr h="135957">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a:solidFill>
                          <a:srgbClr val="000000"/>
                        </a:solidFill>
                        <a:effectLst/>
                        <a:latin typeface="Calibri"/>
                      </a:endParaRPr>
                    </a:p>
                  </a:txBody>
                  <a:tcPr marL="4960" marR="4960" marT="4960" marB="0" anchor="b">
                    <a:lnL>
                      <a:noFill/>
                    </a:lnL>
                    <a:lnR>
                      <a:noFill/>
                    </a:lnR>
                    <a:lnT>
                      <a:noFill/>
                    </a:lnT>
                    <a:lnB>
                      <a:noFill/>
                    </a:lnB>
                  </a:tcPr>
                </a:tc>
                <a:tc>
                  <a:txBody>
                    <a:bodyPr/>
                    <a:lstStyle/>
                    <a:p>
                      <a:pPr algn="l" fontAlgn="b"/>
                      <a:endParaRPr lang="es-PE" sz="900" b="0" i="0" u="none" strike="noStrike" dirty="0">
                        <a:solidFill>
                          <a:srgbClr val="000000"/>
                        </a:solidFill>
                        <a:effectLst/>
                        <a:latin typeface="Calibri"/>
                      </a:endParaRPr>
                    </a:p>
                  </a:txBody>
                  <a:tcPr marL="4960" marR="4960" marT="4960" marB="0" anchor="b">
                    <a:lnL>
                      <a:noFill/>
                    </a:lnL>
                    <a:lnR>
                      <a:noFill/>
                    </a:lnR>
                    <a:lnT>
                      <a:noFill/>
                    </a:lnT>
                    <a:lnB>
                      <a:noFill/>
                    </a:lnB>
                  </a:tcPr>
                </a:tc>
              </a:tr>
            </a:tbl>
          </a:graphicData>
        </a:graphic>
      </p:graphicFrame>
    </p:spTree>
    <p:extLst>
      <p:ext uri="{BB962C8B-B14F-4D97-AF65-F5344CB8AC3E}">
        <p14:creationId xmlns:p14="http://schemas.microsoft.com/office/powerpoint/2010/main" val="4348022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Objeto"/>
          <p:cNvGraphicFramePr>
            <a:graphicFrameLocks noChangeAspect="1"/>
          </p:cNvGraphicFramePr>
          <p:nvPr>
            <p:extLst/>
          </p:nvPr>
        </p:nvGraphicFramePr>
        <p:xfrm>
          <a:off x="2135560" y="908720"/>
          <a:ext cx="8208912" cy="5658928"/>
        </p:xfrm>
        <a:graphic>
          <a:graphicData uri="http://schemas.openxmlformats.org/presentationml/2006/ole">
            <mc:AlternateContent xmlns:mc="http://schemas.openxmlformats.org/markup-compatibility/2006">
              <mc:Choice xmlns:v="urn:schemas-microsoft-com:vml" Requires="v">
                <p:oleObj spid="_x0000_s20540" name="Hoja de cálculo" r:id="rId3" imgW="10477567" imgH="6753220" progId="Excel.Sheet.12">
                  <p:embed/>
                </p:oleObj>
              </mc:Choice>
              <mc:Fallback>
                <p:oleObj name="Hoja de cálculo" r:id="rId3" imgW="10477567" imgH="6753220" progId="Excel.Sheet.12">
                  <p:embed/>
                  <p:pic>
                    <p:nvPicPr>
                      <p:cNvPr id="0" name=""/>
                      <p:cNvPicPr/>
                      <p:nvPr/>
                    </p:nvPicPr>
                    <p:blipFill>
                      <a:blip r:embed="rId4"/>
                      <a:stretch>
                        <a:fillRect/>
                      </a:stretch>
                    </p:blipFill>
                    <p:spPr>
                      <a:xfrm>
                        <a:off x="2135560" y="908720"/>
                        <a:ext cx="8208912" cy="5658928"/>
                      </a:xfrm>
                      <a:prstGeom prst="rect">
                        <a:avLst/>
                      </a:prstGeom>
                    </p:spPr>
                  </p:pic>
                </p:oleObj>
              </mc:Fallback>
            </mc:AlternateContent>
          </a:graphicData>
        </a:graphic>
      </p:graphicFrame>
      <p:sp>
        <p:nvSpPr>
          <p:cNvPr id="6" name="1 Título"/>
          <p:cNvSpPr>
            <a:spLocks noGrp="1"/>
          </p:cNvSpPr>
          <p:nvPr>
            <p:ph type="title"/>
          </p:nvPr>
        </p:nvSpPr>
        <p:spPr>
          <a:xfrm>
            <a:off x="2351584" y="116632"/>
            <a:ext cx="7520940" cy="653752"/>
          </a:xfrm>
        </p:spPr>
        <p:txBody>
          <a:bodyPr>
            <a:normAutofit/>
          </a:bodyPr>
          <a:lstStyle/>
          <a:p>
            <a:r>
              <a:rPr lang="es-PE" sz="1200" dirty="0"/>
              <a:t>RM N°343-2015/MINSA </a:t>
            </a:r>
            <a:br>
              <a:rPr lang="es-PE" sz="1200" dirty="0"/>
            </a:br>
            <a:r>
              <a:rPr lang="es-PE" sz="1200" dirty="0"/>
              <a:t>aprueba DIRECTIVA ADMINISTRATIVA N°207-MINSA/DGSP-V.01 «DIRECTIVA ADMINISTRATIVA PARA LA </a:t>
            </a:r>
            <a:r>
              <a:rPr lang="es-PE" sz="1200" b="1" dirty="0"/>
              <a:t>PROGRAMACION DE LOS TURNOS DEL TRABAJO MEDICO </a:t>
            </a:r>
            <a:r>
              <a:rPr lang="es-PE" sz="1200" dirty="0"/>
              <a:t>EN LOS HOSPITALES E INSTITUTOS ESPECIALIZADOS DEL MINISTERIO DE SALUD»</a:t>
            </a:r>
          </a:p>
        </p:txBody>
      </p:sp>
    </p:spTree>
    <p:extLst>
      <p:ext uri="{BB962C8B-B14F-4D97-AF65-F5344CB8AC3E}">
        <p14:creationId xmlns:p14="http://schemas.microsoft.com/office/powerpoint/2010/main" val="36911563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cumento 4"/>
          <p:cNvSpPr/>
          <p:nvPr/>
        </p:nvSpPr>
        <p:spPr>
          <a:xfrm>
            <a:off x="0" y="-10059"/>
            <a:ext cx="12192000" cy="404036"/>
          </a:xfrm>
          <a:prstGeom prst="flowChartDocumen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0689"/>
          <a:stretch/>
        </p:blipFill>
        <p:spPr>
          <a:xfrm>
            <a:off x="282874" y="202018"/>
            <a:ext cx="3110776" cy="578677"/>
          </a:xfrm>
          <a:prstGeom prst="rect">
            <a:avLst/>
          </a:prstGeom>
        </p:spPr>
      </p:pic>
      <p:cxnSp>
        <p:nvCxnSpPr>
          <p:cNvPr id="6" name="Conector recto 5"/>
          <p:cNvCxnSpPr/>
          <p:nvPr/>
        </p:nvCxnSpPr>
        <p:spPr>
          <a:xfrm>
            <a:off x="1011766" y="3963723"/>
            <a:ext cx="10168467" cy="13363"/>
          </a:xfrm>
          <a:prstGeom prst="line">
            <a:avLst/>
          </a:prstGeom>
          <a:ln w="412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 Título"/>
          <p:cNvSpPr>
            <a:spLocks noGrp="1"/>
          </p:cNvSpPr>
          <p:nvPr>
            <p:ph type="ctrTitle"/>
          </p:nvPr>
        </p:nvSpPr>
        <p:spPr>
          <a:xfrm>
            <a:off x="2005750" y="2106790"/>
            <a:ext cx="7168942" cy="1166615"/>
          </a:xfrm>
        </p:spPr>
        <p:txBody>
          <a:bodyPr>
            <a:normAutofit/>
          </a:bodyPr>
          <a:lstStyle/>
          <a:p>
            <a:r>
              <a:rPr lang="es-PE" sz="2200" b="1" dirty="0" smtClean="0">
                <a:solidFill>
                  <a:srgbClr val="0000FF"/>
                </a:solidFill>
                <a:latin typeface="Arial Black" panose="020B0A04020102020204" pitchFamily="34" charset="0"/>
              </a:rPr>
              <a:t>CONVENIOS DE GESTIÓN</a:t>
            </a:r>
            <a:br>
              <a:rPr lang="es-PE" sz="2200" b="1" dirty="0" smtClean="0">
                <a:solidFill>
                  <a:srgbClr val="0000FF"/>
                </a:solidFill>
                <a:latin typeface="Arial Black" panose="020B0A04020102020204" pitchFamily="34" charset="0"/>
              </a:rPr>
            </a:br>
            <a:r>
              <a:rPr lang="es-PE" sz="2200" b="1" dirty="0">
                <a:solidFill>
                  <a:srgbClr val="0000FF"/>
                </a:solidFill>
                <a:latin typeface="Arial Black" panose="020B0A04020102020204" pitchFamily="34" charset="0"/>
              </a:rPr>
              <a:t/>
            </a:r>
            <a:br>
              <a:rPr lang="es-PE" sz="2200" b="1" dirty="0">
                <a:solidFill>
                  <a:srgbClr val="0000FF"/>
                </a:solidFill>
                <a:latin typeface="Arial Black" panose="020B0A04020102020204" pitchFamily="34" charset="0"/>
              </a:rPr>
            </a:br>
            <a:r>
              <a:rPr lang="es-PE" sz="2200" b="1" dirty="0" smtClean="0">
                <a:solidFill>
                  <a:srgbClr val="0000FF"/>
                </a:solidFill>
                <a:latin typeface="Arial Black" panose="020B0A04020102020204" pitchFamily="34" charset="0"/>
              </a:rPr>
              <a:t>2017</a:t>
            </a:r>
            <a:endParaRPr lang="es-ES" sz="2200" b="1" dirty="0">
              <a:solidFill>
                <a:srgbClr val="0000FF"/>
              </a:solidFill>
              <a:latin typeface="Arial Black" panose="020B0A04020102020204" pitchFamily="34" charset="0"/>
            </a:endParaRPr>
          </a:p>
        </p:txBody>
      </p:sp>
      <p:sp>
        <p:nvSpPr>
          <p:cNvPr id="9" name="CuadroTexto 8"/>
          <p:cNvSpPr txBox="1"/>
          <p:nvPr/>
        </p:nvSpPr>
        <p:spPr>
          <a:xfrm>
            <a:off x="3260801" y="4586108"/>
            <a:ext cx="4658840" cy="400110"/>
          </a:xfrm>
          <a:prstGeom prst="rect">
            <a:avLst/>
          </a:prstGeom>
          <a:noFill/>
        </p:spPr>
        <p:txBody>
          <a:bodyPr wrap="none" rtlCol="0">
            <a:spAutoFit/>
          </a:bodyPr>
          <a:lstStyle/>
          <a:p>
            <a:pPr algn="ctr"/>
            <a:r>
              <a:rPr lang="es-PE" sz="2000" dirty="0" smtClean="0">
                <a:solidFill>
                  <a:schemeClr val="accent5">
                    <a:lumMod val="75000"/>
                  </a:schemeClr>
                </a:solidFill>
                <a:latin typeface="Aharoni" panose="02010803020104030203" pitchFamily="2" charset="-79"/>
                <a:cs typeface="Aharoni" panose="02010803020104030203" pitchFamily="2" charset="-79"/>
              </a:rPr>
              <a:t>GESTION HOSPITALARIA – GESTION DE CAMAS</a:t>
            </a:r>
            <a:endParaRPr lang="es-PE" sz="1600" dirty="0"/>
          </a:p>
        </p:txBody>
      </p:sp>
    </p:spTree>
    <p:extLst>
      <p:ext uri="{BB962C8B-B14F-4D97-AF65-F5344CB8AC3E}">
        <p14:creationId xmlns:p14="http://schemas.microsoft.com/office/powerpoint/2010/main" val="1097337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287"/>
          <a:stretch/>
        </p:blipFill>
        <p:spPr>
          <a:xfrm>
            <a:off x="282873" y="202018"/>
            <a:ext cx="3073069" cy="578677"/>
          </a:xfrm>
          <a:prstGeom prst="rect">
            <a:avLst/>
          </a:prstGeom>
        </p:spPr>
      </p:pic>
      <p:graphicFrame>
        <p:nvGraphicFramePr>
          <p:cNvPr id="3" name="Tabla 2"/>
          <p:cNvGraphicFramePr>
            <a:graphicFrameLocks noGrp="1"/>
          </p:cNvGraphicFramePr>
          <p:nvPr>
            <p:extLst>
              <p:ext uri="{D42A27DB-BD31-4B8C-83A1-F6EECF244321}">
                <p14:modId xmlns:p14="http://schemas.microsoft.com/office/powerpoint/2010/main" val="3426194"/>
              </p:ext>
            </p:extLst>
          </p:nvPr>
        </p:nvGraphicFramePr>
        <p:xfrm>
          <a:off x="905932" y="1444625"/>
          <a:ext cx="10395114" cy="5202242"/>
        </p:xfrm>
        <a:graphic>
          <a:graphicData uri="http://schemas.openxmlformats.org/drawingml/2006/table">
            <a:tbl>
              <a:tblPr firstRow="1" firstCol="1" bandRow="1">
                <a:tableStyleId>{5C22544A-7EE6-4342-B048-85BDC9FD1C3A}</a:tableStyleId>
              </a:tblPr>
              <a:tblGrid>
                <a:gridCol w="3009634"/>
                <a:gridCol w="7385480"/>
              </a:tblGrid>
              <a:tr h="107049">
                <a:tc>
                  <a:txBody>
                    <a:bodyPr/>
                    <a:lstStyle/>
                    <a:p>
                      <a:pPr algn="just">
                        <a:lnSpc>
                          <a:spcPct val="107000"/>
                        </a:lnSpc>
                        <a:spcAft>
                          <a:spcPts val="0"/>
                        </a:spcAft>
                      </a:pPr>
                      <a:r>
                        <a:rPr lang="es-ES" sz="1100" dirty="0">
                          <a:effectLst/>
                        </a:rPr>
                        <a:t/>
                      </a:r>
                      <a:br>
                        <a:rPr lang="es-ES" sz="1100" dirty="0">
                          <a:effectLst/>
                        </a:rPr>
                      </a:br>
                      <a:r>
                        <a:rPr lang="es-ES" sz="1100" dirty="0">
                          <a:effectLst/>
                        </a:rPr>
                        <a:t>Nombre </a:t>
                      </a:r>
                      <a:endParaRPr lang="es-PE" sz="1200" dirty="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a:effectLst/>
                        </a:rPr>
                        <a:t>Porcentaje de ocupación cama </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r>
              <a:tr h="72957">
                <a:tc>
                  <a:txBody>
                    <a:bodyPr/>
                    <a:lstStyle/>
                    <a:p>
                      <a:pPr algn="just">
                        <a:lnSpc>
                          <a:spcPct val="107000"/>
                        </a:lnSpc>
                        <a:spcAft>
                          <a:spcPts val="0"/>
                        </a:spcAft>
                      </a:pPr>
                      <a:r>
                        <a:rPr lang="es-ES" sz="1100">
                          <a:effectLst/>
                        </a:rPr>
                        <a:t>Tipo</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a:effectLst/>
                        </a:rPr>
                        <a:t>Indicador de Desempeño</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r>
              <a:tr h="107049">
                <a:tc>
                  <a:txBody>
                    <a:bodyPr/>
                    <a:lstStyle/>
                    <a:p>
                      <a:pPr algn="just">
                        <a:lnSpc>
                          <a:spcPct val="107000"/>
                        </a:lnSpc>
                        <a:spcAft>
                          <a:spcPts val="0"/>
                        </a:spcAft>
                      </a:pPr>
                      <a:r>
                        <a:rPr lang="es-ES" sz="1100">
                          <a:effectLst/>
                        </a:rPr>
                        <a:t>Institución</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a:effectLst/>
                        </a:rPr>
                        <a:t>Hospital de II nivel con más de 50 camas, hospitales III nivel, hospital e instituto especializado.</a:t>
                      </a:r>
                      <a:endParaRPr lang="es-PE" sz="1200">
                        <a:effectLst/>
                        <a:latin typeface="Times New Roman" panose="02020603050405020304" pitchFamily="18" charset="0"/>
                        <a:ea typeface="Times New Roman" panose="02020603050405020304" pitchFamily="18" charset="0"/>
                      </a:endParaRPr>
                    </a:p>
                  </a:txBody>
                  <a:tcPr marL="16213" marR="16213" marT="0" marB="0"/>
                </a:tc>
              </a:tr>
              <a:tr h="160574">
                <a:tc>
                  <a:txBody>
                    <a:bodyPr/>
                    <a:lstStyle/>
                    <a:p>
                      <a:pPr algn="just">
                        <a:lnSpc>
                          <a:spcPct val="107000"/>
                        </a:lnSpc>
                        <a:spcAft>
                          <a:spcPts val="0"/>
                        </a:spcAft>
                      </a:pPr>
                      <a:r>
                        <a:rPr lang="es-ES" sz="1100">
                          <a:effectLst/>
                        </a:rPr>
                        <a:t>Definición</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a:effectLst/>
                        </a:rPr>
                        <a:t>Es la relación entre el número de pacientes hospitalizados por día y el número de camas disponibles por día.</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r>
              <a:tr h="481722">
                <a:tc>
                  <a:txBody>
                    <a:bodyPr/>
                    <a:lstStyle/>
                    <a:p>
                      <a:pPr algn="just">
                        <a:lnSpc>
                          <a:spcPct val="107000"/>
                        </a:lnSpc>
                        <a:spcAft>
                          <a:spcPts val="0"/>
                        </a:spcAft>
                      </a:pPr>
                      <a:r>
                        <a:rPr lang="es-ES" sz="1100">
                          <a:effectLst/>
                        </a:rPr>
                        <a:t>Justificación</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endParaRPr lang="es-ES" sz="1100" dirty="0" smtClean="0">
                        <a:effectLst/>
                      </a:endParaRPr>
                    </a:p>
                    <a:p>
                      <a:pPr algn="just">
                        <a:lnSpc>
                          <a:spcPct val="107000"/>
                        </a:lnSpc>
                        <a:spcAft>
                          <a:spcPts val="0"/>
                        </a:spcAft>
                      </a:pPr>
                      <a:r>
                        <a:rPr lang="es-ES" sz="1100" dirty="0" smtClean="0">
                          <a:effectLst/>
                        </a:rPr>
                        <a:t>Permite </a:t>
                      </a:r>
                      <a:r>
                        <a:rPr lang="es-ES" sz="1100" dirty="0">
                          <a:effectLst/>
                        </a:rPr>
                        <a:t>medir el grado de utilización del recurso cama de hospitalización en un período de tiempo. Este indicador evalúa la sub-utilización o sobreutilización del recurso cama de la UPSS Hospitalización. A medida que el hospital tiene mayor complejidad, el porcentaje de ocupación deberá analizarse por especialidades, ya que el indicador global puede ocultar insuficiencia de camas o camas sobrantes en las distintas especialidades.</a:t>
                      </a:r>
                      <a:endParaRPr lang="es-PE" sz="1200" dirty="0">
                        <a:effectLst/>
                        <a:latin typeface="Times New Roman" panose="02020603050405020304" pitchFamily="18" charset="0"/>
                        <a:ea typeface="Times New Roman" panose="02020603050405020304" pitchFamily="18" charset="0"/>
                      </a:endParaRPr>
                    </a:p>
                  </a:txBody>
                  <a:tcPr marL="16213" marR="16213" marT="0" marB="0" anchor="ctr"/>
                </a:tc>
              </a:tr>
              <a:tr h="107049">
                <a:tc rowSpan="3">
                  <a:txBody>
                    <a:bodyPr/>
                    <a:lstStyle/>
                    <a:p>
                      <a:pPr algn="just">
                        <a:lnSpc>
                          <a:spcPct val="107000"/>
                        </a:lnSpc>
                        <a:spcAft>
                          <a:spcPts val="0"/>
                        </a:spcAft>
                      </a:pPr>
                      <a:r>
                        <a:rPr lang="es-ES" sz="1100">
                          <a:effectLst/>
                        </a:rPr>
                        <a:t>Fórmula del indicador</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dirty="0">
                          <a:solidFill>
                            <a:srgbClr val="FF0000"/>
                          </a:solidFill>
                          <a:effectLst/>
                        </a:rPr>
                        <a:t>              </a:t>
                      </a:r>
                      <a:r>
                        <a:rPr lang="es-ES" sz="1100" u="sng" dirty="0">
                          <a:solidFill>
                            <a:srgbClr val="FF0000"/>
                          </a:solidFill>
                          <a:effectLst/>
                        </a:rPr>
                        <a:t>N° pacientes-día (de un período)</a:t>
                      </a:r>
                      <a:r>
                        <a:rPr lang="es-ES" sz="1100" dirty="0">
                          <a:solidFill>
                            <a:srgbClr val="FF0000"/>
                          </a:solidFill>
                          <a:effectLst/>
                        </a:rPr>
                        <a:t>             x 100</a:t>
                      </a:r>
                      <a:endParaRPr lang="es-PE" sz="1200" dirty="0">
                        <a:solidFill>
                          <a:srgbClr val="FF0000"/>
                        </a:solidFill>
                        <a:effectLst/>
                        <a:latin typeface="Times New Roman" panose="02020603050405020304" pitchFamily="18" charset="0"/>
                        <a:ea typeface="Times New Roman" panose="02020603050405020304" pitchFamily="18" charset="0"/>
                      </a:endParaRPr>
                    </a:p>
                  </a:txBody>
                  <a:tcPr marL="16213" marR="16213" marT="0" marB="0" anchor="ctr"/>
                </a:tc>
              </a:tr>
              <a:tr h="69482">
                <a:tc vMerge="1">
                  <a:txBody>
                    <a:bodyPr/>
                    <a:lstStyle/>
                    <a:p>
                      <a:endParaRPr lang="es-PE"/>
                    </a:p>
                  </a:txBody>
                  <a:tcPr/>
                </a:tc>
                <a:tc>
                  <a:txBody>
                    <a:bodyPr/>
                    <a:lstStyle/>
                    <a:p>
                      <a:pPr algn="just">
                        <a:lnSpc>
                          <a:spcPct val="107000"/>
                        </a:lnSpc>
                        <a:spcAft>
                          <a:spcPts val="0"/>
                        </a:spcAft>
                      </a:pPr>
                      <a:r>
                        <a:rPr lang="es-ES" sz="1100" dirty="0">
                          <a:solidFill>
                            <a:srgbClr val="FF0000"/>
                          </a:solidFill>
                          <a:effectLst/>
                        </a:rPr>
                        <a:t> N° de días-cama-disponible (en el mismo período)</a:t>
                      </a:r>
                      <a:endParaRPr lang="es-PE" sz="1200" dirty="0">
                        <a:solidFill>
                          <a:srgbClr val="FF0000"/>
                        </a:solidFill>
                        <a:effectLst/>
                        <a:latin typeface="Times New Roman" panose="02020603050405020304" pitchFamily="18" charset="0"/>
                        <a:ea typeface="Times New Roman" panose="02020603050405020304" pitchFamily="18" charset="0"/>
                      </a:endParaRPr>
                    </a:p>
                  </a:txBody>
                  <a:tcPr marL="16213" marR="16213" marT="0" marB="0" anchor="ctr"/>
                </a:tc>
              </a:tr>
              <a:tr h="53525">
                <a:tc vMerge="1">
                  <a:txBody>
                    <a:bodyPr/>
                    <a:lstStyle/>
                    <a:p>
                      <a:endParaRPr lang="es-PE"/>
                    </a:p>
                  </a:txBody>
                  <a:tcPr/>
                </a:tc>
                <a:tc>
                  <a:txBody>
                    <a:bodyPr/>
                    <a:lstStyle/>
                    <a:p>
                      <a:pPr algn="just">
                        <a:lnSpc>
                          <a:spcPct val="107000"/>
                        </a:lnSpc>
                        <a:spcAft>
                          <a:spcPts val="0"/>
                        </a:spcAft>
                      </a:pPr>
                      <a:r>
                        <a:rPr lang="es-ES" sz="1100">
                          <a:effectLst/>
                        </a:rPr>
                        <a:t> </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r>
              <a:tr h="160574">
                <a:tc rowSpan="2">
                  <a:txBody>
                    <a:bodyPr/>
                    <a:lstStyle/>
                    <a:p>
                      <a:pPr algn="just">
                        <a:lnSpc>
                          <a:spcPct val="107000"/>
                        </a:lnSpc>
                        <a:spcAft>
                          <a:spcPts val="0"/>
                        </a:spcAft>
                      </a:pPr>
                      <a:r>
                        <a:rPr lang="es-ES" sz="1100" dirty="0">
                          <a:effectLst/>
                        </a:rPr>
                        <a:t>Logro esperado</a:t>
                      </a:r>
                      <a:endParaRPr lang="es-PE" sz="1200" dirty="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dirty="0">
                          <a:effectLst/>
                        </a:rPr>
                        <a:t> </a:t>
                      </a:r>
                      <a:endParaRPr lang="es-PE" sz="1200" dirty="0">
                        <a:effectLst/>
                      </a:endParaRPr>
                    </a:p>
                    <a:p>
                      <a:pPr algn="just">
                        <a:lnSpc>
                          <a:spcPct val="107000"/>
                        </a:lnSpc>
                        <a:spcAft>
                          <a:spcPts val="0"/>
                        </a:spcAft>
                      </a:pPr>
                      <a:r>
                        <a:rPr lang="es-ES" sz="1100" dirty="0">
                          <a:effectLst/>
                        </a:rPr>
                        <a:t>Para Hospitales Generales del II nivel de atención: &gt;= 80%</a:t>
                      </a:r>
                      <a:endParaRPr lang="es-PE" sz="1200" dirty="0">
                        <a:effectLst/>
                        <a:latin typeface="Times New Roman" panose="02020603050405020304" pitchFamily="18" charset="0"/>
                        <a:ea typeface="Times New Roman" panose="02020603050405020304" pitchFamily="18" charset="0"/>
                      </a:endParaRPr>
                    </a:p>
                  </a:txBody>
                  <a:tcPr marL="16213" marR="16213" marT="0" marB="0" anchor="ctr"/>
                </a:tc>
              </a:tr>
              <a:tr h="214099">
                <a:tc vMerge="1">
                  <a:txBody>
                    <a:bodyPr/>
                    <a:lstStyle/>
                    <a:p>
                      <a:endParaRPr lang="es-PE"/>
                    </a:p>
                  </a:txBody>
                  <a:tcPr/>
                </a:tc>
                <a:tc>
                  <a:txBody>
                    <a:bodyPr/>
                    <a:lstStyle/>
                    <a:p>
                      <a:pPr algn="just">
                        <a:lnSpc>
                          <a:spcPct val="107000"/>
                        </a:lnSpc>
                        <a:spcAft>
                          <a:spcPts val="0"/>
                        </a:spcAft>
                      </a:pPr>
                      <a:r>
                        <a:rPr lang="es-ES" sz="1100">
                          <a:effectLst/>
                        </a:rPr>
                        <a:t>Para Hospitales Generales del III nivel de atención: &gt;= 80%</a:t>
                      </a:r>
                      <a:endParaRPr lang="es-PE" sz="1200">
                        <a:effectLst/>
                      </a:endParaRPr>
                    </a:p>
                    <a:p>
                      <a:pPr algn="just">
                        <a:lnSpc>
                          <a:spcPct val="107000"/>
                        </a:lnSpc>
                        <a:spcAft>
                          <a:spcPts val="0"/>
                        </a:spcAft>
                      </a:pPr>
                      <a:r>
                        <a:rPr lang="es-ES" sz="1100">
                          <a:effectLst/>
                        </a:rPr>
                        <a:t>Para establecimientos de atención especializada II-E y III-E: &gt;= 80%</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r>
              <a:tr h="72957">
                <a:tc>
                  <a:txBody>
                    <a:bodyPr/>
                    <a:lstStyle/>
                    <a:p>
                      <a:pPr algn="just">
                        <a:lnSpc>
                          <a:spcPct val="107000"/>
                        </a:lnSpc>
                        <a:spcAft>
                          <a:spcPts val="0"/>
                        </a:spcAft>
                      </a:pPr>
                      <a:r>
                        <a:rPr lang="es-ES" sz="1100">
                          <a:effectLst/>
                        </a:rPr>
                        <a:t>Valor umbral</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dirty="0">
                          <a:solidFill>
                            <a:srgbClr val="0000FF"/>
                          </a:solidFill>
                          <a:effectLst/>
                        </a:rPr>
                        <a:t>70% de ocupación cama.</a:t>
                      </a:r>
                      <a:endParaRPr lang="es-PE" sz="1200" dirty="0">
                        <a:solidFill>
                          <a:srgbClr val="0000FF"/>
                        </a:solidFill>
                        <a:effectLst/>
                        <a:latin typeface="Times New Roman" panose="02020603050405020304" pitchFamily="18" charset="0"/>
                        <a:ea typeface="Times New Roman" panose="02020603050405020304" pitchFamily="18" charset="0"/>
                      </a:endParaRPr>
                    </a:p>
                  </a:txBody>
                  <a:tcPr marL="16213" marR="16213" marT="0" marB="0" anchor="ctr"/>
                </a:tc>
              </a:tr>
              <a:tr h="107049">
                <a:tc>
                  <a:txBody>
                    <a:bodyPr/>
                    <a:lstStyle/>
                    <a:p>
                      <a:pPr>
                        <a:lnSpc>
                          <a:spcPct val="107000"/>
                        </a:lnSpc>
                        <a:spcAft>
                          <a:spcPts val="0"/>
                        </a:spcAft>
                      </a:pPr>
                      <a:r>
                        <a:rPr lang="es-ES" sz="1100">
                          <a:effectLst/>
                        </a:rPr>
                        <a:t>Cálculo del porcentaje del cumplimiento</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u="sng">
                          <a:effectLst/>
                        </a:rPr>
                        <a:t>(Logro alcanzado – Valor umbral)</a:t>
                      </a:r>
                      <a:r>
                        <a:rPr lang="es-ES" sz="1100">
                          <a:effectLst/>
                        </a:rPr>
                        <a:t> x100</a:t>
                      </a:r>
                      <a:endParaRPr lang="es-PE" sz="1200">
                        <a:effectLst/>
                      </a:endParaRPr>
                    </a:p>
                    <a:p>
                      <a:pPr algn="just">
                        <a:lnSpc>
                          <a:spcPct val="107000"/>
                        </a:lnSpc>
                        <a:spcAft>
                          <a:spcPts val="0"/>
                        </a:spcAft>
                      </a:pPr>
                      <a:r>
                        <a:rPr lang="es-ES" sz="1100">
                          <a:effectLst/>
                        </a:rPr>
                        <a:t>Logro esperado – Valor umbral</a:t>
                      </a:r>
                      <a:endParaRPr lang="es-PE" sz="1200">
                        <a:effectLst/>
                        <a:latin typeface="Times New Roman" panose="02020603050405020304" pitchFamily="18" charset="0"/>
                        <a:ea typeface="Times New Roman" panose="02020603050405020304" pitchFamily="18" charset="0"/>
                      </a:endParaRPr>
                    </a:p>
                  </a:txBody>
                  <a:tcPr marL="16213" marR="16213" marT="0" marB="0"/>
                </a:tc>
              </a:tr>
              <a:tr h="214099">
                <a:tc>
                  <a:txBody>
                    <a:bodyPr/>
                    <a:lstStyle/>
                    <a:p>
                      <a:pPr algn="just">
                        <a:lnSpc>
                          <a:spcPct val="107000"/>
                        </a:lnSpc>
                        <a:spcAft>
                          <a:spcPts val="0"/>
                        </a:spcAft>
                      </a:pPr>
                      <a:r>
                        <a:rPr lang="es-ES" sz="1100">
                          <a:effectLst/>
                        </a:rPr>
                        <a:t>Fuente de Datos</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a:effectLst/>
                        </a:rPr>
                        <a:t>Reporte de la Oficina de Estadística e Informática o su equivalente del establecimiento de salud, con base a Censo Diario de Enfermería y la Hoja Resumen de Censo Diario (numerador y denominador)</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r>
              <a:tr h="107049">
                <a:tc>
                  <a:txBody>
                    <a:bodyPr/>
                    <a:lstStyle/>
                    <a:p>
                      <a:pPr algn="just">
                        <a:lnSpc>
                          <a:spcPct val="107000"/>
                        </a:lnSpc>
                        <a:spcAft>
                          <a:spcPts val="0"/>
                        </a:spcAft>
                      </a:pPr>
                      <a:r>
                        <a:rPr lang="es-ES" sz="1100">
                          <a:effectLst/>
                        </a:rPr>
                        <a:t>Frecuencia de medición</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a:effectLst/>
                        </a:rPr>
                        <a:t>Anual</a:t>
                      </a:r>
                      <a:endParaRPr lang="es-PE" sz="1200">
                        <a:effectLst/>
                      </a:endParaRPr>
                    </a:p>
                    <a:p>
                      <a:pPr algn="just">
                        <a:lnSpc>
                          <a:spcPct val="107000"/>
                        </a:lnSpc>
                        <a:spcAft>
                          <a:spcPts val="0"/>
                        </a:spcAft>
                      </a:pPr>
                      <a:r>
                        <a:rPr lang="es-ES" sz="1100">
                          <a:effectLst/>
                        </a:rPr>
                        <a:t> </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r>
              <a:tr h="160574">
                <a:tc>
                  <a:txBody>
                    <a:bodyPr/>
                    <a:lstStyle/>
                    <a:p>
                      <a:pPr algn="just">
                        <a:lnSpc>
                          <a:spcPct val="107000"/>
                        </a:lnSpc>
                        <a:spcAft>
                          <a:spcPts val="0"/>
                        </a:spcAft>
                      </a:pPr>
                      <a:r>
                        <a:rPr lang="es-ES" sz="1100">
                          <a:effectLst/>
                        </a:rPr>
                        <a:t>Área responsable técnica</a:t>
                      </a:r>
                      <a:endParaRPr lang="es-PE" sz="1200">
                        <a:effectLst/>
                        <a:latin typeface="Times New Roman" panose="02020603050405020304" pitchFamily="18" charset="0"/>
                        <a:ea typeface="Times New Roman" panose="02020603050405020304" pitchFamily="18" charset="0"/>
                      </a:endParaRPr>
                    </a:p>
                  </a:txBody>
                  <a:tcPr marL="16213" marR="16213" marT="0" marB="0"/>
                </a:tc>
                <a:tc>
                  <a:txBody>
                    <a:bodyPr/>
                    <a:lstStyle/>
                    <a:p>
                      <a:pPr algn="just">
                        <a:lnSpc>
                          <a:spcPct val="107000"/>
                        </a:lnSpc>
                        <a:spcAft>
                          <a:spcPts val="0"/>
                        </a:spcAft>
                      </a:pPr>
                      <a:r>
                        <a:rPr lang="es-ES" sz="1100" dirty="0" smtClean="0">
                          <a:effectLst/>
                        </a:rPr>
                        <a:t>Dirección </a:t>
                      </a:r>
                      <a:r>
                        <a:rPr lang="es-ES" sz="1100" dirty="0">
                          <a:effectLst/>
                        </a:rPr>
                        <a:t>de Intercambio Prestacional, Organización y Servicios (DIPOS) de la Dirección General de Aseguramiento e Intercambio Prestacional (DGAIN).</a:t>
                      </a:r>
                      <a:endParaRPr lang="es-PE" sz="1200" dirty="0">
                        <a:effectLst/>
                        <a:latin typeface="Times New Roman" panose="02020603050405020304" pitchFamily="18" charset="0"/>
                        <a:ea typeface="Times New Roman" panose="02020603050405020304" pitchFamily="18" charset="0"/>
                      </a:endParaRPr>
                    </a:p>
                  </a:txBody>
                  <a:tcPr marL="16213" marR="16213" marT="0" marB="0"/>
                </a:tc>
              </a:tr>
              <a:tr h="121594">
                <a:tc>
                  <a:txBody>
                    <a:bodyPr/>
                    <a:lstStyle/>
                    <a:p>
                      <a:pPr algn="just">
                        <a:lnSpc>
                          <a:spcPct val="107000"/>
                        </a:lnSpc>
                        <a:spcAft>
                          <a:spcPts val="0"/>
                        </a:spcAft>
                      </a:pPr>
                      <a:r>
                        <a:rPr lang="es-ES" sz="1100">
                          <a:effectLst/>
                        </a:rPr>
                        <a:t>Área responsable de la información</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a:effectLst/>
                        </a:rPr>
                        <a:t>Oficina General de Tecnologías de la Información.</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r>
              <a:tr h="214099">
                <a:tc>
                  <a:txBody>
                    <a:bodyPr/>
                    <a:lstStyle/>
                    <a:p>
                      <a:pPr algn="just">
                        <a:lnSpc>
                          <a:spcPct val="107000"/>
                        </a:lnSpc>
                        <a:spcAft>
                          <a:spcPts val="0"/>
                        </a:spcAft>
                      </a:pPr>
                      <a:r>
                        <a:rPr lang="es-ES" sz="1100">
                          <a:effectLst/>
                        </a:rPr>
                        <a:t>Notas</a:t>
                      </a:r>
                      <a:endParaRPr lang="es-PE" sz="1200">
                        <a:effectLst/>
                        <a:latin typeface="Times New Roman" panose="02020603050405020304" pitchFamily="18" charset="0"/>
                        <a:ea typeface="Times New Roman" panose="02020603050405020304" pitchFamily="18" charset="0"/>
                      </a:endParaRPr>
                    </a:p>
                  </a:txBody>
                  <a:tcPr marL="16213" marR="16213" marT="0" marB="0" anchor="ctr"/>
                </a:tc>
                <a:tc>
                  <a:txBody>
                    <a:bodyPr/>
                    <a:lstStyle/>
                    <a:p>
                      <a:pPr algn="just">
                        <a:lnSpc>
                          <a:spcPct val="107000"/>
                        </a:lnSpc>
                        <a:spcAft>
                          <a:spcPts val="0"/>
                        </a:spcAft>
                      </a:pPr>
                      <a:r>
                        <a:rPr lang="es-ES" sz="1100" dirty="0">
                          <a:solidFill>
                            <a:srgbClr val="FF0000"/>
                          </a:solidFill>
                          <a:effectLst/>
                        </a:rPr>
                        <a:t>No aplica para hospitales con campo especializado en atención de emergencias.</a:t>
                      </a:r>
                      <a:endParaRPr lang="es-PE" sz="1200" dirty="0">
                        <a:solidFill>
                          <a:srgbClr val="FF0000"/>
                        </a:solidFill>
                        <a:effectLst/>
                      </a:endParaRPr>
                    </a:p>
                    <a:p>
                      <a:pPr algn="just">
                        <a:lnSpc>
                          <a:spcPct val="107000"/>
                        </a:lnSpc>
                        <a:spcAft>
                          <a:spcPts val="0"/>
                        </a:spcAft>
                      </a:pPr>
                      <a:r>
                        <a:rPr lang="es-ES" sz="1100" dirty="0">
                          <a:solidFill>
                            <a:srgbClr val="FF0000"/>
                          </a:solidFill>
                          <a:effectLst/>
                        </a:rPr>
                        <a:t>Porcentaje de ocupación cama también denominado “Grado de uso cama”.</a:t>
                      </a:r>
                      <a:endParaRPr lang="es-PE" sz="1200" dirty="0">
                        <a:solidFill>
                          <a:srgbClr val="FF0000"/>
                        </a:solidFill>
                        <a:effectLst/>
                        <a:latin typeface="Times New Roman" panose="02020603050405020304" pitchFamily="18" charset="0"/>
                        <a:ea typeface="Times New Roman" panose="02020603050405020304" pitchFamily="18" charset="0"/>
                      </a:endParaRPr>
                    </a:p>
                  </a:txBody>
                  <a:tcPr marL="16213" marR="16213" marT="0" marB="0" anchor="ctr"/>
                </a:tc>
              </a:tr>
            </a:tbl>
          </a:graphicData>
        </a:graphic>
      </p:graphicFrame>
      <p:sp>
        <p:nvSpPr>
          <p:cNvPr id="5" name="CuadroTexto 4"/>
          <p:cNvSpPr txBox="1"/>
          <p:nvPr/>
        </p:nvSpPr>
        <p:spPr>
          <a:xfrm>
            <a:off x="863600" y="922867"/>
            <a:ext cx="4325351" cy="646331"/>
          </a:xfrm>
          <a:prstGeom prst="rect">
            <a:avLst/>
          </a:prstGeom>
          <a:noFill/>
        </p:spPr>
        <p:txBody>
          <a:bodyPr wrap="none" rtlCol="0">
            <a:spAutoFit/>
          </a:bodyPr>
          <a:lstStyle/>
          <a:p>
            <a:r>
              <a:rPr lang="es-ES" b="1" dirty="0"/>
              <a:t>Ficha N° 11. Porcentaje de ocupación cama </a:t>
            </a:r>
            <a:endParaRPr lang="es-PE" dirty="0"/>
          </a:p>
          <a:p>
            <a:endParaRPr lang="es-PE" dirty="0"/>
          </a:p>
        </p:txBody>
      </p:sp>
    </p:spTree>
    <p:extLst>
      <p:ext uri="{BB962C8B-B14F-4D97-AF65-F5344CB8AC3E}">
        <p14:creationId xmlns:p14="http://schemas.microsoft.com/office/powerpoint/2010/main" val="24295322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0988"/>
          <a:stretch/>
        </p:blipFill>
        <p:spPr>
          <a:xfrm>
            <a:off x="282873" y="202018"/>
            <a:ext cx="3091923" cy="578677"/>
          </a:xfrm>
          <a:prstGeom prst="rect">
            <a:avLst/>
          </a:prstGeom>
        </p:spPr>
      </p:pic>
      <p:graphicFrame>
        <p:nvGraphicFramePr>
          <p:cNvPr id="8" name="Tabla 7"/>
          <p:cNvGraphicFramePr>
            <a:graphicFrameLocks noGrp="1"/>
          </p:cNvGraphicFramePr>
          <p:nvPr>
            <p:extLst>
              <p:ext uri="{D42A27DB-BD31-4B8C-83A1-F6EECF244321}">
                <p14:modId xmlns:p14="http://schemas.microsoft.com/office/powerpoint/2010/main" val="2029245241"/>
              </p:ext>
            </p:extLst>
          </p:nvPr>
        </p:nvGraphicFramePr>
        <p:xfrm>
          <a:off x="787399" y="1278467"/>
          <a:ext cx="10651067" cy="5169661"/>
        </p:xfrm>
        <a:graphic>
          <a:graphicData uri="http://schemas.openxmlformats.org/drawingml/2006/table">
            <a:tbl>
              <a:tblPr firstRow="1" firstCol="1" bandRow="1">
                <a:tableStyleId>{5C22544A-7EE6-4342-B048-85BDC9FD1C3A}</a:tableStyleId>
              </a:tblPr>
              <a:tblGrid>
                <a:gridCol w="1983562"/>
                <a:gridCol w="8667505"/>
              </a:tblGrid>
              <a:tr h="183134">
                <a:tc>
                  <a:txBody>
                    <a:bodyPr/>
                    <a:lstStyle/>
                    <a:p>
                      <a:pPr>
                        <a:lnSpc>
                          <a:spcPct val="107000"/>
                        </a:lnSpc>
                        <a:spcAft>
                          <a:spcPts val="0"/>
                        </a:spcAft>
                      </a:pPr>
                      <a:r>
                        <a:rPr lang="es-ES" sz="1100" dirty="0">
                          <a:effectLst/>
                        </a:rPr>
                        <a:t>Nombre </a:t>
                      </a:r>
                      <a:endParaRPr lang="es-PE" sz="1100" dirty="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100">
                          <a:effectLst/>
                        </a:rPr>
                        <a:t>Promedio de permanencia cama</a:t>
                      </a:r>
                      <a:endParaRPr lang="es-PE" sz="1100">
                        <a:effectLst/>
                        <a:latin typeface="Times New Roman" panose="02020603050405020304" pitchFamily="18" charset="0"/>
                        <a:ea typeface="Times New Roman" panose="02020603050405020304" pitchFamily="18" charset="0"/>
                      </a:endParaRPr>
                    </a:p>
                  </a:txBody>
                  <a:tcPr marL="13720" marR="13720" marT="0" marB="0" anchor="ctr"/>
                </a:tc>
              </a:tr>
              <a:tr h="183134">
                <a:tc>
                  <a:txBody>
                    <a:bodyPr/>
                    <a:lstStyle/>
                    <a:p>
                      <a:pPr>
                        <a:lnSpc>
                          <a:spcPct val="107000"/>
                        </a:lnSpc>
                        <a:spcAft>
                          <a:spcPts val="0"/>
                        </a:spcAft>
                      </a:pPr>
                      <a:r>
                        <a:rPr lang="es-ES" sz="1100">
                          <a:effectLst/>
                        </a:rPr>
                        <a:t>Tipo</a:t>
                      </a:r>
                      <a:endParaRPr lang="es-PE" sz="110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100">
                          <a:effectLst/>
                        </a:rPr>
                        <a:t>Indicador de Desempeño</a:t>
                      </a:r>
                      <a:endParaRPr lang="es-PE" sz="1100">
                        <a:effectLst/>
                        <a:latin typeface="Times New Roman" panose="02020603050405020304" pitchFamily="18" charset="0"/>
                        <a:ea typeface="Times New Roman" panose="02020603050405020304" pitchFamily="18" charset="0"/>
                      </a:endParaRPr>
                    </a:p>
                  </a:txBody>
                  <a:tcPr marL="13720" marR="13720" marT="0" marB="0" anchor="ctr"/>
                </a:tc>
              </a:tr>
              <a:tr h="183134">
                <a:tc>
                  <a:txBody>
                    <a:bodyPr/>
                    <a:lstStyle/>
                    <a:p>
                      <a:pPr>
                        <a:lnSpc>
                          <a:spcPct val="107000"/>
                        </a:lnSpc>
                        <a:spcAft>
                          <a:spcPts val="0"/>
                        </a:spcAft>
                      </a:pPr>
                      <a:r>
                        <a:rPr lang="es-ES" sz="1100">
                          <a:effectLst/>
                        </a:rPr>
                        <a:t>Institución</a:t>
                      </a:r>
                      <a:endParaRPr lang="es-PE" sz="110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100">
                          <a:effectLst/>
                        </a:rPr>
                        <a:t>Hospital de II nivel con más de 50 camas, hospital general de III nivel, hospital e instituto especializado.</a:t>
                      </a:r>
                      <a:endParaRPr lang="es-PE" sz="1100">
                        <a:effectLst/>
                        <a:latin typeface="Times New Roman" panose="02020603050405020304" pitchFamily="18" charset="0"/>
                        <a:ea typeface="Times New Roman" panose="02020603050405020304" pitchFamily="18" charset="0"/>
                      </a:endParaRPr>
                    </a:p>
                  </a:txBody>
                  <a:tcPr marL="13720" marR="13720" marT="0" marB="0" anchor="ctr"/>
                </a:tc>
              </a:tr>
              <a:tr h="366267">
                <a:tc>
                  <a:txBody>
                    <a:bodyPr/>
                    <a:lstStyle/>
                    <a:p>
                      <a:pPr>
                        <a:lnSpc>
                          <a:spcPct val="107000"/>
                        </a:lnSpc>
                        <a:spcAft>
                          <a:spcPts val="0"/>
                        </a:spcAft>
                      </a:pPr>
                      <a:r>
                        <a:rPr lang="es-ES" sz="1100">
                          <a:effectLst/>
                        </a:rPr>
                        <a:t>Definición</a:t>
                      </a:r>
                      <a:endParaRPr lang="es-PE" sz="110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100">
                          <a:effectLst/>
                        </a:rPr>
                        <a:t>Llamado también promedio de estancia hospitalaria. Es la relación entre el número de días de estancia de los pacientes egresados en un período de tiempo y el número total de egresos en la UPSS Hospitalización en el mismo período de tiempo, obteniéndose el promedio de días que permanece un paciente hospitalizado.</a:t>
                      </a:r>
                      <a:endParaRPr lang="es-PE" sz="1100">
                        <a:effectLst/>
                        <a:latin typeface="Times New Roman" panose="02020603050405020304" pitchFamily="18" charset="0"/>
                        <a:ea typeface="Times New Roman" panose="02020603050405020304" pitchFamily="18" charset="0"/>
                      </a:endParaRPr>
                    </a:p>
                  </a:txBody>
                  <a:tcPr marL="13720" marR="13720" marT="0" marB="0" anchor="ctr"/>
                </a:tc>
              </a:tr>
              <a:tr h="549402">
                <a:tc>
                  <a:txBody>
                    <a:bodyPr/>
                    <a:lstStyle/>
                    <a:p>
                      <a:pPr>
                        <a:lnSpc>
                          <a:spcPct val="107000"/>
                        </a:lnSpc>
                        <a:spcAft>
                          <a:spcPts val="0"/>
                        </a:spcAft>
                      </a:pPr>
                      <a:r>
                        <a:rPr lang="es-ES" sz="1100">
                          <a:effectLst/>
                        </a:rPr>
                        <a:t>Justificación</a:t>
                      </a:r>
                      <a:endParaRPr lang="es-PE" sz="110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100">
                          <a:effectLst/>
                        </a:rPr>
                        <a:t>Permite evaluar el grado de aprovechamiento de las camas de la UPSS Hospitalización (sub-utilización o sobreutilización). Además, indirectamente mide la calidad de los servicios prestados, ya que tiempos excesivos de hospitalización pueden reflejar entre otras causas, deficiencias técnicas. Este indicador puede ser influenciado por el campo clínico de establecimiento de salud (en los casos de establecimientos de atención especializada), ya que un establecimiento de salud de atención general tiene diferente promedio de permanencia que un establecimiento de salud de atención especializada.</a:t>
                      </a:r>
                      <a:endParaRPr lang="es-PE" sz="1100">
                        <a:effectLst/>
                        <a:latin typeface="Times New Roman" panose="02020603050405020304" pitchFamily="18" charset="0"/>
                        <a:ea typeface="Times New Roman" panose="02020603050405020304" pitchFamily="18" charset="0"/>
                      </a:endParaRPr>
                    </a:p>
                  </a:txBody>
                  <a:tcPr marL="13720" marR="13720" marT="0" marB="0" anchor="ctr"/>
                </a:tc>
              </a:tr>
              <a:tr h="366267">
                <a:tc>
                  <a:txBody>
                    <a:bodyPr/>
                    <a:lstStyle/>
                    <a:p>
                      <a:pPr>
                        <a:lnSpc>
                          <a:spcPct val="107000"/>
                        </a:lnSpc>
                        <a:spcAft>
                          <a:spcPts val="0"/>
                        </a:spcAft>
                      </a:pPr>
                      <a:r>
                        <a:rPr lang="es-ES" sz="1100">
                          <a:effectLst/>
                        </a:rPr>
                        <a:t>Formula del Indicador</a:t>
                      </a:r>
                      <a:endParaRPr lang="es-PE" sz="110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100" dirty="0">
                          <a:solidFill>
                            <a:srgbClr val="0000FF"/>
                          </a:solidFill>
                          <a:effectLst/>
                        </a:rPr>
                        <a:t>N° de días-estancia de los egresados en la UPSS Hospitalización en un período</a:t>
                      </a:r>
                      <a:br>
                        <a:rPr lang="es-ES" sz="1100" dirty="0">
                          <a:solidFill>
                            <a:srgbClr val="0000FF"/>
                          </a:solidFill>
                          <a:effectLst/>
                        </a:rPr>
                      </a:br>
                      <a:r>
                        <a:rPr lang="es-ES" sz="1100" dirty="0">
                          <a:solidFill>
                            <a:srgbClr val="0000FF"/>
                          </a:solidFill>
                          <a:effectLst/>
                        </a:rPr>
                        <a:t>N° de egresos en la UPSS Hospitalización en el mismo período</a:t>
                      </a:r>
                      <a:endParaRPr lang="es-PE" sz="1100" dirty="0">
                        <a:solidFill>
                          <a:srgbClr val="0000FF"/>
                        </a:solidFill>
                        <a:effectLst/>
                        <a:latin typeface="Times New Roman" panose="02020603050405020304" pitchFamily="18" charset="0"/>
                        <a:ea typeface="Times New Roman" panose="02020603050405020304" pitchFamily="18" charset="0"/>
                      </a:endParaRPr>
                    </a:p>
                  </a:txBody>
                  <a:tcPr marL="13720" marR="13720" marT="0" marB="0" anchor="ctr"/>
                </a:tc>
              </a:tr>
              <a:tr h="2523049">
                <a:tc>
                  <a:txBody>
                    <a:bodyPr/>
                    <a:lstStyle/>
                    <a:p>
                      <a:pPr>
                        <a:lnSpc>
                          <a:spcPct val="107000"/>
                        </a:lnSpc>
                        <a:spcAft>
                          <a:spcPts val="0"/>
                        </a:spcAft>
                      </a:pPr>
                      <a:r>
                        <a:rPr lang="es-ES" sz="1100" dirty="0">
                          <a:effectLst/>
                        </a:rPr>
                        <a:t>Logro Esperado</a:t>
                      </a:r>
                      <a:endParaRPr lang="es-PE" sz="1100" dirty="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100" dirty="0">
                          <a:solidFill>
                            <a:srgbClr val="FF0000"/>
                          </a:solidFill>
                          <a:effectLst/>
                        </a:rPr>
                        <a:t>Para Hospitales Generales del II nivel de atención: 3 – 5 días / egreso</a:t>
                      </a:r>
                      <a:br>
                        <a:rPr lang="es-ES" sz="1100" dirty="0">
                          <a:solidFill>
                            <a:srgbClr val="FF0000"/>
                          </a:solidFill>
                          <a:effectLst/>
                        </a:rPr>
                      </a:br>
                      <a:r>
                        <a:rPr lang="es-ES" sz="1100" dirty="0">
                          <a:solidFill>
                            <a:srgbClr val="FF0000"/>
                          </a:solidFill>
                          <a:effectLst/>
                        </a:rPr>
                        <a:t>Para Hospitales Generales del III nivel de atención: 6 – 8 días / egreso</a:t>
                      </a:r>
                      <a:br>
                        <a:rPr lang="es-ES" sz="1100" dirty="0">
                          <a:solidFill>
                            <a:srgbClr val="FF0000"/>
                          </a:solidFill>
                          <a:effectLst/>
                        </a:rPr>
                      </a:br>
                      <a:endParaRPr lang="es-PE" sz="1100" dirty="0">
                        <a:solidFill>
                          <a:srgbClr val="FF0000"/>
                        </a:solidFill>
                        <a:effectLst/>
                      </a:endParaRPr>
                    </a:p>
                    <a:p>
                      <a:pPr>
                        <a:lnSpc>
                          <a:spcPct val="107000"/>
                        </a:lnSpc>
                        <a:spcAft>
                          <a:spcPts val="0"/>
                        </a:spcAft>
                      </a:pPr>
                      <a:r>
                        <a:rPr lang="es-ES" sz="1100" dirty="0">
                          <a:effectLst/>
                        </a:rPr>
                        <a:t>Para establecimientos de atención especializada II-E y III-E, se podrá ajustar de acuerdo a la especialidad o campo clínico.</a:t>
                      </a:r>
                      <a:br>
                        <a:rPr lang="es-ES" sz="1100" dirty="0">
                          <a:effectLst/>
                        </a:rPr>
                      </a:br>
                      <a:endParaRPr lang="es-PE" sz="1100" dirty="0">
                        <a:effectLst/>
                      </a:endParaRPr>
                    </a:p>
                    <a:p>
                      <a:pPr marL="342900" lvl="0" indent="-342900">
                        <a:lnSpc>
                          <a:spcPct val="115000"/>
                        </a:lnSpc>
                        <a:spcAft>
                          <a:spcPts val="0"/>
                        </a:spcAft>
                        <a:buFont typeface="Wingdings" panose="05000000000000000000" pitchFamily="2" charset="2"/>
                        <a:buChar char=""/>
                      </a:pPr>
                      <a:r>
                        <a:rPr lang="es-ES" sz="1100" dirty="0">
                          <a:effectLst/>
                        </a:rPr>
                        <a:t>Hospital Nacional Sergio E. </a:t>
                      </a:r>
                      <a:r>
                        <a:rPr lang="es-ES" sz="1100" dirty="0" err="1">
                          <a:effectLst/>
                        </a:rPr>
                        <a:t>Bernales</a:t>
                      </a:r>
                      <a:r>
                        <a:rPr lang="es-ES" sz="1100" dirty="0">
                          <a:effectLst/>
                        </a:rPr>
                        <a:t>: 5 - 7 días / egreso</a:t>
                      </a:r>
                      <a:endParaRPr lang="es-PE" sz="1100" dirty="0">
                        <a:effectLst/>
                      </a:endParaRPr>
                    </a:p>
                    <a:p>
                      <a:pPr marL="342900" lvl="0" indent="-342900">
                        <a:lnSpc>
                          <a:spcPct val="115000"/>
                        </a:lnSpc>
                        <a:spcAft>
                          <a:spcPts val="0"/>
                        </a:spcAft>
                        <a:buFont typeface="Wingdings" panose="05000000000000000000" pitchFamily="2" charset="2"/>
                        <a:buChar char=""/>
                      </a:pPr>
                      <a:r>
                        <a:rPr lang="es-ES" sz="1100" dirty="0" smtClean="0">
                          <a:effectLst/>
                        </a:rPr>
                        <a:t>Instituto </a:t>
                      </a:r>
                      <a:r>
                        <a:rPr lang="es-ES" sz="1100" dirty="0">
                          <a:effectLst/>
                        </a:rPr>
                        <a:t>Nacional de Ciencias Neurológicas: 16 -18 días / egreso</a:t>
                      </a:r>
                      <a:endParaRPr lang="es-PE" sz="1100" dirty="0">
                        <a:effectLst/>
                      </a:endParaRPr>
                    </a:p>
                    <a:p>
                      <a:pPr marL="342900" lvl="0" indent="-342900">
                        <a:lnSpc>
                          <a:spcPct val="115000"/>
                        </a:lnSpc>
                        <a:spcAft>
                          <a:spcPts val="0"/>
                        </a:spcAft>
                        <a:buFont typeface="Wingdings" panose="05000000000000000000" pitchFamily="2" charset="2"/>
                        <a:buChar char=""/>
                      </a:pPr>
                      <a:r>
                        <a:rPr lang="es-ES" sz="1100" dirty="0">
                          <a:effectLst/>
                        </a:rPr>
                        <a:t>Hospital </a:t>
                      </a:r>
                      <a:r>
                        <a:rPr lang="es-ES" sz="1100" dirty="0" err="1">
                          <a:effectLst/>
                        </a:rPr>
                        <a:t>Hermilio</a:t>
                      </a:r>
                      <a:r>
                        <a:rPr lang="es-ES" sz="1100" dirty="0">
                          <a:effectLst/>
                        </a:rPr>
                        <a:t> </a:t>
                      </a:r>
                      <a:r>
                        <a:rPr lang="es-ES" sz="1100" dirty="0" err="1">
                          <a:effectLst/>
                        </a:rPr>
                        <a:t>Valdizán</a:t>
                      </a:r>
                      <a:r>
                        <a:rPr lang="es-ES" sz="1100" dirty="0">
                          <a:effectLst/>
                        </a:rPr>
                        <a:t>. 35 a 38 días / egreso</a:t>
                      </a:r>
                      <a:endParaRPr lang="es-PE" sz="1100" dirty="0">
                        <a:effectLst/>
                      </a:endParaRPr>
                    </a:p>
                    <a:p>
                      <a:pPr marL="342900" lvl="0" indent="-342900">
                        <a:lnSpc>
                          <a:spcPct val="115000"/>
                        </a:lnSpc>
                        <a:spcAft>
                          <a:spcPts val="0"/>
                        </a:spcAft>
                        <a:buFont typeface="Wingdings" panose="05000000000000000000" pitchFamily="2" charset="2"/>
                        <a:buChar char=""/>
                      </a:pPr>
                      <a:r>
                        <a:rPr lang="es-ES" sz="1100" dirty="0">
                          <a:effectLst/>
                        </a:rPr>
                        <a:t>Instituto Especializado de Salud Mental Honorio Delgado-</a:t>
                      </a:r>
                      <a:r>
                        <a:rPr lang="es-ES" sz="1100" dirty="0" err="1">
                          <a:effectLst/>
                        </a:rPr>
                        <a:t>Hideyo</a:t>
                      </a:r>
                      <a:r>
                        <a:rPr lang="es-ES" sz="1100" dirty="0">
                          <a:effectLst/>
                        </a:rPr>
                        <a:t> </a:t>
                      </a:r>
                      <a:r>
                        <a:rPr lang="es-ES" sz="1100" dirty="0" err="1">
                          <a:effectLst/>
                        </a:rPr>
                        <a:t>Noguchi</a:t>
                      </a:r>
                      <a:r>
                        <a:rPr lang="es-ES" sz="1100" dirty="0">
                          <a:effectLst/>
                        </a:rPr>
                        <a:t>: 60 a 65 días/egreso</a:t>
                      </a:r>
                      <a:endParaRPr lang="es-PE" sz="1100" dirty="0">
                        <a:effectLst/>
                      </a:endParaRPr>
                    </a:p>
                    <a:p>
                      <a:pPr marL="342900" lvl="0" indent="-342900">
                        <a:lnSpc>
                          <a:spcPct val="115000"/>
                        </a:lnSpc>
                        <a:spcAft>
                          <a:spcPts val="0"/>
                        </a:spcAft>
                        <a:buFont typeface="Wingdings" panose="05000000000000000000" pitchFamily="2" charset="2"/>
                        <a:buChar char=""/>
                      </a:pPr>
                      <a:r>
                        <a:rPr lang="es-ES" sz="1100" dirty="0">
                          <a:effectLst/>
                        </a:rPr>
                        <a:t>Hospital </a:t>
                      </a:r>
                      <a:r>
                        <a:rPr lang="es-ES" sz="1100" dirty="0" err="1">
                          <a:effectLst/>
                        </a:rPr>
                        <a:t>Larco</a:t>
                      </a:r>
                      <a:r>
                        <a:rPr lang="es-ES" sz="1100" dirty="0">
                          <a:effectLst/>
                        </a:rPr>
                        <a:t> Herrera: 45 a 50 días/egreso.</a:t>
                      </a:r>
                      <a:endParaRPr lang="es-PE" sz="1100" dirty="0">
                        <a:effectLst/>
                      </a:endParaRPr>
                    </a:p>
                    <a:p>
                      <a:pPr marL="342900" lvl="0" indent="-342900">
                        <a:lnSpc>
                          <a:spcPct val="115000"/>
                        </a:lnSpc>
                        <a:spcAft>
                          <a:spcPts val="0"/>
                        </a:spcAft>
                        <a:buFont typeface="Wingdings" panose="05000000000000000000" pitchFamily="2" charset="2"/>
                        <a:buChar char=""/>
                      </a:pPr>
                      <a:r>
                        <a:rPr lang="es-ES" sz="1100" dirty="0">
                          <a:effectLst/>
                        </a:rPr>
                        <a:t>Instituto Nacional de Rehabilitación: 88-92 días / egreso.</a:t>
                      </a:r>
                      <a:endParaRPr lang="es-PE" sz="1100" dirty="0">
                        <a:effectLst/>
                      </a:endParaRPr>
                    </a:p>
                    <a:p>
                      <a:pPr marL="342900" lvl="0" indent="-342900">
                        <a:lnSpc>
                          <a:spcPct val="115000"/>
                        </a:lnSpc>
                        <a:spcAft>
                          <a:spcPts val="0"/>
                        </a:spcAft>
                        <a:buFont typeface="Wingdings" panose="05000000000000000000" pitchFamily="2" charset="2"/>
                        <a:buChar char=""/>
                      </a:pPr>
                      <a:r>
                        <a:rPr lang="es-ES" sz="1100" dirty="0">
                          <a:effectLst/>
                        </a:rPr>
                        <a:t>Instituto Nacional de Salud del Niño (Breña): 12 a 14 días/egreso.</a:t>
                      </a:r>
                      <a:endParaRPr lang="es-PE" sz="1100" dirty="0">
                        <a:effectLst/>
                      </a:endParaRPr>
                    </a:p>
                    <a:p>
                      <a:pPr marL="342900" lvl="0" indent="-342900">
                        <a:lnSpc>
                          <a:spcPct val="115000"/>
                        </a:lnSpc>
                        <a:spcAft>
                          <a:spcPts val="0"/>
                        </a:spcAft>
                        <a:buFont typeface="Wingdings" panose="05000000000000000000" pitchFamily="2" charset="2"/>
                        <a:buChar char=""/>
                      </a:pPr>
                      <a:r>
                        <a:rPr lang="es-ES" sz="1100" dirty="0">
                          <a:effectLst/>
                        </a:rPr>
                        <a:t>Instituto Materno-Perinatal y Hospital Docente Asistencial San Bartolomé: 4 – 6 días / egreso.</a:t>
                      </a:r>
                      <a:endParaRPr lang="es-PE" sz="1100" dirty="0">
                        <a:effectLst/>
                      </a:endParaRPr>
                    </a:p>
                    <a:p>
                      <a:pPr marL="342900" lvl="0" indent="-342900">
                        <a:lnSpc>
                          <a:spcPct val="115000"/>
                        </a:lnSpc>
                        <a:spcAft>
                          <a:spcPts val="0"/>
                        </a:spcAft>
                        <a:buFont typeface="Wingdings" panose="05000000000000000000" pitchFamily="2" charset="2"/>
                        <a:buChar char=""/>
                      </a:pPr>
                      <a:r>
                        <a:rPr lang="es-ES" sz="1100" dirty="0">
                          <a:effectLst/>
                        </a:rPr>
                        <a:t>Instituto Nacional de Enfermedades Neoplásicas: 9 – 12 días /egreso (servicios de hospitalización quirúrgica</a:t>
                      </a:r>
                      <a:r>
                        <a:rPr lang="es-ES" sz="1100" dirty="0" smtClean="0">
                          <a:effectLst/>
                        </a:rPr>
                        <a:t>)</a:t>
                      </a:r>
                      <a:endParaRPr lang="es-P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3720" marR="13720" marT="0" marB="0" anchor="ctr"/>
                </a:tc>
              </a:tr>
              <a:tr h="366267">
                <a:tc>
                  <a:txBody>
                    <a:bodyPr/>
                    <a:lstStyle/>
                    <a:p>
                      <a:pPr>
                        <a:lnSpc>
                          <a:spcPct val="107000"/>
                        </a:lnSpc>
                        <a:spcAft>
                          <a:spcPts val="0"/>
                        </a:spcAft>
                      </a:pPr>
                      <a:r>
                        <a:rPr lang="es-ES" sz="1100" dirty="0">
                          <a:effectLst/>
                        </a:rPr>
                        <a:t>Notas</a:t>
                      </a:r>
                      <a:endParaRPr lang="es-PE" sz="1100" dirty="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100" dirty="0">
                          <a:solidFill>
                            <a:srgbClr val="FF0000"/>
                          </a:solidFill>
                          <a:effectLst/>
                        </a:rPr>
                        <a:t>Para establecimientos de atención especializada II-E y  III-E, el valor referencial se podrá ajustar de  acuerdo a la especialidad o campo clínico.</a:t>
                      </a:r>
                      <a:endParaRPr lang="es-PE" sz="1100" dirty="0">
                        <a:solidFill>
                          <a:srgbClr val="FF0000"/>
                        </a:solidFill>
                        <a:effectLst/>
                      </a:endParaRPr>
                    </a:p>
                    <a:p>
                      <a:pPr>
                        <a:lnSpc>
                          <a:spcPct val="107000"/>
                        </a:lnSpc>
                        <a:spcAft>
                          <a:spcPts val="0"/>
                        </a:spcAft>
                      </a:pPr>
                      <a:r>
                        <a:rPr lang="es-ES" sz="1100" dirty="0">
                          <a:solidFill>
                            <a:srgbClr val="FF0000"/>
                          </a:solidFill>
                          <a:effectLst/>
                        </a:rPr>
                        <a:t>No aplica para hospitales con campo especializado en atención de emergencias, ni al Instituto Nacional de Oftalmología.</a:t>
                      </a:r>
                      <a:endParaRPr lang="es-PE" sz="1100" dirty="0">
                        <a:solidFill>
                          <a:srgbClr val="FF0000"/>
                        </a:solidFill>
                        <a:effectLst/>
                        <a:latin typeface="Times New Roman" panose="02020603050405020304" pitchFamily="18" charset="0"/>
                        <a:ea typeface="Times New Roman" panose="02020603050405020304" pitchFamily="18" charset="0"/>
                      </a:endParaRPr>
                    </a:p>
                  </a:txBody>
                  <a:tcPr marL="13720" marR="13720" marT="0" marB="0" anchor="ctr"/>
                </a:tc>
              </a:tr>
            </a:tbl>
          </a:graphicData>
        </a:graphic>
      </p:graphicFrame>
      <p:sp>
        <p:nvSpPr>
          <p:cNvPr id="10" name="CuadroTexto 9"/>
          <p:cNvSpPr txBox="1"/>
          <p:nvPr/>
        </p:nvSpPr>
        <p:spPr>
          <a:xfrm>
            <a:off x="762000" y="863600"/>
            <a:ext cx="4454104" cy="646331"/>
          </a:xfrm>
          <a:prstGeom prst="rect">
            <a:avLst/>
          </a:prstGeom>
          <a:noFill/>
        </p:spPr>
        <p:txBody>
          <a:bodyPr wrap="none" rtlCol="0">
            <a:spAutoFit/>
          </a:bodyPr>
          <a:lstStyle/>
          <a:p>
            <a:r>
              <a:rPr lang="es-ES" b="1" dirty="0"/>
              <a:t>Ficha N° 12. Promedio de permanencia cama</a:t>
            </a:r>
            <a:endParaRPr lang="es-PE" dirty="0"/>
          </a:p>
          <a:p>
            <a:endParaRPr lang="es-PE" dirty="0"/>
          </a:p>
        </p:txBody>
      </p:sp>
    </p:spTree>
    <p:extLst>
      <p:ext uri="{BB962C8B-B14F-4D97-AF65-F5344CB8AC3E}">
        <p14:creationId xmlns:p14="http://schemas.microsoft.com/office/powerpoint/2010/main" val="5198841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0988"/>
          <a:stretch/>
        </p:blipFill>
        <p:spPr>
          <a:xfrm>
            <a:off x="282873" y="202018"/>
            <a:ext cx="3091923" cy="578677"/>
          </a:xfrm>
          <a:prstGeom prst="rect">
            <a:avLst/>
          </a:prstGeom>
        </p:spPr>
      </p:pic>
      <p:graphicFrame>
        <p:nvGraphicFramePr>
          <p:cNvPr id="8" name="Tabla 7"/>
          <p:cNvGraphicFramePr>
            <a:graphicFrameLocks noGrp="1"/>
          </p:cNvGraphicFramePr>
          <p:nvPr>
            <p:extLst>
              <p:ext uri="{D42A27DB-BD31-4B8C-83A1-F6EECF244321}">
                <p14:modId xmlns:p14="http://schemas.microsoft.com/office/powerpoint/2010/main" val="1264485223"/>
              </p:ext>
            </p:extLst>
          </p:nvPr>
        </p:nvGraphicFramePr>
        <p:xfrm>
          <a:off x="879578" y="1335671"/>
          <a:ext cx="10651067" cy="4702008"/>
        </p:xfrm>
        <a:graphic>
          <a:graphicData uri="http://schemas.openxmlformats.org/drawingml/2006/table">
            <a:tbl>
              <a:tblPr firstRow="1" firstCol="1" bandRow="1">
                <a:tableStyleId>{5C22544A-7EE6-4342-B048-85BDC9FD1C3A}</a:tableStyleId>
              </a:tblPr>
              <a:tblGrid>
                <a:gridCol w="1983562"/>
                <a:gridCol w="8667505"/>
              </a:tblGrid>
              <a:tr h="273735">
                <a:tc>
                  <a:txBody>
                    <a:bodyPr/>
                    <a:lstStyle/>
                    <a:p>
                      <a:pPr>
                        <a:lnSpc>
                          <a:spcPct val="107000"/>
                        </a:lnSpc>
                        <a:spcAft>
                          <a:spcPts val="0"/>
                        </a:spcAft>
                      </a:pPr>
                      <a:r>
                        <a:rPr lang="es-ES" sz="1400" dirty="0">
                          <a:effectLst/>
                        </a:rPr>
                        <a:t>Nombre </a:t>
                      </a:r>
                      <a:endParaRPr lang="es-PE" sz="1400" dirty="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400">
                          <a:effectLst/>
                        </a:rPr>
                        <a:t>Promedio de permanencia cama</a:t>
                      </a:r>
                      <a:endParaRPr lang="es-PE" sz="1400">
                        <a:effectLst/>
                        <a:latin typeface="Times New Roman" panose="02020603050405020304" pitchFamily="18" charset="0"/>
                        <a:ea typeface="Times New Roman" panose="02020603050405020304" pitchFamily="18" charset="0"/>
                      </a:endParaRPr>
                    </a:p>
                  </a:txBody>
                  <a:tcPr marL="13720" marR="13720" marT="0" marB="0" anchor="ctr"/>
                </a:tc>
              </a:tr>
              <a:tr h="273735">
                <a:tc>
                  <a:txBody>
                    <a:bodyPr/>
                    <a:lstStyle/>
                    <a:p>
                      <a:pPr>
                        <a:lnSpc>
                          <a:spcPct val="107000"/>
                        </a:lnSpc>
                        <a:spcAft>
                          <a:spcPts val="0"/>
                        </a:spcAft>
                      </a:pPr>
                      <a:r>
                        <a:rPr lang="es-ES" sz="1400" dirty="0">
                          <a:effectLst/>
                        </a:rPr>
                        <a:t>Valor umbral</a:t>
                      </a:r>
                      <a:endParaRPr lang="es-PE" sz="1400" dirty="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400">
                          <a:effectLst/>
                        </a:rPr>
                        <a:t>No aplica</a:t>
                      </a:r>
                      <a:endParaRPr lang="es-PE" sz="1400">
                        <a:effectLst/>
                        <a:latin typeface="Times New Roman" panose="02020603050405020304" pitchFamily="18" charset="0"/>
                        <a:ea typeface="Times New Roman" panose="02020603050405020304" pitchFamily="18" charset="0"/>
                      </a:endParaRPr>
                    </a:p>
                  </a:txBody>
                  <a:tcPr marL="13720" marR="13720" marT="0" marB="0" anchor="ctr"/>
                </a:tc>
              </a:tr>
              <a:tr h="2189877">
                <a:tc>
                  <a:txBody>
                    <a:bodyPr/>
                    <a:lstStyle/>
                    <a:p>
                      <a:pPr>
                        <a:lnSpc>
                          <a:spcPct val="107000"/>
                        </a:lnSpc>
                        <a:spcAft>
                          <a:spcPts val="0"/>
                        </a:spcAft>
                      </a:pPr>
                      <a:r>
                        <a:rPr lang="es-ES" sz="1400" dirty="0">
                          <a:solidFill>
                            <a:schemeClr val="tx1"/>
                          </a:solidFill>
                          <a:effectLst/>
                        </a:rPr>
                        <a:t>Cálculo del porcentaje del cumplimiento</a:t>
                      </a:r>
                      <a:endParaRPr lang="es-PE" sz="1400" dirty="0">
                        <a:solidFill>
                          <a:schemeClr val="tx1"/>
                        </a:solidFill>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400" dirty="0">
                          <a:effectLst/>
                        </a:rPr>
                        <a:t>Si el valor calculado se encuentra dentro del rango: 100%</a:t>
                      </a:r>
                      <a:br>
                        <a:rPr lang="es-ES" sz="1400" dirty="0">
                          <a:effectLst/>
                        </a:rPr>
                      </a:br>
                      <a:r>
                        <a:rPr lang="es-ES" sz="1400" dirty="0">
                          <a:effectLst/>
                        </a:rPr>
                        <a:t>Si el valor calculado se encuentra hasta 0.5 de unidad por encima o debajo del rango: 80%</a:t>
                      </a:r>
                      <a:br>
                        <a:rPr lang="es-ES" sz="1400" dirty="0">
                          <a:effectLst/>
                        </a:rPr>
                      </a:br>
                      <a:r>
                        <a:rPr lang="es-ES" sz="1400" dirty="0">
                          <a:effectLst/>
                        </a:rPr>
                        <a:t>Si el valor calculado se encuentra hasta 1 de unidad (1 día) por encima o debajo del rango: 60</a:t>
                      </a:r>
                      <a:r>
                        <a:rPr lang="es-ES" sz="1400" dirty="0" smtClean="0">
                          <a:effectLst/>
                        </a:rPr>
                        <a:t>%</a:t>
                      </a:r>
                    </a:p>
                    <a:p>
                      <a:pPr>
                        <a:lnSpc>
                          <a:spcPct val="107000"/>
                        </a:lnSpc>
                        <a:spcAft>
                          <a:spcPts val="0"/>
                        </a:spcAft>
                      </a:pPr>
                      <a:endParaRPr lang="es-PE" sz="1400" dirty="0">
                        <a:effectLst/>
                      </a:endParaRPr>
                    </a:p>
                    <a:p>
                      <a:pPr>
                        <a:lnSpc>
                          <a:spcPct val="107000"/>
                        </a:lnSpc>
                        <a:spcAft>
                          <a:spcPts val="0"/>
                        </a:spcAft>
                      </a:pPr>
                      <a:r>
                        <a:rPr lang="es-ES" sz="1400" dirty="0">
                          <a:effectLst/>
                        </a:rPr>
                        <a:t>Estos criterios aplican a todos los establecimientos de salud, excepto para el Instituto Nacional de Ciencias Neurológicas, Instituto Nacional de Rehabilitación, Instituto Especializado de Salud Mental Honorio Delgado-</a:t>
                      </a:r>
                      <a:r>
                        <a:rPr lang="es-ES" sz="1400" dirty="0" err="1">
                          <a:effectLst/>
                        </a:rPr>
                        <a:t>Hideyo</a:t>
                      </a:r>
                      <a:r>
                        <a:rPr lang="es-ES" sz="1400" dirty="0">
                          <a:effectLst/>
                        </a:rPr>
                        <a:t> </a:t>
                      </a:r>
                      <a:r>
                        <a:rPr lang="es-ES" sz="1400" dirty="0" err="1">
                          <a:effectLst/>
                        </a:rPr>
                        <a:t>Noguchi</a:t>
                      </a:r>
                      <a:r>
                        <a:rPr lang="es-ES" sz="1400" dirty="0">
                          <a:effectLst/>
                        </a:rPr>
                        <a:t>, Hospital Larco Herrera y Hospital </a:t>
                      </a:r>
                      <a:r>
                        <a:rPr lang="es-ES" sz="1400" dirty="0" err="1">
                          <a:effectLst/>
                        </a:rPr>
                        <a:t>Hermilio</a:t>
                      </a:r>
                      <a:r>
                        <a:rPr lang="es-ES" sz="1400" dirty="0">
                          <a:effectLst/>
                        </a:rPr>
                        <a:t> </a:t>
                      </a:r>
                      <a:r>
                        <a:rPr lang="es-ES" sz="1400" dirty="0" err="1">
                          <a:effectLst/>
                        </a:rPr>
                        <a:t>Valdizán</a:t>
                      </a:r>
                      <a:r>
                        <a:rPr lang="es-ES" sz="1400" dirty="0">
                          <a:effectLst/>
                        </a:rPr>
                        <a:t>, Instituto Nacional de Salud del Niño y el INEN; donde:</a:t>
                      </a:r>
                      <a:endParaRPr lang="es-PE" sz="1400" dirty="0">
                        <a:effectLst/>
                      </a:endParaRPr>
                    </a:p>
                    <a:p>
                      <a:pPr>
                        <a:lnSpc>
                          <a:spcPct val="107000"/>
                        </a:lnSpc>
                        <a:spcAft>
                          <a:spcPts val="0"/>
                        </a:spcAft>
                      </a:pPr>
                      <a:r>
                        <a:rPr lang="es-ES" sz="1400" dirty="0">
                          <a:effectLst/>
                        </a:rPr>
                        <a:t>Si el valor se encuentra dentro del rango: 100%</a:t>
                      </a:r>
                      <a:endParaRPr lang="es-PE" sz="1400" dirty="0">
                        <a:effectLst/>
                      </a:endParaRPr>
                    </a:p>
                    <a:p>
                      <a:pPr>
                        <a:lnSpc>
                          <a:spcPct val="107000"/>
                        </a:lnSpc>
                        <a:spcAft>
                          <a:spcPts val="0"/>
                        </a:spcAft>
                      </a:pPr>
                      <a:r>
                        <a:rPr lang="es-ES" sz="1400" dirty="0">
                          <a:effectLst/>
                        </a:rPr>
                        <a:t>Si el valor se encuentra hasta 1 unidad (1 día) por encima o debajo del rango: 80%.</a:t>
                      </a:r>
                      <a:endParaRPr lang="es-PE" sz="1400" dirty="0">
                        <a:effectLst/>
                      </a:endParaRPr>
                    </a:p>
                    <a:p>
                      <a:pPr>
                        <a:lnSpc>
                          <a:spcPct val="107000"/>
                        </a:lnSpc>
                        <a:spcAft>
                          <a:spcPts val="0"/>
                        </a:spcAft>
                      </a:pPr>
                      <a:r>
                        <a:rPr lang="es-ES" sz="1400" dirty="0">
                          <a:effectLst/>
                        </a:rPr>
                        <a:t>Si el valor se encuentra hasta 2 unidades (2 días) por encima o debajo del rango: 60%.</a:t>
                      </a:r>
                      <a:endParaRPr lang="es-PE" sz="1400" dirty="0">
                        <a:effectLst/>
                        <a:latin typeface="Times New Roman" panose="02020603050405020304" pitchFamily="18" charset="0"/>
                        <a:ea typeface="Times New Roman" panose="02020603050405020304" pitchFamily="18" charset="0"/>
                      </a:endParaRPr>
                    </a:p>
                  </a:txBody>
                  <a:tcPr marL="13720" marR="13720" marT="0" marB="0" anchor="ctr"/>
                </a:tc>
              </a:tr>
              <a:tr h="273735">
                <a:tc>
                  <a:txBody>
                    <a:bodyPr/>
                    <a:lstStyle/>
                    <a:p>
                      <a:pPr>
                        <a:lnSpc>
                          <a:spcPct val="107000"/>
                        </a:lnSpc>
                        <a:spcAft>
                          <a:spcPts val="0"/>
                        </a:spcAft>
                      </a:pPr>
                      <a:r>
                        <a:rPr lang="es-ES" sz="1400">
                          <a:effectLst/>
                        </a:rPr>
                        <a:t>Frecuencia de medición</a:t>
                      </a:r>
                      <a:endParaRPr lang="es-PE" sz="140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400">
                          <a:effectLst/>
                        </a:rPr>
                        <a:t>Anual</a:t>
                      </a:r>
                      <a:endParaRPr lang="es-PE" sz="1400">
                        <a:effectLst/>
                        <a:latin typeface="Times New Roman" panose="02020603050405020304" pitchFamily="18" charset="0"/>
                        <a:ea typeface="Times New Roman" panose="02020603050405020304" pitchFamily="18" charset="0"/>
                      </a:endParaRPr>
                    </a:p>
                  </a:txBody>
                  <a:tcPr marL="13720" marR="13720" marT="0" marB="0" anchor="ctr"/>
                </a:tc>
              </a:tr>
              <a:tr h="547469">
                <a:tc>
                  <a:txBody>
                    <a:bodyPr/>
                    <a:lstStyle/>
                    <a:p>
                      <a:pPr>
                        <a:lnSpc>
                          <a:spcPct val="107000"/>
                        </a:lnSpc>
                        <a:spcAft>
                          <a:spcPts val="0"/>
                        </a:spcAft>
                      </a:pPr>
                      <a:r>
                        <a:rPr lang="es-ES" sz="1400">
                          <a:effectLst/>
                        </a:rPr>
                        <a:t>Fuente de Datos</a:t>
                      </a:r>
                      <a:endParaRPr lang="es-PE" sz="140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400">
                          <a:effectLst/>
                        </a:rPr>
                        <a:t>Reporte de la Oficina de Estadística e Informática o su equivalente del establecimiento de salud, con base a la Tarjeta Resumen de Hospitalización de cada paciente o Sistema de Movimiento Hospitalario (numerador); Hoja de Censo Diario de la Enfermera (denominador) o Libro de egresos hospitalarios (denominador).</a:t>
                      </a:r>
                      <a:endParaRPr lang="es-PE" sz="1400">
                        <a:effectLst/>
                        <a:latin typeface="Times New Roman" panose="02020603050405020304" pitchFamily="18" charset="0"/>
                        <a:ea typeface="Times New Roman" panose="02020603050405020304" pitchFamily="18" charset="0"/>
                      </a:endParaRPr>
                    </a:p>
                  </a:txBody>
                  <a:tcPr marL="13720" marR="13720" marT="0" marB="0" anchor="ctr"/>
                </a:tc>
              </a:tr>
              <a:tr h="273735">
                <a:tc>
                  <a:txBody>
                    <a:bodyPr/>
                    <a:lstStyle/>
                    <a:p>
                      <a:pPr>
                        <a:lnSpc>
                          <a:spcPct val="107000"/>
                        </a:lnSpc>
                        <a:spcAft>
                          <a:spcPts val="0"/>
                        </a:spcAft>
                      </a:pPr>
                      <a:r>
                        <a:rPr lang="es-ES" sz="1400">
                          <a:effectLst/>
                        </a:rPr>
                        <a:t>Área responsable técnica</a:t>
                      </a:r>
                      <a:endParaRPr lang="es-PE" sz="140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400">
                          <a:effectLst/>
                        </a:rPr>
                        <a:t>Dirección de Intercambio Prestacional, Organización y Servicios (DIPOS) de la Dirección General de Aseguramiento e Intercambio Prestacional (DGAIN).</a:t>
                      </a:r>
                      <a:endParaRPr lang="es-PE" sz="1400">
                        <a:effectLst/>
                        <a:latin typeface="Times New Roman" panose="02020603050405020304" pitchFamily="18" charset="0"/>
                        <a:ea typeface="Times New Roman" panose="02020603050405020304" pitchFamily="18" charset="0"/>
                      </a:endParaRPr>
                    </a:p>
                  </a:txBody>
                  <a:tcPr marL="13720" marR="13720" marT="0" marB="0" anchor="ctr"/>
                </a:tc>
              </a:tr>
              <a:tr h="273735">
                <a:tc>
                  <a:txBody>
                    <a:bodyPr/>
                    <a:lstStyle/>
                    <a:p>
                      <a:pPr>
                        <a:lnSpc>
                          <a:spcPct val="107000"/>
                        </a:lnSpc>
                        <a:spcAft>
                          <a:spcPts val="0"/>
                        </a:spcAft>
                      </a:pPr>
                      <a:r>
                        <a:rPr lang="es-ES" sz="1400">
                          <a:effectLst/>
                        </a:rPr>
                        <a:t>Área responsable de la información</a:t>
                      </a:r>
                      <a:endParaRPr lang="es-PE" sz="1400">
                        <a:effectLst/>
                        <a:latin typeface="Times New Roman" panose="02020603050405020304" pitchFamily="18" charset="0"/>
                        <a:ea typeface="Times New Roman" panose="02020603050405020304" pitchFamily="18" charset="0"/>
                      </a:endParaRPr>
                    </a:p>
                  </a:txBody>
                  <a:tcPr marL="13720" marR="13720" marT="0" marB="0" anchor="ctr"/>
                </a:tc>
                <a:tc>
                  <a:txBody>
                    <a:bodyPr/>
                    <a:lstStyle/>
                    <a:p>
                      <a:pPr>
                        <a:lnSpc>
                          <a:spcPct val="107000"/>
                        </a:lnSpc>
                        <a:spcAft>
                          <a:spcPts val="0"/>
                        </a:spcAft>
                      </a:pPr>
                      <a:r>
                        <a:rPr lang="es-ES" sz="1400" dirty="0">
                          <a:effectLst/>
                        </a:rPr>
                        <a:t>Oficina General de Tecnologías de la Información.</a:t>
                      </a:r>
                      <a:endParaRPr lang="es-PE" sz="1400" dirty="0">
                        <a:effectLst/>
                        <a:latin typeface="Times New Roman" panose="02020603050405020304" pitchFamily="18" charset="0"/>
                        <a:ea typeface="Times New Roman" panose="02020603050405020304" pitchFamily="18" charset="0"/>
                      </a:endParaRPr>
                    </a:p>
                  </a:txBody>
                  <a:tcPr marL="13720" marR="13720" marT="0" marB="0" anchor="ctr"/>
                </a:tc>
              </a:tr>
            </a:tbl>
          </a:graphicData>
        </a:graphic>
      </p:graphicFrame>
      <p:sp>
        <p:nvSpPr>
          <p:cNvPr id="10" name="CuadroTexto 9"/>
          <p:cNvSpPr txBox="1"/>
          <p:nvPr/>
        </p:nvSpPr>
        <p:spPr>
          <a:xfrm>
            <a:off x="762000" y="863600"/>
            <a:ext cx="4454104" cy="646331"/>
          </a:xfrm>
          <a:prstGeom prst="rect">
            <a:avLst/>
          </a:prstGeom>
          <a:noFill/>
        </p:spPr>
        <p:txBody>
          <a:bodyPr wrap="none" rtlCol="0">
            <a:spAutoFit/>
          </a:bodyPr>
          <a:lstStyle/>
          <a:p>
            <a:r>
              <a:rPr lang="es-ES" b="1" dirty="0"/>
              <a:t>Ficha N° 12. Promedio de permanencia cama</a:t>
            </a:r>
            <a:endParaRPr lang="es-PE" dirty="0"/>
          </a:p>
          <a:p>
            <a:endParaRPr lang="es-PE" dirty="0"/>
          </a:p>
        </p:txBody>
      </p:sp>
    </p:spTree>
    <p:extLst>
      <p:ext uri="{BB962C8B-B14F-4D97-AF65-F5344CB8AC3E}">
        <p14:creationId xmlns:p14="http://schemas.microsoft.com/office/powerpoint/2010/main" val="18423566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138"/>
          <a:stretch/>
        </p:blipFill>
        <p:spPr>
          <a:xfrm>
            <a:off x="282874" y="202018"/>
            <a:ext cx="3082496" cy="578677"/>
          </a:xfrm>
          <a:prstGeom prst="rect">
            <a:avLst/>
          </a:prstGeom>
        </p:spPr>
      </p:pic>
      <p:sp>
        <p:nvSpPr>
          <p:cNvPr id="3" name="CuadroTexto 2"/>
          <p:cNvSpPr txBox="1"/>
          <p:nvPr/>
        </p:nvSpPr>
        <p:spPr>
          <a:xfrm>
            <a:off x="778933" y="914401"/>
            <a:ext cx="3153940" cy="369332"/>
          </a:xfrm>
          <a:prstGeom prst="rect">
            <a:avLst/>
          </a:prstGeom>
          <a:noFill/>
        </p:spPr>
        <p:txBody>
          <a:bodyPr wrap="none" rtlCol="0">
            <a:spAutoFit/>
          </a:bodyPr>
          <a:lstStyle/>
          <a:p>
            <a:r>
              <a:rPr lang="es-ES" b="1" dirty="0"/>
              <a:t>Ficha N° 13. Rendimiento </a:t>
            </a:r>
            <a:r>
              <a:rPr lang="es-ES" b="1" dirty="0" smtClean="0"/>
              <a:t>cama</a:t>
            </a:r>
            <a:endParaRPr lang="es-PE" dirty="0"/>
          </a:p>
        </p:txBody>
      </p:sp>
      <p:graphicFrame>
        <p:nvGraphicFramePr>
          <p:cNvPr id="7" name="Tabla 6"/>
          <p:cNvGraphicFramePr>
            <a:graphicFrameLocks noGrp="1"/>
          </p:cNvGraphicFramePr>
          <p:nvPr>
            <p:extLst>
              <p:ext uri="{D42A27DB-BD31-4B8C-83A1-F6EECF244321}">
                <p14:modId xmlns:p14="http://schemas.microsoft.com/office/powerpoint/2010/main" val="957074422"/>
              </p:ext>
            </p:extLst>
          </p:nvPr>
        </p:nvGraphicFramePr>
        <p:xfrm>
          <a:off x="882594" y="1283733"/>
          <a:ext cx="10916363" cy="5523398"/>
        </p:xfrm>
        <a:graphic>
          <a:graphicData uri="http://schemas.openxmlformats.org/drawingml/2006/table">
            <a:tbl>
              <a:tblPr firstRow="1" firstCol="1" bandRow="1">
                <a:tableStyleId>{5C22544A-7EE6-4342-B048-85BDC9FD1C3A}</a:tableStyleId>
              </a:tblPr>
              <a:tblGrid>
                <a:gridCol w="2026177"/>
                <a:gridCol w="8890186"/>
              </a:tblGrid>
              <a:tr h="173523">
                <a:tc>
                  <a:txBody>
                    <a:bodyPr/>
                    <a:lstStyle/>
                    <a:p>
                      <a:pPr algn="just">
                        <a:lnSpc>
                          <a:spcPct val="107000"/>
                        </a:lnSpc>
                        <a:spcAft>
                          <a:spcPts val="0"/>
                        </a:spcAft>
                      </a:pPr>
                      <a:r>
                        <a:rPr lang="es-ES" sz="1200" dirty="0">
                          <a:effectLst/>
                        </a:rPr>
                        <a:t>Nombre </a:t>
                      </a:r>
                      <a:endParaRPr lang="es-PE" sz="1400" dirty="0">
                        <a:effectLst/>
                        <a:latin typeface="Times New Roman" panose="02020603050405020304" pitchFamily="18" charset="0"/>
                        <a:ea typeface="Times New Roman" panose="02020603050405020304" pitchFamily="18" charset="0"/>
                      </a:endParaRPr>
                    </a:p>
                  </a:txBody>
                  <a:tcPr marL="12680" marR="12680" marT="0" marB="0" anchor="ctr"/>
                </a:tc>
                <a:tc>
                  <a:txBody>
                    <a:bodyPr/>
                    <a:lstStyle/>
                    <a:p>
                      <a:pPr algn="just">
                        <a:lnSpc>
                          <a:spcPct val="107000"/>
                        </a:lnSpc>
                        <a:spcAft>
                          <a:spcPts val="0"/>
                        </a:spcAft>
                      </a:pPr>
                      <a:r>
                        <a:rPr lang="es-ES" sz="1200">
                          <a:effectLst/>
                        </a:rPr>
                        <a:t>Rendimiento cama </a:t>
                      </a:r>
                      <a:endParaRPr lang="es-PE" sz="1400">
                        <a:effectLst/>
                        <a:latin typeface="Times New Roman" panose="02020603050405020304" pitchFamily="18" charset="0"/>
                        <a:ea typeface="Times New Roman" panose="02020603050405020304" pitchFamily="18" charset="0"/>
                      </a:endParaRPr>
                    </a:p>
                  </a:txBody>
                  <a:tcPr marL="12680" marR="12680" marT="0" marB="0" anchor="ctr"/>
                </a:tc>
              </a:tr>
              <a:tr h="173523">
                <a:tc>
                  <a:txBody>
                    <a:bodyPr/>
                    <a:lstStyle/>
                    <a:p>
                      <a:pPr algn="just">
                        <a:lnSpc>
                          <a:spcPct val="107000"/>
                        </a:lnSpc>
                        <a:spcAft>
                          <a:spcPts val="0"/>
                        </a:spcAft>
                      </a:pPr>
                      <a:r>
                        <a:rPr lang="es-ES" sz="1200">
                          <a:effectLst/>
                        </a:rPr>
                        <a:t>Tipo</a:t>
                      </a:r>
                      <a:endParaRPr lang="es-PE" sz="1400">
                        <a:effectLst/>
                        <a:latin typeface="Times New Roman" panose="02020603050405020304" pitchFamily="18" charset="0"/>
                        <a:ea typeface="Times New Roman" panose="02020603050405020304" pitchFamily="18" charset="0"/>
                      </a:endParaRPr>
                    </a:p>
                  </a:txBody>
                  <a:tcPr marL="12680" marR="12680" marT="0" marB="0" anchor="ctr"/>
                </a:tc>
                <a:tc>
                  <a:txBody>
                    <a:bodyPr/>
                    <a:lstStyle/>
                    <a:p>
                      <a:pPr algn="just">
                        <a:lnSpc>
                          <a:spcPct val="107000"/>
                        </a:lnSpc>
                        <a:spcAft>
                          <a:spcPts val="0"/>
                        </a:spcAft>
                      </a:pPr>
                      <a:r>
                        <a:rPr lang="es-ES" sz="1200">
                          <a:effectLst/>
                        </a:rPr>
                        <a:t>Indicador de Desempeño</a:t>
                      </a:r>
                      <a:endParaRPr lang="es-PE" sz="1400">
                        <a:effectLst/>
                        <a:latin typeface="Times New Roman" panose="02020603050405020304" pitchFamily="18" charset="0"/>
                        <a:ea typeface="Times New Roman" panose="02020603050405020304" pitchFamily="18" charset="0"/>
                      </a:endParaRPr>
                    </a:p>
                  </a:txBody>
                  <a:tcPr marL="12680" marR="12680" marT="0" marB="0" anchor="ctr"/>
                </a:tc>
              </a:tr>
              <a:tr h="177258">
                <a:tc>
                  <a:txBody>
                    <a:bodyPr/>
                    <a:lstStyle/>
                    <a:p>
                      <a:pPr algn="just">
                        <a:lnSpc>
                          <a:spcPct val="107000"/>
                        </a:lnSpc>
                        <a:spcAft>
                          <a:spcPts val="0"/>
                        </a:spcAft>
                      </a:pPr>
                      <a:r>
                        <a:rPr lang="es-ES" sz="1200">
                          <a:effectLst/>
                        </a:rPr>
                        <a:t>Institución</a:t>
                      </a:r>
                      <a:endParaRPr lang="es-PE" sz="1400">
                        <a:effectLst/>
                        <a:latin typeface="Times New Roman" panose="02020603050405020304" pitchFamily="18" charset="0"/>
                        <a:ea typeface="Times New Roman" panose="02020603050405020304" pitchFamily="18" charset="0"/>
                      </a:endParaRPr>
                    </a:p>
                  </a:txBody>
                  <a:tcPr marL="12680" marR="12680" marT="0" marB="0"/>
                </a:tc>
                <a:tc>
                  <a:txBody>
                    <a:bodyPr/>
                    <a:lstStyle/>
                    <a:p>
                      <a:pPr algn="just">
                        <a:lnSpc>
                          <a:spcPct val="107000"/>
                        </a:lnSpc>
                        <a:spcAft>
                          <a:spcPts val="0"/>
                        </a:spcAft>
                      </a:pPr>
                      <a:r>
                        <a:rPr lang="es-ES" sz="1200">
                          <a:effectLst/>
                        </a:rPr>
                        <a:t>Hospital de II nivel con más de 50 camas, hospital general de III nivel, hospital e instituto especializado.</a:t>
                      </a:r>
                      <a:endParaRPr lang="es-PE" sz="1400">
                        <a:effectLst/>
                        <a:latin typeface="Times New Roman" panose="02020603050405020304" pitchFamily="18" charset="0"/>
                        <a:ea typeface="Times New Roman" panose="02020603050405020304" pitchFamily="18" charset="0"/>
                      </a:endParaRPr>
                    </a:p>
                  </a:txBody>
                  <a:tcPr marL="12680" marR="12680" marT="0" marB="0"/>
                </a:tc>
              </a:tr>
              <a:tr h="347047">
                <a:tc>
                  <a:txBody>
                    <a:bodyPr/>
                    <a:lstStyle/>
                    <a:p>
                      <a:pPr algn="just">
                        <a:lnSpc>
                          <a:spcPct val="107000"/>
                        </a:lnSpc>
                        <a:spcAft>
                          <a:spcPts val="0"/>
                        </a:spcAft>
                      </a:pPr>
                      <a:r>
                        <a:rPr lang="es-ES" sz="1200">
                          <a:effectLst/>
                        </a:rPr>
                        <a:t>Definición</a:t>
                      </a:r>
                      <a:endParaRPr lang="es-PE" sz="1400">
                        <a:effectLst/>
                        <a:latin typeface="Times New Roman" panose="02020603050405020304" pitchFamily="18" charset="0"/>
                        <a:ea typeface="Times New Roman" panose="02020603050405020304" pitchFamily="18" charset="0"/>
                      </a:endParaRPr>
                    </a:p>
                  </a:txBody>
                  <a:tcPr marL="12680" marR="12680" marT="0" marB="0" anchor="ctr"/>
                </a:tc>
                <a:tc>
                  <a:txBody>
                    <a:bodyPr/>
                    <a:lstStyle/>
                    <a:p>
                      <a:pPr algn="just">
                        <a:lnSpc>
                          <a:spcPct val="107000"/>
                        </a:lnSpc>
                        <a:spcAft>
                          <a:spcPts val="0"/>
                        </a:spcAft>
                      </a:pPr>
                      <a:r>
                        <a:rPr lang="es-ES" sz="1200">
                          <a:effectLst/>
                        </a:rPr>
                        <a:t>Es la relación entre el número de egresos de una cama de la UPSS Hospitalización en un período y el N° de camas hospitalarias disponibles promedio en el mismo período por día.</a:t>
                      </a:r>
                      <a:endParaRPr lang="es-PE" sz="1400">
                        <a:effectLst/>
                        <a:latin typeface="Times New Roman" panose="02020603050405020304" pitchFamily="18" charset="0"/>
                        <a:ea typeface="Times New Roman" panose="02020603050405020304" pitchFamily="18" charset="0"/>
                      </a:endParaRPr>
                    </a:p>
                  </a:txBody>
                  <a:tcPr marL="12680" marR="12680" marT="0" marB="0" anchor="ctr"/>
                </a:tc>
              </a:tr>
              <a:tr h="649946">
                <a:tc>
                  <a:txBody>
                    <a:bodyPr/>
                    <a:lstStyle/>
                    <a:p>
                      <a:pPr algn="just">
                        <a:lnSpc>
                          <a:spcPct val="107000"/>
                        </a:lnSpc>
                        <a:spcAft>
                          <a:spcPts val="0"/>
                        </a:spcAft>
                      </a:pPr>
                      <a:r>
                        <a:rPr lang="es-ES" sz="1200">
                          <a:effectLst/>
                        </a:rPr>
                        <a:t>Justificación</a:t>
                      </a:r>
                      <a:endParaRPr lang="es-PE" sz="1400">
                        <a:effectLst/>
                        <a:latin typeface="Times New Roman" panose="02020603050405020304" pitchFamily="18" charset="0"/>
                        <a:ea typeface="Times New Roman" panose="02020603050405020304" pitchFamily="18" charset="0"/>
                      </a:endParaRPr>
                    </a:p>
                  </a:txBody>
                  <a:tcPr marL="12680" marR="12680" marT="0" marB="0" anchor="ctr"/>
                </a:tc>
                <a:tc>
                  <a:txBody>
                    <a:bodyPr/>
                    <a:lstStyle/>
                    <a:p>
                      <a:pPr algn="just">
                        <a:lnSpc>
                          <a:spcPct val="107000"/>
                        </a:lnSpc>
                        <a:spcAft>
                          <a:spcPts val="0"/>
                        </a:spcAft>
                      </a:pPr>
                      <a:r>
                        <a:rPr lang="es-ES" sz="1200" dirty="0">
                          <a:effectLst/>
                        </a:rPr>
                        <a:t>Permite medir el número de egresos hospitalarios por cada cama hospitalaria disponible en un período determinado (promedio de uso de una cama hospitalaria). Se le conoce también como índice de rotación. La cama hospitalaria será más utilizada en el período medido si hay una mayor demanda efectiva. Este indicador es influenciado por el Promedio de Permanencia Cama y el Intervalo de Sustitución.</a:t>
                      </a:r>
                      <a:endParaRPr lang="es-PE" sz="1400" dirty="0">
                        <a:effectLst/>
                        <a:latin typeface="Times New Roman" panose="02020603050405020304" pitchFamily="18" charset="0"/>
                        <a:ea typeface="Times New Roman" panose="02020603050405020304" pitchFamily="18" charset="0"/>
                      </a:endParaRPr>
                    </a:p>
                  </a:txBody>
                  <a:tcPr marL="12680" marR="12680" marT="0" marB="0" anchor="ctr"/>
                </a:tc>
              </a:tr>
              <a:tr h="203952">
                <a:tc>
                  <a:txBody>
                    <a:bodyPr/>
                    <a:lstStyle/>
                    <a:p>
                      <a:pPr algn="just">
                        <a:lnSpc>
                          <a:spcPct val="107000"/>
                        </a:lnSpc>
                        <a:spcAft>
                          <a:spcPts val="0"/>
                        </a:spcAft>
                      </a:pPr>
                      <a:r>
                        <a:rPr lang="es-ES" sz="1200">
                          <a:effectLst/>
                        </a:rPr>
                        <a:t>Fórmula del Indicador</a:t>
                      </a:r>
                      <a:endParaRPr lang="es-PE" sz="1400">
                        <a:effectLst/>
                        <a:latin typeface="Times New Roman" panose="02020603050405020304" pitchFamily="18" charset="0"/>
                        <a:ea typeface="Times New Roman" panose="02020603050405020304" pitchFamily="18" charset="0"/>
                      </a:endParaRPr>
                    </a:p>
                  </a:txBody>
                  <a:tcPr marL="12680" marR="12680"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rgbClr val="0000FF"/>
                          </a:solidFill>
                          <a:effectLst/>
                          <a:latin typeface="+mn-lt"/>
                          <a:ea typeface="+mn-ea"/>
                          <a:cs typeface="+mn-cs"/>
                        </a:rPr>
                        <a:t>Nº de egresos en la UPSS Hospitalización de un período</a:t>
                      </a:r>
                      <a:r>
                        <a:rPr lang="es-PE" sz="1200" kern="1200" dirty="0" smtClean="0">
                          <a:solidFill>
                            <a:srgbClr val="0000FF"/>
                          </a:solidFill>
                          <a:effectLst/>
                          <a:latin typeface="+mn-lt"/>
                          <a:ea typeface="+mn-ea"/>
                          <a:cs typeface="+mn-cs"/>
                        </a:rPr>
                        <a:t>/</a:t>
                      </a:r>
                      <a:r>
                        <a:rPr lang="es-ES" sz="1200" kern="1200" dirty="0" smtClean="0">
                          <a:solidFill>
                            <a:srgbClr val="0000FF"/>
                          </a:solidFill>
                          <a:effectLst/>
                          <a:latin typeface="+mn-lt"/>
                          <a:ea typeface="+mn-ea"/>
                          <a:cs typeface="+mn-cs"/>
                        </a:rPr>
                        <a:t>N° de camas disponibles promedio en el mismo período</a:t>
                      </a:r>
                      <a:endParaRPr lang="es-PE" sz="1200" kern="1200" dirty="0" smtClean="0">
                        <a:solidFill>
                          <a:srgbClr val="0000FF"/>
                        </a:solidFill>
                        <a:effectLst/>
                        <a:latin typeface="+mn-lt"/>
                        <a:ea typeface="+mn-ea"/>
                        <a:cs typeface="+mn-cs"/>
                      </a:endParaRPr>
                    </a:p>
                  </a:txBody>
                  <a:tcPr marL="12680" marR="12680" marT="0" marB="0" anchor="ctr"/>
                </a:tc>
              </a:tr>
              <a:tr h="173523">
                <a:tc rowSpan="2">
                  <a:txBody>
                    <a:bodyPr/>
                    <a:lstStyle/>
                    <a:p>
                      <a:pPr algn="just">
                        <a:lnSpc>
                          <a:spcPct val="107000"/>
                        </a:lnSpc>
                        <a:spcAft>
                          <a:spcPts val="0"/>
                        </a:spcAft>
                      </a:pPr>
                      <a:r>
                        <a:rPr lang="es-ES" sz="1200" dirty="0">
                          <a:effectLst/>
                        </a:rPr>
                        <a:t>Logro esperado</a:t>
                      </a:r>
                      <a:endParaRPr lang="es-PE" sz="1400" dirty="0">
                        <a:effectLst/>
                        <a:latin typeface="Times New Roman" panose="02020603050405020304" pitchFamily="18" charset="0"/>
                        <a:ea typeface="Times New Roman" panose="02020603050405020304" pitchFamily="18" charset="0"/>
                      </a:endParaRPr>
                    </a:p>
                  </a:txBody>
                  <a:tcPr marL="12680" marR="12680" marT="0" marB="0" anchor="ctr"/>
                </a:tc>
                <a:tc>
                  <a:txBody>
                    <a:bodyPr/>
                    <a:lstStyle/>
                    <a:p>
                      <a:pPr algn="just">
                        <a:lnSpc>
                          <a:spcPct val="107000"/>
                        </a:lnSpc>
                        <a:spcAft>
                          <a:spcPts val="0"/>
                        </a:spcAft>
                      </a:pPr>
                      <a:r>
                        <a:rPr lang="es-ES" sz="1200" dirty="0">
                          <a:solidFill>
                            <a:srgbClr val="FF0000"/>
                          </a:solidFill>
                          <a:effectLst/>
                        </a:rPr>
                        <a:t>Para Hospitales Generales del II nivel de atención: 6 a 9 egresos / cama / mes.</a:t>
                      </a:r>
                      <a:endParaRPr lang="es-PE" sz="1400" dirty="0">
                        <a:solidFill>
                          <a:srgbClr val="FF0000"/>
                        </a:solidFill>
                        <a:effectLst/>
                        <a:latin typeface="Times New Roman" panose="02020603050405020304" pitchFamily="18" charset="0"/>
                        <a:ea typeface="Times New Roman" panose="02020603050405020304" pitchFamily="18" charset="0"/>
                      </a:endParaRPr>
                    </a:p>
                  </a:txBody>
                  <a:tcPr marL="12680" marR="12680" marT="0" marB="0" anchor="ctr"/>
                </a:tc>
              </a:tr>
              <a:tr h="2385542">
                <a:tc vMerge="1">
                  <a:txBody>
                    <a:bodyPr/>
                    <a:lstStyle/>
                    <a:p>
                      <a:endParaRPr lang="es-PE"/>
                    </a:p>
                  </a:txBody>
                  <a:tcPr/>
                </a:tc>
                <a:tc>
                  <a:txBody>
                    <a:bodyPr/>
                    <a:lstStyle/>
                    <a:p>
                      <a:pPr algn="just">
                        <a:lnSpc>
                          <a:spcPct val="107000"/>
                        </a:lnSpc>
                        <a:spcAft>
                          <a:spcPts val="0"/>
                        </a:spcAft>
                      </a:pPr>
                      <a:r>
                        <a:rPr lang="es-ES" sz="1200" dirty="0">
                          <a:solidFill>
                            <a:srgbClr val="FF0000"/>
                          </a:solidFill>
                          <a:effectLst/>
                        </a:rPr>
                        <a:t>Para Hospitales Generales del III nivel de atención: 3 a 5 egresos / cama / mes.</a:t>
                      </a:r>
                      <a:endParaRPr lang="es-PE" sz="1400" dirty="0">
                        <a:solidFill>
                          <a:srgbClr val="FF0000"/>
                        </a:solidFill>
                        <a:effectLst/>
                      </a:endParaRPr>
                    </a:p>
                    <a:p>
                      <a:pPr algn="just">
                        <a:lnSpc>
                          <a:spcPct val="107000"/>
                        </a:lnSpc>
                        <a:spcAft>
                          <a:spcPts val="0"/>
                        </a:spcAft>
                      </a:pPr>
                      <a:r>
                        <a:rPr lang="es-ES" sz="1200" dirty="0">
                          <a:effectLst/>
                        </a:rPr>
                        <a:t> </a:t>
                      </a:r>
                      <a:endParaRPr lang="es-PE" sz="1400" dirty="0">
                        <a:effectLst/>
                      </a:endParaRPr>
                    </a:p>
                    <a:p>
                      <a:pPr algn="just">
                        <a:lnSpc>
                          <a:spcPct val="107000"/>
                        </a:lnSpc>
                        <a:spcAft>
                          <a:spcPts val="0"/>
                        </a:spcAft>
                      </a:pPr>
                      <a:r>
                        <a:rPr lang="es-ES" sz="1200" dirty="0">
                          <a:effectLst/>
                        </a:rPr>
                        <a:t>Para establecimientos de atención especializada II-E y III-E, se podrá ajustar de acuerdo a la especialidad o campo clínico.</a:t>
                      </a:r>
                      <a:endParaRPr lang="es-PE" sz="1400" dirty="0">
                        <a:effectLst/>
                      </a:endParaRPr>
                    </a:p>
                    <a:p>
                      <a:pPr marL="342900" lvl="0" indent="-342900" algn="just">
                        <a:lnSpc>
                          <a:spcPct val="115000"/>
                        </a:lnSpc>
                        <a:spcAft>
                          <a:spcPts val="0"/>
                        </a:spcAft>
                        <a:buFont typeface="Wingdings" panose="05000000000000000000" pitchFamily="2" charset="2"/>
                        <a:buChar char=""/>
                      </a:pPr>
                      <a:r>
                        <a:rPr lang="es-ES" sz="1200" dirty="0">
                          <a:effectLst/>
                        </a:rPr>
                        <a:t>Instituto Nacional de Salud del Niño (Breña): 1-2 egresos/cama/mes. </a:t>
                      </a:r>
                      <a:endParaRPr lang="es-PE" sz="1400" dirty="0">
                        <a:effectLst/>
                      </a:endParaRPr>
                    </a:p>
                    <a:p>
                      <a:pPr marL="342900" lvl="0" indent="-342900" algn="just">
                        <a:lnSpc>
                          <a:spcPct val="115000"/>
                        </a:lnSpc>
                        <a:spcAft>
                          <a:spcPts val="0"/>
                        </a:spcAft>
                        <a:buFont typeface="Wingdings" panose="05000000000000000000" pitchFamily="2" charset="2"/>
                        <a:buChar char=""/>
                      </a:pPr>
                      <a:r>
                        <a:rPr lang="es-ES" sz="1200" dirty="0">
                          <a:effectLst/>
                        </a:rPr>
                        <a:t>Instituto Nacional de Ciencias Neurológicas: 1- 2 egresos/cama/mes.</a:t>
                      </a:r>
                      <a:endParaRPr lang="es-PE" sz="1400" dirty="0">
                        <a:effectLst/>
                      </a:endParaRPr>
                    </a:p>
                    <a:p>
                      <a:pPr marL="342900" lvl="0" indent="-342900" algn="just">
                        <a:lnSpc>
                          <a:spcPct val="115000"/>
                        </a:lnSpc>
                        <a:spcAft>
                          <a:spcPts val="0"/>
                        </a:spcAft>
                        <a:buFont typeface="Wingdings" panose="05000000000000000000" pitchFamily="2" charset="2"/>
                        <a:buChar char=""/>
                      </a:pPr>
                      <a:r>
                        <a:rPr lang="es-ES" sz="1200" dirty="0">
                          <a:effectLst/>
                        </a:rPr>
                        <a:t>Instituto Materno-Perinatal y Hospital Docente Asistencial San Bartolomé: 4.5 – 6.5 egresos / cama / mes. Para el cálculo se considerarán las camas de la unidad de intermedios neonatales.</a:t>
                      </a:r>
                      <a:endParaRPr lang="es-PE" sz="1400" dirty="0">
                        <a:effectLst/>
                      </a:endParaRPr>
                    </a:p>
                    <a:p>
                      <a:pPr marL="342900" lvl="0" indent="-342900" algn="just">
                        <a:lnSpc>
                          <a:spcPct val="115000"/>
                        </a:lnSpc>
                        <a:spcAft>
                          <a:spcPts val="0"/>
                        </a:spcAft>
                        <a:buFont typeface="Wingdings" panose="05000000000000000000" pitchFamily="2" charset="2"/>
                        <a:buChar char=""/>
                      </a:pPr>
                      <a:r>
                        <a:rPr lang="es-ES" sz="1200" dirty="0">
                          <a:effectLst/>
                        </a:rPr>
                        <a:t>Hospital Nacional Sergio E. </a:t>
                      </a:r>
                      <a:r>
                        <a:rPr lang="es-ES" sz="1200" dirty="0" err="1">
                          <a:effectLst/>
                        </a:rPr>
                        <a:t>Bernales</a:t>
                      </a:r>
                      <a:r>
                        <a:rPr lang="es-ES" sz="1200" dirty="0">
                          <a:effectLst/>
                        </a:rPr>
                        <a:t>: 5.5 a 7.5 egresos /cama /mes.</a:t>
                      </a:r>
                      <a:endParaRPr lang="es-PE" sz="1400" dirty="0">
                        <a:effectLst/>
                      </a:endParaRPr>
                    </a:p>
                    <a:p>
                      <a:pPr marL="342900" lvl="0" indent="-342900" algn="just">
                        <a:lnSpc>
                          <a:spcPct val="115000"/>
                        </a:lnSpc>
                        <a:spcAft>
                          <a:spcPts val="0"/>
                        </a:spcAft>
                        <a:buFont typeface="Wingdings" panose="05000000000000000000" pitchFamily="2" charset="2"/>
                        <a:buChar char=""/>
                      </a:pPr>
                      <a:r>
                        <a:rPr lang="es-ES" sz="1200" dirty="0">
                          <a:effectLst/>
                        </a:rPr>
                        <a:t>Instituto Especializado de Salud Mental Honorio Delgado-</a:t>
                      </a:r>
                      <a:r>
                        <a:rPr lang="es-ES" sz="1200" dirty="0" err="1">
                          <a:effectLst/>
                        </a:rPr>
                        <a:t>Hideyo</a:t>
                      </a:r>
                      <a:r>
                        <a:rPr lang="es-ES" sz="1200" dirty="0">
                          <a:effectLst/>
                        </a:rPr>
                        <a:t> </a:t>
                      </a:r>
                      <a:r>
                        <a:rPr lang="es-ES" sz="1200" dirty="0" err="1">
                          <a:effectLst/>
                        </a:rPr>
                        <a:t>Noguchi</a:t>
                      </a:r>
                      <a:r>
                        <a:rPr lang="es-ES" sz="1200" dirty="0">
                          <a:effectLst/>
                        </a:rPr>
                        <a:t> (INSM): 0.5-0.7 egresos / cama / mes.</a:t>
                      </a:r>
                      <a:endParaRPr lang="es-PE" sz="1400" dirty="0">
                        <a:effectLst/>
                      </a:endParaRPr>
                    </a:p>
                    <a:p>
                      <a:pPr marL="342900" lvl="0" indent="-342900" algn="just">
                        <a:lnSpc>
                          <a:spcPct val="115000"/>
                        </a:lnSpc>
                        <a:spcAft>
                          <a:spcPts val="0"/>
                        </a:spcAft>
                        <a:buFont typeface="Wingdings" panose="05000000000000000000" pitchFamily="2" charset="2"/>
                        <a:buChar char=""/>
                      </a:pPr>
                      <a:r>
                        <a:rPr lang="es-ES" sz="1200" dirty="0">
                          <a:effectLst/>
                        </a:rPr>
                        <a:t>Hospital </a:t>
                      </a:r>
                      <a:r>
                        <a:rPr lang="es-ES" sz="1200" dirty="0" err="1">
                          <a:effectLst/>
                        </a:rPr>
                        <a:t>Hermilio</a:t>
                      </a:r>
                      <a:r>
                        <a:rPr lang="es-ES" sz="1200" dirty="0">
                          <a:effectLst/>
                        </a:rPr>
                        <a:t> </a:t>
                      </a:r>
                      <a:r>
                        <a:rPr lang="es-ES" sz="1200" dirty="0" err="1">
                          <a:effectLst/>
                        </a:rPr>
                        <a:t>Valdizán</a:t>
                      </a:r>
                      <a:r>
                        <a:rPr lang="es-ES" sz="1200" dirty="0">
                          <a:effectLst/>
                        </a:rPr>
                        <a:t> (HHV):   0.7 – 0. 8 egresos / cama / mes.</a:t>
                      </a:r>
                      <a:endParaRPr lang="es-PE" sz="1400" dirty="0">
                        <a:effectLst/>
                      </a:endParaRPr>
                    </a:p>
                    <a:p>
                      <a:pPr marL="342900" lvl="0" indent="-342900" algn="just">
                        <a:lnSpc>
                          <a:spcPct val="115000"/>
                        </a:lnSpc>
                        <a:spcAft>
                          <a:spcPts val="0"/>
                        </a:spcAft>
                        <a:buFont typeface="Wingdings" panose="05000000000000000000" pitchFamily="2" charset="2"/>
                        <a:buChar char=""/>
                      </a:pPr>
                      <a:r>
                        <a:rPr lang="es-ES" sz="1200" dirty="0">
                          <a:effectLst/>
                        </a:rPr>
                        <a:t>Hospital Víctor </a:t>
                      </a:r>
                      <a:r>
                        <a:rPr lang="es-ES" sz="1200" dirty="0" err="1">
                          <a:effectLst/>
                        </a:rPr>
                        <a:t>Larco</a:t>
                      </a:r>
                      <a:r>
                        <a:rPr lang="es-ES" sz="1200" dirty="0">
                          <a:effectLst/>
                        </a:rPr>
                        <a:t> Herrera: 0.3 – 0.5 egresos/cama/mes</a:t>
                      </a:r>
                      <a:endParaRPr lang="es-PE" sz="1400" dirty="0">
                        <a:effectLst/>
                      </a:endParaRPr>
                    </a:p>
                    <a:p>
                      <a:pPr marL="342900" lvl="0" indent="-342900" algn="just">
                        <a:lnSpc>
                          <a:spcPct val="115000"/>
                        </a:lnSpc>
                        <a:spcAft>
                          <a:spcPts val="0"/>
                        </a:spcAft>
                        <a:buFont typeface="Wingdings" panose="05000000000000000000" pitchFamily="2" charset="2"/>
                        <a:buChar char=""/>
                      </a:pPr>
                      <a:r>
                        <a:rPr lang="es-ES" sz="1200" dirty="0">
                          <a:effectLst/>
                        </a:rPr>
                        <a:t>Instituto Nacional de Rehabilitación (INR): 0.25 – 0.30 egresos / cama / mes </a:t>
                      </a:r>
                      <a:endParaRPr lang="es-PE" sz="1400" dirty="0">
                        <a:effectLst/>
                      </a:endParaRPr>
                    </a:p>
                    <a:p>
                      <a:pPr marL="342900" lvl="0" indent="-342900" algn="just">
                        <a:lnSpc>
                          <a:spcPct val="115000"/>
                        </a:lnSpc>
                        <a:spcAft>
                          <a:spcPts val="0"/>
                        </a:spcAft>
                        <a:buFont typeface="Wingdings" panose="05000000000000000000" pitchFamily="2" charset="2"/>
                        <a:buChar char=""/>
                      </a:pPr>
                      <a:r>
                        <a:rPr lang="es-ES" sz="1200" dirty="0">
                          <a:effectLst/>
                        </a:rPr>
                        <a:t>INEN: 2 a 4 egresos /cama/mes, en la UPSS de hospitalización quirúrgica.</a:t>
                      </a:r>
                      <a:endParaRPr lang="es-P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680" marR="12680" marT="0" marB="0" anchor="ctr"/>
                </a:tc>
              </a:tr>
              <a:tr h="173523">
                <a:tc>
                  <a:txBody>
                    <a:bodyPr/>
                    <a:lstStyle/>
                    <a:p>
                      <a:pPr algn="just">
                        <a:lnSpc>
                          <a:spcPct val="107000"/>
                        </a:lnSpc>
                        <a:spcAft>
                          <a:spcPts val="0"/>
                        </a:spcAft>
                      </a:pPr>
                      <a:r>
                        <a:rPr lang="es-ES" sz="1200" dirty="0">
                          <a:effectLst/>
                        </a:rPr>
                        <a:t>Área responsable de la información</a:t>
                      </a:r>
                      <a:endParaRPr lang="es-PE" sz="1400" dirty="0">
                        <a:effectLst/>
                        <a:latin typeface="Times New Roman" panose="02020603050405020304" pitchFamily="18" charset="0"/>
                        <a:ea typeface="Times New Roman" panose="02020603050405020304" pitchFamily="18" charset="0"/>
                      </a:endParaRPr>
                    </a:p>
                  </a:txBody>
                  <a:tcPr marL="12680" marR="12680" marT="0" marB="0" anchor="ctr"/>
                </a:tc>
                <a:tc>
                  <a:txBody>
                    <a:bodyPr/>
                    <a:lstStyle/>
                    <a:p>
                      <a:pPr algn="just">
                        <a:lnSpc>
                          <a:spcPct val="107000"/>
                        </a:lnSpc>
                        <a:spcAft>
                          <a:spcPts val="0"/>
                        </a:spcAft>
                      </a:pPr>
                      <a:r>
                        <a:rPr lang="es-ES" sz="1200" dirty="0">
                          <a:effectLst/>
                        </a:rPr>
                        <a:t>Oficina General de Tecnologías de la Información.</a:t>
                      </a:r>
                      <a:endParaRPr lang="es-PE" sz="1400" dirty="0">
                        <a:effectLst/>
                        <a:latin typeface="Times New Roman" panose="02020603050405020304" pitchFamily="18" charset="0"/>
                        <a:ea typeface="Times New Roman" panose="02020603050405020304" pitchFamily="18" charset="0"/>
                      </a:endParaRPr>
                    </a:p>
                  </a:txBody>
                  <a:tcPr marL="12680" marR="12680" marT="0" marB="0" anchor="ctr"/>
                </a:tc>
              </a:tr>
              <a:tr h="413603">
                <a:tc>
                  <a:txBody>
                    <a:bodyPr/>
                    <a:lstStyle/>
                    <a:p>
                      <a:pPr algn="just">
                        <a:lnSpc>
                          <a:spcPct val="107000"/>
                        </a:lnSpc>
                        <a:spcAft>
                          <a:spcPts val="0"/>
                        </a:spcAft>
                      </a:pPr>
                      <a:r>
                        <a:rPr lang="es-ES" sz="1200">
                          <a:effectLst/>
                        </a:rPr>
                        <a:t>Notas</a:t>
                      </a:r>
                      <a:endParaRPr lang="es-PE" sz="1400">
                        <a:effectLst/>
                        <a:latin typeface="Times New Roman" panose="02020603050405020304" pitchFamily="18" charset="0"/>
                        <a:ea typeface="Times New Roman" panose="02020603050405020304" pitchFamily="18" charset="0"/>
                      </a:endParaRPr>
                    </a:p>
                  </a:txBody>
                  <a:tcPr marL="12680" marR="12680" marT="0" marB="0" anchor="ctr"/>
                </a:tc>
                <a:tc>
                  <a:txBody>
                    <a:bodyPr/>
                    <a:lstStyle/>
                    <a:p>
                      <a:pPr algn="just">
                        <a:lnSpc>
                          <a:spcPct val="107000"/>
                        </a:lnSpc>
                        <a:spcAft>
                          <a:spcPts val="0"/>
                        </a:spcAft>
                      </a:pPr>
                      <a:r>
                        <a:rPr lang="es-ES" sz="1200" dirty="0">
                          <a:solidFill>
                            <a:srgbClr val="FF0000"/>
                          </a:solidFill>
                          <a:effectLst/>
                        </a:rPr>
                        <a:t>Para establecimientos de atención especializada II-E y  III-E: se podrá ajustar de  acuerdo a la especialidad o campo clínico. </a:t>
                      </a:r>
                      <a:endParaRPr lang="es-PE" sz="1400" dirty="0">
                        <a:solidFill>
                          <a:srgbClr val="FF0000"/>
                        </a:solidFill>
                        <a:effectLst/>
                      </a:endParaRPr>
                    </a:p>
                    <a:p>
                      <a:pPr algn="just">
                        <a:lnSpc>
                          <a:spcPct val="107000"/>
                        </a:lnSpc>
                        <a:spcAft>
                          <a:spcPts val="0"/>
                        </a:spcAft>
                      </a:pPr>
                      <a:r>
                        <a:rPr lang="es-ES" sz="1200" dirty="0">
                          <a:solidFill>
                            <a:srgbClr val="FF0000"/>
                          </a:solidFill>
                          <a:effectLst/>
                        </a:rPr>
                        <a:t>No aplica para hospitales con campo especializado en atención de emergencias. </a:t>
                      </a:r>
                      <a:endParaRPr lang="es-PE" sz="1400" dirty="0">
                        <a:solidFill>
                          <a:srgbClr val="FF0000"/>
                        </a:solidFill>
                        <a:effectLst/>
                        <a:latin typeface="Times New Roman" panose="02020603050405020304" pitchFamily="18" charset="0"/>
                        <a:ea typeface="Times New Roman" panose="02020603050405020304" pitchFamily="18" charset="0"/>
                      </a:endParaRPr>
                    </a:p>
                  </a:txBody>
                  <a:tcPr marL="12680" marR="12680" marT="0" marB="0" anchor="ctr"/>
                </a:tc>
              </a:tr>
            </a:tbl>
          </a:graphicData>
        </a:graphic>
      </p:graphicFrame>
    </p:spTree>
    <p:extLst>
      <p:ext uri="{BB962C8B-B14F-4D97-AF65-F5344CB8AC3E}">
        <p14:creationId xmlns:p14="http://schemas.microsoft.com/office/powerpoint/2010/main" val="38161130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8426" y="459786"/>
            <a:ext cx="3565925" cy="4351338"/>
          </a:xfrm>
        </p:spPr>
        <p:txBody>
          <a:bodyPr/>
          <a:lstStyle/>
          <a:p>
            <a:r>
              <a:rPr lang="en-US" dirty="0" smtClean="0"/>
              <a:t>PORCENTAJE DE OCUPACION</a:t>
            </a:r>
          </a:p>
        </p:txBody>
      </p:sp>
      <p:graphicFrame>
        <p:nvGraphicFramePr>
          <p:cNvPr id="4" name="Table 3"/>
          <p:cNvGraphicFramePr>
            <a:graphicFrameLocks noGrp="1"/>
          </p:cNvGraphicFramePr>
          <p:nvPr>
            <p:extLst>
              <p:ext uri="{D42A27DB-BD31-4B8C-83A1-F6EECF244321}">
                <p14:modId xmlns:p14="http://schemas.microsoft.com/office/powerpoint/2010/main" val="2730547888"/>
              </p:ext>
            </p:extLst>
          </p:nvPr>
        </p:nvGraphicFramePr>
        <p:xfrm>
          <a:off x="163749" y="1462288"/>
          <a:ext cx="3974045" cy="1451674"/>
        </p:xfrm>
        <a:graphic>
          <a:graphicData uri="http://schemas.openxmlformats.org/drawingml/2006/table">
            <a:tbl>
              <a:tblPr firstRow="1" firstCol="1" bandRow="1">
                <a:tableStyleId>{5C22544A-7EE6-4342-B048-85BDC9FD1C3A}</a:tableStyleId>
              </a:tblPr>
              <a:tblGrid>
                <a:gridCol w="3974045"/>
              </a:tblGrid>
              <a:tr h="725837">
                <a:tc>
                  <a:txBody>
                    <a:bodyPr/>
                    <a:lstStyle/>
                    <a:p>
                      <a:pPr algn="just">
                        <a:lnSpc>
                          <a:spcPct val="107000"/>
                        </a:lnSpc>
                        <a:spcAft>
                          <a:spcPts val="0"/>
                        </a:spcAft>
                      </a:pPr>
                      <a:r>
                        <a:rPr lang="es-ES" sz="1400" dirty="0">
                          <a:solidFill>
                            <a:srgbClr val="0000FF"/>
                          </a:solidFill>
                          <a:effectLst/>
                        </a:rPr>
                        <a:t>              </a:t>
                      </a:r>
                      <a:r>
                        <a:rPr lang="es-ES" sz="1400" u="sng" dirty="0">
                          <a:solidFill>
                            <a:srgbClr val="0000FF"/>
                          </a:solidFill>
                          <a:effectLst/>
                        </a:rPr>
                        <a:t>N° pacientes-día (de un período</a:t>
                      </a:r>
                      <a:r>
                        <a:rPr lang="es-ES" sz="1400" u="sng" dirty="0">
                          <a:solidFill>
                            <a:srgbClr val="FF0000"/>
                          </a:solidFill>
                          <a:effectLst/>
                        </a:rPr>
                        <a:t>)</a:t>
                      </a:r>
                      <a:r>
                        <a:rPr lang="es-ES" sz="1400" dirty="0">
                          <a:solidFill>
                            <a:srgbClr val="FF0000"/>
                          </a:solidFill>
                          <a:effectLst/>
                        </a:rPr>
                        <a:t>             x 100</a:t>
                      </a:r>
                      <a:endParaRPr lang="es-PE" sz="1600" dirty="0">
                        <a:solidFill>
                          <a:srgbClr val="FF0000"/>
                        </a:solidFill>
                        <a:effectLst/>
                        <a:latin typeface="Times New Roman" panose="02020603050405020304" pitchFamily="18" charset="0"/>
                        <a:ea typeface="Times New Roman" panose="02020603050405020304" pitchFamily="18" charset="0"/>
                      </a:endParaRPr>
                    </a:p>
                  </a:txBody>
                  <a:tcPr marL="16213" marR="16213" marT="0" marB="0" anchor="ctr"/>
                </a:tc>
              </a:tr>
              <a:tr h="725837">
                <a:tc>
                  <a:txBody>
                    <a:bodyPr/>
                    <a:lstStyle/>
                    <a:p>
                      <a:pPr algn="just">
                        <a:lnSpc>
                          <a:spcPct val="107000"/>
                        </a:lnSpc>
                        <a:spcAft>
                          <a:spcPts val="0"/>
                        </a:spcAft>
                      </a:pPr>
                      <a:r>
                        <a:rPr lang="es-ES" sz="1400" dirty="0">
                          <a:solidFill>
                            <a:srgbClr val="0000FF"/>
                          </a:solidFill>
                          <a:effectLst/>
                        </a:rPr>
                        <a:t> N° de días-cama-disponible (en el mismo período)</a:t>
                      </a:r>
                      <a:endParaRPr lang="es-PE" sz="1600" dirty="0">
                        <a:solidFill>
                          <a:srgbClr val="0000FF"/>
                        </a:solidFill>
                        <a:effectLst/>
                        <a:latin typeface="Times New Roman" panose="02020603050405020304" pitchFamily="18" charset="0"/>
                        <a:ea typeface="Times New Roman" panose="02020603050405020304" pitchFamily="18" charset="0"/>
                      </a:endParaRPr>
                    </a:p>
                  </a:txBody>
                  <a:tcPr marL="16213" marR="16213" marT="0" marB="0" anchor="ctr"/>
                </a:tc>
              </a:tr>
            </a:tbl>
          </a:graphicData>
        </a:graphic>
      </p:graphicFrame>
      <p:sp>
        <p:nvSpPr>
          <p:cNvPr id="5" name="Content Placeholder 2"/>
          <p:cNvSpPr txBox="1">
            <a:spLocks/>
          </p:cNvSpPr>
          <p:nvPr/>
        </p:nvSpPr>
        <p:spPr>
          <a:xfrm>
            <a:off x="1538973" y="3488552"/>
            <a:ext cx="459075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PROMEDIO PERMANENCIA CAMA</a:t>
            </a:r>
            <a:endParaRPr lang="en-US" dirty="0"/>
          </a:p>
        </p:txBody>
      </p:sp>
      <p:sp>
        <p:nvSpPr>
          <p:cNvPr id="6" name="Content Placeholder 2"/>
          <p:cNvSpPr txBox="1">
            <a:spLocks/>
          </p:cNvSpPr>
          <p:nvPr/>
        </p:nvSpPr>
        <p:spPr>
          <a:xfrm>
            <a:off x="6817356" y="5968657"/>
            <a:ext cx="5533484" cy="82797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1200" dirty="0">
                <a:solidFill>
                  <a:srgbClr val="FF0000"/>
                </a:solidFill>
              </a:rPr>
              <a:t>Para Hospitales Generales del II nivel de atención: 6 a 9 </a:t>
            </a:r>
            <a:endParaRPr lang="es-ES" sz="1200" dirty="0" smtClean="0">
              <a:solidFill>
                <a:srgbClr val="FF0000"/>
              </a:solidFill>
            </a:endParaRPr>
          </a:p>
          <a:p>
            <a:pPr marL="0" indent="0">
              <a:buNone/>
            </a:pPr>
            <a:r>
              <a:rPr lang="es-ES" sz="1200" dirty="0">
                <a:solidFill>
                  <a:srgbClr val="FF0000"/>
                </a:solidFill>
              </a:rPr>
              <a:t>Para Hospitales Generales del III nivel de atención: </a:t>
            </a:r>
            <a:r>
              <a:rPr lang="es-ES" sz="1200" dirty="0" smtClean="0">
                <a:solidFill>
                  <a:srgbClr val="FF0000"/>
                </a:solidFill>
              </a:rPr>
              <a:t>3 -5  EGRESOS / CAMA / MES</a:t>
            </a:r>
          </a:p>
          <a:p>
            <a:pPr marL="0" indent="0">
              <a:buNone/>
            </a:pPr>
            <a:r>
              <a:rPr lang="es-ES" sz="1200" dirty="0" err="1">
                <a:solidFill>
                  <a:srgbClr val="FF0000"/>
                </a:solidFill>
              </a:rPr>
              <a:t>Variacion</a:t>
            </a:r>
            <a:r>
              <a:rPr lang="es-ES" sz="1200" dirty="0">
                <a:solidFill>
                  <a:srgbClr val="FF0000"/>
                </a:solidFill>
              </a:rPr>
              <a:t> para Especializados.</a:t>
            </a:r>
            <a:endParaRPr lang="en-US" sz="1200" dirty="0"/>
          </a:p>
        </p:txBody>
      </p:sp>
      <p:sp>
        <p:nvSpPr>
          <p:cNvPr id="7" name="Rectángulo 6"/>
          <p:cNvSpPr/>
          <p:nvPr/>
        </p:nvSpPr>
        <p:spPr>
          <a:xfrm>
            <a:off x="3048000" y="4979162"/>
            <a:ext cx="6096000" cy="685059"/>
          </a:xfrm>
          <a:prstGeom prst="rect">
            <a:avLst/>
          </a:prstGeom>
        </p:spPr>
        <p:txBody>
          <a:bodyPr>
            <a:spAutoFit/>
          </a:bodyPr>
          <a:lstStyle/>
          <a:p>
            <a:pPr>
              <a:lnSpc>
                <a:spcPct val="107000"/>
              </a:lnSpc>
              <a:spcAft>
                <a:spcPts val="0"/>
              </a:spcAft>
            </a:pPr>
            <a:r>
              <a:rPr lang="es-ES" dirty="0">
                <a:solidFill>
                  <a:srgbClr val="0000FF"/>
                </a:solidFill>
              </a:rPr>
              <a:t/>
            </a:r>
            <a:br>
              <a:rPr lang="es-ES" dirty="0">
                <a:solidFill>
                  <a:srgbClr val="0000FF"/>
                </a:solidFill>
              </a:rPr>
            </a:br>
            <a:endParaRPr lang="es-PE" dirty="0">
              <a:solidFill>
                <a:srgbClr val="0000FF"/>
              </a:solidFill>
              <a:latin typeface="Times New Roman" panose="02020603050405020304" pitchFamily="18" charset="0"/>
              <a:ea typeface="Times New Roman" panose="02020603050405020304" pitchFamily="18" charset="0"/>
            </a:endParaRPr>
          </a:p>
        </p:txBody>
      </p:sp>
      <p:graphicFrame>
        <p:nvGraphicFramePr>
          <p:cNvPr id="9" name="Table 3"/>
          <p:cNvGraphicFramePr>
            <a:graphicFrameLocks noGrp="1"/>
          </p:cNvGraphicFramePr>
          <p:nvPr>
            <p:extLst>
              <p:ext uri="{D42A27DB-BD31-4B8C-83A1-F6EECF244321}">
                <p14:modId xmlns:p14="http://schemas.microsoft.com/office/powerpoint/2010/main" val="3051102775"/>
              </p:ext>
            </p:extLst>
          </p:nvPr>
        </p:nvGraphicFramePr>
        <p:xfrm>
          <a:off x="1665439" y="4416379"/>
          <a:ext cx="4641267" cy="1438623"/>
        </p:xfrm>
        <a:graphic>
          <a:graphicData uri="http://schemas.openxmlformats.org/drawingml/2006/table">
            <a:tbl>
              <a:tblPr firstRow="1" firstCol="1" bandRow="1">
                <a:tableStyleId>{5C22544A-7EE6-4342-B048-85BDC9FD1C3A}</a:tableStyleId>
              </a:tblPr>
              <a:tblGrid>
                <a:gridCol w="4641267"/>
              </a:tblGrid>
              <a:tr h="712786">
                <a:tc>
                  <a:txBody>
                    <a:bodyPr/>
                    <a:lstStyle/>
                    <a:p>
                      <a:pPr algn="just">
                        <a:lnSpc>
                          <a:spcPct val="107000"/>
                        </a:lnSpc>
                        <a:spcAft>
                          <a:spcPts val="0"/>
                        </a:spcAft>
                      </a:pPr>
                      <a:r>
                        <a:rPr lang="es-ES" sz="1400" dirty="0">
                          <a:solidFill>
                            <a:srgbClr val="FF0000"/>
                          </a:solidFill>
                          <a:effectLst/>
                        </a:rPr>
                        <a:t>              </a:t>
                      </a:r>
                      <a:r>
                        <a:rPr lang="es-ES" sz="1400" dirty="0" smtClean="0">
                          <a:solidFill>
                            <a:srgbClr val="0000FF"/>
                          </a:solidFill>
                        </a:rPr>
                        <a:t>N° de días-estancia de los egresados en la UPSS Hospitalización en un período</a:t>
                      </a:r>
                      <a:r>
                        <a:rPr lang="es-ES" sz="1400" dirty="0" smtClean="0">
                          <a:solidFill>
                            <a:srgbClr val="FF0000"/>
                          </a:solidFill>
                          <a:effectLst/>
                        </a:rPr>
                        <a:t>            </a:t>
                      </a:r>
                      <a:endParaRPr lang="es-PE" sz="1600" dirty="0">
                        <a:solidFill>
                          <a:srgbClr val="FF0000"/>
                        </a:solidFill>
                        <a:effectLst/>
                        <a:latin typeface="Times New Roman" panose="02020603050405020304" pitchFamily="18" charset="0"/>
                        <a:ea typeface="Times New Roman" panose="02020603050405020304" pitchFamily="18" charset="0"/>
                      </a:endParaRPr>
                    </a:p>
                  </a:txBody>
                  <a:tcPr marL="16213" marR="16213" marT="0" marB="0" anchor="ctr"/>
                </a:tc>
              </a:tr>
              <a:tr h="725837">
                <a:tc>
                  <a:txBody>
                    <a:bodyPr/>
                    <a:lstStyle/>
                    <a:p>
                      <a:pPr>
                        <a:lnSpc>
                          <a:spcPct val="107000"/>
                        </a:lnSpc>
                        <a:spcAft>
                          <a:spcPts val="0"/>
                        </a:spcAft>
                      </a:pPr>
                      <a:r>
                        <a:rPr lang="es-ES" sz="1400" dirty="0" smtClean="0">
                          <a:solidFill>
                            <a:srgbClr val="0000FF"/>
                          </a:solidFill>
                        </a:rPr>
                        <a:t>N° </a:t>
                      </a:r>
                      <a:r>
                        <a:rPr lang="es-ES" sz="1400" dirty="0" smtClean="0">
                          <a:solidFill>
                            <a:srgbClr val="FF0000"/>
                          </a:solidFill>
                        </a:rPr>
                        <a:t>de egresos </a:t>
                      </a:r>
                      <a:r>
                        <a:rPr lang="es-ES" sz="1400" dirty="0" smtClean="0">
                          <a:solidFill>
                            <a:srgbClr val="0000FF"/>
                          </a:solidFill>
                        </a:rPr>
                        <a:t>en la UPSS Hospitalización en el mismo período</a:t>
                      </a:r>
                      <a:endParaRPr lang="es-PE" sz="1400" dirty="0">
                        <a:solidFill>
                          <a:srgbClr val="0000FF"/>
                        </a:solidFill>
                        <a:latin typeface="Times New Roman" panose="02020603050405020304" pitchFamily="18" charset="0"/>
                        <a:ea typeface="Times New Roman" panose="02020603050405020304" pitchFamily="18" charset="0"/>
                      </a:endParaRPr>
                    </a:p>
                  </a:txBody>
                  <a:tcPr marL="16213" marR="16213" marT="0" marB="0" anchor="ctr"/>
                </a:tc>
              </a:tr>
            </a:tbl>
          </a:graphicData>
        </a:graphic>
      </p:graphicFrame>
      <p:graphicFrame>
        <p:nvGraphicFramePr>
          <p:cNvPr id="10" name="Table 3"/>
          <p:cNvGraphicFramePr>
            <a:graphicFrameLocks noGrp="1"/>
          </p:cNvGraphicFramePr>
          <p:nvPr>
            <p:extLst>
              <p:ext uri="{D42A27DB-BD31-4B8C-83A1-F6EECF244321}">
                <p14:modId xmlns:p14="http://schemas.microsoft.com/office/powerpoint/2010/main" val="156514213"/>
              </p:ext>
            </p:extLst>
          </p:nvPr>
        </p:nvGraphicFramePr>
        <p:xfrm>
          <a:off x="7162870" y="4516983"/>
          <a:ext cx="4842455" cy="1451674"/>
        </p:xfrm>
        <a:graphic>
          <a:graphicData uri="http://schemas.openxmlformats.org/drawingml/2006/table">
            <a:tbl>
              <a:tblPr firstRow="1" firstCol="1" bandRow="1">
                <a:tableStyleId>{5C22544A-7EE6-4342-B048-85BDC9FD1C3A}</a:tableStyleId>
              </a:tblPr>
              <a:tblGrid>
                <a:gridCol w="4842455"/>
              </a:tblGrid>
              <a:tr h="725837">
                <a:tc>
                  <a:txBody>
                    <a:bodyPr/>
                    <a:lstStyle/>
                    <a:p>
                      <a:pPr algn="just">
                        <a:lnSpc>
                          <a:spcPct val="107000"/>
                        </a:lnSpc>
                        <a:spcAft>
                          <a:spcPts val="0"/>
                        </a:spcAft>
                      </a:pPr>
                      <a:r>
                        <a:rPr lang="es-ES" sz="1400" dirty="0" smtClean="0">
                          <a:solidFill>
                            <a:srgbClr val="0000FF"/>
                          </a:solidFill>
                        </a:rPr>
                        <a:t>Nº de </a:t>
                      </a:r>
                      <a:r>
                        <a:rPr lang="es-ES" sz="1400" dirty="0" smtClean="0">
                          <a:solidFill>
                            <a:srgbClr val="FF0000"/>
                          </a:solidFill>
                        </a:rPr>
                        <a:t>egresos</a:t>
                      </a:r>
                      <a:r>
                        <a:rPr lang="es-ES" sz="1400" dirty="0" smtClean="0">
                          <a:solidFill>
                            <a:srgbClr val="0000FF"/>
                          </a:solidFill>
                        </a:rPr>
                        <a:t> en la UPSS Hospitalización de un </a:t>
                      </a:r>
                      <a:r>
                        <a:rPr lang="es-ES" sz="1400" dirty="0" err="1" smtClean="0">
                          <a:solidFill>
                            <a:srgbClr val="0000FF"/>
                          </a:solidFill>
                        </a:rPr>
                        <a:t>período</a:t>
                      </a:r>
                      <a:r>
                        <a:rPr lang="es-ES" sz="1400" u="sng" dirty="0" err="1" smtClean="0">
                          <a:solidFill>
                            <a:srgbClr val="FF0000"/>
                          </a:solidFill>
                          <a:effectLst/>
                        </a:rPr>
                        <a:t>°</a:t>
                      </a:r>
                      <a:r>
                        <a:rPr lang="es-ES" sz="1400" u="sng" dirty="0" smtClean="0">
                          <a:solidFill>
                            <a:srgbClr val="FF0000"/>
                          </a:solidFill>
                          <a:effectLst/>
                        </a:rPr>
                        <a:t> </a:t>
                      </a:r>
                      <a:r>
                        <a:rPr lang="es-ES" sz="1400" dirty="0" smtClean="0">
                          <a:solidFill>
                            <a:srgbClr val="FF0000"/>
                          </a:solidFill>
                          <a:effectLst/>
                        </a:rPr>
                        <a:t>   </a:t>
                      </a:r>
                      <a:endParaRPr lang="es-PE" sz="1600" dirty="0">
                        <a:solidFill>
                          <a:srgbClr val="FF0000"/>
                        </a:solidFill>
                        <a:effectLst/>
                        <a:latin typeface="Times New Roman" panose="02020603050405020304" pitchFamily="18" charset="0"/>
                        <a:ea typeface="Times New Roman" panose="02020603050405020304" pitchFamily="18" charset="0"/>
                      </a:endParaRPr>
                    </a:p>
                  </a:txBody>
                  <a:tcPr marL="16213" marR="16213" marT="0" marB="0" anchor="ctr"/>
                </a:tc>
              </a:tr>
              <a:tr h="725837">
                <a:tc>
                  <a:txBody>
                    <a:bodyPr/>
                    <a:lstStyle/>
                    <a:p>
                      <a:pPr algn="just">
                        <a:lnSpc>
                          <a:spcPct val="107000"/>
                        </a:lnSpc>
                        <a:spcAft>
                          <a:spcPts val="0"/>
                        </a:spcAft>
                      </a:pPr>
                      <a:r>
                        <a:rPr lang="es-ES" sz="1400" dirty="0">
                          <a:solidFill>
                            <a:srgbClr val="FF0000"/>
                          </a:solidFill>
                          <a:effectLst/>
                        </a:rPr>
                        <a:t> </a:t>
                      </a:r>
                      <a:r>
                        <a:rPr lang="es-ES" sz="1400" dirty="0" smtClean="0">
                          <a:solidFill>
                            <a:srgbClr val="0000FF"/>
                          </a:solidFill>
                        </a:rPr>
                        <a:t>N° de camas disponibles promedio en el mismo período</a:t>
                      </a:r>
                      <a:endParaRPr lang="es-PE" sz="1600" dirty="0">
                        <a:solidFill>
                          <a:srgbClr val="FF0000"/>
                        </a:solidFill>
                        <a:effectLst/>
                        <a:latin typeface="Times New Roman" panose="02020603050405020304" pitchFamily="18" charset="0"/>
                        <a:ea typeface="Times New Roman" panose="02020603050405020304" pitchFamily="18" charset="0"/>
                      </a:endParaRPr>
                    </a:p>
                  </a:txBody>
                  <a:tcPr marL="16213" marR="16213" marT="0" marB="0" anchor="ctr"/>
                </a:tc>
              </a:tr>
            </a:tbl>
          </a:graphicData>
        </a:graphic>
      </p:graphicFrame>
      <p:graphicFrame>
        <p:nvGraphicFramePr>
          <p:cNvPr id="11" name="Tabla 10"/>
          <p:cNvGraphicFramePr>
            <a:graphicFrameLocks noGrp="1"/>
          </p:cNvGraphicFramePr>
          <p:nvPr>
            <p:extLst>
              <p:ext uri="{D42A27DB-BD31-4B8C-83A1-F6EECF244321}">
                <p14:modId xmlns:p14="http://schemas.microsoft.com/office/powerpoint/2010/main" val="3354718630"/>
              </p:ext>
            </p:extLst>
          </p:nvPr>
        </p:nvGraphicFramePr>
        <p:xfrm>
          <a:off x="5164428" y="141667"/>
          <a:ext cx="6851561" cy="3329940"/>
        </p:xfrm>
        <a:graphic>
          <a:graphicData uri="http://schemas.openxmlformats.org/drawingml/2006/table">
            <a:tbl>
              <a:tblPr firstRow="1" firstCol="1" bandRow="1">
                <a:tableStyleId>{5C22544A-7EE6-4342-B048-85BDC9FD1C3A}</a:tableStyleId>
              </a:tblPr>
              <a:tblGrid>
                <a:gridCol w="6851561"/>
              </a:tblGrid>
              <a:tr h="2896922">
                <a:tc>
                  <a:txBody>
                    <a:bodyPr/>
                    <a:lstStyle/>
                    <a:p>
                      <a:pPr>
                        <a:lnSpc>
                          <a:spcPct val="115000"/>
                        </a:lnSpc>
                        <a:spcAft>
                          <a:spcPts val="0"/>
                        </a:spcAft>
                      </a:pPr>
                      <a:r>
                        <a:rPr lang="es-ES" sz="1000" dirty="0" smtClean="0">
                          <a:solidFill>
                            <a:srgbClr val="FF0000"/>
                          </a:solidFill>
                          <a:effectLst/>
                        </a:rPr>
                        <a:t>El </a:t>
                      </a:r>
                      <a:r>
                        <a:rPr lang="es-ES" sz="1000" dirty="0">
                          <a:solidFill>
                            <a:srgbClr val="FF0000"/>
                          </a:solidFill>
                          <a:effectLst/>
                        </a:rPr>
                        <a:t>número total de días-estancia de los egresos (o días de permanencia) </a:t>
                      </a:r>
                      <a:r>
                        <a:rPr lang="es-ES" sz="1000" dirty="0">
                          <a:solidFill>
                            <a:schemeClr val="tx1"/>
                          </a:solidFill>
                          <a:effectLst/>
                        </a:rPr>
                        <a:t>se obtiene de la sumatoria de los días de hospitalización de cada paciente egresado de la UPSS Hospitalización durante un mes. </a:t>
                      </a:r>
                      <a:endParaRPr lang="es-ES" sz="1000" dirty="0" smtClean="0">
                        <a:solidFill>
                          <a:schemeClr val="tx1"/>
                        </a:solidFill>
                        <a:effectLst/>
                      </a:endParaRPr>
                    </a:p>
                    <a:p>
                      <a:pPr>
                        <a:lnSpc>
                          <a:spcPct val="115000"/>
                        </a:lnSpc>
                        <a:spcAft>
                          <a:spcPts val="0"/>
                        </a:spcAft>
                      </a:pPr>
                      <a:endParaRPr lang="es-ES" sz="1000" dirty="0" smtClean="0">
                        <a:solidFill>
                          <a:schemeClr val="tx1"/>
                        </a:solidFill>
                        <a:effectLst/>
                      </a:endParaRPr>
                    </a:p>
                    <a:p>
                      <a:pPr>
                        <a:lnSpc>
                          <a:spcPct val="115000"/>
                        </a:lnSpc>
                        <a:spcAft>
                          <a:spcPts val="0"/>
                        </a:spcAft>
                      </a:pPr>
                      <a:r>
                        <a:rPr lang="es-ES" sz="1000" dirty="0" smtClean="0">
                          <a:solidFill>
                            <a:schemeClr val="tx1"/>
                          </a:solidFill>
                          <a:effectLst/>
                        </a:rPr>
                        <a:t>Los </a:t>
                      </a:r>
                      <a:r>
                        <a:rPr lang="es-ES" sz="1000" dirty="0">
                          <a:solidFill>
                            <a:schemeClr val="tx1"/>
                          </a:solidFill>
                          <a:effectLst/>
                        </a:rPr>
                        <a:t>días de hospitalización se contabilizan desde el momento del ingreso del paciente a una cama de la UPSS Hospitalización hasta su egreso de esta UPSS; independientemente de su estadía en diferentes áreas o especialidades de la UPSS Hospitalización. </a:t>
                      </a:r>
                      <a:endParaRPr lang="es-ES" sz="1000" dirty="0" smtClean="0">
                        <a:solidFill>
                          <a:schemeClr val="tx1"/>
                        </a:solidFill>
                        <a:effectLst/>
                      </a:endParaRPr>
                    </a:p>
                    <a:p>
                      <a:pPr>
                        <a:lnSpc>
                          <a:spcPct val="115000"/>
                        </a:lnSpc>
                        <a:spcAft>
                          <a:spcPts val="0"/>
                        </a:spcAft>
                      </a:pPr>
                      <a:endParaRPr lang="es-ES" sz="1000" dirty="0" smtClean="0">
                        <a:solidFill>
                          <a:schemeClr val="tx1"/>
                        </a:solidFill>
                        <a:effectLst/>
                      </a:endParaRPr>
                    </a:p>
                    <a:p>
                      <a:pPr>
                        <a:lnSpc>
                          <a:spcPct val="115000"/>
                        </a:lnSpc>
                        <a:spcAft>
                          <a:spcPts val="0"/>
                        </a:spcAft>
                      </a:pPr>
                      <a:r>
                        <a:rPr lang="es-ES" sz="1000" dirty="0" smtClean="0">
                          <a:solidFill>
                            <a:schemeClr val="tx1"/>
                          </a:solidFill>
                          <a:effectLst/>
                        </a:rPr>
                        <a:t>Las </a:t>
                      </a:r>
                      <a:r>
                        <a:rPr lang="es-ES" sz="1000" dirty="0">
                          <a:solidFill>
                            <a:schemeClr val="tx1"/>
                          </a:solidFill>
                          <a:effectLst/>
                        </a:rPr>
                        <a:t>camas de hospitalización no incluyen las cunas para recién nacidos sanos, las incubadoras y camas de la UPSS Cuidados Intensivos (incluyendo la unidad de intermedios), las camas de observación de la UPSS Emergencia y las camillas de recuperación de la UPSS Centro Quirúrgico, las camas de dilatación y las camillas de expulsivo de la UPSS Centro Obstétrico</a:t>
                      </a:r>
                      <a:r>
                        <a:rPr lang="es-ES" sz="1000" dirty="0" smtClean="0">
                          <a:solidFill>
                            <a:schemeClr val="tx1"/>
                          </a:solidFill>
                          <a:effectLst/>
                        </a:rPr>
                        <a:t>.</a:t>
                      </a:r>
                    </a:p>
                    <a:p>
                      <a:pPr>
                        <a:lnSpc>
                          <a:spcPct val="115000"/>
                        </a:lnSpc>
                        <a:spcAft>
                          <a:spcPts val="0"/>
                        </a:spcAft>
                      </a:pPr>
                      <a:endParaRPr lang="es-PE" sz="1000" dirty="0">
                        <a:solidFill>
                          <a:schemeClr val="tx1"/>
                        </a:solidFill>
                        <a:effectLst/>
                      </a:endParaRPr>
                    </a:p>
                    <a:p>
                      <a:pPr>
                        <a:lnSpc>
                          <a:spcPct val="115000"/>
                        </a:lnSpc>
                        <a:spcAft>
                          <a:spcPts val="0"/>
                        </a:spcAft>
                      </a:pPr>
                      <a:r>
                        <a:rPr lang="es-ES" sz="1000" dirty="0" smtClean="0">
                          <a:solidFill>
                            <a:srgbClr val="FF0000"/>
                          </a:solidFill>
                          <a:effectLst/>
                        </a:rPr>
                        <a:t>El </a:t>
                      </a:r>
                      <a:r>
                        <a:rPr lang="es-ES" sz="1000" dirty="0">
                          <a:solidFill>
                            <a:srgbClr val="FF0000"/>
                          </a:solidFill>
                          <a:effectLst/>
                        </a:rPr>
                        <a:t>número de egresos </a:t>
                      </a:r>
                      <a:r>
                        <a:rPr lang="es-ES" sz="1000" dirty="0">
                          <a:solidFill>
                            <a:schemeClr val="tx1"/>
                          </a:solidFill>
                          <a:effectLst/>
                        </a:rPr>
                        <a:t>es la sumatoria diaria de todos los pacientes que salen de la UPSS Hospitalización luego de haber ocupado una cama de hospitalización. </a:t>
                      </a:r>
                      <a:endParaRPr lang="es-ES" sz="1000" dirty="0" smtClean="0">
                        <a:solidFill>
                          <a:schemeClr val="tx1"/>
                        </a:solidFill>
                        <a:effectLst/>
                      </a:endParaRPr>
                    </a:p>
                    <a:p>
                      <a:pPr>
                        <a:lnSpc>
                          <a:spcPct val="115000"/>
                        </a:lnSpc>
                        <a:spcAft>
                          <a:spcPts val="0"/>
                        </a:spcAft>
                      </a:pPr>
                      <a:r>
                        <a:rPr lang="es-ES" sz="1000" dirty="0" smtClean="0">
                          <a:solidFill>
                            <a:schemeClr val="tx1"/>
                          </a:solidFill>
                          <a:effectLst/>
                        </a:rPr>
                        <a:t>El </a:t>
                      </a:r>
                      <a:r>
                        <a:rPr lang="es-ES" sz="1000" dirty="0">
                          <a:solidFill>
                            <a:schemeClr val="tx1"/>
                          </a:solidFill>
                          <a:effectLst/>
                        </a:rPr>
                        <a:t>egreso puede ser por alta (alta médica, alta voluntaria, fuga, referencia a otro establecimiento de salud), transferencia a otra UPSS (UCI, Emergencia) o por defunción.</a:t>
                      </a:r>
                      <a:endParaRPr lang="es-PE" sz="1000" dirty="0">
                        <a:solidFill>
                          <a:schemeClr val="tx1"/>
                        </a:solidFill>
                        <a:effectLst/>
                      </a:endParaRPr>
                    </a:p>
                    <a:p>
                      <a:pPr>
                        <a:lnSpc>
                          <a:spcPct val="115000"/>
                        </a:lnSpc>
                        <a:spcAft>
                          <a:spcPts val="0"/>
                        </a:spcAft>
                      </a:pPr>
                      <a:r>
                        <a:rPr lang="es-ES" sz="1000" b="0" dirty="0">
                          <a:solidFill>
                            <a:srgbClr val="0070C0"/>
                          </a:solidFill>
                          <a:effectLst/>
                        </a:rPr>
                        <a:t>Se excluirá </a:t>
                      </a:r>
                      <a:r>
                        <a:rPr lang="es-ES" sz="1000" dirty="0">
                          <a:solidFill>
                            <a:srgbClr val="0070C0"/>
                          </a:solidFill>
                          <a:effectLst/>
                        </a:rPr>
                        <a:t>del cálculo las camas ocupadas por pacientes abandonados por problemas judiciales o sociales. Para tal efecto, la DIRESA/GERESA y </a:t>
                      </a:r>
                      <a:r>
                        <a:rPr lang="es-ES" sz="1000" dirty="0" smtClean="0">
                          <a:solidFill>
                            <a:srgbClr val="0070C0"/>
                          </a:solidFill>
                          <a:effectLst/>
                        </a:rPr>
                        <a:t>DIRIS, </a:t>
                      </a:r>
                      <a:r>
                        <a:rPr lang="es-ES" sz="1000" dirty="0">
                          <a:solidFill>
                            <a:srgbClr val="0070C0"/>
                          </a:solidFill>
                          <a:effectLst/>
                        </a:rPr>
                        <a:t>remitirán a la OGTI, el listado de pacientes, con los números de historia clínica y las causas de la estancia prolongada con el visto bueno del servicio de asistencia social y/o del área de asuntos legales del establecimiento de salud, según corresponda.</a:t>
                      </a:r>
                      <a:endParaRPr lang="es-PE" sz="1000" dirty="0">
                        <a:solidFill>
                          <a:srgbClr val="0070C0"/>
                        </a:solidFill>
                        <a:effectLst/>
                        <a:latin typeface="Times New Roman" panose="02020603050405020304" pitchFamily="18" charset="0"/>
                        <a:ea typeface="Times New Roman" panose="02020603050405020304" pitchFamily="18" charset="0"/>
                      </a:endParaRPr>
                    </a:p>
                  </a:txBody>
                  <a:tcPr marL="44450" marR="44450" marT="0" marB="0" anchor="ctr">
                    <a:solidFill>
                      <a:schemeClr val="bg1"/>
                    </a:solidFill>
                  </a:tcPr>
                </a:tc>
              </a:tr>
            </a:tbl>
          </a:graphicData>
        </a:graphic>
      </p:graphicFrame>
      <p:sp>
        <p:nvSpPr>
          <p:cNvPr id="12" name="Rectángulo 11"/>
          <p:cNvSpPr/>
          <p:nvPr/>
        </p:nvSpPr>
        <p:spPr>
          <a:xfrm>
            <a:off x="1248181" y="5883059"/>
            <a:ext cx="6096000" cy="1014380"/>
          </a:xfrm>
          <a:prstGeom prst="rect">
            <a:avLst/>
          </a:prstGeom>
        </p:spPr>
        <p:txBody>
          <a:bodyPr>
            <a:spAutoFit/>
          </a:bodyPr>
          <a:lstStyle/>
          <a:p>
            <a:pPr>
              <a:lnSpc>
                <a:spcPct val="107000"/>
              </a:lnSpc>
              <a:spcAft>
                <a:spcPts val="0"/>
              </a:spcAft>
            </a:pPr>
            <a:r>
              <a:rPr lang="es-ES" sz="1400" dirty="0">
                <a:solidFill>
                  <a:srgbClr val="FF0000"/>
                </a:solidFill>
              </a:rPr>
              <a:t>Para Hospitales Generales del II nivel de atención: 3 – 5 días / egreso</a:t>
            </a:r>
            <a:br>
              <a:rPr lang="es-ES" sz="1400" dirty="0">
                <a:solidFill>
                  <a:srgbClr val="FF0000"/>
                </a:solidFill>
              </a:rPr>
            </a:br>
            <a:r>
              <a:rPr lang="es-ES" sz="1400" dirty="0">
                <a:solidFill>
                  <a:srgbClr val="FF0000"/>
                </a:solidFill>
              </a:rPr>
              <a:t>Para Hospitales Generales del III nivel de atención: 6 – 8 días / </a:t>
            </a:r>
            <a:r>
              <a:rPr lang="es-ES" sz="1400" dirty="0" smtClean="0">
                <a:solidFill>
                  <a:srgbClr val="FF0000"/>
                </a:solidFill>
              </a:rPr>
              <a:t>egreso</a:t>
            </a:r>
          </a:p>
          <a:p>
            <a:pPr>
              <a:lnSpc>
                <a:spcPct val="107000"/>
              </a:lnSpc>
              <a:spcAft>
                <a:spcPts val="0"/>
              </a:spcAft>
            </a:pPr>
            <a:r>
              <a:rPr lang="es-ES" sz="1400" dirty="0" err="1" smtClean="0">
                <a:solidFill>
                  <a:srgbClr val="FF0000"/>
                </a:solidFill>
              </a:rPr>
              <a:t>Variacion</a:t>
            </a:r>
            <a:r>
              <a:rPr lang="es-ES" sz="1400" dirty="0" smtClean="0">
                <a:solidFill>
                  <a:srgbClr val="FF0000"/>
                </a:solidFill>
              </a:rPr>
              <a:t> para Especializados.</a:t>
            </a:r>
            <a:r>
              <a:rPr lang="es-ES" sz="1400" dirty="0">
                <a:solidFill>
                  <a:srgbClr val="FF0000"/>
                </a:solidFill>
              </a:rPr>
              <a:t/>
            </a:r>
            <a:br>
              <a:rPr lang="es-ES" sz="1400" dirty="0">
                <a:solidFill>
                  <a:srgbClr val="FF0000"/>
                </a:solidFill>
              </a:rPr>
            </a:br>
            <a:endParaRPr lang="es-PE" sz="1400" dirty="0">
              <a:solidFill>
                <a:srgbClr val="FF0000"/>
              </a:solidFill>
            </a:endParaRPr>
          </a:p>
        </p:txBody>
      </p:sp>
      <p:sp>
        <p:nvSpPr>
          <p:cNvPr id="13" name="CuadroTexto 12"/>
          <p:cNvSpPr txBox="1"/>
          <p:nvPr/>
        </p:nvSpPr>
        <p:spPr>
          <a:xfrm>
            <a:off x="7774615" y="3841545"/>
            <a:ext cx="3618963" cy="523220"/>
          </a:xfrm>
          <a:prstGeom prst="rect">
            <a:avLst/>
          </a:prstGeom>
          <a:noFill/>
        </p:spPr>
        <p:txBody>
          <a:bodyPr wrap="square" rtlCol="0">
            <a:spAutoFit/>
          </a:bodyPr>
          <a:lstStyle/>
          <a:p>
            <a:r>
              <a:rPr lang="es-PE" sz="2800" dirty="0" smtClean="0"/>
              <a:t>RENDIMIENTO CAMA</a:t>
            </a:r>
            <a:endParaRPr lang="es-PE" sz="2800" dirty="0"/>
          </a:p>
        </p:txBody>
      </p:sp>
    </p:spTree>
    <p:extLst>
      <p:ext uri="{BB962C8B-B14F-4D97-AF65-F5344CB8AC3E}">
        <p14:creationId xmlns:p14="http://schemas.microsoft.com/office/powerpoint/2010/main" val="966934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138"/>
          <a:stretch/>
        </p:blipFill>
        <p:spPr>
          <a:xfrm>
            <a:off x="282874" y="202018"/>
            <a:ext cx="3082496" cy="578677"/>
          </a:xfrm>
          <a:prstGeom prst="rect">
            <a:avLst/>
          </a:prstGeom>
        </p:spPr>
      </p:pic>
      <p:graphicFrame>
        <p:nvGraphicFramePr>
          <p:cNvPr id="8" name="Tabla 7"/>
          <p:cNvGraphicFramePr>
            <a:graphicFrameLocks noGrp="1"/>
          </p:cNvGraphicFramePr>
          <p:nvPr>
            <p:extLst>
              <p:ext uri="{D42A27DB-BD31-4B8C-83A1-F6EECF244321}">
                <p14:modId xmlns:p14="http://schemas.microsoft.com/office/powerpoint/2010/main" val="1762050732"/>
              </p:ext>
            </p:extLst>
          </p:nvPr>
        </p:nvGraphicFramePr>
        <p:xfrm>
          <a:off x="850788" y="1188497"/>
          <a:ext cx="10722841" cy="5379826"/>
        </p:xfrm>
        <a:graphic>
          <a:graphicData uri="http://schemas.openxmlformats.org/drawingml/2006/table">
            <a:tbl>
              <a:tblPr firstRow="1" firstCol="1" bandRow="1">
                <a:tableStyleId>{5C22544A-7EE6-4342-B048-85BDC9FD1C3A}</a:tableStyleId>
              </a:tblPr>
              <a:tblGrid>
                <a:gridCol w="2168762"/>
                <a:gridCol w="8554079"/>
              </a:tblGrid>
              <a:tr h="80226">
                <a:tc>
                  <a:txBody>
                    <a:bodyPr/>
                    <a:lstStyle/>
                    <a:p>
                      <a:pPr>
                        <a:lnSpc>
                          <a:spcPct val="107000"/>
                        </a:lnSpc>
                        <a:spcAft>
                          <a:spcPts val="0"/>
                        </a:spcAft>
                      </a:pPr>
                      <a:r>
                        <a:rPr lang="es-ES" sz="1000" dirty="0">
                          <a:effectLst/>
                        </a:rPr>
                        <a:t>Nombre </a:t>
                      </a:r>
                      <a:endParaRPr lang="es-PE" sz="1000" dirty="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a:effectLst/>
                        </a:rPr>
                        <a:t>Razón de emergencias por consulta externa</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r>
              <a:tr h="130329">
                <a:tc>
                  <a:txBody>
                    <a:bodyPr/>
                    <a:lstStyle/>
                    <a:p>
                      <a:pPr>
                        <a:lnSpc>
                          <a:spcPct val="107000"/>
                        </a:lnSpc>
                        <a:spcAft>
                          <a:spcPts val="0"/>
                        </a:spcAft>
                      </a:pPr>
                      <a:r>
                        <a:rPr lang="es-ES" sz="1000">
                          <a:effectLst/>
                        </a:rPr>
                        <a:t>Tipo</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a:effectLst/>
                        </a:rPr>
                        <a:t>Indicador de Desempeño</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r>
              <a:tr h="117716">
                <a:tc>
                  <a:txBody>
                    <a:bodyPr/>
                    <a:lstStyle/>
                    <a:p>
                      <a:pPr>
                        <a:lnSpc>
                          <a:spcPct val="107000"/>
                        </a:lnSpc>
                        <a:spcAft>
                          <a:spcPts val="0"/>
                        </a:spcAft>
                      </a:pPr>
                      <a:r>
                        <a:rPr lang="es-ES" sz="1000">
                          <a:effectLst/>
                        </a:rPr>
                        <a:t>Institución </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a:effectLst/>
                        </a:rPr>
                        <a:t>Hospital de II nivel con más de 50 camas, hospital general de III nivel, hospital e instituto especializado.</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r>
              <a:tr h="235432">
                <a:tc>
                  <a:txBody>
                    <a:bodyPr/>
                    <a:lstStyle/>
                    <a:p>
                      <a:pPr>
                        <a:lnSpc>
                          <a:spcPct val="107000"/>
                        </a:lnSpc>
                        <a:spcAft>
                          <a:spcPts val="0"/>
                        </a:spcAft>
                      </a:pPr>
                      <a:r>
                        <a:rPr lang="es-ES" sz="1000">
                          <a:effectLst/>
                        </a:rPr>
                        <a:t>Definición</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dirty="0">
                          <a:effectLst/>
                        </a:rPr>
                        <a:t>Es la relación entre las atenciones médicas de emergencia realizadas en la UPSS emergencia y las atenciones médicas realizadas en la UPSS consulta externa</a:t>
                      </a:r>
                      <a:endParaRPr lang="es-PE" sz="1000" dirty="0">
                        <a:effectLst/>
                        <a:latin typeface="Times New Roman" panose="02020603050405020304" pitchFamily="18" charset="0"/>
                        <a:ea typeface="Times New Roman" panose="02020603050405020304" pitchFamily="18" charset="0"/>
                      </a:endParaRPr>
                    </a:p>
                  </a:txBody>
                  <a:tcPr marL="17828" marR="17828" marT="0" marB="0" anchor="ctr"/>
                </a:tc>
              </a:tr>
              <a:tr h="353148">
                <a:tc>
                  <a:txBody>
                    <a:bodyPr/>
                    <a:lstStyle/>
                    <a:p>
                      <a:pPr>
                        <a:lnSpc>
                          <a:spcPct val="107000"/>
                        </a:lnSpc>
                        <a:spcAft>
                          <a:spcPts val="0"/>
                        </a:spcAft>
                      </a:pPr>
                      <a:r>
                        <a:rPr lang="es-ES" sz="1000">
                          <a:effectLst/>
                        </a:rPr>
                        <a:t>Justificación</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dirty="0">
                          <a:effectLst/>
                        </a:rPr>
                        <a:t>Permite conocer y evaluar la magnitud de las atenciones de emergencia en relación a las atenciones de consulta externa en un período. Indirectamente permite conocer la demanda insatisfecha de consulta externa del hospital o de la red de salud.</a:t>
                      </a:r>
                      <a:endParaRPr lang="es-PE" sz="1000" dirty="0">
                        <a:effectLst/>
                        <a:latin typeface="Times New Roman" panose="02020603050405020304" pitchFamily="18" charset="0"/>
                        <a:ea typeface="Times New Roman" panose="02020603050405020304" pitchFamily="18" charset="0"/>
                      </a:endParaRPr>
                    </a:p>
                  </a:txBody>
                  <a:tcPr marL="17828" marR="17828" marT="0" marB="0" anchor="ctr"/>
                </a:tc>
              </a:tr>
              <a:tr h="235432">
                <a:tc>
                  <a:txBody>
                    <a:bodyPr/>
                    <a:lstStyle/>
                    <a:p>
                      <a:pPr>
                        <a:lnSpc>
                          <a:spcPct val="107000"/>
                        </a:lnSpc>
                        <a:spcAft>
                          <a:spcPts val="0"/>
                        </a:spcAft>
                      </a:pPr>
                      <a:r>
                        <a:rPr lang="es-ES" sz="1000">
                          <a:effectLst/>
                        </a:rPr>
                        <a:t>Fórmula del indicador</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u="heavy" dirty="0">
                          <a:solidFill>
                            <a:srgbClr val="0000FF"/>
                          </a:solidFill>
                          <a:effectLst/>
                        </a:rPr>
                        <a:t>Nº de atenciones médicas en la UPSS Emergencia (en un período) </a:t>
                      </a:r>
                      <a:endParaRPr lang="es-PE" sz="1000" dirty="0">
                        <a:solidFill>
                          <a:srgbClr val="0000FF"/>
                        </a:solidFill>
                        <a:effectLst/>
                      </a:endParaRPr>
                    </a:p>
                    <a:p>
                      <a:pPr>
                        <a:lnSpc>
                          <a:spcPct val="107000"/>
                        </a:lnSpc>
                        <a:spcAft>
                          <a:spcPts val="0"/>
                        </a:spcAft>
                      </a:pPr>
                      <a:r>
                        <a:rPr lang="es-ES" sz="1000" u="sng" dirty="0">
                          <a:solidFill>
                            <a:srgbClr val="0000FF"/>
                          </a:solidFill>
                          <a:effectLst/>
                        </a:rPr>
                        <a:t>Nº de consultas médicas en la UPSS Consulta Externa (en el mismo </a:t>
                      </a:r>
                      <a:r>
                        <a:rPr lang="es-ES" sz="1000" dirty="0">
                          <a:solidFill>
                            <a:srgbClr val="0000FF"/>
                          </a:solidFill>
                          <a:effectLst/>
                        </a:rPr>
                        <a:t>período)</a:t>
                      </a:r>
                      <a:endParaRPr lang="es-PE" sz="1000" dirty="0">
                        <a:solidFill>
                          <a:srgbClr val="0000FF"/>
                        </a:solidFill>
                        <a:effectLst/>
                        <a:latin typeface="Times New Roman" panose="02020603050405020304" pitchFamily="18" charset="0"/>
                        <a:ea typeface="Times New Roman" panose="02020603050405020304" pitchFamily="18" charset="0"/>
                      </a:endParaRPr>
                    </a:p>
                  </a:txBody>
                  <a:tcPr marL="17828" marR="17828" marT="0" marB="0" anchor="ctr"/>
                </a:tc>
              </a:tr>
              <a:tr h="1294875">
                <a:tc>
                  <a:txBody>
                    <a:bodyPr/>
                    <a:lstStyle/>
                    <a:p>
                      <a:pPr>
                        <a:lnSpc>
                          <a:spcPct val="107000"/>
                        </a:lnSpc>
                        <a:spcAft>
                          <a:spcPts val="0"/>
                        </a:spcAft>
                      </a:pPr>
                      <a:r>
                        <a:rPr lang="es-ES" sz="1000">
                          <a:effectLst/>
                        </a:rPr>
                        <a:t>Construcción del indicador</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dirty="0">
                          <a:effectLst/>
                        </a:rPr>
                        <a:t>Se obtendrá del cociente entre: </a:t>
                      </a:r>
                      <a:endParaRPr lang="es-PE" sz="1000" dirty="0">
                        <a:effectLst/>
                      </a:endParaRPr>
                    </a:p>
                    <a:p>
                      <a:pPr>
                        <a:lnSpc>
                          <a:spcPct val="107000"/>
                        </a:lnSpc>
                        <a:spcAft>
                          <a:spcPts val="0"/>
                        </a:spcAft>
                      </a:pPr>
                      <a:r>
                        <a:rPr lang="es-ES" sz="1000" b="1" dirty="0">
                          <a:effectLst/>
                        </a:rPr>
                        <a:t>Numerador. </a:t>
                      </a:r>
                      <a:r>
                        <a:rPr lang="es-ES" sz="1000" dirty="0">
                          <a:effectLst/>
                        </a:rPr>
                        <a:t>- Es la suma de las atenciones médicas realizadas en los diferentes tópicos y en la unidad de shock trauma de la UPSS Emergencia del establecimiento de salud en un período de tiempo. No se incluyen las atenciones médicas realizadas en sala de observación</a:t>
                      </a:r>
                      <a:r>
                        <a:rPr lang="es-ES" sz="1000" dirty="0" smtClean="0">
                          <a:effectLst/>
                        </a:rPr>
                        <a:t>.       </a:t>
                      </a:r>
                      <a:r>
                        <a:rPr lang="es-ES" sz="1000" dirty="0" smtClean="0">
                          <a:solidFill>
                            <a:srgbClr val="FF0000"/>
                          </a:solidFill>
                          <a:effectLst/>
                        </a:rPr>
                        <a:t>PRIORIDAD I Y II</a:t>
                      </a:r>
                      <a:endParaRPr lang="es-PE" sz="1000" dirty="0">
                        <a:solidFill>
                          <a:srgbClr val="FF0000"/>
                        </a:solidFill>
                        <a:effectLst/>
                      </a:endParaRPr>
                    </a:p>
                    <a:p>
                      <a:pPr>
                        <a:lnSpc>
                          <a:spcPct val="107000"/>
                        </a:lnSpc>
                        <a:spcAft>
                          <a:spcPts val="0"/>
                        </a:spcAft>
                      </a:pPr>
                      <a:r>
                        <a:rPr lang="es-ES" sz="1000" b="1" dirty="0">
                          <a:effectLst/>
                        </a:rPr>
                        <a:t>Denominador. </a:t>
                      </a:r>
                      <a:r>
                        <a:rPr lang="es-ES" sz="1000" dirty="0">
                          <a:effectLst/>
                        </a:rPr>
                        <a:t>- Es el número de consultas médicas realizadas en los consultorios de la UPSS Consulta Externa en un período de tiempo. La consulta médica es la atención que realiza el médico a un usuario que acude a la UPSS de Consulta Externa por una necesidad de salud o enfermedad. Comprende un conjunto de acciones y decisiones médicas, destinadas a establecer un diagnóstico y un tratamiento; así como el pronóstico de un caso de enfermedad. La consulta médica no incluye aquellas atenciones brindadas por el médico en los servicios de emergencia y procedimientos de ayuda de diagnóstico o tratamiento que se realicen en consultorios externos. No es una consulta médica aquella brindada por otros profesionales de la salud.</a:t>
                      </a:r>
                      <a:endParaRPr lang="es-PE" sz="1000" dirty="0">
                        <a:effectLst/>
                        <a:latin typeface="Times New Roman" panose="02020603050405020304" pitchFamily="18" charset="0"/>
                        <a:ea typeface="Times New Roman" panose="02020603050405020304" pitchFamily="18" charset="0"/>
                      </a:endParaRPr>
                    </a:p>
                  </a:txBody>
                  <a:tcPr marL="17828" marR="17828" marT="0" marB="0" anchor="ctr"/>
                </a:tc>
              </a:tr>
              <a:tr h="682686">
                <a:tc rowSpan="2">
                  <a:txBody>
                    <a:bodyPr/>
                    <a:lstStyle/>
                    <a:p>
                      <a:pPr>
                        <a:lnSpc>
                          <a:spcPct val="107000"/>
                        </a:lnSpc>
                        <a:spcAft>
                          <a:spcPts val="0"/>
                        </a:spcAft>
                      </a:pPr>
                      <a:r>
                        <a:rPr lang="es-ES" sz="1000">
                          <a:effectLst/>
                        </a:rPr>
                        <a:t> Logro esperado</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dirty="0">
                          <a:effectLst/>
                        </a:rPr>
                        <a:t>Para Hospitales Generales del II y III nivel de atención y establecimientos de atención especializada: </a:t>
                      </a:r>
                      <a:endParaRPr lang="es-PE" sz="1000" dirty="0">
                        <a:effectLst/>
                      </a:endParaRPr>
                    </a:p>
                    <a:p>
                      <a:pPr marL="342900" lvl="0" indent="-342900">
                        <a:lnSpc>
                          <a:spcPct val="115000"/>
                        </a:lnSpc>
                        <a:spcAft>
                          <a:spcPts val="0"/>
                        </a:spcAft>
                        <a:buFont typeface="Wingdings" panose="05000000000000000000" pitchFamily="2" charset="2"/>
                        <a:buChar char=""/>
                      </a:pPr>
                      <a:r>
                        <a:rPr lang="es-ES" sz="1000" dirty="0">
                          <a:effectLst/>
                        </a:rPr>
                        <a:t>Si el valor del año previo es ≤ 0.10, mantener cifra.</a:t>
                      </a:r>
                      <a:endParaRPr lang="es-PE" sz="1000" dirty="0">
                        <a:effectLst/>
                      </a:endParaRPr>
                    </a:p>
                    <a:p>
                      <a:pPr marL="342900" lvl="0" indent="-342900">
                        <a:lnSpc>
                          <a:spcPct val="115000"/>
                        </a:lnSpc>
                        <a:spcAft>
                          <a:spcPts val="0"/>
                        </a:spcAft>
                        <a:buFont typeface="Wingdings" panose="05000000000000000000" pitchFamily="2" charset="2"/>
                        <a:buChar char=""/>
                      </a:pPr>
                      <a:r>
                        <a:rPr lang="es-ES" sz="1000" dirty="0">
                          <a:effectLst/>
                        </a:rPr>
                        <a:t>Si el valor del año previo está entre 0.10 y &lt; 0.15 reducir hasta llegar a ≤ 0.10.</a:t>
                      </a:r>
                      <a:endParaRPr lang="es-PE" sz="1000" dirty="0">
                        <a:effectLst/>
                      </a:endParaRPr>
                    </a:p>
                    <a:p>
                      <a:pPr marL="342900" lvl="0" indent="-342900">
                        <a:lnSpc>
                          <a:spcPct val="115000"/>
                        </a:lnSpc>
                        <a:spcAft>
                          <a:spcPts val="0"/>
                        </a:spcAft>
                        <a:buFont typeface="Wingdings" panose="05000000000000000000" pitchFamily="2" charset="2"/>
                        <a:buChar char=""/>
                      </a:pPr>
                      <a:r>
                        <a:rPr lang="es-ES" sz="1000" dirty="0">
                          <a:effectLst/>
                        </a:rPr>
                        <a:t>Si el valor del año previo está entre 0.15 y 0.30 reducir en 0.05 o más.</a:t>
                      </a:r>
                      <a:endParaRPr lang="es-PE" sz="1000" dirty="0">
                        <a:effectLst/>
                      </a:endParaRPr>
                    </a:p>
                    <a:p>
                      <a:pPr marL="342900" lvl="0" indent="-342900">
                        <a:lnSpc>
                          <a:spcPct val="115000"/>
                        </a:lnSpc>
                        <a:spcAft>
                          <a:spcPts val="0"/>
                        </a:spcAft>
                        <a:buFont typeface="Wingdings" panose="05000000000000000000" pitchFamily="2" charset="2"/>
                        <a:buChar char=""/>
                      </a:pPr>
                      <a:r>
                        <a:rPr lang="es-ES" sz="1000" dirty="0">
                          <a:effectLst/>
                        </a:rPr>
                        <a:t> Si el valor del año previo es &gt; de 0.30reducir en 0.10 o más.</a:t>
                      </a:r>
                      <a:endParaRPr lang="es-P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828" marR="17828" marT="0" marB="0" anchor="ctr"/>
                </a:tc>
              </a:tr>
              <a:tr h="71949">
                <a:tc vMerge="1">
                  <a:txBody>
                    <a:bodyPr/>
                    <a:lstStyle/>
                    <a:p>
                      <a:endParaRPr lang="es-PE"/>
                    </a:p>
                  </a:txBody>
                  <a:tcPr/>
                </a:tc>
                <a:tc>
                  <a:txBody>
                    <a:bodyPr/>
                    <a:lstStyle/>
                    <a:p>
                      <a:pPr>
                        <a:lnSpc>
                          <a:spcPct val="107000"/>
                        </a:lnSpc>
                      </a:pPr>
                      <a:endParaRPr lang="es-PE" sz="1000">
                        <a:effectLst/>
                        <a:latin typeface="Calibri" panose="020F0502020204030204" pitchFamily="34" charset="0"/>
                      </a:endParaRPr>
                    </a:p>
                  </a:txBody>
                  <a:tcPr marL="17828" marR="17828" marT="0" marB="0" anchor="ctr"/>
                </a:tc>
              </a:tr>
              <a:tr h="86848">
                <a:tc>
                  <a:txBody>
                    <a:bodyPr/>
                    <a:lstStyle/>
                    <a:p>
                      <a:pPr>
                        <a:lnSpc>
                          <a:spcPct val="107000"/>
                        </a:lnSpc>
                        <a:spcAft>
                          <a:spcPts val="0"/>
                        </a:spcAft>
                      </a:pPr>
                      <a:r>
                        <a:rPr lang="es-ES" sz="1000">
                          <a:effectLst/>
                        </a:rPr>
                        <a:t>Valor umbral</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a:effectLst/>
                        </a:rPr>
                        <a:t> Valor del año previo.</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r>
              <a:tr h="294290">
                <a:tc>
                  <a:txBody>
                    <a:bodyPr/>
                    <a:lstStyle/>
                    <a:p>
                      <a:pPr>
                        <a:lnSpc>
                          <a:spcPct val="107000"/>
                        </a:lnSpc>
                        <a:spcAft>
                          <a:spcPts val="0"/>
                        </a:spcAft>
                      </a:pPr>
                      <a:r>
                        <a:rPr lang="es-ES" sz="1000">
                          <a:effectLst/>
                        </a:rPr>
                        <a:t>Cálculo del porcentaje del cumplimiento</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a:effectLst/>
                        </a:rPr>
                        <a:t>Si el valor alcanzado se encuentra dentro de los valores de logro esperado: 100% de cumplimiento.</a:t>
                      </a:r>
                      <a:endParaRPr lang="es-PE" sz="1000">
                        <a:effectLst/>
                      </a:endParaRPr>
                    </a:p>
                    <a:p>
                      <a:pPr>
                        <a:lnSpc>
                          <a:spcPct val="107000"/>
                        </a:lnSpc>
                        <a:spcAft>
                          <a:spcPts val="0"/>
                        </a:spcAft>
                      </a:pPr>
                      <a:r>
                        <a:rPr lang="es-ES" sz="1000">
                          <a:effectLst/>
                        </a:rPr>
                        <a:t>Si el valor alcanzado es menor al logro esperado: 0% de cumplimiento.</a:t>
                      </a:r>
                      <a:endParaRPr lang="es-PE" sz="1000">
                        <a:effectLst/>
                      </a:endParaRPr>
                    </a:p>
                    <a:p>
                      <a:pPr>
                        <a:lnSpc>
                          <a:spcPct val="107000"/>
                        </a:lnSpc>
                        <a:spcAft>
                          <a:spcPts val="0"/>
                        </a:spcAft>
                      </a:pPr>
                      <a:r>
                        <a:rPr lang="es-ES" sz="1000">
                          <a:effectLst/>
                        </a:rPr>
                        <a:t> </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r>
              <a:tr h="80226">
                <a:tc>
                  <a:txBody>
                    <a:bodyPr/>
                    <a:lstStyle/>
                    <a:p>
                      <a:pPr>
                        <a:lnSpc>
                          <a:spcPct val="107000"/>
                        </a:lnSpc>
                        <a:spcAft>
                          <a:spcPts val="0"/>
                        </a:spcAft>
                      </a:pPr>
                      <a:r>
                        <a:rPr lang="es-ES" sz="1000">
                          <a:effectLst/>
                        </a:rPr>
                        <a:t>Frecuencia de medición</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a:effectLst/>
                        </a:rPr>
                        <a:t>Anual</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r>
              <a:tr h="294290">
                <a:tc>
                  <a:txBody>
                    <a:bodyPr/>
                    <a:lstStyle/>
                    <a:p>
                      <a:pPr>
                        <a:lnSpc>
                          <a:spcPct val="107000"/>
                        </a:lnSpc>
                        <a:spcAft>
                          <a:spcPts val="0"/>
                        </a:spcAft>
                      </a:pPr>
                      <a:r>
                        <a:rPr lang="es-ES" sz="1000">
                          <a:effectLst/>
                        </a:rPr>
                        <a:t>Fuente de Datos</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a:effectLst/>
                        </a:rPr>
                        <a:t>Reporte de la Oficina de Estadística e Informática o su equivalente del establecimiento de salud, a partir del Libro de Emergencias o Reporte del Módulo de Emergencias (numerador); y la Ficha HIS (denominador).</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r>
              <a:tr h="176574">
                <a:tc>
                  <a:txBody>
                    <a:bodyPr/>
                    <a:lstStyle/>
                    <a:p>
                      <a:pPr>
                        <a:lnSpc>
                          <a:spcPct val="107000"/>
                        </a:lnSpc>
                        <a:spcAft>
                          <a:spcPts val="0"/>
                        </a:spcAft>
                      </a:pPr>
                      <a:r>
                        <a:rPr lang="es-ES" sz="1000">
                          <a:effectLst/>
                        </a:rPr>
                        <a:t>Área responsable técnica</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a:effectLst/>
                        </a:rPr>
                        <a:t>Dirección de Intercambio Prestacional, Organización y Servicios (DIPOS) de la Dirección General de Aseguramiento e Intercambio Prestacional (DGAIN).</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r>
              <a:tr h="133710">
                <a:tc>
                  <a:txBody>
                    <a:bodyPr/>
                    <a:lstStyle/>
                    <a:p>
                      <a:pPr>
                        <a:lnSpc>
                          <a:spcPct val="107000"/>
                        </a:lnSpc>
                        <a:spcAft>
                          <a:spcPts val="0"/>
                        </a:spcAft>
                      </a:pPr>
                      <a:r>
                        <a:rPr lang="es-ES" sz="1000">
                          <a:effectLst/>
                        </a:rPr>
                        <a:t>Área responsable de la información</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a:effectLst/>
                        </a:rPr>
                        <a:t>Oficina General de Tecnologías de la Información.</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r>
              <a:tr h="133710">
                <a:tc>
                  <a:txBody>
                    <a:bodyPr/>
                    <a:lstStyle/>
                    <a:p>
                      <a:pPr>
                        <a:lnSpc>
                          <a:spcPct val="107000"/>
                        </a:lnSpc>
                        <a:spcAft>
                          <a:spcPts val="0"/>
                        </a:spcAft>
                      </a:pPr>
                      <a:r>
                        <a:rPr lang="es-ES" sz="1000">
                          <a:effectLst/>
                        </a:rPr>
                        <a:t>Notas</a:t>
                      </a:r>
                      <a:endParaRPr lang="es-PE" sz="1000">
                        <a:effectLst/>
                        <a:latin typeface="Times New Roman" panose="02020603050405020304" pitchFamily="18" charset="0"/>
                        <a:ea typeface="Times New Roman" panose="02020603050405020304" pitchFamily="18" charset="0"/>
                      </a:endParaRPr>
                    </a:p>
                  </a:txBody>
                  <a:tcPr marL="17828" marR="17828" marT="0" marB="0" anchor="ctr"/>
                </a:tc>
                <a:tc>
                  <a:txBody>
                    <a:bodyPr/>
                    <a:lstStyle/>
                    <a:p>
                      <a:pPr>
                        <a:lnSpc>
                          <a:spcPct val="107000"/>
                        </a:lnSpc>
                        <a:spcAft>
                          <a:spcPts val="0"/>
                        </a:spcAft>
                      </a:pPr>
                      <a:r>
                        <a:rPr lang="es-ES" sz="1000" dirty="0">
                          <a:solidFill>
                            <a:srgbClr val="FF0000"/>
                          </a:solidFill>
                          <a:effectLst/>
                        </a:rPr>
                        <a:t>No aplica para hospitales con campo especializado en atención de emergencias.</a:t>
                      </a:r>
                      <a:endParaRPr lang="es-PE" sz="1000" dirty="0">
                        <a:solidFill>
                          <a:srgbClr val="FF0000"/>
                        </a:solidFill>
                        <a:effectLst/>
                        <a:latin typeface="Times New Roman" panose="02020603050405020304" pitchFamily="18" charset="0"/>
                        <a:ea typeface="Times New Roman" panose="02020603050405020304" pitchFamily="18" charset="0"/>
                      </a:endParaRPr>
                    </a:p>
                  </a:txBody>
                  <a:tcPr marL="17828" marR="17828" marT="0" marB="0" anchor="ctr"/>
                </a:tc>
              </a:tr>
            </a:tbl>
          </a:graphicData>
        </a:graphic>
      </p:graphicFrame>
      <p:sp>
        <p:nvSpPr>
          <p:cNvPr id="9" name="CuadroTexto 8"/>
          <p:cNvSpPr txBox="1"/>
          <p:nvPr/>
        </p:nvSpPr>
        <p:spPr>
          <a:xfrm>
            <a:off x="750793" y="774519"/>
            <a:ext cx="5508496" cy="646331"/>
          </a:xfrm>
          <a:prstGeom prst="rect">
            <a:avLst/>
          </a:prstGeom>
          <a:noFill/>
        </p:spPr>
        <p:txBody>
          <a:bodyPr wrap="none" rtlCol="0">
            <a:spAutoFit/>
          </a:bodyPr>
          <a:lstStyle/>
          <a:p>
            <a:r>
              <a:rPr lang="es-ES" b="1" dirty="0"/>
              <a:t>Ficha N° 14. Razón de emergencias por consulta externa</a:t>
            </a:r>
            <a:endParaRPr lang="es-PE" dirty="0"/>
          </a:p>
          <a:p>
            <a:endParaRPr lang="es-PE" dirty="0"/>
          </a:p>
        </p:txBody>
      </p:sp>
    </p:spTree>
    <p:extLst>
      <p:ext uri="{BB962C8B-B14F-4D97-AF65-F5344CB8AC3E}">
        <p14:creationId xmlns:p14="http://schemas.microsoft.com/office/powerpoint/2010/main" val="9444194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cumento 4"/>
          <p:cNvSpPr/>
          <p:nvPr/>
        </p:nvSpPr>
        <p:spPr>
          <a:xfrm>
            <a:off x="0" y="-10059"/>
            <a:ext cx="12192000" cy="404036"/>
          </a:xfrm>
          <a:prstGeom prst="flowChartDocumen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l="-1" r="51287"/>
          <a:stretch/>
        </p:blipFill>
        <p:spPr>
          <a:xfrm>
            <a:off x="282873" y="202018"/>
            <a:ext cx="3073069" cy="578677"/>
          </a:xfrm>
          <a:prstGeom prst="rect">
            <a:avLst/>
          </a:prstGeom>
        </p:spPr>
      </p:pic>
      <p:cxnSp>
        <p:nvCxnSpPr>
          <p:cNvPr id="6" name="Conector recto 5"/>
          <p:cNvCxnSpPr/>
          <p:nvPr/>
        </p:nvCxnSpPr>
        <p:spPr>
          <a:xfrm>
            <a:off x="1011766" y="3963723"/>
            <a:ext cx="10168467" cy="13363"/>
          </a:xfrm>
          <a:prstGeom prst="line">
            <a:avLst/>
          </a:prstGeom>
          <a:ln w="412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 Título"/>
          <p:cNvSpPr>
            <a:spLocks noGrp="1"/>
          </p:cNvSpPr>
          <p:nvPr>
            <p:ph type="ctrTitle"/>
          </p:nvPr>
        </p:nvSpPr>
        <p:spPr>
          <a:xfrm>
            <a:off x="2005750" y="2106790"/>
            <a:ext cx="7168942" cy="1166615"/>
          </a:xfrm>
        </p:spPr>
        <p:txBody>
          <a:bodyPr>
            <a:normAutofit/>
          </a:bodyPr>
          <a:lstStyle/>
          <a:p>
            <a:r>
              <a:rPr lang="es-PE" sz="2200" b="1" dirty="0" smtClean="0">
                <a:solidFill>
                  <a:srgbClr val="0000FF"/>
                </a:solidFill>
                <a:latin typeface="Arial Black" panose="020B0A04020102020204" pitchFamily="34" charset="0"/>
              </a:rPr>
              <a:t>CONVENIOS DE GESTIÓN</a:t>
            </a:r>
            <a:br>
              <a:rPr lang="es-PE" sz="2200" b="1" dirty="0" smtClean="0">
                <a:solidFill>
                  <a:srgbClr val="0000FF"/>
                </a:solidFill>
                <a:latin typeface="Arial Black" panose="020B0A04020102020204" pitchFamily="34" charset="0"/>
              </a:rPr>
            </a:br>
            <a:r>
              <a:rPr lang="es-PE" sz="2200" b="1" dirty="0">
                <a:solidFill>
                  <a:srgbClr val="0000FF"/>
                </a:solidFill>
                <a:latin typeface="Arial Black" panose="020B0A04020102020204" pitchFamily="34" charset="0"/>
              </a:rPr>
              <a:t/>
            </a:r>
            <a:br>
              <a:rPr lang="es-PE" sz="2200" b="1" dirty="0">
                <a:solidFill>
                  <a:srgbClr val="0000FF"/>
                </a:solidFill>
                <a:latin typeface="Arial Black" panose="020B0A04020102020204" pitchFamily="34" charset="0"/>
              </a:rPr>
            </a:br>
            <a:r>
              <a:rPr lang="es-PE" sz="2200" b="1" dirty="0" smtClean="0">
                <a:solidFill>
                  <a:srgbClr val="0000FF"/>
                </a:solidFill>
                <a:latin typeface="Arial Black" panose="020B0A04020102020204" pitchFamily="34" charset="0"/>
              </a:rPr>
              <a:t>2017</a:t>
            </a:r>
            <a:endParaRPr lang="es-ES" sz="2200" b="1" dirty="0">
              <a:solidFill>
                <a:srgbClr val="0000FF"/>
              </a:solidFill>
              <a:latin typeface="Arial Black" panose="020B0A04020102020204" pitchFamily="34" charset="0"/>
            </a:endParaRPr>
          </a:p>
        </p:txBody>
      </p:sp>
      <p:sp>
        <p:nvSpPr>
          <p:cNvPr id="9" name="CuadroTexto 8"/>
          <p:cNvSpPr txBox="1"/>
          <p:nvPr/>
        </p:nvSpPr>
        <p:spPr>
          <a:xfrm>
            <a:off x="4017515" y="4467349"/>
            <a:ext cx="3145412" cy="400110"/>
          </a:xfrm>
          <a:prstGeom prst="rect">
            <a:avLst/>
          </a:prstGeom>
          <a:noFill/>
        </p:spPr>
        <p:txBody>
          <a:bodyPr wrap="none" rtlCol="0">
            <a:spAutoFit/>
          </a:bodyPr>
          <a:lstStyle/>
          <a:p>
            <a:pPr algn="ctr"/>
            <a:r>
              <a:rPr lang="es-PE" sz="2000" dirty="0" smtClean="0">
                <a:solidFill>
                  <a:schemeClr val="accent5">
                    <a:lumMod val="75000"/>
                  </a:schemeClr>
                </a:solidFill>
                <a:latin typeface="Aharoni" panose="02010803020104030203" pitchFamily="2" charset="-79"/>
                <a:cs typeface="Aharoni" panose="02010803020104030203" pitchFamily="2" charset="-79"/>
              </a:rPr>
              <a:t>Compromisos de Mejora</a:t>
            </a:r>
            <a:endParaRPr lang="es-PE" sz="1600" dirty="0"/>
          </a:p>
        </p:txBody>
      </p:sp>
    </p:spTree>
    <p:extLst>
      <p:ext uri="{BB962C8B-B14F-4D97-AF65-F5344CB8AC3E}">
        <p14:creationId xmlns:p14="http://schemas.microsoft.com/office/powerpoint/2010/main" val="42016463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algn="ctr"/>
            <a:r>
              <a:rPr lang="es-ES" sz="1800" dirty="0">
                <a:solidFill>
                  <a:schemeClr val="accent5">
                    <a:lumMod val="75000"/>
                  </a:schemeClr>
                </a:solidFill>
                <a:latin typeface="Aharoni" panose="02010803020104030203" pitchFamily="2" charset="-79"/>
                <a:cs typeface="Aharoni" panose="02010803020104030203" pitchFamily="2" charset="-79"/>
              </a:rPr>
              <a:t>Dirección de Intercambio Prestacional, Organización y Servicios (DIPOS) </a:t>
            </a:r>
            <a:br>
              <a:rPr lang="es-ES" sz="1800" dirty="0">
                <a:solidFill>
                  <a:schemeClr val="accent5">
                    <a:lumMod val="75000"/>
                  </a:schemeClr>
                </a:solidFill>
                <a:latin typeface="Aharoni" panose="02010803020104030203" pitchFamily="2" charset="-79"/>
                <a:cs typeface="Aharoni" panose="02010803020104030203" pitchFamily="2" charset="-79"/>
              </a:rPr>
            </a:br>
            <a:r>
              <a:rPr lang="es-ES" sz="1800" dirty="0">
                <a:solidFill>
                  <a:schemeClr val="accent5">
                    <a:lumMod val="75000"/>
                  </a:schemeClr>
                </a:solidFill>
                <a:latin typeface="Aharoni" panose="02010803020104030203" pitchFamily="2" charset="-79"/>
                <a:cs typeface="Aharoni" panose="02010803020104030203" pitchFamily="2" charset="-79"/>
              </a:rPr>
              <a:t>Dirección General de Aseguramiento e Intercambio Prestacional (DGAIN)</a:t>
            </a:r>
            <a:r>
              <a:rPr lang="es-PE" sz="2000" dirty="0">
                <a:solidFill>
                  <a:schemeClr val="accent5">
                    <a:lumMod val="75000"/>
                  </a:schemeClr>
                </a:solidFill>
                <a:latin typeface="Aharoni" panose="02010803020104030203" pitchFamily="2" charset="-79"/>
                <a:ea typeface="Times New Roman" panose="02020603050405020304" pitchFamily="18" charset="0"/>
                <a:cs typeface="Aharoni" panose="02010803020104030203" pitchFamily="2" charset="-79"/>
              </a:rPr>
              <a:t/>
            </a:r>
            <a:br>
              <a:rPr lang="es-PE" sz="2000" dirty="0">
                <a:solidFill>
                  <a:schemeClr val="accent5">
                    <a:lumMod val="75000"/>
                  </a:schemeClr>
                </a:solidFill>
                <a:latin typeface="Aharoni" panose="02010803020104030203" pitchFamily="2" charset="-79"/>
                <a:ea typeface="Times New Roman" panose="02020603050405020304" pitchFamily="18" charset="0"/>
                <a:cs typeface="Aharoni" panose="02010803020104030203" pitchFamily="2" charset="-79"/>
              </a:rPr>
            </a:br>
            <a:endParaRPr lang="es-PE" sz="1800"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699551663"/>
              </p:ext>
            </p:extLst>
          </p:nvPr>
        </p:nvGraphicFramePr>
        <p:xfrm>
          <a:off x="570522" y="1690688"/>
          <a:ext cx="10683631" cy="4488278"/>
        </p:xfrm>
        <a:graphic>
          <a:graphicData uri="http://schemas.openxmlformats.org/drawingml/2006/table">
            <a:tbl>
              <a:tblPr>
                <a:tableStyleId>{5C22544A-7EE6-4342-B048-85BDC9FD1C3A}</a:tableStyleId>
              </a:tblPr>
              <a:tblGrid>
                <a:gridCol w="2511109"/>
                <a:gridCol w="4091264"/>
                <a:gridCol w="678325"/>
                <a:gridCol w="508745"/>
                <a:gridCol w="678325"/>
                <a:gridCol w="678325"/>
                <a:gridCol w="678325"/>
                <a:gridCol w="859213"/>
              </a:tblGrid>
              <a:tr h="230577">
                <a:tc rowSpan="2">
                  <a:txBody>
                    <a:bodyPr/>
                    <a:lstStyle/>
                    <a:p>
                      <a:pPr algn="ctr" fontAlgn="ctr"/>
                      <a:r>
                        <a:rPr lang="es-PE" sz="1400" b="1" u="none" strike="noStrike" dirty="0">
                          <a:solidFill>
                            <a:schemeClr val="bg1"/>
                          </a:solidFill>
                          <a:effectLst/>
                        </a:rPr>
                        <a:t>TIPO </a:t>
                      </a:r>
                      <a:endParaRPr lang="es-PE" sz="1400" b="1" i="0" u="none" strike="noStrike" dirty="0">
                        <a:solidFill>
                          <a:schemeClr val="bg1"/>
                        </a:solidFill>
                        <a:effectLst/>
                        <a:latin typeface="Calibri" panose="020F0502020204030204" pitchFamily="34" charset="0"/>
                      </a:endParaRPr>
                    </a:p>
                  </a:txBody>
                  <a:tcPr marL="9525" marR="9525" marT="9525" marB="0" anchor="ctr">
                    <a:solidFill>
                      <a:srgbClr val="008DF6"/>
                    </a:solidFill>
                  </a:tcPr>
                </a:tc>
                <a:tc rowSpan="2">
                  <a:txBody>
                    <a:bodyPr/>
                    <a:lstStyle/>
                    <a:p>
                      <a:pPr algn="ctr" fontAlgn="ctr"/>
                      <a:r>
                        <a:rPr lang="es-PE" sz="1400" b="1" u="none" strike="noStrike" dirty="0">
                          <a:solidFill>
                            <a:schemeClr val="bg1"/>
                          </a:solidFill>
                          <a:effectLst/>
                        </a:rPr>
                        <a:t>NOMBRE DEL INDICADOR</a:t>
                      </a:r>
                      <a:endParaRPr lang="es-PE" sz="1400" b="1" i="0" u="none" strike="noStrike" dirty="0">
                        <a:solidFill>
                          <a:schemeClr val="bg1"/>
                        </a:solidFill>
                        <a:effectLst/>
                        <a:latin typeface="Calibri" panose="020F0502020204030204" pitchFamily="34" charset="0"/>
                      </a:endParaRPr>
                    </a:p>
                  </a:txBody>
                  <a:tcPr marL="9525" marR="9525" marT="9525" marB="0" anchor="ctr">
                    <a:solidFill>
                      <a:srgbClr val="008DF6"/>
                    </a:solidFill>
                  </a:tcPr>
                </a:tc>
                <a:tc rowSpan="2">
                  <a:txBody>
                    <a:bodyPr/>
                    <a:lstStyle/>
                    <a:p>
                      <a:pPr algn="ctr" fontAlgn="ctr"/>
                      <a:r>
                        <a:rPr lang="es-PE" sz="1400" b="1" u="none" strike="noStrike" dirty="0">
                          <a:solidFill>
                            <a:schemeClr val="bg1"/>
                          </a:solidFill>
                          <a:effectLst/>
                        </a:rPr>
                        <a:t>FICHA N°</a:t>
                      </a:r>
                      <a:endParaRPr lang="es-PE" sz="1400" b="1" i="0" u="none" strike="noStrike" dirty="0">
                        <a:solidFill>
                          <a:schemeClr val="bg1"/>
                        </a:solidFill>
                        <a:effectLst/>
                        <a:latin typeface="Calibri" panose="020F0502020204030204" pitchFamily="34" charset="0"/>
                      </a:endParaRPr>
                    </a:p>
                  </a:txBody>
                  <a:tcPr marL="9525" marR="9525" marT="9525" marB="0" anchor="ctr">
                    <a:solidFill>
                      <a:srgbClr val="008DF6"/>
                    </a:solidFill>
                  </a:tcPr>
                </a:tc>
                <a:tc>
                  <a:txBody>
                    <a:bodyPr/>
                    <a:lstStyle/>
                    <a:p>
                      <a:pPr algn="ctr" fontAlgn="ctr"/>
                      <a:endParaRPr lang="es-PE" sz="1400" b="1" i="0" u="none" strike="noStrike" dirty="0">
                        <a:solidFill>
                          <a:schemeClr val="bg1"/>
                        </a:solidFill>
                        <a:effectLst/>
                        <a:latin typeface="Calibri" panose="020F050202020403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grid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PE" sz="1100" u="none" strike="noStrike" dirty="0" smtClean="0">
                          <a:effectLst/>
                        </a:rPr>
                        <a:t>ESTABLECIMIENTOS</a:t>
                      </a:r>
                      <a:endParaRPr lang="es-PE" sz="1100" b="1" i="0" u="none" strike="noStrike" dirty="0" smtClean="0">
                        <a:solidFill>
                          <a:srgbClr val="000000"/>
                        </a:solidFill>
                        <a:effectLst/>
                        <a:latin typeface="Calibri" panose="020F0502020204030204" pitchFamily="34" charset="0"/>
                      </a:endParaRPr>
                    </a:p>
                    <a:p>
                      <a:pPr algn="ctr" fontAlgn="ctr"/>
                      <a:endParaRPr lang="es-PE"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hMerge="1">
                  <a:txBody>
                    <a:bodyPr/>
                    <a:lstStyle/>
                    <a:p>
                      <a:endParaRPr lang="es-PE"/>
                    </a:p>
                  </a:txBody>
                  <a:tcPr/>
                </a:tc>
                <a:tc hMerge="1">
                  <a:txBody>
                    <a:bodyPr/>
                    <a:lstStyle/>
                    <a:p>
                      <a:endParaRPr lang="es-PE"/>
                    </a:p>
                  </a:txBody>
                  <a:tcPr/>
                </a:tc>
                <a:tc rowSpan="2">
                  <a:txBody>
                    <a:bodyPr/>
                    <a:lstStyle/>
                    <a:p>
                      <a:pPr algn="ctr" fontAlgn="ctr"/>
                      <a:r>
                        <a:rPr lang="es-PE" sz="1400" b="1" u="none" strike="noStrike">
                          <a:solidFill>
                            <a:schemeClr val="bg1"/>
                          </a:solidFill>
                          <a:effectLst/>
                        </a:rPr>
                        <a:t>DIRECCIÓN RESPONSABLE</a:t>
                      </a:r>
                      <a:endParaRPr lang="es-PE" sz="1400" b="1" i="0" u="none" strike="noStrike">
                        <a:solidFill>
                          <a:schemeClr val="bg1"/>
                        </a:solidFill>
                        <a:effectLst/>
                        <a:latin typeface="Calibri" panose="020F0502020204030204" pitchFamily="34" charset="0"/>
                      </a:endParaRPr>
                    </a:p>
                  </a:txBody>
                  <a:tcPr marL="9525" marR="9525" marT="9525" marB="0" anchor="ctr">
                    <a:solidFill>
                      <a:srgbClr val="008DF6"/>
                    </a:solidFill>
                  </a:tcPr>
                </a:tc>
              </a:tr>
              <a:tr h="786268">
                <a:tc vMerge="1">
                  <a:txBody>
                    <a:bodyPr/>
                    <a:lstStyle/>
                    <a:p>
                      <a:endParaRPr lang="es-PE"/>
                    </a:p>
                  </a:txBody>
                  <a:tcPr/>
                </a:tc>
                <a:tc vMerge="1">
                  <a:txBody>
                    <a:bodyPr/>
                    <a:lstStyle/>
                    <a:p>
                      <a:endParaRPr lang="es-PE"/>
                    </a:p>
                  </a:txBody>
                  <a:tcPr/>
                </a:tc>
                <a:tc vMerge="1">
                  <a:txBody>
                    <a:bodyPr/>
                    <a:lstStyle/>
                    <a:p>
                      <a:endParaRPr lang="es-PE"/>
                    </a:p>
                  </a:txBody>
                  <a:tcPr/>
                </a:tc>
                <a:tc>
                  <a:txBody>
                    <a:bodyPr/>
                    <a:lstStyle/>
                    <a:p>
                      <a:pPr algn="ctr" fontAlgn="ctr"/>
                      <a:r>
                        <a:rPr lang="es-PE" sz="1400" b="1" u="none" strike="noStrike" dirty="0">
                          <a:solidFill>
                            <a:schemeClr val="bg1"/>
                          </a:solidFill>
                          <a:effectLst/>
                        </a:rPr>
                        <a:t>DIRESA/GERESA</a:t>
                      </a:r>
                      <a:endParaRPr lang="es-PE" sz="1400" b="1" i="0" u="none" strike="noStrike" dirty="0">
                        <a:solidFill>
                          <a:schemeClr val="bg1"/>
                        </a:solidFill>
                        <a:effectLst/>
                        <a:latin typeface="Calibri" panose="020F0502020204030204" pitchFamily="34" charset="0"/>
                      </a:endParaRPr>
                    </a:p>
                  </a:txBody>
                  <a:tcPr marL="9525" marR="9525" marT="9525" marB="0" anchor="ctr">
                    <a:solidFill>
                      <a:srgbClr val="008DF6"/>
                    </a:solidFill>
                  </a:tcPr>
                </a:tc>
                <a:tc>
                  <a:txBody>
                    <a:bodyPr/>
                    <a:lstStyle/>
                    <a:p>
                      <a:pPr algn="ctr" fontAlgn="ctr"/>
                      <a:r>
                        <a:rPr lang="es-PE" sz="1400" b="1" u="none" strike="noStrike" dirty="0">
                          <a:solidFill>
                            <a:schemeClr val="bg1"/>
                          </a:solidFill>
                          <a:effectLst/>
                        </a:rPr>
                        <a:t>DIRIS</a:t>
                      </a:r>
                      <a:endParaRPr lang="es-PE" sz="1400" b="1" i="0" u="none" strike="noStrike" dirty="0">
                        <a:solidFill>
                          <a:schemeClr val="bg1"/>
                        </a:solidFill>
                        <a:effectLst/>
                        <a:latin typeface="Calibri" panose="020F0502020204030204" pitchFamily="34" charset="0"/>
                      </a:endParaRPr>
                    </a:p>
                  </a:txBody>
                  <a:tcPr marL="9525" marR="9525" marT="9525" marB="0" anchor="ctr">
                    <a:solidFill>
                      <a:srgbClr val="008DF6"/>
                    </a:solidFill>
                  </a:tcPr>
                </a:tc>
                <a:tc>
                  <a:txBody>
                    <a:bodyPr/>
                    <a:lstStyle/>
                    <a:p>
                      <a:pPr algn="ctr" fontAlgn="ctr"/>
                      <a:r>
                        <a:rPr lang="es-PE" sz="1400" b="1" u="none" strike="noStrike" dirty="0">
                          <a:solidFill>
                            <a:schemeClr val="bg1"/>
                          </a:solidFill>
                          <a:effectLst/>
                        </a:rPr>
                        <a:t>REDES / HOSP &lt; 50</a:t>
                      </a:r>
                      <a:endParaRPr lang="es-PE" sz="1400" b="1" i="0" u="none" strike="noStrike" dirty="0">
                        <a:solidFill>
                          <a:schemeClr val="bg1"/>
                        </a:solidFill>
                        <a:effectLst/>
                        <a:latin typeface="Calibri" panose="020F0502020204030204" pitchFamily="34" charset="0"/>
                      </a:endParaRPr>
                    </a:p>
                  </a:txBody>
                  <a:tcPr marL="9525" marR="9525" marT="9525" marB="0" anchor="ctr">
                    <a:solidFill>
                      <a:srgbClr val="008DF6"/>
                    </a:solidFill>
                  </a:tcPr>
                </a:tc>
                <a:tc>
                  <a:txBody>
                    <a:bodyPr/>
                    <a:lstStyle/>
                    <a:p>
                      <a:pPr algn="ctr" fontAlgn="ctr"/>
                      <a:r>
                        <a:rPr lang="es-PE" sz="1400" b="1" u="none" strike="noStrike" dirty="0">
                          <a:solidFill>
                            <a:schemeClr val="bg1"/>
                          </a:solidFill>
                          <a:effectLst/>
                        </a:rPr>
                        <a:t>HOSP &gt; 50 / INSTIT</a:t>
                      </a:r>
                      <a:endParaRPr lang="es-PE" sz="1400" b="1" i="0" u="none" strike="noStrike" dirty="0">
                        <a:solidFill>
                          <a:schemeClr val="bg1"/>
                        </a:solidFill>
                        <a:effectLst/>
                        <a:latin typeface="Calibri" panose="020F0502020204030204" pitchFamily="34" charset="0"/>
                      </a:endParaRPr>
                    </a:p>
                  </a:txBody>
                  <a:tcPr marL="9525" marR="9525" marT="9525" marB="0" anchor="ctr">
                    <a:solidFill>
                      <a:srgbClr val="008DF6"/>
                    </a:solidFill>
                  </a:tcPr>
                </a:tc>
                <a:tc vMerge="1">
                  <a:txBody>
                    <a:bodyPr/>
                    <a:lstStyle/>
                    <a:p>
                      <a:endParaRPr lang="es-PE"/>
                    </a:p>
                  </a:txBody>
                  <a:tcPr/>
                </a:tc>
              </a:tr>
              <a:tr h="306668">
                <a:tc rowSpan="5">
                  <a:txBody>
                    <a:bodyPr/>
                    <a:lstStyle/>
                    <a:p>
                      <a:pPr algn="ctr" fontAlgn="ctr"/>
                      <a:r>
                        <a:rPr lang="es-PE" sz="1100" b="1" u="none" strike="noStrike" dirty="0">
                          <a:effectLst/>
                        </a:rPr>
                        <a:t>INDICADORES DE DESEMPEÑO</a:t>
                      </a:r>
                      <a:endParaRPr lang="es-PE"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200" u="none" strike="noStrike" dirty="0">
                          <a:effectLst/>
                        </a:rPr>
                        <a:t>Productividad hora médico en consulta externa.</a:t>
                      </a:r>
                      <a:endParaRPr lang="es-PE" sz="12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s-PE" sz="1600" u="none" strike="noStrike">
                          <a:effectLst/>
                        </a:rPr>
                        <a:t>9</a:t>
                      </a:r>
                      <a:endParaRPr lang="es-PE"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X</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X</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X</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DGAIN/OGTI</a:t>
                      </a:r>
                      <a:endParaRPr lang="es-PE" sz="1100" b="0" i="0" u="none" strike="noStrike">
                        <a:solidFill>
                          <a:srgbClr val="000000"/>
                        </a:solidFill>
                        <a:effectLst/>
                        <a:latin typeface="Calibri" panose="020F0502020204030204" pitchFamily="34" charset="0"/>
                      </a:endParaRPr>
                    </a:p>
                  </a:txBody>
                  <a:tcPr marL="9525" marR="9525" marT="9525" marB="0" anchor="ctr"/>
                </a:tc>
              </a:tr>
              <a:tr h="306668">
                <a:tc vMerge="1">
                  <a:txBody>
                    <a:bodyPr/>
                    <a:lstStyle/>
                    <a:p>
                      <a:endParaRPr lang="es-PE"/>
                    </a:p>
                  </a:txBody>
                  <a:tcPr/>
                </a:tc>
                <a:tc>
                  <a:txBody>
                    <a:bodyPr/>
                    <a:lstStyle/>
                    <a:p>
                      <a:pPr algn="ctr" fontAlgn="ctr"/>
                      <a:r>
                        <a:rPr lang="es-PE" sz="1200" u="none" strike="noStrike" dirty="0">
                          <a:solidFill>
                            <a:schemeClr val="accent2">
                              <a:lumMod val="75000"/>
                            </a:schemeClr>
                          </a:solidFill>
                          <a:effectLst/>
                        </a:rPr>
                        <a:t>Porcentaje de ocupación cama.</a:t>
                      </a:r>
                      <a:endParaRPr lang="es-PE" sz="1200" b="0" i="0" u="none" strike="noStrike" dirty="0">
                        <a:solidFill>
                          <a:schemeClr val="accent2">
                            <a:lumMod val="75000"/>
                          </a:schemeClr>
                        </a:solidFill>
                        <a:effectLst/>
                        <a:latin typeface="Arial" panose="020B0604020202020204" pitchFamily="34" charset="0"/>
                      </a:endParaRPr>
                    </a:p>
                  </a:txBody>
                  <a:tcPr marL="9525" marR="9525" marT="9525" marB="0" anchor="ctr"/>
                </a:tc>
                <a:tc>
                  <a:txBody>
                    <a:bodyPr/>
                    <a:lstStyle/>
                    <a:p>
                      <a:pPr algn="ctr" fontAlgn="ctr"/>
                      <a:r>
                        <a:rPr lang="es-PE" sz="1600" u="none" strike="noStrike">
                          <a:effectLst/>
                        </a:rPr>
                        <a:t>11</a:t>
                      </a:r>
                      <a:endParaRPr lang="es-PE"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dirty="0">
                          <a:effectLst/>
                        </a:rPr>
                        <a:t> </a:t>
                      </a:r>
                      <a:endParaRPr lang="es-PE"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X</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DGAIN/OGTI</a:t>
                      </a:r>
                      <a:endParaRPr lang="es-PE" sz="1100" b="0" i="0" u="none" strike="noStrike">
                        <a:solidFill>
                          <a:srgbClr val="000000"/>
                        </a:solidFill>
                        <a:effectLst/>
                        <a:latin typeface="Calibri" panose="020F0502020204030204" pitchFamily="34" charset="0"/>
                      </a:endParaRPr>
                    </a:p>
                  </a:txBody>
                  <a:tcPr marL="9525" marR="9525" marT="9525" marB="0" anchor="ctr"/>
                </a:tc>
              </a:tr>
              <a:tr h="306668">
                <a:tc vMerge="1">
                  <a:txBody>
                    <a:bodyPr/>
                    <a:lstStyle/>
                    <a:p>
                      <a:endParaRPr lang="es-PE"/>
                    </a:p>
                  </a:txBody>
                  <a:tcPr/>
                </a:tc>
                <a:tc>
                  <a:txBody>
                    <a:bodyPr/>
                    <a:lstStyle/>
                    <a:p>
                      <a:pPr algn="ctr" fontAlgn="ctr"/>
                      <a:r>
                        <a:rPr lang="es-PE" sz="1200" u="none" strike="noStrike" dirty="0">
                          <a:solidFill>
                            <a:schemeClr val="accent2">
                              <a:lumMod val="75000"/>
                            </a:schemeClr>
                          </a:solidFill>
                          <a:effectLst/>
                        </a:rPr>
                        <a:t>Promedio de permanencia cama.</a:t>
                      </a:r>
                      <a:endParaRPr lang="es-PE" sz="1200" b="0" i="0" u="none" strike="noStrike" dirty="0">
                        <a:solidFill>
                          <a:schemeClr val="accent2">
                            <a:lumMod val="75000"/>
                          </a:schemeClr>
                        </a:solidFill>
                        <a:effectLst/>
                        <a:latin typeface="Arial" panose="020B0604020202020204" pitchFamily="34" charset="0"/>
                      </a:endParaRPr>
                    </a:p>
                  </a:txBody>
                  <a:tcPr marL="9525" marR="9525" marT="9525" marB="0" anchor="ctr"/>
                </a:tc>
                <a:tc>
                  <a:txBody>
                    <a:bodyPr/>
                    <a:lstStyle/>
                    <a:p>
                      <a:pPr algn="ctr" fontAlgn="ctr"/>
                      <a:r>
                        <a:rPr lang="es-PE" sz="1600" u="none" strike="noStrike">
                          <a:effectLst/>
                        </a:rPr>
                        <a:t>12</a:t>
                      </a:r>
                      <a:endParaRPr lang="es-PE"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X</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DGAIN/OGTI</a:t>
                      </a:r>
                      <a:endParaRPr lang="es-PE" sz="1100" b="0" i="0" u="none" strike="noStrike">
                        <a:solidFill>
                          <a:srgbClr val="000000"/>
                        </a:solidFill>
                        <a:effectLst/>
                        <a:latin typeface="Calibri" panose="020F0502020204030204" pitchFamily="34" charset="0"/>
                      </a:endParaRPr>
                    </a:p>
                  </a:txBody>
                  <a:tcPr marL="9525" marR="9525" marT="9525" marB="0" anchor="ctr"/>
                </a:tc>
              </a:tr>
              <a:tr h="306668">
                <a:tc vMerge="1">
                  <a:txBody>
                    <a:bodyPr/>
                    <a:lstStyle/>
                    <a:p>
                      <a:endParaRPr lang="es-PE"/>
                    </a:p>
                  </a:txBody>
                  <a:tcPr/>
                </a:tc>
                <a:tc>
                  <a:txBody>
                    <a:bodyPr/>
                    <a:lstStyle/>
                    <a:p>
                      <a:pPr algn="ctr" fontAlgn="ctr"/>
                      <a:r>
                        <a:rPr lang="es-PE" sz="1200" u="none" strike="noStrike" dirty="0">
                          <a:solidFill>
                            <a:schemeClr val="accent2">
                              <a:lumMod val="75000"/>
                            </a:schemeClr>
                          </a:solidFill>
                          <a:effectLst/>
                        </a:rPr>
                        <a:t>Rendimiento cama.</a:t>
                      </a:r>
                      <a:endParaRPr lang="es-PE" sz="1200" b="0" i="0" u="none" strike="noStrike" dirty="0">
                        <a:solidFill>
                          <a:schemeClr val="accent2">
                            <a:lumMod val="75000"/>
                          </a:schemeClr>
                        </a:solidFill>
                        <a:effectLst/>
                        <a:latin typeface="Arial" panose="020B0604020202020204" pitchFamily="34" charset="0"/>
                      </a:endParaRPr>
                    </a:p>
                  </a:txBody>
                  <a:tcPr marL="9525" marR="9525" marT="9525" marB="0" anchor="ctr"/>
                </a:tc>
                <a:tc>
                  <a:txBody>
                    <a:bodyPr/>
                    <a:lstStyle/>
                    <a:p>
                      <a:pPr algn="ctr" fontAlgn="ctr"/>
                      <a:r>
                        <a:rPr lang="es-PE" sz="1600" u="none" strike="noStrike">
                          <a:effectLst/>
                        </a:rPr>
                        <a:t>13</a:t>
                      </a:r>
                      <a:endParaRPr lang="es-PE"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X</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DGAIN/OGTI</a:t>
                      </a:r>
                      <a:endParaRPr lang="es-PE" sz="1100" b="0" i="0" u="none" strike="noStrike">
                        <a:solidFill>
                          <a:srgbClr val="000000"/>
                        </a:solidFill>
                        <a:effectLst/>
                        <a:latin typeface="Calibri" panose="020F0502020204030204" pitchFamily="34" charset="0"/>
                      </a:endParaRPr>
                    </a:p>
                  </a:txBody>
                  <a:tcPr marL="9525" marR="9525" marT="9525" marB="0" anchor="ctr"/>
                </a:tc>
              </a:tr>
              <a:tr h="306668">
                <a:tc vMerge="1">
                  <a:txBody>
                    <a:bodyPr/>
                    <a:lstStyle/>
                    <a:p>
                      <a:endParaRPr lang="es-PE"/>
                    </a:p>
                  </a:txBody>
                  <a:tcPr/>
                </a:tc>
                <a:tc>
                  <a:txBody>
                    <a:bodyPr/>
                    <a:lstStyle/>
                    <a:p>
                      <a:pPr algn="ctr" fontAlgn="ctr"/>
                      <a:r>
                        <a:rPr lang="es-PE" sz="1200" u="none" strike="noStrike" dirty="0">
                          <a:effectLst/>
                        </a:rPr>
                        <a:t>Razón de emergencia por consulta externa</a:t>
                      </a:r>
                      <a:endParaRPr lang="es-PE" sz="12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s-PE" sz="1600" u="none" strike="noStrike">
                          <a:effectLst/>
                        </a:rPr>
                        <a:t>14</a:t>
                      </a:r>
                      <a:endParaRPr lang="es-PE"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X</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DGAIN/OGTI</a:t>
                      </a:r>
                      <a:endParaRPr lang="es-PE" sz="1100" b="0" i="0" u="none" strike="noStrike">
                        <a:solidFill>
                          <a:srgbClr val="000000"/>
                        </a:solidFill>
                        <a:effectLst/>
                        <a:latin typeface="Calibri" panose="020F0502020204030204" pitchFamily="34" charset="0"/>
                      </a:endParaRPr>
                    </a:p>
                  </a:txBody>
                  <a:tcPr marL="9525" marR="9525" marT="9525" marB="0" anchor="ctr"/>
                </a:tc>
              </a:tr>
              <a:tr h="461154">
                <a:tc rowSpan="4">
                  <a:txBody>
                    <a:bodyPr/>
                    <a:lstStyle/>
                    <a:p>
                      <a:pPr algn="ctr" fontAlgn="ctr"/>
                      <a:r>
                        <a:rPr lang="es-PE" sz="1100" b="1" u="none" strike="noStrike" dirty="0">
                          <a:effectLst/>
                        </a:rPr>
                        <a:t>COMPROMISOS DE MEJORA</a:t>
                      </a:r>
                      <a:endParaRPr lang="es-PE"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200" u="none" strike="noStrike" dirty="0">
                          <a:solidFill>
                            <a:schemeClr val="accent6">
                              <a:lumMod val="75000"/>
                            </a:schemeClr>
                          </a:solidFill>
                          <a:effectLst/>
                        </a:rPr>
                        <a:t>Fortalecimiento del monitoreo a la adherencia a la Higiene de Manos en el ámbito hospitalario</a:t>
                      </a:r>
                      <a:endParaRPr lang="es-PE" sz="1200" b="0" i="0" u="none" strike="noStrike" dirty="0">
                        <a:solidFill>
                          <a:schemeClr val="accent6">
                            <a:lumMod val="75000"/>
                          </a:schemeClr>
                        </a:solidFill>
                        <a:effectLst/>
                        <a:latin typeface="Arial" panose="020B0604020202020204" pitchFamily="34" charset="0"/>
                      </a:endParaRPr>
                    </a:p>
                  </a:txBody>
                  <a:tcPr marL="9525" marR="9525" marT="9525" marB="0" anchor="ctr"/>
                </a:tc>
                <a:tc>
                  <a:txBody>
                    <a:bodyPr/>
                    <a:lstStyle/>
                    <a:p>
                      <a:pPr algn="ctr" fontAlgn="ctr"/>
                      <a:r>
                        <a:rPr lang="es-PE" sz="1600" u="none" strike="noStrike" dirty="0">
                          <a:effectLst/>
                        </a:rPr>
                        <a:t>20</a:t>
                      </a:r>
                      <a:endParaRPr lang="es-PE"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dirty="0">
                          <a:effectLst/>
                        </a:rPr>
                        <a:t> </a:t>
                      </a:r>
                      <a:endParaRPr lang="es-PE"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dirty="0">
                          <a:effectLst/>
                        </a:rPr>
                        <a:t> </a:t>
                      </a:r>
                      <a:endParaRPr lang="es-PE"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X</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DGAIN</a:t>
                      </a:r>
                      <a:endParaRPr lang="es-PE" sz="1100" b="0" i="0" u="none" strike="noStrike">
                        <a:solidFill>
                          <a:srgbClr val="000000"/>
                        </a:solidFill>
                        <a:effectLst/>
                        <a:latin typeface="Calibri" panose="020F0502020204030204" pitchFamily="34" charset="0"/>
                      </a:endParaRPr>
                    </a:p>
                  </a:txBody>
                  <a:tcPr marL="9525" marR="9525" marT="9525" marB="0" anchor="ctr"/>
                </a:tc>
              </a:tr>
              <a:tr h="454237">
                <a:tc vMerge="1">
                  <a:txBody>
                    <a:bodyPr/>
                    <a:lstStyle/>
                    <a:p>
                      <a:endParaRPr lang="es-PE"/>
                    </a:p>
                  </a:txBody>
                  <a:tcPr/>
                </a:tc>
                <a:tc>
                  <a:txBody>
                    <a:bodyPr/>
                    <a:lstStyle/>
                    <a:p>
                      <a:pPr algn="ctr" fontAlgn="ctr"/>
                      <a:r>
                        <a:rPr lang="es-PE" sz="1200" u="none" strike="noStrike" dirty="0">
                          <a:solidFill>
                            <a:schemeClr val="accent6">
                              <a:lumMod val="75000"/>
                            </a:schemeClr>
                          </a:solidFill>
                          <a:effectLst/>
                        </a:rPr>
                        <a:t>Fortalecimiento de la implementación en la aplicación de la Lista de Verificación de Seguridad de la Cirugía</a:t>
                      </a:r>
                      <a:endParaRPr lang="es-PE" sz="1200" b="0" i="0" u="none" strike="noStrike" dirty="0">
                        <a:solidFill>
                          <a:schemeClr val="accent6">
                            <a:lumMod val="75000"/>
                          </a:schemeClr>
                        </a:solidFill>
                        <a:effectLst/>
                        <a:latin typeface="Arial" panose="020B0604020202020204" pitchFamily="34" charset="0"/>
                      </a:endParaRPr>
                    </a:p>
                  </a:txBody>
                  <a:tcPr marL="9525" marR="9525" marT="9525" marB="0" anchor="ctr"/>
                </a:tc>
                <a:tc>
                  <a:txBody>
                    <a:bodyPr/>
                    <a:lstStyle/>
                    <a:p>
                      <a:pPr algn="ctr" fontAlgn="ctr"/>
                      <a:r>
                        <a:rPr lang="es-PE" sz="1600" u="none" strike="noStrike">
                          <a:effectLst/>
                        </a:rPr>
                        <a:t>21</a:t>
                      </a:r>
                      <a:endParaRPr lang="es-PE"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 </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dirty="0">
                          <a:effectLst/>
                        </a:rPr>
                        <a:t> </a:t>
                      </a:r>
                      <a:endParaRPr lang="es-PE"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dirty="0">
                          <a:effectLst/>
                        </a:rPr>
                        <a:t> </a:t>
                      </a:r>
                      <a:endParaRPr lang="es-PE"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a:effectLst/>
                        </a:rPr>
                        <a:t>X</a:t>
                      </a: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dirty="0">
                          <a:effectLst/>
                        </a:rPr>
                        <a:t>DGAIN</a:t>
                      </a:r>
                      <a:endParaRPr lang="es-PE" sz="1100" b="0" i="0" u="none" strike="noStrike" dirty="0">
                        <a:solidFill>
                          <a:srgbClr val="000000"/>
                        </a:solidFill>
                        <a:effectLst/>
                        <a:latin typeface="Calibri" panose="020F0502020204030204" pitchFamily="34" charset="0"/>
                      </a:endParaRPr>
                    </a:p>
                  </a:txBody>
                  <a:tcPr marL="9525" marR="9525" marT="9525" marB="0" anchor="ctr"/>
                </a:tc>
              </a:tr>
              <a:tr h="454237">
                <a:tc vMerge="1">
                  <a:txBody>
                    <a:bodyPr/>
                    <a:lstStyle/>
                    <a:p>
                      <a:endParaRPr lang="es-PE"/>
                    </a:p>
                  </a:txBody>
                  <a:tcPr/>
                </a:tc>
                <a:tc>
                  <a:txBody>
                    <a:bodyPr/>
                    <a:lstStyle/>
                    <a:p>
                      <a:pPr algn="ctr" fontAlgn="ctr"/>
                      <a:r>
                        <a:rPr lang="es-PE" sz="1200" u="none" strike="noStrike" dirty="0">
                          <a:solidFill>
                            <a:schemeClr val="accent6">
                              <a:lumMod val="75000"/>
                            </a:schemeClr>
                          </a:solidFill>
                          <a:effectLst/>
                        </a:rPr>
                        <a:t>Fortalecimiento de las Referencias y </a:t>
                      </a:r>
                      <a:r>
                        <a:rPr lang="es-PE" sz="1200" u="none" strike="noStrike" dirty="0" err="1">
                          <a:solidFill>
                            <a:schemeClr val="accent6">
                              <a:lumMod val="75000"/>
                            </a:schemeClr>
                          </a:solidFill>
                          <a:effectLst/>
                        </a:rPr>
                        <a:t>Contrarreferencia</a:t>
                      </a:r>
                      <a:r>
                        <a:rPr lang="es-PE" sz="1200" u="none" strike="noStrike" dirty="0">
                          <a:solidFill>
                            <a:schemeClr val="accent6">
                              <a:lumMod val="75000"/>
                            </a:schemeClr>
                          </a:solidFill>
                          <a:effectLst/>
                        </a:rPr>
                        <a:t> en el marco de la continuidad de la atención</a:t>
                      </a:r>
                      <a:endParaRPr lang="es-PE" sz="1200" b="0" i="0" u="none" strike="noStrike" dirty="0">
                        <a:solidFill>
                          <a:schemeClr val="accent6">
                            <a:lumMod val="75000"/>
                          </a:schemeClr>
                        </a:solidFill>
                        <a:effectLst/>
                        <a:latin typeface="Arial" panose="020B0604020202020204" pitchFamily="34" charset="0"/>
                      </a:endParaRPr>
                    </a:p>
                  </a:txBody>
                  <a:tcPr marL="9525" marR="9525" marT="9525" marB="0" anchor="ctr"/>
                </a:tc>
                <a:tc>
                  <a:txBody>
                    <a:bodyPr/>
                    <a:lstStyle/>
                    <a:p>
                      <a:pPr algn="ctr" fontAlgn="ctr"/>
                      <a:r>
                        <a:rPr lang="es-PE" sz="1600" u="none" strike="noStrike" dirty="0">
                          <a:effectLst/>
                        </a:rPr>
                        <a:t>23</a:t>
                      </a:r>
                      <a:endParaRPr lang="es-PE"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dirty="0">
                          <a:effectLst/>
                        </a:rPr>
                        <a:t>X</a:t>
                      </a:r>
                      <a:endParaRPr lang="es-PE"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dirty="0">
                          <a:effectLst/>
                        </a:rPr>
                        <a:t>X</a:t>
                      </a:r>
                      <a:endParaRPr lang="es-PE"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dirty="0">
                          <a:effectLst/>
                        </a:rPr>
                        <a:t> </a:t>
                      </a:r>
                      <a:endParaRPr lang="es-PE"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dirty="0">
                          <a:effectLst/>
                        </a:rPr>
                        <a:t> </a:t>
                      </a:r>
                      <a:endParaRPr lang="es-PE"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u="none" strike="noStrike" dirty="0">
                          <a:effectLst/>
                        </a:rPr>
                        <a:t>DGAIN</a:t>
                      </a:r>
                      <a:endParaRPr lang="es-PE" sz="1100" b="0" i="0" u="none" strike="noStrike" dirty="0">
                        <a:solidFill>
                          <a:srgbClr val="000000"/>
                        </a:solidFill>
                        <a:effectLst/>
                        <a:latin typeface="Calibri" panose="020F0502020204030204" pitchFamily="34" charset="0"/>
                      </a:endParaRPr>
                    </a:p>
                  </a:txBody>
                  <a:tcPr marL="9525" marR="9525" marT="9525" marB="0" anchor="ctr"/>
                </a:tc>
              </a:tr>
              <a:tr h="454237">
                <a:tc vMerge="1">
                  <a:txBody>
                    <a:bodyPr/>
                    <a:lstStyle/>
                    <a:p>
                      <a:pPr algn="ctr" fontAlgn="ctr"/>
                      <a:endParaRPr lang="es-PE"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algn="ctr" defTabSz="914400" rtl="0" eaLnBrk="1" fontAlgn="ctr" latinLnBrk="0" hangingPunct="1"/>
                      <a:r>
                        <a:rPr lang="es-PE" sz="1200" u="none" strike="noStrike" kern="1200" dirty="0" smtClean="0">
                          <a:solidFill>
                            <a:schemeClr val="accent6">
                              <a:lumMod val="75000"/>
                            </a:schemeClr>
                          </a:solidFill>
                          <a:effectLst/>
                          <a:latin typeface="+mn-lt"/>
                          <a:ea typeface="+mn-ea"/>
                          <a:cs typeface="+mn-cs"/>
                        </a:rPr>
                        <a:t>Fortalecimiento de competencias del personal de salud según patología priorizada institucional </a:t>
                      </a:r>
                      <a:endParaRPr lang="es-PE" sz="1200" u="none" strike="noStrike" kern="1200" dirty="0">
                        <a:solidFill>
                          <a:schemeClr val="accent6">
                            <a:lumMod val="75000"/>
                          </a:schemeClr>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s-PE" sz="1400" u="none" strike="noStrike" kern="1200" dirty="0" smtClean="0">
                          <a:solidFill>
                            <a:schemeClr val="dk1"/>
                          </a:solidFill>
                          <a:effectLst/>
                          <a:latin typeface="+mn-lt"/>
                          <a:ea typeface="+mn-ea"/>
                          <a:cs typeface="+mn-cs"/>
                        </a:rPr>
                        <a:t>24 (7)</a:t>
                      </a:r>
                    </a:p>
                    <a:p>
                      <a:pPr marL="0" algn="ctr" defTabSz="914400" rtl="0" eaLnBrk="1" fontAlgn="ctr" latinLnBrk="0" hangingPunct="1"/>
                      <a:r>
                        <a:rPr lang="es-PE" sz="1400" u="none" strike="noStrike" kern="1200" dirty="0" smtClean="0">
                          <a:solidFill>
                            <a:schemeClr val="dk1"/>
                          </a:solidFill>
                          <a:effectLst/>
                          <a:latin typeface="+mn-lt"/>
                          <a:ea typeface="+mn-ea"/>
                          <a:cs typeface="+mn-cs"/>
                        </a:rPr>
                        <a:t>24 (8)</a:t>
                      </a:r>
                      <a:endParaRPr lang="es-PE"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ctr" latinLnBrk="0" hangingPunct="1"/>
                      <a:endParaRPr lang="es-PE" sz="16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ctr" latinLnBrk="0" hangingPunct="1"/>
                      <a:endParaRPr lang="es-PE" sz="1600" u="none" strike="noStrike" kern="1200" dirty="0">
                        <a:solidFill>
                          <a:schemeClr val="dk1"/>
                        </a:solidFill>
                        <a:effectLst/>
                        <a:latin typeface="+mn-lt"/>
                        <a:ea typeface="+mn-ea"/>
                        <a:cs typeface="+mn-cs"/>
                      </a:endParaRPr>
                    </a:p>
                  </a:txBody>
                  <a:tcPr marL="9525" marR="9525" marT="9525" marB="0" anchor="ctr"/>
                </a:tc>
                <a:tc>
                  <a:txBody>
                    <a:bodyPr/>
                    <a:lstStyle/>
                    <a:p>
                      <a:pPr algn="ctr" fontAlgn="ctr"/>
                      <a:endParaRPr lang="es-P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b="0" i="0" u="none" strike="noStrike" dirty="0" smtClean="0">
                          <a:solidFill>
                            <a:srgbClr val="000000"/>
                          </a:solidFill>
                          <a:effectLst/>
                          <a:latin typeface="Calibri" panose="020F0502020204030204" pitchFamily="34" charset="0"/>
                        </a:rPr>
                        <a:t>X</a:t>
                      </a:r>
                      <a:endParaRPr lang="es-PE"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PE" sz="1100" b="0" i="0" u="none" strike="noStrike" dirty="0" smtClean="0">
                          <a:solidFill>
                            <a:srgbClr val="000000"/>
                          </a:solidFill>
                          <a:effectLst/>
                          <a:latin typeface="Calibri" panose="020F0502020204030204" pitchFamily="34" charset="0"/>
                        </a:rPr>
                        <a:t>DGAIN</a:t>
                      </a:r>
                      <a:endParaRPr lang="es-PE" sz="11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Tree>
    <p:extLst>
      <p:ext uri="{BB962C8B-B14F-4D97-AF65-F5344CB8AC3E}">
        <p14:creationId xmlns:p14="http://schemas.microsoft.com/office/powerpoint/2010/main" val="3200818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437"/>
          <a:stretch/>
        </p:blipFill>
        <p:spPr>
          <a:xfrm>
            <a:off x="282874" y="202018"/>
            <a:ext cx="3063642" cy="578677"/>
          </a:xfrm>
          <a:prstGeom prst="rect">
            <a:avLst/>
          </a:prstGeom>
        </p:spPr>
      </p:pic>
      <p:sp>
        <p:nvSpPr>
          <p:cNvPr id="3" name="CuadroTexto 2"/>
          <p:cNvSpPr txBox="1"/>
          <p:nvPr/>
        </p:nvSpPr>
        <p:spPr>
          <a:xfrm>
            <a:off x="787179" y="842839"/>
            <a:ext cx="10393743" cy="369332"/>
          </a:xfrm>
          <a:prstGeom prst="rect">
            <a:avLst/>
          </a:prstGeom>
          <a:noFill/>
        </p:spPr>
        <p:txBody>
          <a:bodyPr wrap="none" rtlCol="0">
            <a:spAutoFit/>
          </a:bodyPr>
          <a:lstStyle/>
          <a:p>
            <a:r>
              <a:rPr lang="es-ES" b="1" dirty="0"/>
              <a:t>Ficha N° 20: Fortalecimiento del monitoreo a la adherencia a la Higiene de Manos en el ámbito </a:t>
            </a:r>
            <a:r>
              <a:rPr lang="es-ES" b="1" dirty="0" smtClean="0"/>
              <a:t>hospitalario</a:t>
            </a:r>
            <a:endParaRPr lang="es-PE" dirty="0"/>
          </a:p>
        </p:txBody>
      </p:sp>
      <p:graphicFrame>
        <p:nvGraphicFramePr>
          <p:cNvPr id="5" name="Tabla 4"/>
          <p:cNvGraphicFramePr>
            <a:graphicFrameLocks noGrp="1"/>
          </p:cNvGraphicFramePr>
          <p:nvPr>
            <p:extLst>
              <p:ext uri="{D42A27DB-BD31-4B8C-83A1-F6EECF244321}">
                <p14:modId xmlns:p14="http://schemas.microsoft.com/office/powerpoint/2010/main" val="3547752613"/>
              </p:ext>
            </p:extLst>
          </p:nvPr>
        </p:nvGraphicFramePr>
        <p:xfrm>
          <a:off x="889777" y="1299797"/>
          <a:ext cx="10176156" cy="5131751"/>
        </p:xfrm>
        <a:graphic>
          <a:graphicData uri="http://schemas.openxmlformats.org/drawingml/2006/table">
            <a:tbl>
              <a:tblPr firstRow="1" firstCol="1" bandRow="1">
                <a:tableStyleId>{5C22544A-7EE6-4342-B048-85BDC9FD1C3A}</a:tableStyleId>
              </a:tblPr>
              <a:tblGrid>
                <a:gridCol w="2359469"/>
                <a:gridCol w="7084123"/>
                <a:gridCol w="732564"/>
              </a:tblGrid>
              <a:tr h="261439">
                <a:tc>
                  <a:txBody>
                    <a:bodyPr/>
                    <a:lstStyle/>
                    <a:p>
                      <a:pPr>
                        <a:lnSpc>
                          <a:spcPct val="107000"/>
                        </a:lnSpc>
                        <a:spcAft>
                          <a:spcPts val="0"/>
                        </a:spcAft>
                      </a:pPr>
                      <a:r>
                        <a:rPr lang="es-PE" sz="1200" dirty="0">
                          <a:effectLst/>
                        </a:rPr>
                        <a:t>Nombre</a:t>
                      </a:r>
                      <a:endParaRPr lang="es-PE" sz="1400" dirty="0">
                        <a:effectLst/>
                        <a:latin typeface="Times New Roman" panose="02020603050405020304" pitchFamily="18" charset="0"/>
                        <a:ea typeface="Times New Roman" panose="02020603050405020304" pitchFamily="18" charset="0"/>
                      </a:endParaRPr>
                    </a:p>
                  </a:txBody>
                  <a:tcPr marL="21478" marR="21478" marT="0" marB="0" anchor="ctr"/>
                </a:tc>
                <a:tc gridSpan="2">
                  <a:txBody>
                    <a:bodyPr/>
                    <a:lstStyle/>
                    <a:p>
                      <a:pPr>
                        <a:lnSpc>
                          <a:spcPct val="107000"/>
                        </a:lnSpc>
                        <a:spcAft>
                          <a:spcPts val="0"/>
                        </a:spcAft>
                      </a:pPr>
                      <a:r>
                        <a:rPr lang="es-PE" sz="1200">
                          <a:effectLst/>
                        </a:rPr>
                        <a:t>Fortalecimiento del monitoreo a la adherencia a la Higiene de Manos en el ámbito hospitalario</a:t>
                      </a:r>
                      <a:endParaRPr lang="es-PE" sz="1400">
                        <a:effectLst/>
                        <a:latin typeface="Times New Roman" panose="02020603050405020304" pitchFamily="18" charset="0"/>
                        <a:ea typeface="Times New Roman" panose="02020603050405020304" pitchFamily="18" charset="0"/>
                      </a:endParaRPr>
                    </a:p>
                  </a:txBody>
                  <a:tcPr marL="21478" marR="21478" marT="0" marB="0" anchor="ctr"/>
                </a:tc>
                <a:tc hMerge="1">
                  <a:txBody>
                    <a:bodyPr/>
                    <a:lstStyle/>
                    <a:p>
                      <a:endParaRPr lang="es-PE"/>
                    </a:p>
                  </a:txBody>
                  <a:tcPr/>
                </a:tc>
              </a:tr>
              <a:tr h="261439">
                <a:tc>
                  <a:txBody>
                    <a:bodyPr/>
                    <a:lstStyle/>
                    <a:p>
                      <a:pPr>
                        <a:lnSpc>
                          <a:spcPct val="107000"/>
                        </a:lnSpc>
                        <a:spcAft>
                          <a:spcPts val="0"/>
                        </a:spcAft>
                      </a:pPr>
                      <a:r>
                        <a:rPr lang="es-PE" sz="1200">
                          <a:effectLst/>
                        </a:rPr>
                        <a:t>Tipo</a:t>
                      </a:r>
                      <a:endParaRPr lang="es-PE" sz="1400">
                        <a:effectLst/>
                        <a:latin typeface="Times New Roman" panose="02020603050405020304" pitchFamily="18" charset="0"/>
                        <a:ea typeface="Times New Roman" panose="02020603050405020304" pitchFamily="18" charset="0"/>
                      </a:endParaRPr>
                    </a:p>
                  </a:txBody>
                  <a:tcPr marL="21478" marR="21478" marT="0" marB="0" anchor="ctr"/>
                </a:tc>
                <a:tc gridSpan="2">
                  <a:txBody>
                    <a:bodyPr/>
                    <a:lstStyle/>
                    <a:p>
                      <a:pPr>
                        <a:lnSpc>
                          <a:spcPct val="107000"/>
                        </a:lnSpc>
                        <a:spcAft>
                          <a:spcPts val="0"/>
                        </a:spcAft>
                      </a:pPr>
                      <a:r>
                        <a:rPr lang="es-PE" sz="1200">
                          <a:effectLst/>
                        </a:rPr>
                        <a:t>Compromiso de mejora de los servicios</a:t>
                      </a:r>
                      <a:endParaRPr lang="es-PE" sz="1400">
                        <a:effectLst/>
                        <a:latin typeface="Times New Roman" panose="02020603050405020304" pitchFamily="18" charset="0"/>
                        <a:ea typeface="Times New Roman" panose="02020603050405020304" pitchFamily="18" charset="0"/>
                      </a:endParaRPr>
                    </a:p>
                  </a:txBody>
                  <a:tcPr marL="21478" marR="21478" marT="0" marB="0" anchor="ctr"/>
                </a:tc>
                <a:tc hMerge="1">
                  <a:txBody>
                    <a:bodyPr/>
                    <a:lstStyle/>
                    <a:p>
                      <a:endParaRPr lang="es-PE"/>
                    </a:p>
                  </a:txBody>
                  <a:tcPr/>
                </a:tc>
              </a:tr>
              <a:tr h="282329">
                <a:tc>
                  <a:txBody>
                    <a:bodyPr/>
                    <a:lstStyle/>
                    <a:p>
                      <a:pPr>
                        <a:lnSpc>
                          <a:spcPct val="107000"/>
                        </a:lnSpc>
                        <a:spcAft>
                          <a:spcPts val="0"/>
                        </a:spcAft>
                      </a:pPr>
                      <a:r>
                        <a:rPr lang="es-PE" sz="1200">
                          <a:effectLst/>
                        </a:rPr>
                        <a:t>Institución</a:t>
                      </a:r>
                      <a:endParaRPr lang="es-PE" sz="1400">
                        <a:effectLst/>
                        <a:latin typeface="Times New Roman" panose="02020603050405020304" pitchFamily="18" charset="0"/>
                        <a:ea typeface="Times New Roman" panose="02020603050405020304" pitchFamily="18" charset="0"/>
                      </a:endParaRPr>
                    </a:p>
                  </a:txBody>
                  <a:tcPr marL="21478" marR="21478" marT="0" marB="0" anchor="ctr"/>
                </a:tc>
                <a:tc gridSpan="2">
                  <a:txBody>
                    <a:bodyPr/>
                    <a:lstStyle/>
                    <a:p>
                      <a:pPr>
                        <a:lnSpc>
                          <a:spcPct val="107000"/>
                        </a:lnSpc>
                        <a:spcAft>
                          <a:spcPts val="0"/>
                        </a:spcAft>
                      </a:pPr>
                      <a:r>
                        <a:rPr lang="es-PE" sz="1200">
                          <a:effectLst/>
                        </a:rPr>
                        <a:t>Hospital de II nivel con más de 50 camas, hospital General de III nivel, e Institutos especializados según anexo N° _.</a:t>
                      </a:r>
                      <a:endParaRPr lang="es-PE" sz="1400">
                        <a:effectLst/>
                        <a:latin typeface="Times New Roman" panose="02020603050405020304" pitchFamily="18" charset="0"/>
                        <a:ea typeface="Times New Roman" panose="02020603050405020304" pitchFamily="18" charset="0"/>
                      </a:endParaRPr>
                    </a:p>
                  </a:txBody>
                  <a:tcPr marL="21478" marR="21478" marT="0" marB="0" anchor="ctr"/>
                </a:tc>
                <a:tc hMerge="1">
                  <a:txBody>
                    <a:bodyPr/>
                    <a:lstStyle/>
                    <a:p>
                      <a:endParaRPr lang="es-PE"/>
                    </a:p>
                  </a:txBody>
                  <a:tcPr/>
                </a:tc>
              </a:tr>
              <a:tr h="1129315">
                <a:tc>
                  <a:txBody>
                    <a:bodyPr/>
                    <a:lstStyle/>
                    <a:p>
                      <a:pPr>
                        <a:lnSpc>
                          <a:spcPct val="107000"/>
                        </a:lnSpc>
                        <a:spcAft>
                          <a:spcPts val="0"/>
                        </a:spcAft>
                      </a:pPr>
                      <a:r>
                        <a:rPr lang="es-PE" sz="1200">
                          <a:effectLst/>
                        </a:rPr>
                        <a:t>Definición</a:t>
                      </a:r>
                      <a:endParaRPr lang="es-PE" sz="1400">
                        <a:effectLst/>
                        <a:latin typeface="Times New Roman" panose="02020603050405020304" pitchFamily="18" charset="0"/>
                        <a:ea typeface="Times New Roman" panose="02020603050405020304" pitchFamily="18" charset="0"/>
                      </a:endParaRPr>
                    </a:p>
                  </a:txBody>
                  <a:tcPr marL="21478" marR="21478" marT="0" marB="0" anchor="ctr"/>
                </a:tc>
                <a:tc gridSpan="2">
                  <a:txBody>
                    <a:bodyPr/>
                    <a:lstStyle/>
                    <a:p>
                      <a:pPr>
                        <a:lnSpc>
                          <a:spcPct val="107000"/>
                        </a:lnSpc>
                        <a:spcAft>
                          <a:spcPts val="0"/>
                        </a:spcAft>
                      </a:pPr>
                      <a:r>
                        <a:rPr lang="es-PE" sz="1200">
                          <a:effectLst/>
                        </a:rPr>
                        <a:t>El monitoreo de la adherencia a la higiene de manos se hace relevante y necesaria, siendo ésta una medida conducente a la antisepsia de las manos con el fin de reducir la flora microbiana transitoria. Consiste en usualmente en frotarse las manos con un antiseptico de base alcoholica o en lavarselas con agua y jabón normal o anticrobiano. Se consideran los cinco momentos de la  Estrategia Multimodal de Higiene de Manos de la OMS, cuya metodologia pretende modificar el comportamiento del personal de la salud para el mejor cumplimiento de la higiene de manos, mejorando asi la seguridad en la atención del paciente.</a:t>
                      </a:r>
                      <a:endParaRPr lang="es-PE" sz="1400">
                        <a:effectLst/>
                        <a:latin typeface="Times New Roman" panose="02020603050405020304" pitchFamily="18" charset="0"/>
                        <a:ea typeface="Times New Roman" panose="02020603050405020304" pitchFamily="18" charset="0"/>
                      </a:endParaRPr>
                    </a:p>
                  </a:txBody>
                  <a:tcPr marL="21478" marR="21478" marT="0" marB="0" anchor="ctr"/>
                </a:tc>
                <a:tc hMerge="1">
                  <a:txBody>
                    <a:bodyPr/>
                    <a:lstStyle/>
                    <a:p>
                      <a:endParaRPr lang="es-PE"/>
                    </a:p>
                  </a:txBody>
                  <a:tcPr/>
                </a:tc>
              </a:tr>
              <a:tr h="865714">
                <a:tc rowSpan="2">
                  <a:txBody>
                    <a:bodyPr/>
                    <a:lstStyle/>
                    <a:p>
                      <a:pPr>
                        <a:lnSpc>
                          <a:spcPct val="107000"/>
                        </a:lnSpc>
                        <a:spcAft>
                          <a:spcPts val="0"/>
                        </a:spcAft>
                      </a:pPr>
                      <a:r>
                        <a:rPr lang="es-PE" sz="1200" dirty="0">
                          <a:effectLst/>
                        </a:rPr>
                        <a:t>Logro esperado y porcentaje de cumplimiento</a:t>
                      </a:r>
                      <a:endParaRPr lang="es-PE" sz="1400" dirty="0">
                        <a:effectLst/>
                        <a:latin typeface="Times New Roman" panose="02020603050405020304" pitchFamily="18" charset="0"/>
                        <a:ea typeface="Times New Roman" panose="02020603050405020304" pitchFamily="18" charset="0"/>
                      </a:endParaRPr>
                    </a:p>
                  </a:txBody>
                  <a:tcPr marL="21478" marR="21478" marT="0" marB="0" anchor="ctr"/>
                </a:tc>
                <a:tc>
                  <a:txBody>
                    <a:bodyPr/>
                    <a:lstStyle/>
                    <a:p>
                      <a:pPr>
                        <a:lnSpc>
                          <a:spcPct val="107000"/>
                        </a:lnSpc>
                        <a:spcAft>
                          <a:spcPts val="0"/>
                        </a:spcAft>
                      </a:pPr>
                      <a:r>
                        <a:rPr lang="es-PE" sz="1200" dirty="0">
                          <a:effectLst/>
                        </a:rPr>
                        <a:t>Informe de actividades realizadas por el </a:t>
                      </a:r>
                      <a:r>
                        <a:rPr lang="es-PE" sz="1200" dirty="0" err="1">
                          <a:effectLst/>
                        </a:rPr>
                        <a:t>Dia</a:t>
                      </a:r>
                      <a:r>
                        <a:rPr lang="es-PE" sz="1200" dirty="0">
                          <a:effectLst/>
                        </a:rPr>
                        <a:t> Mundial de la Higiene de Manos (5 de Mayo) con cargo remitido a la DGAIN. </a:t>
                      </a:r>
                      <a:br>
                        <a:rPr lang="es-PE" sz="1200" dirty="0">
                          <a:effectLst/>
                        </a:rPr>
                      </a:br>
                      <a:r>
                        <a:rPr lang="es-PE" sz="1200" dirty="0">
                          <a:effectLst/>
                        </a:rPr>
                        <a:t/>
                      </a:r>
                      <a:br>
                        <a:rPr lang="es-PE" sz="1200" dirty="0">
                          <a:effectLst/>
                        </a:rPr>
                      </a:br>
                      <a:r>
                        <a:rPr lang="es-PE" sz="1200" b="1" dirty="0">
                          <a:solidFill>
                            <a:srgbClr val="0000FF"/>
                          </a:solidFill>
                          <a:effectLst/>
                        </a:rPr>
                        <a:t>Plazo: Agosto 2017</a:t>
                      </a:r>
                      <a:br>
                        <a:rPr lang="es-PE" sz="1200" b="1" dirty="0">
                          <a:solidFill>
                            <a:srgbClr val="0000FF"/>
                          </a:solidFill>
                          <a:effectLst/>
                        </a:rPr>
                      </a:br>
                      <a:r>
                        <a:rPr lang="es-PE" sz="1200" b="1" dirty="0">
                          <a:solidFill>
                            <a:srgbClr val="0000FF"/>
                          </a:solidFill>
                          <a:effectLst/>
                        </a:rPr>
                        <a:t>Fuente auditable: Informe.</a:t>
                      </a:r>
                      <a:endParaRPr lang="es-PE" sz="1400" b="1" dirty="0">
                        <a:solidFill>
                          <a:srgbClr val="0000FF"/>
                        </a:solidFill>
                        <a:effectLst/>
                        <a:latin typeface="Times New Roman" panose="02020603050405020304" pitchFamily="18" charset="0"/>
                        <a:ea typeface="Times New Roman" panose="02020603050405020304" pitchFamily="18" charset="0"/>
                      </a:endParaRPr>
                    </a:p>
                  </a:txBody>
                  <a:tcPr marL="21478" marR="21478" marT="0" marB="0" anchor="ctr"/>
                </a:tc>
                <a:tc>
                  <a:txBody>
                    <a:bodyPr/>
                    <a:lstStyle/>
                    <a:p>
                      <a:pPr algn="ctr">
                        <a:lnSpc>
                          <a:spcPct val="107000"/>
                        </a:lnSpc>
                        <a:spcAft>
                          <a:spcPts val="0"/>
                        </a:spcAft>
                      </a:pPr>
                      <a:r>
                        <a:rPr lang="es-PE" sz="1200">
                          <a:effectLst/>
                        </a:rPr>
                        <a:t>40%</a:t>
                      </a:r>
                      <a:endParaRPr lang="es-PE" sz="1400">
                        <a:effectLst/>
                        <a:latin typeface="Times New Roman" panose="02020603050405020304" pitchFamily="18" charset="0"/>
                        <a:ea typeface="Times New Roman" panose="02020603050405020304" pitchFamily="18" charset="0"/>
                      </a:endParaRPr>
                    </a:p>
                  </a:txBody>
                  <a:tcPr marL="21478" marR="21478" marT="0" marB="0" anchor="ctr"/>
                </a:tc>
              </a:tr>
              <a:tr h="1515000">
                <a:tc vMerge="1">
                  <a:txBody>
                    <a:bodyPr/>
                    <a:lstStyle/>
                    <a:p>
                      <a:endParaRPr lang="es-PE"/>
                    </a:p>
                  </a:txBody>
                  <a:tcPr/>
                </a:tc>
                <a:tc>
                  <a:txBody>
                    <a:bodyPr/>
                    <a:lstStyle/>
                    <a:p>
                      <a:pPr>
                        <a:lnSpc>
                          <a:spcPct val="107000"/>
                        </a:lnSpc>
                        <a:spcAft>
                          <a:spcPts val="0"/>
                        </a:spcAft>
                      </a:pPr>
                      <a:r>
                        <a:rPr lang="es-PE" sz="1200" dirty="0">
                          <a:effectLst/>
                        </a:rPr>
                        <a:t>Informe de supervisión del cumplimiento de la práctica de lavado de</a:t>
                      </a:r>
                      <a:br>
                        <a:rPr lang="es-PE" sz="1200" dirty="0">
                          <a:effectLst/>
                        </a:rPr>
                      </a:br>
                      <a:r>
                        <a:rPr lang="es-PE" sz="1200" dirty="0">
                          <a:effectLst/>
                        </a:rPr>
                        <a:t>manos por parte del personal médico y no médico, en áreas críticas</a:t>
                      </a:r>
                      <a:br>
                        <a:rPr lang="es-PE" sz="1200" dirty="0">
                          <a:effectLst/>
                        </a:rPr>
                      </a:br>
                      <a:r>
                        <a:rPr lang="es-PE" sz="1200" dirty="0">
                          <a:effectLst/>
                        </a:rPr>
                        <a:t>tales como emergencia, cuidados intensivos / intermedios, vigilancia</a:t>
                      </a:r>
                      <a:br>
                        <a:rPr lang="es-PE" sz="1200" dirty="0">
                          <a:effectLst/>
                        </a:rPr>
                      </a:br>
                      <a:r>
                        <a:rPr lang="es-PE" sz="1200" dirty="0">
                          <a:effectLst/>
                        </a:rPr>
                        <a:t>intensiva, centro quirúrgico y centro obstétrico. </a:t>
                      </a:r>
                      <a:br>
                        <a:rPr lang="es-PE" sz="1200" dirty="0">
                          <a:effectLst/>
                        </a:rPr>
                      </a:br>
                      <a:r>
                        <a:rPr lang="es-PE" sz="1200" dirty="0">
                          <a:effectLst/>
                        </a:rPr>
                        <a:t/>
                      </a:r>
                      <a:br>
                        <a:rPr lang="es-PE" sz="1200" dirty="0">
                          <a:effectLst/>
                        </a:rPr>
                      </a:br>
                      <a:r>
                        <a:rPr lang="es-PE" sz="1200" b="1" dirty="0">
                          <a:solidFill>
                            <a:srgbClr val="0000FF"/>
                          </a:solidFill>
                          <a:effectLst/>
                        </a:rPr>
                        <a:t>Plazo: Julio y Diciembre 2017</a:t>
                      </a:r>
                      <a:br>
                        <a:rPr lang="es-PE" sz="1200" b="1" dirty="0">
                          <a:solidFill>
                            <a:srgbClr val="0000FF"/>
                          </a:solidFill>
                          <a:effectLst/>
                        </a:rPr>
                      </a:br>
                      <a:r>
                        <a:rPr lang="es-PE" sz="1200" b="1" dirty="0">
                          <a:solidFill>
                            <a:srgbClr val="0000FF"/>
                          </a:solidFill>
                          <a:effectLst/>
                        </a:rPr>
                        <a:t>Fuente Auditable: Informe.</a:t>
                      </a:r>
                      <a:endParaRPr lang="es-PE" sz="1400" b="1" dirty="0">
                        <a:solidFill>
                          <a:srgbClr val="0000FF"/>
                        </a:solidFill>
                        <a:effectLst/>
                        <a:latin typeface="Times New Roman" panose="02020603050405020304" pitchFamily="18" charset="0"/>
                        <a:ea typeface="Times New Roman" panose="02020603050405020304" pitchFamily="18" charset="0"/>
                      </a:endParaRPr>
                    </a:p>
                  </a:txBody>
                  <a:tcPr marL="21478" marR="21478" marT="0" marB="0" anchor="ctr"/>
                </a:tc>
                <a:tc>
                  <a:txBody>
                    <a:bodyPr/>
                    <a:lstStyle/>
                    <a:p>
                      <a:pPr algn="ctr">
                        <a:lnSpc>
                          <a:spcPct val="107000"/>
                        </a:lnSpc>
                        <a:spcAft>
                          <a:spcPts val="0"/>
                        </a:spcAft>
                      </a:pPr>
                      <a:r>
                        <a:rPr lang="es-PE" sz="1200">
                          <a:effectLst/>
                        </a:rPr>
                        <a:t>60%</a:t>
                      </a:r>
                      <a:endParaRPr lang="es-PE" sz="1400">
                        <a:effectLst/>
                        <a:latin typeface="Times New Roman" panose="02020603050405020304" pitchFamily="18" charset="0"/>
                        <a:ea typeface="Times New Roman" panose="02020603050405020304" pitchFamily="18" charset="0"/>
                      </a:endParaRPr>
                    </a:p>
                  </a:txBody>
                  <a:tcPr marL="21478" marR="21478" marT="0" marB="0" anchor="ctr"/>
                </a:tc>
              </a:tr>
              <a:tr h="658767">
                <a:tc>
                  <a:txBody>
                    <a:bodyPr/>
                    <a:lstStyle/>
                    <a:p>
                      <a:pPr>
                        <a:lnSpc>
                          <a:spcPct val="107000"/>
                        </a:lnSpc>
                        <a:spcAft>
                          <a:spcPts val="0"/>
                        </a:spcAft>
                      </a:pPr>
                      <a:r>
                        <a:rPr lang="es-PE" sz="1200">
                          <a:effectLst/>
                        </a:rPr>
                        <a:t>Fuente de datos</a:t>
                      </a:r>
                      <a:endParaRPr lang="es-PE" sz="1400">
                        <a:effectLst/>
                        <a:latin typeface="Times New Roman" panose="02020603050405020304" pitchFamily="18" charset="0"/>
                        <a:ea typeface="Times New Roman" panose="02020603050405020304" pitchFamily="18" charset="0"/>
                      </a:endParaRPr>
                    </a:p>
                  </a:txBody>
                  <a:tcPr marL="21478" marR="21478" marT="0" marB="0" anchor="ctr"/>
                </a:tc>
                <a:tc gridSpan="2">
                  <a:txBody>
                    <a:bodyPr/>
                    <a:lstStyle/>
                    <a:p>
                      <a:pPr>
                        <a:lnSpc>
                          <a:spcPct val="107000"/>
                        </a:lnSpc>
                        <a:spcAft>
                          <a:spcPts val="0"/>
                        </a:spcAft>
                      </a:pPr>
                      <a:r>
                        <a:rPr lang="es-PE" sz="1200" dirty="0">
                          <a:effectLst/>
                        </a:rPr>
                        <a:t>Informe preparado por la </a:t>
                      </a:r>
                      <a:r>
                        <a:rPr lang="es-ES" sz="1200" dirty="0">
                          <a:effectLst/>
                        </a:rPr>
                        <a:t>Dirección de Intercambio Prestacional, Organización y Servicios (DIPOS) de la dirección General de Aseguramiento e Intercambio Prestacional (DGAIN)</a:t>
                      </a:r>
                      <a:r>
                        <a:rPr lang="es-PE" sz="1200" dirty="0">
                          <a:effectLst/>
                        </a:rPr>
                        <a:t>, en base a los informes remitidos por las DIRESA/GERESA, DIRIS (que incluye a Hospitales de jurisdicción)  e Institutos de Lima Metropolitana.</a:t>
                      </a:r>
                      <a:endParaRPr lang="es-PE" sz="1400" dirty="0">
                        <a:effectLst/>
                        <a:latin typeface="Times New Roman" panose="02020603050405020304" pitchFamily="18" charset="0"/>
                        <a:ea typeface="Times New Roman" panose="02020603050405020304" pitchFamily="18" charset="0"/>
                      </a:endParaRPr>
                    </a:p>
                  </a:txBody>
                  <a:tcPr marL="21478" marR="21478" marT="0" marB="0" anchor="ctr"/>
                </a:tc>
                <a:tc hMerge="1">
                  <a:txBody>
                    <a:bodyPr/>
                    <a:lstStyle/>
                    <a:p>
                      <a:endParaRPr lang="es-PE"/>
                    </a:p>
                  </a:txBody>
                  <a:tcPr/>
                </a:tc>
              </a:tr>
            </a:tbl>
          </a:graphicData>
        </a:graphic>
      </p:graphicFrame>
    </p:spTree>
    <p:extLst>
      <p:ext uri="{BB962C8B-B14F-4D97-AF65-F5344CB8AC3E}">
        <p14:creationId xmlns:p14="http://schemas.microsoft.com/office/powerpoint/2010/main" val="8458877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437"/>
          <a:stretch/>
        </p:blipFill>
        <p:spPr>
          <a:xfrm>
            <a:off x="282874" y="202018"/>
            <a:ext cx="3063642" cy="578677"/>
          </a:xfrm>
          <a:prstGeom prst="rect">
            <a:avLst/>
          </a:prstGeom>
        </p:spPr>
      </p:pic>
      <p:sp>
        <p:nvSpPr>
          <p:cNvPr id="3" name="CuadroTexto 2"/>
          <p:cNvSpPr txBox="1"/>
          <p:nvPr/>
        </p:nvSpPr>
        <p:spPr>
          <a:xfrm>
            <a:off x="787179" y="842839"/>
            <a:ext cx="10393743" cy="369332"/>
          </a:xfrm>
          <a:prstGeom prst="rect">
            <a:avLst/>
          </a:prstGeom>
          <a:noFill/>
        </p:spPr>
        <p:txBody>
          <a:bodyPr wrap="none" rtlCol="0">
            <a:spAutoFit/>
          </a:bodyPr>
          <a:lstStyle/>
          <a:p>
            <a:r>
              <a:rPr lang="es-ES" b="1" dirty="0"/>
              <a:t>Ficha N° 20: Fortalecimiento del monitoreo a la adherencia a la Higiene de Manos en el ámbito </a:t>
            </a:r>
            <a:r>
              <a:rPr lang="es-ES" b="1" dirty="0" smtClean="0"/>
              <a:t>hospitalario</a:t>
            </a:r>
            <a:endParaRPr lang="es-PE" dirty="0"/>
          </a:p>
        </p:txBody>
      </p:sp>
      <p:graphicFrame>
        <p:nvGraphicFramePr>
          <p:cNvPr id="5" name="Tabla 4"/>
          <p:cNvGraphicFramePr>
            <a:graphicFrameLocks noGrp="1"/>
          </p:cNvGraphicFramePr>
          <p:nvPr>
            <p:extLst>
              <p:ext uri="{D42A27DB-BD31-4B8C-83A1-F6EECF244321}">
                <p14:modId xmlns:p14="http://schemas.microsoft.com/office/powerpoint/2010/main" val="1272307295"/>
              </p:ext>
            </p:extLst>
          </p:nvPr>
        </p:nvGraphicFramePr>
        <p:xfrm>
          <a:off x="889777" y="1299797"/>
          <a:ext cx="9778222" cy="4609936"/>
        </p:xfrm>
        <a:graphic>
          <a:graphicData uri="http://schemas.openxmlformats.org/drawingml/2006/table">
            <a:tbl>
              <a:tblPr firstRow="1" firstCol="1" bandRow="1">
                <a:tableStyleId>{5C22544A-7EE6-4342-B048-85BDC9FD1C3A}</a:tableStyleId>
              </a:tblPr>
              <a:tblGrid>
                <a:gridCol w="2267203"/>
                <a:gridCol w="6807102"/>
                <a:gridCol w="703917"/>
              </a:tblGrid>
              <a:tr h="1809072">
                <a:tc rowSpan="2">
                  <a:txBody>
                    <a:bodyPr/>
                    <a:lstStyle/>
                    <a:p>
                      <a:pPr>
                        <a:lnSpc>
                          <a:spcPct val="107000"/>
                        </a:lnSpc>
                        <a:spcAft>
                          <a:spcPts val="0"/>
                        </a:spcAft>
                      </a:pPr>
                      <a:r>
                        <a:rPr lang="es-PE" sz="1600" dirty="0">
                          <a:effectLst/>
                        </a:rPr>
                        <a:t>Logro esperado y porcentaje de cumplimiento</a:t>
                      </a:r>
                      <a:endParaRPr lang="es-PE" sz="1800" dirty="0">
                        <a:effectLst/>
                        <a:latin typeface="Times New Roman" panose="02020603050405020304" pitchFamily="18" charset="0"/>
                        <a:ea typeface="Times New Roman" panose="02020603050405020304" pitchFamily="18" charset="0"/>
                      </a:endParaRPr>
                    </a:p>
                  </a:txBody>
                  <a:tcPr marL="21478" marR="21478" marT="0" marB="0" anchor="ctr"/>
                </a:tc>
                <a:tc>
                  <a:txBody>
                    <a:bodyPr/>
                    <a:lstStyle/>
                    <a:p>
                      <a:pPr>
                        <a:lnSpc>
                          <a:spcPct val="107000"/>
                        </a:lnSpc>
                        <a:spcAft>
                          <a:spcPts val="0"/>
                        </a:spcAft>
                      </a:pPr>
                      <a:r>
                        <a:rPr lang="es-PE" sz="1600" dirty="0">
                          <a:effectLst/>
                        </a:rPr>
                        <a:t>Informe de actividades realizadas por el </a:t>
                      </a:r>
                      <a:r>
                        <a:rPr lang="es-PE" sz="1600" dirty="0" err="1">
                          <a:effectLst/>
                        </a:rPr>
                        <a:t>Dia</a:t>
                      </a:r>
                      <a:r>
                        <a:rPr lang="es-PE" sz="1600" dirty="0">
                          <a:effectLst/>
                        </a:rPr>
                        <a:t> Mundial de la Higiene de Manos (5 de Mayo) con cargo remitido a la DGAIN. </a:t>
                      </a:r>
                      <a:br>
                        <a:rPr lang="es-PE" sz="1600" dirty="0">
                          <a:effectLst/>
                        </a:rPr>
                      </a:br>
                      <a:r>
                        <a:rPr lang="es-PE" sz="1600" dirty="0">
                          <a:effectLst/>
                        </a:rPr>
                        <a:t/>
                      </a:r>
                      <a:br>
                        <a:rPr lang="es-PE" sz="1600" dirty="0">
                          <a:effectLst/>
                        </a:rPr>
                      </a:br>
                      <a:r>
                        <a:rPr lang="es-PE" sz="1600" b="1" dirty="0">
                          <a:solidFill>
                            <a:srgbClr val="0000FF"/>
                          </a:solidFill>
                          <a:effectLst/>
                        </a:rPr>
                        <a:t>Plazo: Agosto 2017</a:t>
                      </a:r>
                      <a:br>
                        <a:rPr lang="es-PE" sz="1600" b="1" dirty="0">
                          <a:solidFill>
                            <a:srgbClr val="0000FF"/>
                          </a:solidFill>
                          <a:effectLst/>
                        </a:rPr>
                      </a:br>
                      <a:r>
                        <a:rPr lang="es-PE" sz="1600" b="1" dirty="0">
                          <a:solidFill>
                            <a:srgbClr val="0000FF"/>
                          </a:solidFill>
                          <a:effectLst/>
                        </a:rPr>
                        <a:t>Fuente auditable: Informe.</a:t>
                      </a:r>
                      <a:endParaRPr lang="es-PE" sz="1800" b="1" dirty="0">
                        <a:solidFill>
                          <a:srgbClr val="0000FF"/>
                        </a:solidFill>
                        <a:effectLst/>
                        <a:latin typeface="Times New Roman" panose="02020603050405020304" pitchFamily="18" charset="0"/>
                        <a:ea typeface="Times New Roman" panose="02020603050405020304" pitchFamily="18" charset="0"/>
                      </a:endParaRPr>
                    </a:p>
                  </a:txBody>
                  <a:tcPr marL="21478" marR="21478" marT="0" marB="0" anchor="ctr"/>
                </a:tc>
                <a:tc>
                  <a:txBody>
                    <a:bodyPr/>
                    <a:lstStyle/>
                    <a:p>
                      <a:pPr algn="ctr">
                        <a:lnSpc>
                          <a:spcPct val="107000"/>
                        </a:lnSpc>
                        <a:spcAft>
                          <a:spcPts val="0"/>
                        </a:spcAft>
                      </a:pPr>
                      <a:r>
                        <a:rPr lang="es-PE" sz="1600">
                          <a:effectLst/>
                        </a:rPr>
                        <a:t>40%</a:t>
                      </a:r>
                      <a:endParaRPr lang="es-PE" sz="1800">
                        <a:effectLst/>
                        <a:latin typeface="Times New Roman" panose="02020603050405020304" pitchFamily="18" charset="0"/>
                        <a:ea typeface="Times New Roman" panose="02020603050405020304" pitchFamily="18" charset="0"/>
                      </a:endParaRPr>
                    </a:p>
                  </a:txBody>
                  <a:tcPr marL="21478" marR="21478" marT="0" marB="0" anchor="ctr"/>
                </a:tc>
              </a:tr>
              <a:tr h="2800864">
                <a:tc vMerge="1">
                  <a:txBody>
                    <a:bodyPr/>
                    <a:lstStyle/>
                    <a:p>
                      <a:endParaRPr lang="es-PE"/>
                    </a:p>
                  </a:txBody>
                  <a:tcPr/>
                </a:tc>
                <a:tc>
                  <a:txBody>
                    <a:bodyPr/>
                    <a:lstStyle/>
                    <a:p>
                      <a:pPr>
                        <a:lnSpc>
                          <a:spcPct val="107000"/>
                        </a:lnSpc>
                        <a:spcAft>
                          <a:spcPts val="0"/>
                        </a:spcAft>
                      </a:pPr>
                      <a:r>
                        <a:rPr lang="es-PE" sz="1600" dirty="0">
                          <a:effectLst/>
                        </a:rPr>
                        <a:t>Informe de supervisión del cumplimiento de la práctica de lavado de</a:t>
                      </a:r>
                      <a:br>
                        <a:rPr lang="es-PE" sz="1600" dirty="0">
                          <a:effectLst/>
                        </a:rPr>
                      </a:br>
                      <a:r>
                        <a:rPr lang="es-PE" sz="1600" dirty="0">
                          <a:effectLst/>
                        </a:rPr>
                        <a:t>manos por parte del personal médico y no médico, en áreas críticas</a:t>
                      </a:r>
                      <a:br>
                        <a:rPr lang="es-PE" sz="1600" dirty="0">
                          <a:effectLst/>
                        </a:rPr>
                      </a:br>
                      <a:r>
                        <a:rPr lang="es-PE" sz="1600" dirty="0">
                          <a:effectLst/>
                        </a:rPr>
                        <a:t>tales como emergencia, cuidados intensivos / intermedios, vigilancia</a:t>
                      </a:r>
                      <a:br>
                        <a:rPr lang="es-PE" sz="1600" dirty="0">
                          <a:effectLst/>
                        </a:rPr>
                      </a:br>
                      <a:r>
                        <a:rPr lang="es-PE" sz="1600" dirty="0">
                          <a:effectLst/>
                        </a:rPr>
                        <a:t>intensiva, centro quirúrgico y centro obstétrico. </a:t>
                      </a:r>
                      <a:br>
                        <a:rPr lang="es-PE" sz="1600" dirty="0">
                          <a:effectLst/>
                        </a:rPr>
                      </a:br>
                      <a:r>
                        <a:rPr lang="es-PE" sz="1600" dirty="0">
                          <a:effectLst/>
                        </a:rPr>
                        <a:t/>
                      </a:r>
                      <a:br>
                        <a:rPr lang="es-PE" sz="1600" dirty="0">
                          <a:effectLst/>
                        </a:rPr>
                      </a:br>
                      <a:r>
                        <a:rPr lang="es-PE" sz="1600" b="1" dirty="0">
                          <a:solidFill>
                            <a:srgbClr val="0000FF"/>
                          </a:solidFill>
                          <a:effectLst/>
                        </a:rPr>
                        <a:t>Plazo: Julio y Diciembre 2017</a:t>
                      </a:r>
                      <a:br>
                        <a:rPr lang="es-PE" sz="1600" b="1" dirty="0">
                          <a:solidFill>
                            <a:srgbClr val="0000FF"/>
                          </a:solidFill>
                          <a:effectLst/>
                        </a:rPr>
                      </a:br>
                      <a:r>
                        <a:rPr lang="es-PE" sz="1600" b="1" dirty="0">
                          <a:solidFill>
                            <a:srgbClr val="0000FF"/>
                          </a:solidFill>
                          <a:effectLst/>
                        </a:rPr>
                        <a:t>Fuente Auditable: Informe.</a:t>
                      </a:r>
                      <a:endParaRPr lang="es-PE" sz="1800" b="1" dirty="0">
                        <a:solidFill>
                          <a:srgbClr val="0000FF"/>
                        </a:solidFill>
                        <a:effectLst/>
                        <a:latin typeface="Times New Roman" panose="02020603050405020304" pitchFamily="18" charset="0"/>
                        <a:ea typeface="Times New Roman" panose="02020603050405020304" pitchFamily="18" charset="0"/>
                      </a:endParaRPr>
                    </a:p>
                  </a:txBody>
                  <a:tcPr marL="21478" marR="21478" marT="0" marB="0" anchor="ctr"/>
                </a:tc>
                <a:tc>
                  <a:txBody>
                    <a:bodyPr/>
                    <a:lstStyle/>
                    <a:p>
                      <a:pPr algn="ctr">
                        <a:lnSpc>
                          <a:spcPct val="107000"/>
                        </a:lnSpc>
                        <a:spcAft>
                          <a:spcPts val="0"/>
                        </a:spcAft>
                      </a:pPr>
                      <a:r>
                        <a:rPr lang="es-PE" sz="1600" dirty="0">
                          <a:effectLst/>
                        </a:rPr>
                        <a:t>60%</a:t>
                      </a:r>
                      <a:endParaRPr lang="es-PE" sz="1800" dirty="0">
                        <a:effectLst/>
                        <a:latin typeface="Times New Roman" panose="02020603050405020304" pitchFamily="18" charset="0"/>
                        <a:ea typeface="Times New Roman" panose="02020603050405020304" pitchFamily="18" charset="0"/>
                      </a:endParaRPr>
                    </a:p>
                  </a:txBody>
                  <a:tcPr marL="21478" marR="21478" marT="0" marB="0" anchor="ctr"/>
                </a:tc>
              </a:tr>
            </a:tbl>
          </a:graphicData>
        </a:graphic>
      </p:graphicFrame>
    </p:spTree>
    <p:extLst>
      <p:ext uri="{BB962C8B-B14F-4D97-AF65-F5344CB8AC3E}">
        <p14:creationId xmlns:p14="http://schemas.microsoft.com/office/powerpoint/2010/main" val="16196519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437"/>
          <a:stretch/>
        </p:blipFill>
        <p:spPr>
          <a:xfrm>
            <a:off x="282874" y="202018"/>
            <a:ext cx="3063642" cy="578677"/>
          </a:xfrm>
          <a:prstGeom prst="rect">
            <a:avLst/>
          </a:prstGeom>
        </p:spPr>
      </p:pic>
      <p:sp>
        <p:nvSpPr>
          <p:cNvPr id="3" name="CuadroTexto 2"/>
          <p:cNvSpPr txBox="1"/>
          <p:nvPr/>
        </p:nvSpPr>
        <p:spPr>
          <a:xfrm>
            <a:off x="771277" y="874643"/>
            <a:ext cx="11510395" cy="369332"/>
          </a:xfrm>
          <a:prstGeom prst="rect">
            <a:avLst/>
          </a:prstGeom>
          <a:noFill/>
        </p:spPr>
        <p:txBody>
          <a:bodyPr wrap="none" rtlCol="0">
            <a:spAutoFit/>
          </a:bodyPr>
          <a:lstStyle/>
          <a:p>
            <a:r>
              <a:rPr lang="es-ES" b="1" dirty="0"/>
              <a:t>Ficha N° 21: Fortalecimiento de la implementación en la aplicación de la Lista de Verificación de Seguridad de la </a:t>
            </a:r>
            <a:r>
              <a:rPr lang="es-ES" b="1" dirty="0" smtClean="0"/>
              <a:t>Cirugía</a:t>
            </a:r>
            <a:endParaRPr lang="es-PE" dirty="0"/>
          </a:p>
        </p:txBody>
      </p:sp>
      <p:graphicFrame>
        <p:nvGraphicFramePr>
          <p:cNvPr id="6" name="Tabla 5"/>
          <p:cNvGraphicFramePr>
            <a:graphicFrameLocks noGrp="1"/>
          </p:cNvGraphicFramePr>
          <p:nvPr>
            <p:extLst>
              <p:ext uri="{D42A27DB-BD31-4B8C-83A1-F6EECF244321}">
                <p14:modId xmlns:p14="http://schemas.microsoft.com/office/powerpoint/2010/main" val="4208348638"/>
              </p:ext>
            </p:extLst>
          </p:nvPr>
        </p:nvGraphicFramePr>
        <p:xfrm>
          <a:off x="857988" y="1177057"/>
          <a:ext cx="10521211" cy="5435410"/>
        </p:xfrm>
        <a:graphic>
          <a:graphicData uri="http://schemas.openxmlformats.org/drawingml/2006/table">
            <a:tbl>
              <a:tblPr firstRow="1" firstCol="1" bandRow="1">
                <a:tableStyleId>{5C22544A-7EE6-4342-B048-85BDC9FD1C3A}</a:tableStyleId>
              </a:tblPr>
              <a:tblGrid>
                <a:gridCol w="953879"/>
                <a:gridCol w="8594999"/>
                <a:gridCol w="972333"/>
              </a:tblGrid>
              <a:tr h="168093">
                <a:tc>
                  <a:txBody>
                    <a:bodyPr/>
                    <a:lstStyle/>
                    <a:p>
                      <a:pPr>
                        <a:lnSpc>
                          <a:spcPct val="107000"/>
                        </a:lnSpc>
                        <a:spcAft>
                          <a:spcPts val="0"/>
                        </a:spcAft>
                      </a:pPr>
                      <a:r>
                        <a:rPr lang="es-PE" sz="1000" dirty="0">
                          <a:effectLst/>
                        </a:rPr>
                        <a:t>Nombre</a:t>
                      </a:r>
                      <a:endParaRPr lang="es-PE" sz="1050" dirty="0">
                        <a:effectLst/>
                        <a:latin typeface="Times New Roman" panose="02020603050405020304" pitchFamily="18" charset="0"/>
                        <a:ea typeface="Times New Roman" panose="02020603050405020304" pitchFamily="18" charset="0"/>
                      </a:endParaRPr>
                    </a:p>
                  </a:txBody>
                  <a:tcPr marL="7045" marR="7045" marT="0" marB="0" anchor="ctr"/>
                </a:tc>
                <a:tc gridSpan="2">
                  <a:txBody>
                    <a:bodyPr/>
                    <a:lstStyle/>
                    <a:p>
                      <a:pPr>
                        <a:lnSpc>
                          <a:spcPct val="107000"/>
                        </a:lnSpc>
                        <a:spcAft>
                          <a:spcPts val="0"/>
                        </a:spcAft>
                      </a:pPr>
                      <a:r>
                        <a:rPr lang="es-PE" sz="1000">
                          <a:effectLst/>
                        </a:rPr>
                        <a:t> Fortalecimiento de la implementación en la aplicación de la Lista de Verificación de Seguridad de la Cirugía</a:t>
                      </a:r>
                      <a:endParaRPr lang="es-PE" sz="1050">
                        <a:effectLst/>
                        <a:latin typeface="Times New Roman" panose="02020603050405020304" pitchFamily="18" charset="0"/>
                        <a:ea typeface="Times New Roman" panose="02020603050405020304" pitchFamily="18" charset="0"/>
                      </a:endParaRPr>
                    </a:p>
                  </a:txBody>
                  <a:tcPr marL="7045" marR="7045" marT="0" marB="0" anchor="ctr"/>
                </a:tc>
                <a:tc hMerge="1">
                  <a:txBody>
                    <a:bodyPr/>
                    <a:lstStyle/>
                    <a:p>
                      <a:endParaRPr lang="es-PE"/>
                    </a:p>
                  </a:txBody>
                  <a:tcPr/>
                </a:tc>
              </a:tr>
              <a:tr h="168093">
                <a:tc>
                  <a:txBody>
                    <a:bodyPr/>
                    <a:lstStyle/>
                    <a:p>
                      <a:pPr>
                        <a:lnSpc>
                          <a:spcPct val="107000"/>
                        </a:lnSpc>
                        <a:spcAft>
                          <a:spcPts val="0"/>
                        </a:spcAft>
                      </a:pPr>
                      <a:r>
                        <a:rPr lang="es-PE" sz="1000">
                          <a:effectLst/>
                        </a:rPr>
                        <a:t>Tipo</a:t>
                      </a:r>
                      <a:endParaRPr lang="es-PE" sz="1050">
                        <a:effectLst/>
                        <a:latin typeface="Times New Roman" panose="02020603050405020304" pitchFamily="18" charset="0"/>
                        <a:ea typeface="Times New Roman" panose="02020603050405020304" pitchFamily="18" charset="0"/>
                      </a:endParaRPr>
                    </a:p>
                  </a:txBody>
                  <a:tcPr marL="7045" marR="7045" marT="0" marB="0" anchor="ctr"/>
                </a:tc>
                <a:tc gridSpan="2">
                  <a:txBody>
                    <a:bodyPr/>
                    <a:lstStyle/>
                    <a:p>
                      <a:pPr>
                        <a:lnSpc>
                          <a:spcPct val="107000"/>
                        </a:lnSpc>
                        <a:spcAft>
                          <a:spcPts val="0"/>
                        </a:spcAft>
                      </a:pPr>
                      <a:r>
                        <a:rPr lang="es-PE" sz="1000">
                          <a:effectLst/>
                        </a:rPr>
                        <a:t>Compromiso de mejora de los servicios</a:t>
                      </a:r>
                      <a:endParaRPr lang="es-PE" sz="1050">
                        <a:effectLst/>
                        <a:latin typeface="Times New Roman" panose="02020603050405020304" pitchFamily="18" charset="0"/>
                        <a:ea typeface="Times New Roman" panose="02020603050405020304" pitchFamily="18" charset="0"/>
                      </a:endParaRPr>
                    </a:p>
                  </a:txBody>
                  <a:tcPr marL="7045" marR="7045" marT="0" marB="0" anchor="ctr"/>
                </a:tc>
                <a:tc hMerge="1">
                  <a:txBody>
                    <a:bodyPr/>
                    <a:lstStyle/>
                    <a:p>
                      <a:endParaRPr lang="es-PE"/>
                    </a:p>
                  </a:txBody>
                  <a:tcPr/>
                </a:tc>
              </a:tr>
              <a:tr h="168093">
                <a:tc>
                  <a:txBody>
                    <a:bodyPr/>
                    <a:lstStyle/>
                    <a:p>
                      <a:pPr>
                        <a:lnSpc>
                          <a:spcPct val="107000"/>
                        </a:lnSpc>
                        <a:spcAft>
                          <a:spcPts val="0"/>
                        </a:spcAft>
                      </a:pPr>
                      <a:r>
                        <a:rPr lang="es-PE" sz="1000">
                          <a:effectLst/>
                        </a:rPr>
                        <a:t>Institución</a:t>
                      </a:r>
                      <a:endParaRPr lang="es-PE" sz="1050">
                        <a:effectLst/>
                        <a:latin typeface="Times New Roman" panose="02020603050405020304" pitchFamily="18" charset="0"/>
                        <a:ea typeface="Times New Roman" panose="02020603050405020304" pitchFamily="18" charset="0"/>
                      </a:endParaRPr>
                    </a:p>
                  </a:txBody>
                  <a:tcPr marL="7045" marR="7045" marT="0" marB="0" anchor="ctr"/>
                </a:tc>
                <a:tc gridSpan="2">
                  <a:txBody>
                    <a:bodyPr/>
                    <a:lstStyle/>
                    <a:p>
                      <a:pPr>
                        <a:lnSpc>
                          <a:spcPct val="107000"/>
                        </a:lnSpc>
                        <a:spcAft>
                          <a:spcPts val="0"/>
                        </a:spcAft>
                      </a:pPr>
                      <a:r>
                        <a:rPr lang="es-PE" sz="1000" dirty="0">
                          <a:effectLst/>
                        </a:rPr>
                        <a:t>Hospital de II nivel con más de 50 camas, Hospital General de III nivel, e Institutos </a:t>
                      </a:r>
                      <a:r>
                        <a:rPr lang="es-PE" sz="1000" dirty="0" smtClean="0">
                          <a:effectLst/>
                        </a:rPr>
                        <a:t>Especializados</a:t>
                      </a:r>
                      <a:endParaRPr lang="es-PE" sz="1050" dirty="0">
                        <a:effectLst/>
                        <a:latin typeface="Times New Roman" panose="02020603050405020304" pitchFamily="18" charset="0"/>
                        <a:ea typeface="Times New Roman" panose="02020603050405020304" pitchFamily="18" charset="0"/>
                      </a:endParaRPr>
                    </a:p>
                  </a:txBody>
                  <a:tcPr marL="7045" marR="7045" marT="0" marB="0" anchor="ctr"/>
                </a:tc>
                <a:tc hMerge="1">
                  <a:txBody>
                    <a:bodyPr/>
                    <a:lstStyle/>
                    <a:p>
                      <a:endParaRPr lang="es-PE"/>
                    </a:p>
                  </a:txBody>
                  <a:tcPr/>
                </a:tc>
              </a:tr>
              <a:tr h="504277">
                <a:tc>
                  <a:txBody>
                    <a:bodyPr/>
                    <a:lstStyle/>
                    <a:p>
                      <a:pPr>
                        <a:lnSpc>
                          <a:spcPct val="107000"/>
                        </a:lnSpc>
                        <a:spcAft>
                          <a:spcPts val="0"/>
                        </a:spcAft>
                      </a:pPr>
                      <a:r>
                        <a:rPr lang="es-PE" sz="1000">
                          <a:effectLst/>
                        </a:rPr>
                        <a:t>Definición</a:t>
                      </a:r>
                      <a:endParaRPr lang="es-PE" sz="1050">
                        <a:effectLst/>
                        <a:latin typeface="Times New Roman" panose="02020603050405020304" pitchFamily="18" charset="0"/>
                        <a:ea typeface="Times New Roman" panose="02020603050405020304" pitchFamily="18" charset="0"/>
                      </a:endParaRPr>
                    </a:p>
                  </a:txBody>
                  <a:tcPr marL="7045" marR="7045" marT="0" marB="0" anchor="ctr"/>
                </a:tc>
                <a:tc gridSpan="2">
                  <a:txBody>
                    <a:bodyPr/>
                    <a:lstStyle/>
                    <a:p>
                      <a:pPr>
                        <a:lnSpc>
                          <a:spcPct val="107000"/>
                        </a:lnSpc>
                        <a:spcAft>
                          <a:spcPts val="0"/>
                        </a:spcAft>
                      </a:pPr>
                      <a:r>
                        <a:rPr lang="es-PE" sz="1000">
                          <a:effectLst/>
                        </a:rPr>
                        <a:t>La Lista de verificación de la seguridad de la cirugía es el conjunto de controles, barreras y prácticas de seguridad a ser aplicados por el equipo de salud quirúrgico con la finalidad de garantizar la seguridad de la cirugía y fomentar una mejor comunicación y trabajo en equipo entre varias disciplinas clínicas durante la intervención quirúrgica de un paciente, lo cual conlleva a una reducción del número de complicaciones y de muertes quirúrgicas evitables</a:t>
                      </a:r>
                      <a:endParaRPr lang="es-PE" sz="1050">
                        <a:effectLst/>
                        <a:latin typeface="Times New Roman" panose="02020603050405020304" pitchFamily="18" charset="0"/>
                        <a:ea typeface="Times New Roman" panose="02020603050405020304" pitchFamily="18" charset="0"/>
                      </a:endParaRPr>
                    </a:p>
                  </a:txBody>
                  <a:tcPr marL="7045" marR="7045" marT="0" marB="0" anchor="ctr"/>
                </a:tc>
                <a:tc hMerge="1">
                  <a:txBody>
                    <a:bodyPr/>
                    <a:lstStyle/>
                    <a:p>
                      <a:endParaRPr lang="es-PE"/>
                    </a:p>
                  </a:txBody>
                  <a:tcPr/>
                </a:tc>
              </a:tr>
              <a:tr h="672369">
                <a:tc rowSpan="4">
                  <a:txBody>
                    <a:bodyPr/>
                    <a:lstStyle/>
                    <a:p>
                      <a:pPr>
                        <a:lnSpc>
                          <a:spcPct val="107000"/>
                        </a:lnSpc>
                        <a:spcAft>
                          <a:spcPts val="0"/>
                        </a:spcAft>
                      </a:pPr>
                      <a:r>
                        <a:rPr lang="es-PE" sz="1000" dirty="0">
                          <a:effectLst/>
                        </a:rPr>
                        <a:t>Logro esperado y porcentaje de cumplimiento</a:t>
                      </a:r>
                      <a:endParaRPr lang="es-PE" sz="105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es-PE" sz="1000" dirty="0">
                          <a:effectLst/>
                        </a:rPr>
                        <a:t> </a:t>
                      </a:r>
                      <a:endParaRPr lang="es-PE" sz="105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es-PE" sz="1000" dirty="0">
                          <a:effectLst/>
                        </a:rPr>
                        <a:t> </a:t>
                      </a:r>
                      <a:endParaRPr lang="es-PE" sz="1050" dirty="0">
                        <a:effectLst/>
                        <a:latin typeface="Times New Roman" panose="02020603050405020304" pitchFamily="18" charset="0"/>
                        <a:ea typeface="Times New Roman" panose="02020603050405020304" pitchFamily="18" charset="0"/>
                      </a:endParaRPr>
                    </a:p>
                  </a:txBody>
                  <a:tcPr marL="7045" marR="7045" marT="0" marB="0" anchor="ctr"/>
                </a:tc>
                <a:tc>
                  <a:txBody>
                    <a:bodyPr/>
                    <a:lstStyle/>
                    <a:p>
                      <a:pPr>
                        <a:lnSpc>
                          <a:spcPct val="107000"/>
                        </a:lnSpc>
                        <a:spcAft>
                          <a:spcPts val="0"/>
                        </a:spcAft>
                      </a:pPr>
                      <a:r>
                        <a:rPr lang="es-PE" sz="1000">
                          <a:effectLst/>
                        </a:rPr>
                        <a:t>1.- Designación formal del Coordinador o responsable de la Lista de Verificación de la Seguridad de la Cirugía en los establecimientos de salud del segundo y tercer nivel de atención. Plazo: Agosto 2017.                                                                    Fuente Auditable: Acto Resolutivo o Documento Oficial que formalice la designación de coordinador por cada turno quirúrgico, remitido por cada Hospital a la DIRESA/GERESA/DIRIS. En el caso de los Institutos Nacionales Especializados, el documento oficial deberá ser remitido al MINSA-DGAIN</a:t>
                      </a:r>
                      <a:endParaRPr lang="es-PE" sz="1050">
                        <a:effectLst/>
                        <a:latin typeface="Times New Roman" panose="02020603050405020304" pitchFamily="18" charset="0"/>
                        <a:ea typeface="Times New Roman" panose="02020603050405020304" pitchFamily="18" charset="0"/>
                      </a:endParaRPr>
                    </a:p>
                  </a:txBody>
                  <a:tcPr marL="7045" marR="7045" marT="0" marB="0" anchor="ctr"/>
                </a:tc>
                <a:tc rowSpan="2">
                  <a:txBody>
                    <a:bodyPr/>
                    <a:lstStyle/>
                    <a:p>
                      <a:pPr algn="ctr">
                        <a:lnSpc>
                          <a:spcPct val="107000"/>
                        </a:lnSpc>
                        <a:spcAft>
                          <a:spcPts val="0"/>
                        </a:spcAft>
                      </a:pPr>
                      <a:r>
                        <a:rPr lang="es-PE" sz="1000">
                          <a:effectLst/>
                        </a:rPr>
                        <a:t>Cumple con las</a:t>
                      </a:r>
                      <a:br>
                        <a:rPr lang="es-PE" sz="1000">
                          <a:effectLst/>
                        </a:rPr>
                      </a:br>
                      <a:r>
                        <a:rPr lang="es-PE" sz="1000">
                          <a:effectLst/>
                        </a:rPr>
                        <a:t>acciones de los</a:t>
                      </a:r>
                      <a:br>
                        <a:rPr lang="es-PE" sz="1000">
                          <a:effectLst/>
                        </a:rPr>
                      </a:br>
                      <a:r>
                        <a:rPr lang="es-PE" sz="1000">
                          <a:effectLst/>
                        </a:rPr>
                        <a:t>ítems 1 y 2, en</a:t>
                      </a:r>
                      <a:br>
                        <a:rPr lang="es-PE" sz="1000">
                          <a:effectLst/>
                        </a:rPr>
                      </a:br>
                      <a:r>
                        <a:rPr lang="es-PE" sz="1000">
                          <a:effectLst/>
                        </a:rPr>
                        <a:t>los plazos</a:t>
                      </a:r>
                      <a:br>
                        <a:rPr lang="es-PE" sz="1000">
                          <a:effectLst/>
                        </a:rPr>
                      </a:br>
                      <a:r>
                        <a:rPr lang="es-PE" sz="1000">
                          <a:effectLst/>
                        </a:rPr>
                        <a:t>establecidos.</a:t>
                      </a:r>
                      <a:br>
                        <a:rPr lang="es-PE" sz="1000">
                          <a:effectLst/>
                        </a:rPr>
                      </a:br>
                      <a:r>
                        <a:rPr lang="es-PE" sz="1000">
                          <a:effectLst/>
                        </a:rPr>
                        <a:t>60%</a:t>
                      </a:r>
                      <a:endParaRPr lang="es-PE" sz="1050">
                        <a:effectLst/>
                        <a:latin typeface="Times New Roman" panose="02020603050405020304" pitchFamily="18" charset="0"/>
                        <a:ea typeface="Times New Roman" panose="02020603050405020304" pitchFamily="18" charset="0"/>
                      </a:endParaRPr>
                    </a:p>
                  </a:txBody>
                  <a:tcPr marL="7045" marR="7045" marT="0" marB="0" anchor="ctr"/>
                </a:tc>
              </a:tr>
              <a:tr h="1381809">
                <a:tc vMerge="1">
                  <a:txBody>
                    <a:bodyPr/>
                    <a:lstStyle/>
                    <a:p>
                      <a:endParaRPr lang="es-PE"/>
                    </a:p>
                  </a:txBody>
                  <a:tcPr/>
                </a:tc>
                <a:tc>
                  <a:txBody>
                    <a:bodyPr/>
                    <a:lstStyle/>
                    <a:p>
                      <a:pPr>
                        <a:lnSpc>
                          <a:spcPct val="107000"/>
                        </a:lnSpc>
                        <a:spcAft>
                          <a:spcPts val="0"/>
                        </a:spcAft>
                      </a:pPr>
                      <a:r>
                        <a:rPr lang="es-PE" sz="1000" dirty="0">
                          <a:effectLst/>
                        </a:rPr>
                        <a:t>2.- Ejecución de la encuesta semestral por parte del Equipo Conductor del establecimiento de salud de II y III nivel de atención, aplicando anexo N° 02 de la de la Guía Técnica de Implementación de la Lista de Verificación de la Seguridad de la Cirugía, aprobada por Resolución Ministerial N° 1021-2010/MINSA. Plazo: Julio y Diciembre 2017.                                                                         Se precisa que dicho documento es un formato de autoevaluación sobre el cumplimiento en la aplicación de la Lista de Verificación de la Seguridad de la Cirugía que lo aplica por única vez por semestre el Equipo Conductor del establecimiento de salud.                                                                                                      </a:t>
                      </a:r>
                      <a:endParaRPr lang="es-PE" sz="1000" dirty="0" smtClean="0">
                        <a:effectLst/>
                      </a:endParaRPr>
                    </a:p>
                    <a:p>
                      <a:pPr>
                        <a:lnSpc>
                          <a:spcPct val="107000"/>
                        </a:lnSpc>
                        <a:spcAft>
                          <a:spcPts val="0"/>
                        </a:spcAft>
                      </a:pPr>
                      <a:r>
                        <a:rPr lang="es-PE" sz="1000" dirty="0" smtClean="0">
                          <a:solidFill>
                            <a:srgbClr val="0000FF"/>
                          </a:solidFill>
                          <a:effectLst/>
                        </a:rPr>
                        <a:t>Fuente </a:t>
                      </a:r>
                      <a:r>
                        <a:rPr lang="es-PE" sz="1000" dirty="0">
                          <a:solidFill>
                            <a:srgbClr val="0000FF"/>
                          </a:solidFill>
                          <a:effectLst/>
                        </a:rPr>
                        <a:t>Auditable: Copia del formato de autoevaluación (encuesta según la norma) debidamente suscrita por el Director del establecimiento de salud.                                                                                           y por un integrante del Equipo Conductor para la implementación de la  Lista de Verificación de la Seguridad de la Cirugía del establecimiento de salud. Dicha copia deberá ser remitida a la DIRESA/GERESA/DIRIS. En caso de Institutos Especializados deberá ser remitido al MINSA- DGAIN.                                                                        </a:t>
                      </a:r>
                      <a:endParaRPr lang="es-PE" sz="1050" dirty="0">
                        <a:solidFill>
                          <a:srgbClr val="0000FF"/>
                        </a:solidFill>
                        <a:effectLst/>
                        <a:latin typeface="Times New Roman" panose="02020603050405020304" pitchFamily="18" charset="0"/>
                        <a:ea typeface="Times New Roman" panose="02020603050405020304" pitchFamily="18" charset="0"/>
                      </a:endParaRPr>
                    </a:p>
                  </a:txBody>
                  <a:tcPr marL="7045" marR="7045" marT="0" marB="0" anchor="ctr"/>
                </a:tc>
                <a:tc vMerge="1">
                  <a:txBody>
                    <a:bodyPr/>
                    <a:lstStyle/>
                    <a:p>
                      <a:endParaRPr lang="es-PE"/>
                    </a:p>
                  </a:txBody>
                  <a:tcPr/>
                </a:tc>
              </a:tr>
              <a:tr h="840461">
                <a:tc vMerge="1">
                  <a:txBody>
                    <a:bodyPr/>
                    <a:lstStyle/>
                    <a:p>
                      <a:pPr>
                        <a:lnSpc>
                          <a:spcPct val="107000"/>
                        </a:lnSpc>
                        <a:spcAft>
                          <a:spcPts val="0"/>
                        </a:spcAft>
                      </a:pPr>
                      <a:endParaRPr lang="es-PE" sz="900">
                        <a:effectLst/>
                        <a:latin typeface="Times New Roman" panose="02020603050405020304" pitchFamily="18" charset="0"/>
                        <a:ea typeface="Times New Roman" panose="02020603050405020304" pitchFamily="18" charset="0"/>
                      </a:endParaRPr>
                    </a:p>
                  </a:txBody>
                  <a:tcPr marL="7045" marR="7045" marT="0" marB="0" anchor="ctr"/>
                </a:tc>
                <a:tc>
                  <a:txBody>
                    <a:bodyPr/>
                    <a:lstStyle/>
                    <a:p>
                      <a:pPr>
                        <a:lnSpc>
                          <a:spcPct val="107000"/>
                        </a:lnSpc>
                        <a:spcAft>
                          <a:spcPts val="0"/>
                        </a:spcAft>
                      </a:pPr>
                      <a:r>
                        <a:rPr lang="es-PE" sz="1000" dirty="0">
                          <a:effectLst/>
                        </a:rPr>
                        <a:t>3.- Envío de la Encuesta aplicada a la Dirección de Intercambio Prestacional, Organización y Servicios de Salud de la DGAIN  por parte de los establecimientos de salud del segundo y tercer nivel de atención. Plazo: Setiembre y Diciembre 2017.                                                                                                                                     </a:t>
                      </a:r>
                      <a:endParaRPr lang="es-PE" sz="1000" dirty="0" smtClean="0">
                        <a:effectLst/>
                      </a:endParaRPr>
                    </a:p>
                    <a:p>
                      <a:pPr>
                        <a:lnSpc>
                          <a:spcPct val="107000"/>
                        </a:lnSpc>
                        <a:spcAft>
                          <a:spcPts val="0"/>
                        </a:spcAft>
                      </a:pPr>
                      <a:r>
                        <a:rPr lang="es-PE" sz="1000" dirty="0" smtClean="0">
                          <a:solidFill>
                            <a:srgbClr val="0000FF"/>
                          </a:solidFill>
                          <a:effectLst/>
                        </a:rPr>
                        <a:t>Fuente </a:t>
                      </a:r>
                      <a:r>
                        <a:rPr lang="es-PE" sz="1000" dirty="0">
                          <a:solidFill>
                            <a:srgbClr val="0000FF"/>
                          </a:solidFill>
                          <a:effectLst/>
                        </a:rPr>
                        <a:t>Auditable: Copia del formato de autoevaluación debidamente llenado y suscrito según pautas dadas en el numeral anterior. Dichos formatos deberán ser remitidos por la DIRESA/GERESA/DIRIS (que incluye a Hospitales de su jurisdicción)  y los Institutos Especializados de </a:t>
                      </a:r>
                      <a:r>
                        <a:rPr lang="es-PE" sz="1000" dirty="0" err="1">
                          <a:solidFill>
                            <a:srgbClr val="0000FF"/>
                          </a:solidFill>
                          <a:effectLst/>
                        </a:rPr>
                        <a:t>LIma</a:t>
                      </a:r>
                      <a:r>
                        <a:rPr lang="es-PE" sz="1000" dirty="0">
                          <a:solidFill>
                            <a:srgbClr val="0000FF"/>
                          </a:solidFill>
                          <a:effectLst/>
                        </a:rPr>
                        <a:t> Metropolitana a la DGAIN conjuntamente con el informe de la evaluación anual de este compromiso de mejora. Debe considerarse por cada hospital la aplicación de la encuesta por cada semestre.</a:t>
                      </a:r>
                      <a:endParaRPr lang="es-PE" sz="1050" dirty="0">
                        <a:solidFill>
                          <a:srgbClr val="0000FF"/>
                        </a:solidFill>
                        <a:effectLst/>
                        <a:latin typeface="Times New Roman" panose="02020603050405020304" pitchFamily="18" charset="0"/>
                        <a:ea typeface="Times New Roman" panose="02020603050405020304" pitchFamily="18" charset="0"/>
                      </a:endParaRPr>
                    </a:p>
                  </a:txBody>
                  <a:tcPr marL="7045" marR="7045" marT="0" marB="0" anchor="ctr"/>
                </a:tc>
                <a:tc rowSpan="2">
                  <a:txBody>
                    <a:bodyPr/>
                    <a:lstStyle/>
                    <a:p>
                      <a:pPr algn="ctr">
                        <a:lnSpc>
                          <a:spcPct val="107000"/>
                        </a:lnSpc>
                        <a:spcAft>
                          <a:spcPts val="0"/>
                        </a:spcAft>
                      </a:pPr>
                      <a:r>
                        <a:rPr lang="es-PE" sz="1000">
                          <a:effectLst/>
                        </a:rPr>
                        <a:t>Cumple con las</a:t>
                      </a:r>
                      <a:br>
                        <a:rPr lang="es-PE" sz="1000">
                          <a:effectLst/>
                        </a:rPr>
                      </a:br>
                      <a:r>
                        <a:rPr lang="es-PE" sz="1000">
                          <a:effectLst/>
                        </a:rPr>
                        <a:t>acciones de los</a:t>
                      </a:r>
                      <a:br>
                        <a:rPr lang="es-PE" sz="1000">
                          <a:effectLst/>
                        </a:rPr>
                      </a:br>
                      <a:r>
                        <a:rPr lang="es-PE" sz="1000">
                          <a:effectLst/>
                        </a:rPr>
                        <a:t>ítems 3 y 4, en</a:t>
                      </a:r>
                      <a:br>
                        <a:rPr lang="es-PE" sz="1000">
                          <a:effectLst/>
                        </a:rPr>
                      </a:br>
                      <a:r>
                        <a:rPr lang="es-PE" sz="1000">
                          <a:effectLst/>
                        </a:rPr>
                        <a:t>los plazos</a:t>
                      </a:r>
                      <a:br>
                        <a:rPr lang="es-PE" sz="1000">
                          <a:effectLst/>
                        </a:rPr>
                      </a:br>
                      <a:r>
                        <a:rPr lang="es-PE" sz="1000">
                          <a:effectLst/>
                        </a:rPr>
                        <a:t>establecidos</a:t>
                      </a:r>
                      <a:br>
                        <a:rPr lang="es-PE" sz="1000">
                          <a:effectLst/>
                        </a:rPr>
                      </a:br>
                      <a:r>
                        <a:rPr lang="es-PE" sz="1000">
                          <a:effectLst/>
                        </a:rPr>
                        <a:t>40%</a:t>
                      </a:r>
                      <a:endParaRPr lang="es-PE" sz="1050">
                        <a:effectLst/>
                        <a:latin typeface="Times New Roman" panose="02020603050405020304" pitchFamily="18" charset="0"/>
                        <a:ea typeface="Times New Roman" panose="02020603050405020304" pitchFamily="18" charset="0"/>
                      </a:endParaRPr>
                    </a:p>
                  </a:txBody>
                  <a:tcPr marL="7045" marR="7045" marT="0" marB="0" anchor="ctr"/>
                </a:tc>
              </a:tr>
              <a:tr h="1196031">
                <a:tc vMerge="1">
                  <a:txBody>
                    <a:bodyPr/>
                    <a:lstStyle/>
                    <a:p>
                      <a:pPr>
                        <a:lnSpc>
                          <a:spcPct val="107000"/>
                        </a:lnSpc>
                        <a:spcAft>
                          <a:spcPts val="0"/>
                        </a:spcAft>
                      </a:pPr>
                      <a:endParaRPr lang="es-PE" sz="900" dirty="0">
                        <a:effectLst/>
                        <a:latin typeface="Times New Roman" panose="02020603050405020304" pitchFamily="18" charset="0"/>
                        <a:ea typeface="Times New Roman" panose="02020603050405020304" pitchFamily="18" charset="0"/>
                      </a:endParaRPr>
                    </a:p>
                  </a:txBody>
                  <a:tcPr marL="7045" marR="7045" marT="0" marB="0" anchor="ctr"/>
                </a:tc>
                <a:tc>
                  <a:txBody>
                    <a:bodyPr/>
                    <a:lstStyle/>
                    <a:p>
                      <a:pPr>
                        <a:lnSpc>
                          <a:spcPct val="107000"/>
                        </a:lnSpc>
                        <a:spcAft>
                          <a:spcPts val="0"/>
                        </a:spcAft>
                      </a:pPr>
                      <a:r>
                        <a:rPr lang="es-PE" sz="1000" dirty="0">
                          <a:effectLst/>
                        </a:rPr>
                        <a:t>4.- Difusión de los resultados de la evaluación de la implementación de la Lista de Verificación de la Seguridad de la Cirugía, entre el personal de salud involucrado en la atención quirúrgica del establecimiento de salud de II y III nivel de atención. Plazo: Diciembre 2017                                                                                </a:t>
                      </a:r>
                      <a:endParaRPr lang="es-PE" sz="1000" dirty="0" smtClean="0">
                        <a:effectLst/>
                      </a:endParaRPr>
                    </a:p>
                    <a:p>
                      <a:pPr>
                        <a:lnSpc>
                          <a:spcPct val="107000"/>
                        </a:lnSpc>
                        <a:spcAft>
                          <a:spcPts val="0"/>
                        </a:spcAft>
                      </a:pPr>
                      <a:r>
                        <a:rPr lang="es-PE" sz="1000" dirty="0" smtClean="0">
                          <a:effectLst/>
                        </a:rPr>
                        <a:t> </a:t>
                      </a:r>
                      <a:r>
                        <a:rPr lang="es-PE" sz="1000" dirty="0">
                          <a:solidFill>
                            <a:srgbClr val="0000FF"/>
                          </a:solidFill>
                          <a:effectLst/>
                        </a:rPr>
                        <a:t>Fuente Auditable: Informe del Equipo conductor del establecimiento de salud remitido a la DIRESA/GERESA/DIRIS (que incluye(que incluye a Hospitales de su jurisdicción) y de los Institutos  Especializados de </a:t>
                      </a:r>
                      <a:r>
                        <a:rPr lang="es-PE" sz="1000" dirty="0" err="1">
                          <a:solidFill>
                            <a:srgbClr val="0000FF"/>
                          </a:solidFill>
                          <a:effectLst/>
                        </a:rPr>
                        <a:t>LIma</a:t>
                      </a:r>
                      <a:r>
                        <a:rPr lang="es-PE" sz="1000" dirty="0">
                          <a:solidFill>
                            <a:srgbClr val="0000FF"/>
                          </a:solidFill>
                          <a:effectLst/>
                        </a:rPr>
                        <a:t> </a:t>
                      </a:r>
                      <a:r>
                        <a:rPr lang="es-PE" sz="1000" dirty="0" err="1">
                          <a:solidFill>
                            <a:srgbClr val="0000FF"/>
                          </a:solidFill>
                          <a:effectLst/>
                        </a:rPr>
                        <a:t>Metropolitana,remitida</a:t>
                      </a:r>
                      <a:r>
                        <a:rPr lang="es-PE" sz="1000" dirty="0">
                          <a:solidFill>
                            <a:srgbClr val="0000FF"/>
                          </a:solidFill>
                          <a:effectLst/>
                        </a:rPr>
                        <a:t> a la DGAIN mediante el cual se evidencia la siguiente documentación: Cargo de documento oficial mediante el cual difunde los resultados de la autoevaluación (aplicación de la encuesta) de manera semestral a los diferentes servicios quirúrgicos que cuente el establecimiento de salud. Solicitud de acciones de mejora en los servicios quirúrgicos que incumplen la aplicación de la Lista de Verificación de la Seguridad de la Cirugía del establecimiento de salud.</a:t>
                      </a:r>
                      <a:endParaRPr lang="es-PE" sz="1050" dirty="0">
                        <a:solidFill>
                          <a:srgbClr val="0000FF"/>
                        </a:solidFill>
                        <a:effectLst/>
                        <a:latin typeface="Times New Roman" panose="02020603050405020304" pitchFamily="18" charset="0"/>
                        <a:ea typeface="Times New Roman" panose="02020603050405020304" pitchFamily="18" charset="0"/>
                      </a:endParaRPr>
                    </a:p>
                  </a:txBody>
                  <a:tcPr marL="7045" marR="7045" marT="0" marB="0" anchor="ctr"/>
                </a:tc>
                <a:tc vMerge="1">
                  <a:txBody>
                    <a:bodyPr/>
                    <a:lstStyle/>
                    <a:p>
                      <a:endParaRPr lang="es-PE"/>
                    </a:p>
                  </a:txBody>
                  <a:tcPr/>
                </a:tc>
              </a:tr>
              <a:tr h="336184">
                <a:tc>
                  <a:txBody>
                    <a:bodyPr/>
                    <a:lstStyle/>
                    <a:p>
                      <a:pPr>
                        <a:lnSpc>
                          <a:spcPct val="107000"/>
                        </a:lnSpc>
                        <a:spcAft>
                          <a:spcPts val="0"/>
                        </a:spcAft>
                      </a:pPr>
                      <a:r>
                        <a:rPr lang="es-PE" sz="1000">
                          <a:effectLst/>
                        </a:rPr>
                        <a:t>Fuente de datos</a:t>
                      </a:r>
                      <a:endParaRPr lang="es-PE" sz="1050">
                        <a:effectLst/>
                        <a:latin typeface="Times New Roman" panose="02020603050405020304" pitchFamily="18" charset="0"/>
                        <a:ea typeface="Times New Roman" panose="02020603050405020304" pitchFamily="18" charset="0"/>
                      </a:endParaRPr>
                    </a:p>
                  </a:txBody>
                  <a:tcPr marL="7045" marR="7045" marT="0" marB="0" anchor="ctr"/>
                </a:tc>
                <a:tc gridSpan="2">
                  <a:txBody>
                    <a:bodyPr/>
                    <a:lstStyle/>
                    <a:p>
                      <a:pPr>
                        <a:lnSpc>
                          <a:spcPct val="107000"/>
                        </a:lnSpc>
                        <a:spcAft>
                          <a:spcPts val="0"/>
                        </a:spcAft>
                      </a:pPr>
                      <a:r>
                        <a:rPr lang="es-PE" sz="1000" dirty="0">
                          <a:effectLst/>
                        </a:rPr>
                        <a:t>Informe preparado por la Dirección de Intercambio Prestacional, Organización y Servicios de Salud de la DGAIN, en base a los informes remitidos por las DIRESA/GERESA, DIRIS e Institutos Especializados de Lima Metropolitana.</a:t>
                      </a:r>
                      <a:endParaRPr lang="es-PE" sz="1050" dirty="0">
                        <a:effectLst/>
                        <a:latin typeface="Times New Roman" panose="02020603050405020304" pitchFamily="18" charset="0"/>
                        <a:ea typeface="Times New Roman" panose="02020603050405020304" pitchFamily="18" charset="0"/>
                      </a:endParaRPr>
                    </a:p>
                  </a:txBody>
                  <a:tcPr marL="7045" marR="7045" marT="0" marB="0" anchor="ctr"/>
                </a:tc>
                <a:tc hMerge="1">
                  <a:txBody>
                    <a:bodyPr/>
                    <a:lstStyle/>
                    <a:p>
                      <a:endParaRPr lang="es-PE"/>
                    </a:p>
                  </a:txBody>
                  <a:tcPr/>
                </a:tc>
              </a:tr>
            </a:tbl>
          </a:graphicData>
        </a:graphic>
      </p:graphicFrame>
    </p:spTree>
    <p:extLst>
      <p:ext uri="{BB962C8B-B14F-4D97-AF65-F5344CB8AC3E}">
        <p14:creationId xmlns:p14="http://schemas.microsoft.com/office/powerpoint/2010/main" val="24148068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287"/>
          <a:stretch/>
        </p:blipFill>
        <p:spPr>
          <a:xfrm>
            <a:off x="282873" y="202018"/>
            <a:ext cx="3073069" cy="578677"/>
          </a:xfrm>
          <a:prstGeom prst="rect">
            <a:avLst/>
          </a:prstGeom>
        </p:spPr>
      </p:pic>
      <p:sp>
        <p:nvSpPr>
          <p:cNvPr id="3" name="CuadroTexto 2"/>
          <p:cNvSpPr txBox="1"/>
          <p:nvPr/>
        </p:nvSpPr>
        <p:spPr>
          <a:xfrm>
            <a:off x="771277" y="874643"/>
            <a:ext cx="11510395" cy="369332"/>
          </a:xfrm>
          <a:prstGeom prst="rect">
            <a:avLst/>
          </a:prstGeom>
          <a:noFill/>
        </p:spPr>
        <p:txBody>
          <a:bodyPr wrap="none" rtlCol="0">
            <a:spAutoFit/>
          </a:bodyPr>
          <a:lstStyle/>
          <a:p>
            <a:r>
              <a:rPr lang="es-ES" b="1" dirty="0"/>
              <a:t>Ficha N° 21: Fortalecimiento de la implementación en la aplicación de la Lista de Verificación de Seguridad de la </a:t>
            </a:r>
            <a:r>
              <a:rPr lang="es-ES" b="1" dirty="0" smtClean="0"/>
              <a:t>Cirugía</a:t>
            </a:r>
            <a:endParaRPr lang="es-PE" dirty="0"/>
          </a:p>
        </p:txBody>
      </p:sp>
      <p:graphicFrame>
        <p:nvGraphicFramePr>
          <p:cNvPr id="6" name="Tabla 5"/>
          <p:cNvGraphicFramePr>
            <a:graphicFrameLocks noGrp="1"/>
          </p:cNvGraphicFramePr>
          <p:nvPr>
            <p:extLst>
              <p:ext uri="{D42A27DB-BD31-4B8C-83A1-F6EECF244321}">
                <p14:modId xmlns:p14="http://schemas.microsoft.com/office/powerpoint/2010/main" val="625765527"/>
              </p:ext>
            </p:extLst>
          </p:nvPr>
        </p:nvGraphicFramePr>
        <p:xfrm>
          <a:off x="857988" y="1177057"/>
          <a:ext cx="10597412" cy="5560174"/>
        </p:xfrm>
        <a:graphic>
          <a:graphicData uri="http://schemas.openxmlformats.org/drawingml/2006/table">
            <a:tbl>
              <a:tblPr firstRow="1" firstCol="1" bandRow="1">
                <a:tableStyleId>{5C22544A-7EE6-4342-B048-85BDC9FD1C3A}</a:tableStyleId>
              </a:tblPr>
              <a:tblGrid>
                <a:gridCol w="960788"/>
                <a:gridCol w="8657249"/>
                <a:gridCol w="979375"/>
              </a:tblGrid>
              <a:tr h="907315">
                <a:tc rowSpan="4">
                  <a:txBody>
                    <a:bodyPr/>
                    <a:lstStyle/>
                    <a:p>
                      <a:pPr>
                        <a:lnSpc>
                          <a:spcPct val="107000"/>
                        </a:lnSpc>
                        <a:spcAft>
                          <a:spcPts val="0"/>
                        </a:spcAft>
                      </a:pPr>
                      <a:r>
                        <a:rPr lang="es-PE" sz="1200" dirty="0">
                          <a:effectLst/>
                        </a:rPr>
                        <a:t>Logro esperado y porcentaje de cumplimiento</a:t>
                      </a:r>
                      <a:endParaRPr lang="es-PE"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es-PE" sz="1200" dirty="0">
                          <a:effectLst/>
                        </a:rPr>
                        <a:t> </a:t>
                      </a:r>
                      <a:endParaRPr lang="es-PE"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es-PE" sz="1200" dirty="0">
                          <a:effectLst/>
                        </a:rPr>
                        <a:t> </a:t>
                      </a:r>
                      <a:endParaRPr lang="es-PE" sz="1400" dirty="0">
                        <a:effectLst/>
                        <a:latin typeface="Times New Roman" panose="02020603050405020304" pitchFamily="18" charset="0"/>
                        <a:ea typeface="Times New Roman" panose="02020603050405020304" pitchFamily="18" charset="0"/>
                      </a:endParaRPr>
                    </a:p>
                  </a:txBody>
                  <a:tcPr marL="7045" marR="7045" marT="0" marB="0" anchor="ctr"/>
                </a:tc>
                <a:tc>
                  <a:txBody>
                    <a:bodyPr/>
                    <a:lstStyle/>
                    <a:p>
                      <a:pPr>
                        <a:lnSpc>
                          <a:spcPct val="107000"/>
                        </a:lnSpc>
                        <a:spcAft>
                          <a:spcPts val="0"/>
                        </a:spcAft>
                      </a:pPr>
                      <a:r>
                        <a:rPr lang="es-PE" sz="1200" dirty="0">
                          <a:effectLst/>
                        </a:rPr>
                        <a:t>1.- Designación formal del Coordinador o responsable de la Lista de Verificación de la Seguridad de la Cirugía en los establecimientos de salud del segundo y tercer nivel de atención. Plazo: Agosto 2017.                                                                    Fuente Auditable: Acto Resolutivo o Documento Oficial que formalice la designación de coordinador por cada turno quirúrgico, remitido por cada Hospital a la DIRESA/GERESA/DIRIS. En el caso de los Institutos Nacionales Especializados, el documento oficial deberá ser remitido al MINSA-DGAIN</a:t>
                      </a:r>
                      <a:endParaRPr lang="es-PE" sz="1400" dirty="0">
                        <a:effectLst/>
                        <a:latin typeface="Times New Roman" panose="02020603050405020304" pitchFamily="18" charset="0"/>
                        <a:ea typeface="Times New Roman" panose="02020603050405020304" pitchFamily="18" charset="0"/>
                      </a:endParaRPr>
                    </a:p>
                  </a:txBody>
                  <a:tcPr marL="7045" marR="7045" marT="0" marB="0" anchor="ctr"/>
                </a:tc>
                <a:tc rowSpan="2">
                  <a:txBody>
                    <a:bodyPr/>
                    <a:lstStyle/>
                    <a:p>
                      <a:pPr algn="ctr">
                        <a:lnSpc>
                          <a:spcPct val="107000"/>
                        </a:lnSpc>
                        <a:spcAft>
                          <a:spcPts val="0"/>
                        </a:spcAft>
                      </a:pPr>
                      <a:r>
                        <a:rPr lang="es-PE" sz="1200">
                          <a:effectLst/>
                        </a:rPr>
                        <a:t>Cumple con las</a:t>
                      </a:r>
                      <a:br>
                        <a:rPr lang="es-PE" sz="1200">
                          <a:effectLst/>
                        </a:rPr>
                      </a:br>
                      <a:r>
                        <a:rPr lang="es-PE" sz="1200">
                          <a:effectLst/>
                        </a:rPr>
                        <a:t>acciones de los</a:t>
                      </a:r>
                      <a:br>
                        <a:rPr lang="es-PE" sz="1200">
                          <a:effectLst/>
                        </a:rPr>
                      </a:br>
                      <a:r>
                        <a:rPr lang="es-PE" sz="1200">
                          <a:effectLst/>
                        </a:rPr>
                        <a:t>ítems 1 y 2, en</a:t>
                      </a:r>
                      <a:br>
                        <a:rPr lang="es-PE" sz="1200">
                          <a:effectLst/>
                        </a:rPr>
                      </a:br>
                      <a:r>
                        <a:rPr lang="es-PE" sz="1200">
                          <a:effectLst/>
                        </a:rPr>
                        <a:t>los plazos</a:t>
                      </a:r>
                      <a:br>
                        <a:rPr lang="es-PE" sz="1200">
                          <a:effectLst/>
                        </a:rPr>
                      </a:br>
                      <a:r>
                        <a:rPr lang="es-PE" sz="1200">
                          <a:effectLst/>
                        </a:rPr>
                        <a:t>establecidos.</a:t>
                      </a:r>
                      <a:br>
                        <a:rPr lang="es-PE" sz="1200">
                          <a:effectLst/>
                        </a:rPr>
                      </a:br>
                      <a:r>
                        <a:rPr lang="es-PE" sz="1200">
                          <a:effectLst/>
                        </a:rPr>
                        <a:t>60%</a:t>
                      </a:r>
                      <a:endParaRPr lang="es-PE" sz="1400">
                        <a:effectLst/>
                        <a:latin typeface="Times New Roman" panose="02020603050405020304" pitchFamily="18" charset="0"/>
                        <a:ea typeface="Times New Roman" panose="02020603050405020304" pitchFamily="18" charset="0"/>
                      </a:endParaRPr>
                    </a:p>
                  </a:txBody>
                  <a:tcPr marL="7045" marR="7045" marT="0" marB="0" anchor="ctr"/>
                </a:tc>
              </a:tr>
              <a:tr h="1864656">
                <a:tc vMerge="1">
                  <a:txBody>
                    <a:bodyPr/>
                    <a:lstStyle/>
                    <a:p>
                      <a:endParaRPr lang="es-PE"/>
                    </a:p>
                  </a:txBody>
                  <a:tcPr/>
                </a:tc>
                <a:tc>
                  <a:txBody>
                    <a:bodyPr/>
                    <a:lstStyle/>
                    <a:p>
                      <a:pPr>
                        <a:lnSpc>
                          <a:spcPct val="107000"/>
                        </a:lnSpc>
                        <a:spcAft>
                          <a:spcPts val="0"/>
                        </a:spcAft>
                      </a:pPr>
                      <a:r>
                        <a:rPr lang="es-PE" sz="1200" dirty="0">
                          <a:effectLst/>
                        </a:rPr>
                        <a:t>2.- Ejecución de la encuesta semestral por parte del Equipo Conductor del establecimiento de salud de II y III nivel de atención, aplicando anexo N° 02 de la de la Guía Técnica de Implementación de la Lista de Verificación de la Seguridad de la Cirugía, aprobada por Resolución Ministerial N° 1021-2010/MINSA. Plazo: Julio y Diciembre 2017.                                                                         Se precisa que dicho documento es un formato de autoevaluación sobre el cumplimiento en la aplicación de la Lista de Verificación de la Seguridad de la Cirugía que lo aplica por única vez por semestre el Equipo Conductor del establecimiento de salud.                                                                                                      </a:t>
                      </a:r>
                      <a:endParaRPr lang="es-PE" sz="1200" dirty="0" smtClean="0">
                        <a:effectLst/>
                      </a:endParaRPr>
                    </a:p>
                    <a:p>
                      <a:pPr>
                        <a:lnSpc>
                          <a:spcPct val="107000"/>
                        </a:lnSpc>
                        <a:spcAft>
                          <a:spcPts val="0"/>
                        </a:spcAft>
                      </a:pPr>
                      <a:r>
                        <a:rPr lang="es-PE" sz="1200" dirty="0" smtClean="0">
                          <a:solidFill>
                            <a:srgbClr val="0000FF"/>
                          </a:solidFill>
                          <a:effectLst/>
                        </a:rPr>
                        <a:t>Fuente </a:t>
                      </a:r>
                      <a:r>
                        <a:rPr lang="es-PE" sz="1200" dirty="0">
                          <a:solidFill>
                            <a:srgbClr val="0000FF"/>
                          </a:solidFill>
                          <a:effectLst/>
                        </a:rPr>
                        <a:t>Auditable: Copia del formato de autoevaluación (encuesta según la norma) debidamente suscrita por el Director del establecimiento de salud.                                                                                           y por un integrante del Equipo Conductor para la implementación de la  Lista de Verificación de la Seguridad de la Cirugía del establecimiento de salud. Dicha copia deberá ser remitida a la DIRESA/GERESA/DIRIS. En caso de Institutos Especializados deberá ser remitido al MINSA- DGAIN.                                                                        </a:t>
                      </a:r>
                      <a:endParaRPr lang="es-PE" sz="1400" dirty="0">
                        <a:solidFill>
                          <a:srgbClr val="0000FF"/>
                        </a:solidFill>
                        <a:effectLst/>
                        <a:latin typeface="Times New Roman" panose="02020603050405020304" pitchFamily="18" charset="0"/>
                        <a:ea typeface="Times New Roman" panose="02020603050405020304" pitchFamily="18" charset="0"/>
                      </a:endParaRPr>
                    </a:p>
                  </a:txBody>
                  <a:tcPr marL="7045" marR="7045" marT="0" marB="0" anchor="ctr"/>
                </a:tc>
                <a:tc vMerge="1">
                  <a:txBody>
                    <a:bodyPr/>
                    <a:lstStyle/>
                    <a:p>
                      <a:endParaRPr lang="es-PE"/>
                    </a:p>
                  </a:txBody>
                  <a:tcPr/>
                </a:tc>
              </a:tr>
              <a:tr h="1134144">
                <a:tc vMerge="1">
                  <a:txBody>
                    <a:bodyPr/>
                    <a:lstStyle/>
                    <a:p>
                      <a:pPr>
                        <a:lnSpc>
                          <a:spcPct val="107000"/>
                        </a:lnSpc>
                        <a:spcAft>
                          <a:spcPts val="0"/>
                        </a:spcAft>
                      </a:pPr>
                      <a:endParaRPr lang="es-PE" sz="900">
                        <a:effectLst/>
                        <a:latin typeface="Times New Roman" panose="02020603050405020304" pitchFamily="18" charset="0"/>
                        <a:ea typeface="Times New Roman" panose="02020603050405020304" pitchFamily="18" charset="0"/>
                      </a:endParaRPr>
                    </a:p>
                  </a:txBody>
                  <a:tcPr marL="7045" marR="7045" marT="0" marB="0" anchor="ctr"/>
                </a:tc>
                <a:tc>
                  <a:txBody>
                    <a:bodyPr/>
                    <a:lstStyle/>
                    <a:p>
                      <a:pPr>
                        <a:lnSpc>
                          <a:spcPct val="107000"/>
                        </a:lnSpc>
                        <a:spcAft>
                          <a:spcPts val="0"/>
                        </a:spcAft>
                      </a:pPr>
                      <a:r>
                        <a:rPr lang="es-PE" sz="1200" dirty="0">
                          <a:effectLst/>
                        </a:rPr>
                        <a:t>3.- Envío de la Encuesta aplicada a la Dirección de Intercambio Prestacional, Organización y Servicios de Salud de la DGAIN  por parte de los establecimientos de salud del segundo y tercer nivel de atención. Plazo: Setiembre y Diciembre 2017.                                                                                                                                     </a:t>
                      </a:r>
                      <a:endParaRPr lang="es-PE" sz="1200" dirty="0" smtClean="0">
                        <a:effectLst/>
                      </a:endParaRPr>
                    </a:p>
                    <a:p>
                      <a:pPr>
                        <a:lnSpc>
                          <a:spcPct val="107000"/>
                        </a:lnSpc>
                        <a:spcAft>
                          <a:spcPts val="0"/>
                        </a:spcAft>
                      </a:pPr>
                      <a:r>
                        <a:rPr lang="es-PE" sz="1200" dirty="0" smtClean="0">
                          <a:solidFill>
                            <a:srgbClr val="0000FF"/>
                          </a:solidFill>
                          <a:effectLst/>
                        </a:rPr>
                        <a:t>Fuente </a:t>
                      </a:r>
                      <a:r>
                        <a:rPr lang="es-PE" sz="1200" dirty="0">
                          <a:solidFill>
                            <a:srgbClr val="0000FF"/>
                          </a:solidFill>
                          <a:effectLst/>
                        </a:rPr>
                        <a:t>Auditable: Copia del formato de autoevaluación debidamente llenado y suscrito según pautas dadas en el numeral anterior. Dichos formatos deberán ser remitidos por la DIRESA/GERESA/DIRIS (que incluye a Hospitales de su jurisdicción)  y los Institutos Especializados de </a:t>
                      </a:r>
                      <a:r>
                        <a:rPr lang="es-PE" sz="1200" dirty="0" err="1">
                          <a:solidFill>
                            <a:srgbClr val="0000FF"/>
                          </a:solidFill>
                          <a:effectLst/>
                        </a:rPr>
                        <a:t>LIma</a:t>
                      </a:r>
                      <a:r>
                        <a:rPr lang="es-PE" sz="1200" dirty="0">
                          <a:solidFill>
                            <a:srgbClr val="0000FF"/>
                          </a:solidFill>
                          <a:effectLst/>
                        </a:rPr>
                        <a:t> Metropolitana a la DGAIN conjuntamente con el informe de la evaluación anual de este compromiso de mejora. Debe considerarse por cada hospital la aplicación de la encuesta por cada semestre.</a:t>
                      </a:r>
                      <a:endParaRPr lang="es-PE" sz="1400" dirty="0">
                        <a:solidFill>
                          <a:srgbClr val="0000FF"/>
                        </a:solidFill>
                        <a:effectLst/>
                        <a:latin typeface="Times New Roman" panose="02020603050405020304" pitchFamily="18" charset="0"/>
                        <a:ea typeface="Times New Roman" panose="02020603050405020304" pitchFamily="18" charset="0"/>
                      </a:endParaRPr>
                    </a:p>
                  </a:txBody>
                  <a:tcPr marL="7045" marR="7045" marT="0" marB="0" anchor="ctr"/>
                </a:tc>
                <a:tc rowSpan="2">
                  <a:txBody>
                    <a:bodyPr/>
                    <a:lstStyle/>
                    <a:p>
                      <a:pPr algn="ctr">
                        <a:lnSpc>
                          <a:spcPct val="107000"/>
                        </a:lnSpc>
                        <a:spcAft>
                          <a:spcPts val="0"/>
                        </a:spcAft>
                      </a:pPr>
                      <a:r>
                        <a:rPr lang="es-PE" sz="1200">
                          <a:effectLst/>
                        </a:rPr>
                        <a:t>Cumple con las</a:t>
                      </a:r>
                      <a:br>
                        <a:rPr lang="es-PE" sz="1200">
                          <a:effectLst/>
                        </a:rPr>
                      </a:br>
                      <a:r>
                        <a:rPr lang="es-PE" sz="1200">
                          <a:effectLst/>
                        </a:rPr>
                        <a:t>acciones de los</a:t>
                      </a:r>
                      <a:br>
                        <a:rPr lang="es-PE" sz="1200">
                          <a:effectLst/>
                        </a:rPr>
                      </a:br>
                      <a:r>
                        <a:rPr lang="es-PE" sz="1200">
                          <a:effectLst/>
                        </a:rPr>
                        <a:t>ítems 3 y 4, en</a:t>
                      </a:r>
                      <a:br>
                        <a:rPr lang="es-PE" sz="1200">
                          <a:effectLst/>
                        </a:rPr>
                      </a:br>
                      <a:r>
                        <a:rPr lang="es-PE" sz="1200">
                          <a:effectLst/>
                        </a:rPr>
                        <a:t>los plazos</a:t>
                      </a:r>
                      <a:br>
                        <a:rPr lang="es-PE" sz="1200">
                          <a:effectLst/>
                        </a:rPr>
                      </a:br>
                      <a:r>
                        <a:rPr lang="es-PE" sz="1200">
                          <a:effectLst/>
                        </a:rPr>
                        <a:t>establecidos</a:t>
                      </a:r>
                      <a:br>
                        <a:rPr lang="es-PE" sz="1200">
                          <a:effectLst/>
                        </a:rPr>
                      </a:br>
                      <a:r>
                        <a:rPr lang="es-PE" sz="1200">
                          <a:effectLst/>
                        </a:rPr>
                        <a:t>40%</a:t>
                      </a:r>
                      <a:endParaRPr lang="es-PE" sz="1400">
                        <a:effectLst/>
                        <a:latin typeface="Times New Roman" panose="02020603050405020304" pitchFamily="18" charset="0"/>
                        <a:ea typeface="Times New Roman" panose="02020603050405020304" pitchFamily="18" charset="0"/>
                      </a:endParaRPr>
                    </a:p>
                  </a:txBody>
                  <a:tcPr marL="7045" marR="7045" marT="0" marB="0" anchor="ctr"/>
                </a:tc>
              </a:tr>
              <a:tr h="1613961">
                <a:tc vMerge="1">
                  <a:txBody>
                    <a:bodyPr/>
                    <a:lstStyle/>
                    <a:p>
                      <a:pPr>
                        <a:lnSpc>
                          <a:spcPct val="107000"/>
                        </a:lnSpc>
                        <a:spcAft>
                          <a:spcPts val="0"/>
                        </a:spcAft>
                      </a:pPr>
                      <a:endParaRPr lang="es-PE" sz="900" dirty="0">
                        <a:effectLst/>
                        <a:latin typeface="Times New Roman" panose="02020603050405020304" pitchFamily="18" charset="0"/>
                        <a:ea typeface="Times New Roman" panose="02020603050405020304" pitchFamily="18" charset="0"/>
                      </a:endParaRPr>
                    </a:p>
                  </a:txBody>
                  <a:tcPr marL="7045" marR="7045" marT="0" marB="0" anchor="ctr"/>
                </a:tc>
                <a:tc>
                  <a:txBody>
                    <a:bodyPr/>
                    <a:lstStyle/>
                    <a:p>
                      <a:pPr>
                        <a:lnSpc>
                          <a:spcPct val="107000"/>
                        </a:lnSpc>
                        <a:spcAft>
                          <a:spcPts val="0"/>
                        </a:spcAft>
                      </a:pPr>
                      <a:r>
                        <a:rPr lang="es-PE" sz="1200" dirty="0">
                          <a:effectLst/>
                        </a:rPr>
                        <a:t>4.- Difusión de los resultados de la evaluación de la implementación de la Lista de Verificación de la Seguridad de la Cirugía, entre el personal de salud involucrado en la atención quirúrgica del establecimiento de salud de II y III nivel de atención. Plazo: Diciembre 2017                                                                                </a:t>
                      </a:r>
                      <a:endParaRPr lang="es-PE" sz="1200" dirty="0" smtClean="0">
                        <a:effectLst/>
                      </a:endParaRPr>
                    </a:p>
                    <a:p>
                      <a:pPr>
                        <a:lnSpc>
                          <a:spcPct val="107000"/>
                        </a:lnSpc>
                        <a:spcAft>
                          <a:spcPts val="0"/>
                        </a:spcAft>
                      </a:pPr>
                      <a:r>
                        <a:rPr lang="es-PE" sz="1200" dirty="0" smtClean="0">
                          <a:effectLst/>
                        </a:rPr>
                        <a:t> </a:t>
                      </a:r>
                      <a:r>
                        <a:rPr lang="es-PE" sz="1200" dirty="0">
                          <a:solidFill>
                            <a:srgbClr val="0000FF"/>
                          </a:solidFill>
                          <a:effectLst/>
                        </a:rPr>
                        <a:t>Fuente Auditable: Informe del Equipo conductor del establecimiento de salud remitido a la DIRESA/GERESA/DIRIS (que incluye(que incluye a Hospitales de su jurisdicción) y de los Institutos  Especializados de </a:t>
                      </a:r>
                      <a:r>
                        <a:rPr lang="es-PE" sz="1200" dirty="0" err="1">
                          <a:solidFill>
                            <a:srgbClr val="0000FF"/>
                          </a:solidFill>
                          <a:effectLst/>
                        </a:rPr>
                        <a:t>LIma</a:t>
                      </a:r>
                      <a:r>
                        <a:rPr lang="es-PE" sz="1200" dirty="0">
                          <a:solidFill>
                            <a:srgbClr val="0000FF"/>
                          </a:solidFill>
                          <a:effectLst/>
                        </a:rPr>
                        <a:t> </a:t>
                      </a:r>
                      <a:r>
                        <a:rPr lang="es-PE" sz="1200" dirty="0" err="1">
                          <a:solidFill>
                            <a:srgbClr val="0000FF"/>
                          </a:solidFill>
                          <a:effectLst/>
                        </a:rPr>
                        <a:t>Metropolitana,remitida</a:t>
                      </a:r>
                      <a:r>
                        <a:rPr lang="es-PE" sz="1200" dirty="0">
                          <a:solidFill>
                            <a:srgbClr val="0000FF"/>
                          </a:solidFill>
                          <a:effectLst/>
                        </a:rPr>
                        <a:t> a la DGAIN mediante el cual se evidencia la siguiente documentación: Cargo de documento oficial mediante el cual difunde los resultados de la autoevaluación (aplicación de la encuesta) de manera semestral a los diferentes servicios quirúrgicos que cuente el establecimiento de salud. Solicitud de acciones de mejora en los servicios quirúrgicos que incumplen la aplicación de la Lista de Verificación de la Seguridad de la Cirugía del establecimiento de salud.</a:t>
                      </a:r>
                      <a:endParaRPr lang="es-PE" sz="1400" dirty="0">
                        <a:solidFill>
                          <a:srgbClr val="0000FF"/>
                        </a:solidFill>
                        <a:effectLst/>
                        <a:latin typeface="Times New Roman" panose="02020603050405020304" pitchFamily="18" charset="0"/>
                        <a:ea typeface="Times New Roman" panose="02020603050405020304" pitchFamily="18" charset="0"/>
                      </a:endParaRPr>
                    </a:p>
                  </a:txBody>
                  <a:tcPr marL="7045" marR="7045" marT="0" marB="0" anchor="ctr"/>
                </a:tc>
                <a:tc vMerge="1">
                  <a:txBody>
                    <a:bodyPr/>
                    <a:lstStyle/>
                    <a:p>
                      <a:endParaRPr lang="es-PE"/>
                    </a:p>
                  </a:txBody>
                  <a:tcPr/>
                </a:tc>
              </a:tr>
            </a:tbl>
          </a:graphicData>
        </a:graphic>
      </p:graphicFrame>
    </p:spTree>
    <p:extLst>
      <p:ext uri="{BB962C8B-B14F-4D97-AF65-F5344CB8AC3E}">
        <p14:creationId xmlns:p14="http://schemas.microsoft.com/office/powerpoint/2010/main" val="42610875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437"/>
          <a:stretch/>
        </p:blipFill>
        <p:spPr>
          <a:xfrm>
            <a:off x="282874" y="202018"/>
            <a:ext cx="3063642" cy="578677"/>
          </a:xfrm>
          <a:prstGeom prst="rect">
            <a:avLst/>
          </a:prstGeom>
        </p:spPr>
      </p:pic>
      <p:sp>
        <p:nvSpPr>
          <p:cNvPr id="3" name="Rectángulo 2"/>
          <p:cNvSpPr/>
          <p:nvPr/>
        </p:nvSpPr>
        <p:spPr>
          <a:xfrm>
            <a:off x="779813" y="972280"/>
            <a:ext cx="11012384" cy="646331"/>
          </a:xfrm>
          <a:prstGeom prst="rect">
            <a:avLst/>
          </a:prstGeom>
        </p:spPr>
        <p:txBody>
          <a:bodyPr wrap="square">
            <a:spAutoFit/>
          </a:bodyPr>
          <a:lstStyle/>
          <a:p>
            <a:r>
              <a:rPr lang="es-ES" b="1" dirty="0">
                <a:latin typeface="Arial" panose="020B0604020202020204" pitchFamily="34" charset="0"/>
                <a:ea typeface="Times New Roman" panose="02020603050405020304" pitchFamily="18" charset="0"/>
              </a:rPr>
              <a:t>Ficha N° 23. Fortalecimiento de las Referencias y </a:t>
            </a:r>
            <a:r>
              <a:rPr lang="es-ES" b="1" dirty="0" err="1">
                <a:latin typeface="Arial" panose="020B0604020202020204" pitchFamily="34" charset="0"/>
                <a:ea typeface="Times New Roman" panose="02020603050405020304" pitchFamily="18" charset="0"/>
              </a:rPr>
              <a:t>Contrarreferencias</a:t>
            </a:r>
            <a:r>
              <a:rPr lang="es-ES" b="1" dirty="0">
                <a:latin typeface="Arial" panose="020B0604020202020204" pitchFamily="34" charset="0"/>
                <a:ea typeface="Times New Roman" panose="02020603050405020304" pitchFamily="18" charset="0"/>
              </a:rPr>
              <a:t> en el marco de la continuidad de la atención</a:t>
            </a:r>
            <a:endParaRPr lang="es-PE" dirty="0"/>
          </a:p>
        </p:txBody>
      </p:sp>
      <p:graphicFrame>
        <p:nvGraphicFramePr>
          <p:cNvPr id="5" name="Tabla 4"/>
          <p:cNvGraphicFramePr>
            <a:graphicFrameLocks noGrp="1"/>
          </p:cNvGraphicFramePr>
          <p:nvPr>
            <p:extLst>
              <p:ext uri="{D42A27DB-BD31-4B8C-83A1-F6EECF244321}">
                <p14:modId xmlns:p14="http://schemas.microsoft.com/office/powerpoint/2010/main" val="4124254062"/>
              </p:ext>
            </p:extLst>
          </p:nvPr>
        </p:nvGraphicFramePr>
        <p:xfrm>
          <a:off x="884746" y="1632613"/>
          <a:ext cx="9834053" cy="5174341"/>
        </p:xfrm>
        <a:graphic>
          <a:graphicData uri="http://schemas.openxmlformats.org/drawingml/2006/table">
            <a:tbl>
              <a:tblPr firstRow="1" firstCol="1" bandRow="1">
                <a:tableStyleId>{5C22544A-7EE6-4342-B048-85BDC9FD1C3A}</a:tableStyleId>
              </a:tblPr>
              <a:tblGrid>
                <a:gridCol w="2397602"/>
                <a:gridCol w="6098719"/>
                <a:gridCol w="1337732"/>
              </a:tblGrid>
              <a:tr h="291578">
                <a:tc>
                  <a:txBody>
                    <a:bodyPr/>
                    <a:lstStyle/>
                    <a:p>
                      <a:pPr>
                        <a:lnSpc>
                          <a:spcPct val="107000"/>
                        </a:lnSpc>
                        <a:spcAft>
                          <a:spcPts val="0"/>
                        </a:spcAft>
                      </a:pPr>
                      <a:r>
                        <a:rPr lang="es-PE" sz="1050" dirty="0">
                          <a:effectLst/>
                        </a:rPr>
                        <a:t>Nombre</a:t>
                      </a:r>
                      <a:endParaRPr lang="es-PE" sz="1100" dirty="0">
                        <a:effectLst/>
                        <a:latin typeface="Times New Roman" panose="02020603050405020304" pitchFamily="18" charset="0"/>
                        <a:ea typeface="Times New Roman" panose="02020603050405020304" pitchFamily="18" charset="0"/>
                      </a:endParaRPr>
                    </a:p>
                  </a:txBody>
                  <a:tcPr marL="24506" marR="24506" marT="0" marB="0" anchor="ctr"/>
                </a:tc>
                <a:tc gridSpan="2">
                  <a:txBody>
                    <a:bodyPr/>
                    <a:lstStyle/>
                    <a:p>
                      <a:pPr>
                        <a:lnSpc>
                          <a:spcPct val="107000"/>
                        </a:lnSpc>
                        <a:spcAft>
                          <a:spcPts val="0"/>
                        </a:spcAft>
                      </a:pPr>
                      <a:r>
                        <a:rPr lang="es-PE" sz="1050">
                          <a:effectLst/>
                        </a:rPr>
                        <a:t>Fortalecimiento de las Referencias y Contrarreferencia en el marco de la continuidad de la atención</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c hMerge="1">
                  <a:txBody>
                    <a:bodyPr/>
                    <a:lstStyle/>
                    <a:p>
                      <a:endParaRPr lang="es-PE"/>
                    </a:p>
                  </a:txBody>
                  <a:tcPr/>
                </a:tc>
              </a:tr>
              <a:tr h="188481">
                <a:tc>
                  <a:txBody>
                    <a:bodyPr/>
                    <a:lstStyle/>
                    <a:p>
                      <a:pPr>
                        <a:lnSpc>
                          <a:spcPct val="107000"/>
                        </a:lnSpc>
                        <a:spcAft>
                          <a:spcPts val="0"/>
                        </a:spcAft>
                      </a:pPr>
                      <a:r>
                        <a:rPr lang="es-PE" sz="1050">
                          <a:effectLst/>
                        </a:rPr>
                        <a:t>Tipo</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c gridSpan="2">
                  <a:txBody>
                    <a:bodyPr/>
                    <a:lstStyle/>
                    <a:p>
                      <a:pPr>
                        <a:lnSpc>
                          <a:spcPct val="107000"/>
                        </a:lnSpc>
                        <a:spcAft>
                          <a:spcPts val="0"/>
                        </a:spcAft>
                      </a:pPr>
                      <a:r>
                        <a:rPr lang="es-PE" sz="1050">
                          <a:effectLst/>
                        </a:rPr>
                        <a:t>Compromiso de mejora de los servicios</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c hMerge="1">
                  <a:txBody>
                    <a:bodyPr/>
                    <a:lstStyle/>
                    <a:p>
                      <a:endParaRPr lang="es-PE"/>
                    </a:p>
                  </a:txBody>
                  <a:tcPr/>
                </a:tc>
              </a:tr>
              <a:tr h="190752">
                <a:tc>
                  <a:txBody>
                    <a:bodyPr/>
                    <a:lstStyle/>
                    <a:p>
                      <a:pPr>
                        <a:lnSpc>
                          <a:spcPct val="107000"/>
                        </a:lnSpc>
                        <a:spcAft>
                          <a:spcPts val="0"/>
                        </a:spcAft>
                      </a:pPr>
                      <a:r>
                        <a:rPr lang="es-PE" sz="1050">
                          <a:effectLst/>
                        </a:rPr>
                        <a:t>Institución</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c gridSpan="2">
                  <a:txBody>
                    <a:bodyPr/>
                    <a:lstStyle/>
                    <a:p>
                      <a:pPr>
                        <a:lnSpc>
                          <a:spcPct val="107000"/>
                        </a:lnSpc>
                        <a:spcAft>
                          <a:spcPts val="0"/>
                        </a:spcAft>
                      </a:pPr>
                      <a:r>
                        <a:rPr lang="es-PE" sz="1050">
                          <a:effectLst/>
                        </a:rPr>
                        <a:t>DIRESA/GERESA/DIRIS.</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c hMerge="1">
                  <a:txBody>
                    <a:bodyPr/>
                    <a:lstStyle/>
                    <a:p>
                      <a:endParaRPr lang="es-PE"/>
                    </a:p>
                  </a:txBody>
                  <a:tcPr/>
                </a:tc>
              </a:tr>
              <a:tr h="1259506">
                <a:tc>
                  <a:txBody>
                    <a:bodyPr/>
                    <a:lstStyle/>
                    <a:p>
                      <a:pPr>
                        <a:lnSpc>
                          <a:spcPct val="107000"/>
                        </a:lnSpc>
                        <a:spcAft>
                          <a:spcPts val="0"/>
                        </a:spcAft>
                      </a:pPr>
                      <a:r>
                        <a:rPr lang="es-PE" sz="1050">
                          <a:effectLst/>
                        </a:rPr>
                        <a:t>Definición</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c gridSpan="2">
                  <a:txBody>
                    <a:bodyPr/>
                    <a:lstStyle/>
                    <a:p>
                      <a:pPr>
                        <a:lnSpc>
                          <a:spcPct val="107000"/>
                        </a:lnSpc>
                        <a:spcAft>
                          <a:spcPts val="0"/>
                        </a:spcAft>
                      </a:pPr>
                      <a:r>
                        <a:rPr lang="es-PE" sz="1050">
                          <a:effectLst/>
                        </a:rPr>
                        <a:t>El fortalecimiento del proceso de Referencia y contrarreferencia en el marco de la continuidad de la atención para las personas usuarias de los servicios de salud considera establecer y disponer de mapas de flujos para emergencias, consulta externa y apoyo al diagnóstico y tratamiento. La elaboración de los mapas de flujos requiere de información sobre demanda, oferta, recursos, capacidad resolutiva, oportunidad y accesibilidad de los Establecimientos de salud.</a:t>
                      </a:r>
                      <a:br>
                        <a:rPr lang="es-PE" sz="1050">
                          <a:effectLst/>
                        </a:rPr>
                      </a:br>
                      <a:r>
                        <a:rPr lang="es-PE" sz="1050">
                          <a:effectLst/>
                        </a:rPr>
                        <a:t>Un MAPA DE FLUJOS de Referencia y Contrarreferencia, es un mapa temático que representa las direcciones de movimiento de la vía que tendrá el usuario para asegurar la continuidad de la atención de salud. La representación debe realizarse mediante líneas de ancho variable, proporcionales a su importancia y esquematizadas de acuerdo con el trazado. </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c hMerge="1">
                  <a:txBody>
                    <a:bodyPr/>
                    <a:lstStyle/>
                    <a:p>
                      <a:endParaRPr lang="es-PE"/>
                    </a:p>
                  </a:txBody>
                  <a:tcPr/>
                </a:tc>
              </a:tr>
              <a:tr h="1049588">
                <a:tc>
                  <a:txBody>
                    <a:bodyPr/>
                    <a:lstStyle/>
                    <a:p>
                      <a:pPr>
                        <a:lnSpc>
                          <a:spcPct val="107000"/>
                        </a:lnSpc>
                        <a:spcAft>
                          <a:spcPts val="0"/>
                        </a:spcAft>
                      </a:pPr>
                      <a:r>
                        <a:rPr lang="es-PE" sz="1050">
                          <a:effectLst/>
                        </a:rPr>
                        <a:t>Justificación</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c gridSpan="2">
                  <a:txBody>
                    <a:bodyPr/>
                    <a:lstStyle/>
                    <a:p>
                      <a:pPr>
                        <a:lnSpc>
                          <a:spcPct val="107000"/>
                        </a:lnSpc>
                        <a:spcAft>
                          <a:spcPts val="0"/>
                        </a:spcAft>
                      </a:pPr>
                      <a:r>
                        <a:rPr lang="es-PE" sz="1050">
                          <a:effectLst/>
                        </a:rPr>
                        <a:t>Para contribuir a la continuidad de la atención de los usuarios dentro de los ámbitos jurisdiccionales de las DIRESA/GERESAS/DIRIS se requiere establecer los procesos de referencia y contrarreferencia, estableciéndose Mapas de Flujos de Referencia y contrarreferencia actualizados y aprobados.</a:t>
                      </a:r>
                      <a:br>
                        <a:rPr lang="es-PE" sz="1050">
                          <a:effectLst/>
                        </a:rPr>
                      </a:br>
                      <a:r>
                        <a:rPr lang="es-PE" sz="1050">
                          <a:effectLst/>
                        </a:rPr>
                        <a:t>Corresponde a la autoridad sanitaria regional y a las DIRIS en Lima Metropolitana,  coordinar con los establecimientos de salud de sus ámbitos jurisdiccionales su elaboración e implementación. </a:t>
                      </a:r>
                      <a:br>
                        <a:rPr lang="es-PE" sz="1050">
                          <a:effectLst/>
                        </a:rPr>
                      </a:br>
                      <a:r>
                        <a:rPr lang="es-PE" sz="1050">
                          <a:effectLst/>
                        </a:rPr>
                        <a:t>Referencia normativa: la  NT N°018-MINSA/DGSP-V.01 “Norma Técnica del Sistema de Referencia y Contrarreferencia de los Establecimientos del Ministerio de Salud”, aprobado con R.M. N° 751-2004/MINSA </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c hMerge="1">
                  <a:txBody>
                    <a:bodyPr/>
                    <a:lstStyle/>
                    <a:p>
                      <a:endParaRPr lang="es-PE"/>
                    </a:p>
                  </a:txBody>
                  <a:tcPr/>
                </a:tc>
              </a:tr>
              <a:tr h="571346">
                <a:tc rowSpan="2">
                  <a:txBody>
                    <a:bodyPr/>
                    <a:lstStyle/>
                    <a:p>
                      <a:pPr>
                        <a:lnSpc>
                          <a:spcPct val="107000"/>
                        </a:lnSpc>
                        <a:spcAft>
                          <a:spcPts val="0"/>
                        </a:spcAft>
                      </a:pPr>
                      <a:r>
                        <a:rPr lang="es-PE" sz="1050">
                          <a:effectLst/>
                        </a:rPr>
                        <a:t>Logro esperado y porcentaje de cumplimiento</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c>
                  <a:txBody>
                    <a:bodyPr/>
                    <a:lstStyle/>
                    <a:p>
                      <a:pPr>
                        <a:lnSpc>
                          <a:spcPct val="107000"/>
                        </a:lnSpc>
                        <a:spcAft>
                          <a:spcPts val="0"/>
                        </a:spcAft>
                      </a:pPr>
                      <a:r>
                        <a:rPr lang="es-PE" sz="1050" dirty="0">
                          <a:effectLst/>
                        </a:rPr>
                        <a:t>Mapas de Flujos de Referencia y </a:t>
                      </a:r>
                      <a:r>
                        <a:rPr lang="es-PE" sz="1050" dirty="0" err="1">
                          <a:effectLst/>
                        </a:rPr>
                        <a:t>Contrarreferencia</a:t>
                      </a:r>
                      <a:r>
                        <a:rPr lang="es-PE" sz="1050" dirty="0">
                          <a:effectLst/>
                        </a:rPr>
                        <a:t> para Emergencias actualizados y aprobados por la GERESA/DIRESA/DIRIS</a:t>
                      </a:r>
                      <a:br>
                        <a:rPr lang="es-PE" sz="1050" dirty="0">
                          <a:effectLst/>
                        </a:rPr>
                      </a:br>
                      <a:r>
                        <a:rPr lang="es-PE" sz="1050" b="1" dirty="0">
                          <a:solidFill>
                            <a:srgbClr val="0000FF"/>
                          </a:solidFill>
                          <a:effectLst/>
                        </a:rPr>
                        <a:t>Plazo: Diciembre 2017</a:t>
                      </a:r>
                      <a:br>
                        <a:rPr lang="es-PE" sz="1050" b="1" dirty="0">
                          <a:solidFill>
                            <a:srgbClr val="0000FF"/>
                          </a:solidFill>
                          <a:effectLst/>
                        </a:rPr>
                      </a:br>
                      <a:r>
                        <a:rPr lang="es-PE" sz="1050" b="1" dirty="0">
                          <a:solidFill>
                            <a:srgbClr val="0000FF"/>
                          </a:solidFill>
                          <a:effectLst/>
                        </a:rPr>
                        <a:t>Fuente auditable: Mapas de Flujos Informe.</a:t>
                      </a:r>
                      <a:endParaRPr lang="es-PE" sz="1100" b="1" dirty="0">
                        <a:solidFill>
                          <a:srgbClr val="0000FF"/>
                        </a:solidFill>
                        <a:effectLst/>
                        <a:latin typeface="Times New Roman" panose="02020603050405020304" pitchFamily="18" charset="0"/>
                        <a:ea typeface="Times New Roman" panose="02020603050405020304" pitchFamily="18" charset="0"/>
                      </a:endParaRPr>
                    </a:p>
                  </a:txBody>
                  <a:tcPr marL="24506" marR="24506" marT="0" marB="0" anchor="ctr"/>
                </a:tc>
                <a:tc>
                  <a:txBody>
                    <a:bodyPr/>
                    <a:lstStyle/>
                    <a:p>
                      <a:pPr algn="ctr">
                        <a:lnSpc>
                          <a:spcPct val="107000"/>
                        </a:lnSpc>
                        <a:spcAft>
                          <a:spcPts val="0"/>
                        </a:spcAft>
                      </a:pPr>
                      <a:r>
                        <a:rPr lang="es-PE" sz="1050">
                          <a:effectLst/>
                        </a:rPr>
                        <a:t>50%</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r>
              <a:tr h="856739">
                <a:tc vMerge="1">
                  <a:txBody>
                    <a:bodyPr/>
                    <a:lstStyle/>
                    <a:p>
                      <a:endParaRPr lang="es-PE"/>
                    </a:p>
                  </a:txBody>
                  <a:tcPr/>
                </a:tc>
                <a:tc>
                  <a:txBody>
                    <a:bodyPr/>
                    <a:lstStyle/>
                    <a:p>
                      <a:pPr>
                        <a:lnSpc>
                          <a:spcPct val="107000"/>
                        </a:lnSpc>
                        <a:spcAft>
                          <a:spcPts val="0"/>
                        </a:spcAft>
                      </a:pPr>
                      <a:r>
                        <a:rPr lang="es-PE" sz="1050" dirty="0">
                          <a:effectLst/>
                        </a:rPr>
                        <a:t>Mapas de Flujos de Referencia y </a:t>
                      </a:r>
                      <a:r>
                        <a:rPr lang="es-PE" sz="1050" dirty="0" err="1">
                          <a:effectLst/>
                        </a:rPr>
                        <a:t>Contrarreferencias</a:t>
                      </a:r>
                      <a:r>
                        <a:rPr lang="es-PE" sz="1050" dirty="0">
                          <a:effectLst/>
                        </a:rPr>
                        <a:t> para Consulta Externa</a:t>
                      </a:r>
                      <a:br>
                        <a:rPr lang="es-PE" sz="1050" dirty="0">
                          <a:effectLst/>
                        </a:rPr>
                      </a:br>
                      <a:r>
                        <a:rPr lang="es-PE" sz="1050" dirty="0">
                          <a:solidFill>
                            <a:srgbClr val="0000FF"/>
                          </a:solidFill>
                          <a:effectLst/>
                        </a:rPr>
                        <a:t>Mapas de Flujos de Referencia y </a:t>
                      </a:r>
                      <a:r>
                        <a:rPr lang="es-PE" sz="1050" dirty="0" err="1">
                          <a:solidFill>
                            <a:srgbClr val="0000FF"/>
                          </a:solidFill>
                          <a:effectLst/>
                        </a:rPr>
                        <a:t>Contrarreferencia</a:t>
                      </a:r>
                      <a:r>
                        <a:rPr lang="es-PE" sz="1050" dirty="0">
                          <a:solidFill>
                            <a:srgbClr val="0000FF"/>
                          </a:solidFill>
                          <a:effectLst/>
                        </a:rPr>
                        <a:t> para  Apoyo al Diagnóstico y Tratamiento </a:t>
                      </a:r>
                      <a:br>
                        <a:rPr lang="es-PE" sz="1050" dirty="0">
                          <a:solidFill>
                            <a:srgbClr val="0000FF"/>
                          </a:solidFill>
                          <a:effectLst/>
                        </a:rPr>
                      </a:br>
                      <a:r>
                        <a:rPr lang="es-PE" sz="1050" dirty="0">
                          <a:solidFill>
                            <a:srgbClr val="0000FF"/>
                          </a:solidFill>
                          <a:effectLst/>
                        </a:rPr>
                        <a:t>actualizados y aprobados por la GERESA/DIRESA/DIRIS</a:t>
                      </a:r>
                      <a:br>
                        <a:rPr lang="es-PE" sz="1050" dirty="0">
                          <a:solidFill>
                            <a:srgbClr val="0000FF"/>
                          </a:solidFill>
                          <a:effectLst/>
                        </a:rPr>
                      </a:br>
                      <a:r>
                        <a:rPr lang="es-PE" sz="1050" dirty="0">
                          <a:solidFill>
                            <a:srgbClr val="0000FF"/>
                          </a:solidFill>
                          <a:effectLst/>
                        </a:rPr>
                        <a:t>Plazo: Diciembre 2017</a:t>
                      </a:r>
                      <a:br>
                        <a:rPr lang="es-PE" sz="1050" dirty="0">
                          <a:solidFill>
                            <a:srgbClr val="0000FF"/>
                          </a:solidFill>
                          <a:effectLst/>
                        </a:rPr>
                      </a:br>
                      <a:r>
                        <a:rPr lang="es-PE" sz="1050" dirty="0">
                          <a:solidFill>
                            <a:srgbClr val="0000FF"/>
                          </a:solidFill>
                          <a:effectLst/>
                        </a:rPr>
                        <a:t>Fuente auditable: Mapas de Flujos Informe.</a:t>
                      </a:r>
                      <a:endParaRPr lang="es-PE" sz="1100" dirty="0">
                        <a:solidFill>
                          <a:srgbClr val="0000FF"/>
                        </a:solidFill>
                        <a:effectLst/>
                        <a:latin typeface="Times New Roman" panose="02020603050405020304" pitchFamily="18" charset="0"/>
                        <a:ea typeface="Times New Roman" panose="02020603050405020304" pitchFamily="18" charset="0"/>
                      </a:endParaRPr>
                    </a:p>
                  </a:txBody>
                  <a:tcPr marL="24506" marR="24506" marT="0" marB="0" anchor="ctr"/>
                </a:tc>
                <a:tc>
                  <a:txBody>
                    <a:bodyPr/>
                    <a:lstStyle/>
                    <a:p>
                      <a:pPr algn="ctr">
                        <a:lnSpc>
                          <a:spcPct val="107000"/>
                        </a:lnSpc>
                        <a:spcAft>
                          <a:spcPts val="0"/>
                        </a:spcAft>
                      </a:pPr>
                      <a:r>
                        <a:rPr lang="es-PE" sz="1050">
                          <a:effectLst/>
                        </a:rPr>
                        <a:t>50%</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r>
              <a:tr h="504129">
                <a:tc>
                  <a:txBody>
                    <a:bodyPr/>
                    <a:lstStyle/>
                    <a:p>
                      <a:pPr>
                        <a:lnSpc>
                          <a:spcPct val="107000"/>
                        </a:lnSpc>
                        <a:spcAft>
                          <a:spcPts val="0"/>
                        </a:spcAft>
                      </a:pPr>
                      <a:r>
                        <a:rPr lang="es-PE" sz="1050">
                          <a:effectLst/>
                        </a:rPr>
                        <a:t>Fuente de datos</a:t>
                      </a:r>
                      <a:endParaRPr lang="es-PE" sz="1100">
                        <a:effectLst/>
                        <a:latin typeface="Times New Roman" panose="02020603050405020304" pitchFamily="18" charset="0"/>
                        <a:ea typeface="Times New Roman" panose="02020603050405020304" pitchFamily="18" charset="0"/>
                      </a:endParaRPr>
                    </a:p>
                  </a:txBody>
                  <a:tcPr marL="24506" marR="24506" marT="0" marB="0" anchor="ctr"/>
                </a:tc>
                <a:tc gridSpan="2">
                  <a:txBody>
                    <a:bodyPr/>
                    <a:lstStyle/>
                    <a:p>
                      <a:pPr>
                        <a:lnSpc>
                          <a:spcPct val="107000"/>
                        </a:lnSpc>
                        <a:spcAft>
                          <a:spcPts val="0"/>
                        </a:spcAft>
                      </a:pPr>
                      <a:r>
                        <a:rPr lang="es-ES" sz="1050" dirty="0">
                          <a:effectLst/>
                        </a:rPr>
                        <a:t>Dirección de Intercambio Prestacional, Organización y Servicios (DIPOS) de la Dirección General de Aseguramiento e Intercambio Prestacional (DGAIN), </a:t>
                      </a:r>
                      <a:r>
                        <a:rPr lang="es-PE" sz="1050" dirty="0">
                          <a:effectLst/>
                        </a:rPr>
                        <a:t>en base a los informes remitidos por las DIRESA/GERESA, DIRIS (que incluye a Hospitales de jurisdicción)  </a:t>
                      </a:r>
                      <a:endParaRPr lang="es-PE" sz="1100" dirty="0">
                        <a:effectLst/>
                        <a:latin typeface="Times New Roman" panose="02020603050405020304" pitchFamily="18" charset="0"/>
                        <a:ea typeface="Times New Roman" panose="02020603050405020304" pitchFamily="18" charset="0"/>
                      </a:endParaRPr>
                    </a:p>
                  </a:txBody>
                  <a:tcPr marL="24506" marR="24506" marT="0" marB="0" anchor="ctr"/>
                </a:tc>
                <a:tc hMerge="1">
                  <a:txBody>
                    <a:bodyPr/>
                    <a:lstStyle/>
                    <a:p>
                      <a:endParaRPr lang="es-PE"/>
                    </a:p>
                  </a:txBody>
                  <a:tcPr/>
                </a:tc>
              </a:tr>
            </a:tbl>
          </a:graphicData>
        </a:graphic>
      </p:graphicFrame>
    </p:spTree>
    <p:extLst>
      <p:ext uri="{BB962C8B-B14F-4D97-AF65-F5344CB8AC3E}">
        <p14:creationId xmlns:p14="http://schemas.microsoft.com/office/powerpoint/2010/main" val="28378637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138"/>
          <a:stretch/>
        </p:blipFill>
        <p:spPr>
          <a:xfrm>
            <a:off x="282874" y="202018"/>
            <a:ext cx="3082496" cy="578677"/>
          </a:xfrm>
          <a:prstGeom prst="rect">
            <a:avLst/>
          </a:prstGeom>
        </p:spPr>
      </p:pic>
      <p:sp>
        <p:nvSpPr>
          <p:cNvPr id="3" name="Rectángulo 2"/>
          <p:cNvSpPr/>
          <p:nvPr/>
        </p:nvSpPr>
        <p:spPr>
          <a:xfrm>
            <a:off x="779813" y="972280"/>
            <a:ext cx="11012384" cy="646331"/>
          </a:xfrm>
          <a:prstGeom prst="rect">
            <a:avLst/>
          </a:prstGeom>
        </p:spPr>
        <p:txBody>
          <a:bodyPr wrap="square">
            <a:spAutoFit/>
          </a:bodyPr>
          <a:lstStyle/>
          <a:p>
            <a:r>
              <a:rPr lang="es-ES" b="1" dirty="0">
                <a:latin typeface="Arial" panose="020B0604020202020204" pitchFamily="34" charset="0"/>
                <a:ea typeface="Times New Roman" panose="02020603050405020304" pitchFamily="18" charset="0"/>
              </a:rPr>
              <a:t>Ficha N° 23. Fortalecimiento de las Referencias y </a:t>
            </a:r>
            <a:r>
              <a:rPr lang="es-ES" b="1" dirty="0" err="1">
                <a:latin typeface="Arial" panose="020B0604020202020204" pitchFamily="34" charset="0"/>
                <a:ea typeface="Times New Roman" panose="02020603050405020304" pitchFamily="18" charset="0"/>
              </a:rPr>
              <a:t>Contrarreferencias</a:t>
            </a:r>
            <a:r>
              <a:rPr lang="es-ES" b="1" dirty="0">
                <a:latin typeface="Arial" panose="020B0604020202020204" pitchFamily="34" charset="0"/>
                <a:ea typeface="Times New Roman" panose="02020603050405020304" pitchFamily="18" charset="0"/>
              </a:rPr>
              <a:t> en el marco de la continuidad de la atención</a:t>
            </a:r>
            <a:endParaRPr lang="es-PE" dirty="0"/>
          </a:p>
        </p:txBody>
      </p:sp>
      <p:graphicFrame>
        <p:nvGraphicFramePr>
          <p:cNvPr id="5" name="Tabla 4"/>
          <p:cNvGraphicFramePr>
            <a:graphicFrameLocks noGrp="1"/>
          </p:cNvGraphicFramePr>
          <p:nvPr>
            <p:extLst>
              <p:ext uri="{D42A27DB-BD31-4B8C-83A1-F6EECF244321}">
                <p14:modId xmlns:p14="http://schemas.microsoft.com/office/powerpoint/2010/main" val="394746650"/>
              </p:ext>
            </p:extLst>
          </p:nvPr>
        </p:nvGraphicFramePr>
        <p:xfrm>
          <a:off x="884746" y="1632611"/>
          <a:ext cx="9923461" cy="4722468"/>
        </p:xfrm>
        <a:graphic>
          <a:graphicData uri="http://schemas.openxmlformats.org/drawingml/2006/table">
            <a:tbl>
              <a:tblPr firstRow="1" firstCol="1" bandRow="1">
                <a:tableStyleId>{5C22544A-7EE6-4342-B048-85BDC9FD1C3A}</a:tableStyleId>
              </a:tblPr>
              <a:tblGrid>
                <a:gridCol w="2419400"/>
                <a:gridCol w="6154167"/>
                <a:gridCol w="1349894"/>
              </a:tblGrid>
              <a:tr h="589145">
                <a:tc>
                  <a:txBody>
                    <a:bodyPr/>
                    <a:lstStyle/>
                    <a:p>
                      <a:pPr>
                        <a:lnSpc>
                          <a:spcPct val="107000"/>
                        </a:lnSpc>
                        <a:spcAft>
                          <a:spcPts val="0"/>
                        </a:spcAft>
                      </a:pPr>
                      <a:r>
                        <a:rPr lang="es-PE" sz="1400" dirty="0">
                          <a:effectLst/>
                        </a:rPr>
                        <a:t>Nombre</a:t>
                      </a:r>
                      <a:endParaRPr lang="es-PE" sz="1600" dirty="0">
                        <a:effectLst/>
                        <a:latin typeface="Times New Roman" panose="02020603050405020304" pitchFamily="18" charset="0"/>
                        <a:ea typeface="Times New Roman" panose="02020603050405020304" pitchFamily="18" charset="0"/>
                      </a:endParaRPr>
                    </a:p>
                  </a:txBody>
                  <a:tcPr marL="24506" marR="24506" marT="0" marB="0" anchor="ctr"/>
                </a:tc>
                <a:tc gridSpan="2">
                  <a:txBody>
                    <a:bodyPr/>
                    <a:lstStyle/>
                    <a:p>
                      <a:pPr>
                        <a:lnSpc>
                          <a:spcPct val="107000"/>
                        </a:lnSpc>
                        <a:spcAft>
                          <a:spcPts val="0"/>
                        </a:spcAft>
                      </a:pPr>
                      <a:r>
                        <a:rPr lang="es-PE" sz="1400">
                          <a:effectLst/>
                        </a:rPr>
                        <a:t>Fortalecimiento de las Referencias y Contrarreferencia en el marco de la continuidad de la atención</a:t>
                      </a:r>
                      <a:endParaRPr lang="es-PE" sz="1600">
                        <a:effectLst/>
                        <a:latin typeface="Times New Roman" panose="02020603050405020304" pitchFamily="18" charset="0"/>
                        <a:ea typeface="Times New Roman" panose="02020603050405020304" pitchFamily="18" charset="0"/>
                      </a:endParaRPr>
                    </a:p>
                  </a:txBody>
                  <a:tcPr marL="24506" marR="24506" marT="0" marB="0" anchor="ctr"/>
                </a:tc>
                <a:tc hMerge="1">
                  <a:txBody>
                    <a:bodyPr/>
                    <a:lstStyle/>
                    <a:p>
                      <a:endParaRPr lang="es-PE"/>
                    </a:p>
                  </a:txBody>
                  <a:tcPr/>
                </a:tc>
              </a:tr>
              <a:tr h="1383634">
                <a:tc rowSpan="2">
                  <a:txBody>
                    <a:bodyPr/>
                    <a:lstStyle/>
                    <a:p>
                      <a:pPr>
                        <a:lnSpc>
                          <a:spcPct val="107000"/>
                        </a:lnSpc>
                        <a:spcAft>
                          <a:spcPts val="0"/>
                        </a:spcAft>
                      </a:pPr>
                      <a:r>
                        <a:rPr lang="es-PE" sz="1400" dirty="0">
                          <a:effectLst/>
                        </a:rPr>
                        <a:t>Logro esperado y porcentaje de cumplimiento</a:t>
                      </a:r>
                      <a:endParaRPr lang="es-PE" sz="1600" dirty="0">
                        <a:effectLst/>
                        <a:latin typeface="Times New Roman" panose="02020603050405020304" pitchFamily="18" charset="0"/>
                        <a:ea typeface="Times New Roman" panose="02020603050405020304" pitchFamily="18" charset="0"/>
                      </a:endParaRPr>
                    </a:p>
                  </a:txBody>
                  <a:tcPr marL="24506" marR="24506" marT="0" marB="0" anchor="ctr"/>
                </a:tc>
                <a:tc>
                  <a:txBody>
                    <a:bodyPr/>
                    <a:lstStyle/>
                    <a:p>
                      <a:pPr>
                        <a:lnSpc>
                          <a:spcPct val="107000"/>
                        </a:lnSpc>
                        <a:spcAft>
                          <a:spcPts val="0"/>
                        </a:spcAft>
                      </a:pPr>
                      <a:r>
                        <a:rPr lang="es-PE" sz="1400" dirty="0">
                          <a:effectLst/>
                        </a:rPr>
                        <a:t>Mapas de Flujos de Referencia y </a:t>
                      </a:r>
                      <a:r>
                        <a:rPr lang="es-PE" sz="1400" dirty="0" err="1">
                          <a:effectLst/>
                        </a:rPr>
                        <a:t>Contrarreferencia</a:t>
                      </a:r>
                      <a:r>
                        <a:rPr lang="es-PE" sz="1400" dirty="0">
                          <a:effectLst/>
                        </a:rPr>
                        <a:t> para Emergencias actualizados y aprobados por la GERESA/DIRESA/DIRIS</a:t>
                      </a:r>
                      <a:br>
                        <a:rPr lang="es-PE" sz="1400" dirty="0">
                          <a:effectLst/>
                        </a:rPr>
                      </a:br>
                      <a:r>
                        <a:rPr lang="es-PE" sz="1400" b="1" dirty="0">
                          <a:solidFill>
                            <a:srgbClr val="0000FF"/>
                          </a:solidFill>
                          <a:effectLst/>
                        </a:rPr>
                        <a:t>Plazo: Diciembre 2017</a:t>
                      </a:r>
                      <a:br>
                        <a:rPr lang="es-PE" sz="1400" b="1" dirty="0">
                          <a:solidFill>
                            <a:srgbClr val="0000FF"/>
                          </a:solidFill>
                          <a:effectLst/>
                        </a:rPr>
                      </a:br>
                      <a:r>
                        <a:rPr lang="es-PE" sz="1400" b="1" dirty="0">
                          <a:solidFill>
                            <a:srgbClr val="0000FF"/>
                          </a:solidFill>
                          <a:effectLst/>
                        </a:rPr>
                        <a:t>Fuente auditable: Mapas de Flujos Informe.</a:t>
                      </a:r>
                      <a:endParaRPr lang="es-PE" sz="1600" b="1" dirty="0">
                        <a:solidFill>
                          <a:srgbClr val="0000FF"/>
                        </a:solidFill>
                        <a:effectLst/>
                        <a:latin typeface="Times New Roman" panose="02020603050405020304" pitchFamily="18" charset="0"/>
                        <a:ea typeface="Times New Roman" panose="02020603050405020304" pitchFamily="18" charset="0"/>
                      </a:endParaRPr>
                    </a:p>
                  </a:txBody>
                  <a:tcPr marL="24506" marR="24506" marT="0" marB="0" anchor="ctr"/>
                </a:tc>
                <a:tc>
                  <a:txBody>
                    <a:bodyPr/>
                    <a:lstStyle/>
                    <a:p>
                      <a:pPr algn="ctr">
                        <a:lnSpc>
                          <a:spcPct val="107000"/>
                        </a:lnSpc>
                        <a:spcAft>
                          <a:spcPts val="0"/>
                        </a:spcAft>
                      </a:pPr>
                      <a:r>
                        <a:rPr lang="es-PE" sz="1400">
                          <a:effectLst/>
                        </a:rPr>
                        <a:t>50%</a:t>
                      </a:r>
                      <a:endParaRPr lang="es-PE" sz="1600">
                        <a:effectLst/>
                        <a:latin typeface="Times New Roman" panose="02020603050405020304" pitchFamily="18" charset="0"/>
                        <a:ea typeface="Times New Roman" panose="02020603050405020304" pitchFamily="18" charset="0"/>
                      </a:endParaRPr>
                    </a:p>
                  </a:txBody>
                  <a:tcPr marL="24506" marR="24506" marT="0" marB="0" anchor="ctr"/>
                </a:tc>
              </a:tr>
              <a:tr h="1731076">
                <a:tc vMerge="1">
                  <a:txBody>
                    <a:bodyPr/>
                    <a:lstStyle/>
                    <a:p>
                      <a:endParaRPr lang="es-PE"/>
                    </a:p>
                  </a:txBody>
                  <a:tcPr/>
                </a:tc>
                <a:tc>
                  <a:txBody>
                    <a:bodyPr/>
                    <a:lstStyle/>
                    <a:p>
                      <a:pPr>
                        <a:lnSpc>
                          <a:spcPct val="107000"/>
                        </a:lnSpc>
                        <a:spcAft>
                          <a:spcPts val="0"/>
                        </a:spcAft>
                      </a:pPr>
                      <a:r>
                        <a:rPr lang="es-PE" sz="1400" dirty="0">
                          <a:effectLst/>
                        </a:rPr>
                        <a:t>Mapas de Flujos de Referencia y </a:t>
                      </a:r>
                      <a:r>
                        <a:rPr lang="es-PE" sz="1400" dirty="0" err="1">
                          <a:effectLst/>
                        </a:rPr>
                        <a:t>Contrarreferencias</a:t>
                      </a:r>
                      <a:r>
                        <a:rPr lang="es-PE" sz="1400" dirty="0">
                          <a:effectLst/>
                        </a:rPr>
                        <a:t> para Consulta Externa</a:t>
                      </a:r>
                      <a:br>
                        <a:rPr lang="es-PE" sz="1400" dirty="0">
                          <a:effectLst/>
                        </a:rPr>
                      </a:br>
                      <a:r>
                        <a:rPr lang="es-PE" sz="1400" dirty="0">
                          <a:solidFill>
                            <a:srgbClr val="0000FF"/>
                          </a:solidFill>
                          <a:effectLst/>
                        </a:rPr>
                        <a:t>Mapas de Flujos de Referencia y </a:t>
                      </a:r>
                      <a:r>
                        <a:rPr lang="es-PE" sz="1400" dirty="0" err="1">
                          <a:solidFill>
                            <a:srgbClr val="0000FF"/>
                          </a:solidFill>
                          <a:effectLst/>
                        </a:rPr>
                        <a:t>Contrarreferencia</a:t>
                      </a:r>
                      <a:r>
                        <a:rPr lang="es-PE" sz="1400" dirty="0">
                          <a:solidFill>
                            <a:srgbClr val="0000FF"/>
                          </a:solidFill>
                          <a:effectLst/>
                        </a:rPr>
                        <a:t> para  Apoyo al Diagnóstico y Tratamiento </a:t>
                      </a:r>
                      <a:br>
                        <a:rPr lang="es-PE" sz="1400" dirty="0">
                          <a:solidFill>
                            <a:srgbClr val="0000FF"/>
                          </a:solidFill>
                          <a:effectLst/>
                        </a:rPr>
                      </a:br>
                      <a:r>
                        <a:rPr lang="es-PE" sz="1400" dirty="0">
                          <a:solidFill>
                            <a:srgbClr val="0000FF"/>
                          </a:solidFill>
                          <a:effectLst/>
                        </a:rPr>
                        <a:t>actualizados y aprobados por la GERESA/DIRESA/DIRIS</a:t>
                      </a:r>
                      <a:br>
                        <a:rPr lang="es-PE" sz="1400" dirty="0">
                          <a:solidFill>
                            <a:srgbClr val="0000FF"/>
                          </a:solidFill>
                          <a:effectLst/>
                        </a:rPr>
                      </a:br>
                      <a:r>
                        <a:rPr lang="es-PE" sz="1400" dirty="0">
                          <a:solidFill>
                            <a:srgbClr val="0000FF"/>
                          </a:solidFill>
                          <a:effectLst/>
                        </a:rPr>
                        <a:t>Plazo: Diciembre 2017</a:t>
                      </a:r>
                      <a:br>
                        <a:rPr lang="es-PE" sz="1400" dirty="0">
                          <a:solidFill>
                            <a:srgbClr val="0000FF"/>
                          </a:solidFill>
                          <a:effectLst/>
                        </a:rPr>
                      </a:br>
                      <a:r>
                        <a:rPr lang="es-PE" sz="1400" dirty="0">
                          <a:solidFill>
                            <a:srgbClr val="0000FF"/>
                          </a:solidFill>
                          <a:effectLst/>
                        </a:rPr>
                        <a:t>Fuente auditable: Mapas de Flujos Informe.</a:t>
                      </a:r>
                      <a:endParaRPr lang="es-PE" sz="1600" dirty="0">
                        <a:solidFill>
                          <a:srgbClr val="0000FF"/>
                        </a:solidFill>
                        <a:effectLst/>
                        <a:latin typeface="Times New Roman" panose="02020603050405020304" pitchFamily="18" charset="0"/>
                        <a:ea typeface="Times New Roman" panose="02020603050405020304" pitchFamily="18" charset="0"/>
                      </a:endParaRPr>
                    </a:p>
                  </a:txBody>
                  <a:tcPr marL="24506" marR="24506" marT="0" marB="0" anchor="ctr"/>
                </a:tc>
                <a:tc>
                  <a:txBody>
                    <a:bodyPr/>
                    <a:lstStyle/>
                    <a:p>
                      <a:pPr algn="ctr">
                        <a:lnSpc>
                          <a:spcPct val="107000"/>
                        </a:lnSpc>
                        <a:spcAft>
                          <a:spcPts val="0"/>
                        </a:spcAft>
                      </a:pPr>
                      <a:r>
                        <a:rPr lang="es-PE" sz="1400">
                          <a:effectLst/>
                        </a:rPr>
                        <a:t>50%</a:t>
                      </a:r>
                      <a:endParaRPr lang="es-PE" sz="1600">
                        <a:effectLst/>
                        <a:latin typeface="Times New Roman" panose="02020603050405020304" pitchFamily="18" charset="0"/>
                        <a:ea typeface="Times New Roman" panose="02020603050405020304" pitchFamily="18" charset="0"/>
                      </a:endParaRPr>
                    </a:p>
                  </a:txBody>
                  <a:tcPr marL="24506" marR="24506" marT="0" marB="0" anchor="ctr"/>
                </a:tc>
              </a:tr>
              <a:tr h="1018613">
                <a:tc>
                  <a:txBody>
                    <a:bodyPr/>
                    <a:lstStyle/>
                    <a:p>
                      <a:pPr>
                        <a:lnSpc>
                          <a:spcPct val="107000"/>
                        </a:lnSpc>
                        <a:spcAft>
                          <a:spcPts val="0"/>
                        </a:spcAft>
                      </a:pPr>
                      <a:r>
                        <a:rPr lang="es-PE" sz="1400">
                          <a:effectLst/>
                        </a:rPr>
                        <a:t>Fuente de datos</a:t>
                      </a:r>
                      <a:endParaRPr lang="es-PE" sz="1600">
                        <a:effectLst/>
                        <a:latin typeface="Times New Roman" panose="02020603050405020304" pitchFamily="18" charset="0"/>
                        <a:ea typeface="Times New Roman" panose="02020603050405020304" pitchFamily="18" charset="0"/>
                      </a:endParaRPr>
                    </a:p>
                  </a:txBody>
                  <a:tcPr marL="24506" marR="24506" marT="0" marB="0" anchor="ctr"/>
                </a:tc>
                <a:tc gridSpan="2">
                  <a:txBody>
                    <a:bodyPr/>
                    <a:lstStyle/>
                    <a:p>
                      <a:pPr>
                        <a:lnSpc>
                          <a:spcPct val="107000"/>
                        </a:lnSpc>
                        <a:spcAft>
                          <a:spcPts val="0"/>
                        </a:spcAft>
                      </a:pPr>
                      <a:r>
                        <a:rPr lang="es-ES" sz="1400" dirty="0">
                          <a:effectLst/>
                        </a:rPr>
                        <a:t>Dirección de Intercambio Prestacional, Organización y Servicios (DIPOS) de la Dirección General de Aseguramiento e Intercambio Prestacional (DGAIN), </a:t>
                      </a:r>
                      <a:r>
                        <a:rPr lang="es-PE" sz="1400" dirty="0">
                          <a:effectLst/>
                        </a:rPr>
                        <a:t>en base a los informes remitidos por las DIRESA/GERESA, DIRIS (que incluye a Hospitales de jurisdicción)  </a:t>
                      </a:r>
                      <a:endParaRPr lang="es-PE" sz="1600" dirty="0">
                        <a:effectLst/>
                        <a:latin typeface="Times New Roman" panose="02020603050405020304" pitchFamily="18" charset="0"/>
                        <a:ea typeface="Times New Roman" panose="02020603050405020304" pitchFamily="18" charset="0"/>
                      </a:endParaRPr>
                    </a:p>
                  </a:txBody>
                  <a:tcPr marL="24506" marR="24506" marT="0" marB="0" anchor="ctr"/>
                </a:tc>
                <a:tc hMerge="1">
                  <a:txBody>
                    <a:bodyPr/>
                    <a:lstStyle/>
                    <a:p>
                      <a:endParaRPr lang="es-PE"/>
                    </a:p>
                  </a:txBody>
                  <a:tcPr/>
                </a:tc>
              </a:tr>
            </a:tbl>
          </a:graphicData>
        </a:graphic>
      </p:graphicFrame>
    </p:spTree>
    <p:extLst>
      <p:ext uri="{BB962C8B-B14F-4D97-AF65-F5344CB8AC3E}">
        <p14:creationId xmlns:p14="http://schemas.microsoft.com/office/powerpoint/2010/main" val="20997197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437"/>
          <a:stretch/>
        </p:blipFill>
        <p:spPr>
          <a:xfrm>
            <a:off x="282874" y="202018"/>
            <a:ext cx="3063642" cy="578677"/>
          </a:xfrm>
          <a:prstGeom prst="rect">
            <a:avLst/>
          </a:prstGeom>
        </p:spPr>
      </p:pic>
      <p:sp>
        <p:nvSpPr>
          <p:cNvPr id="3" name="CuadroTexto 2"/>
          <p:cNvSpPr txBox="1"/>
          <p:nvPr/>
        </p:nvSpPr>
        <p:spPr>
          <a:xfrm>
            <a:off x="793166" y="848944"/>
            <a:ext cx="10798759" cy="646331"/>
          </a:xfrm>
          <a:prstGeom prst="rect">
            <a:avLst/>
          </a:prstGeom>
          <a:noFill/>
        </p:spPr>
        <p:txBody>
          <a:bodyPr wrap="square" rtlCol="0">
            <a:spAutoFit/>
          </a:bodyPr>
          <a:lstStyle/>
          <a:p>
            <a:r>
              <a:rPr lang="es-ES" b="1" dirty="0"/>
              <a:t>Ficha N° 24 (7). Mejora del seguimiento y control de pacientes atendidos en Emergencia. Hospital de Emergencias Pediátricas</a:t>
            </a:r>
            <a:r>
              <a:rPr lang="es-ES" b="1" dirty="0" smtClean="0"/>
              <a:t>.</a:t>
            </a:r>
            <a:endParaRPr lang="es-PE" dirty="0"/>
          </a:p>
        </p:txBody>
      </p:sp>
      <p:graphicFrame>
        <p:nvGraphicFramePr>
          <p:cNvPr id="5" name="Tabla 4"/>
          <p:cNvGraphicFramePr>
            <a:graphicFrameLocks noGrp="1"/>
          </p:cNvGraphicFramePr>
          <p:nvPr>
            <p:extLst>
              <p:ext uri="{D42A27DB-BD31-4B8C-83A1-F6EECF244321}">
                <p14:modId xmlns:p14="http://schemas.microsoft.com/office/powerpoint/2010/main" val="139330484"/>
              </p:ext>
            </p:extLst>
          </p:nvPr>
        </p:nvGraphicFramePr>
        <p:xfrm>
          <a:off x="919162" y="1592094"/>
          <a:ext cx="10353675" cy="4318348"/>
        </p:xfrm>
        <a:graphic>
          <a:graphicData uri="http://schemas.openxmlformats.org/drawingml/2006/table">
            <a:tbl>
              <a:tblPr firstRow="1" firstCol="1" bandRow="1">
                <a:tableStyleId>{5C22544A-7EE6-4342-B048-85BDC9FD1C3A}</a:tableStyleId>
              </a:tblPr>
              <a:tblGrid>
                <a:gridCol w="2457451"/>
                <a:gridCol w="6730179"/>
                <a:gridCol w="1166045"/>
              </a:tblGrid>
              <a:tr h="207318">
                <a:tc>
                  <a:txBody>
                    <a:bodyPr/>
                    <a:lstStyle/>
                    <a:p>
                      <a:pPr>
                        <a:lnSpc>
                          <a:spcPct val="115000"/>
                        </a:lnSpc>
                        <a:spcBef>
                          <a:spcPts val="300"/>
                        </a:spcBef>
                        <a:spcAft>
                          <a:spcPts val="0"/>
                        </a:spcAft>
                      </a:pPr>
                      <a:r>
                        <a:rPr lang="es-ES" sz="1050" dirty="0">
                          <a:effectLst/>
                        </a:rPr>
                        <a:t>Nombre del Indicador</a:t>
                      </a:r>
                      <a:endParaRPr lang="es-PE" sz="1100" dirty="0">
                        <a:effectLst/>
                        <a:latin typeface="Times New Roman" panose="02020603050405020304" pitchFamily="18" charset="0"/>
                        <a:ea typeface="Times New Roman" panose="02020603050405020304" pitchFamily="18" charset="0"/>
                      </a:endParaRPr>
                    </a:p>
                  </a:txBody>
                  <a:tcPr marL="25713" marR="25713" marT="0" marB="0" anchor="ctr"/>
                </a:tc>
                <a:tc gridSpan="2">
                  <a:txBody>
                    <a:bodyPr/>
                    <a:lstStyle/>
                    <a:p>
                      <a:pPr algn="just">
                        <a:lnSpc>
                          <a:spcPct val="115000"/>
                        </a:lnSpc>
                        <a:spcAft>
                          <a:spcPts val="0"/>
                        </a:spcAft>
                      </a:pPr>
                      <a:r>
                        <a:rPr lang="es-ES" sz="1050">
                          <a:effectLst/>
                        </a:rPr>
                        <a:t>Mejora del seguimiento y control de pacientes quirúrgicos atendidos en Emergencia. </a:t>
                      </a:r>
                      <a:endParaRPr lang="es-PE" sz="1100">
                        <a:effectLst/>
                        <a:latin typeface="Times New Roman" panose="02020603050405020304" pitchFamily="18" charset="0"/>
                        <a:ea typeface="Times New Roman" panose="02020603050405020304" pitchFamily="18" charset="0"/>
                      </a:endParaRPr>
                    </a:p>
                  </a:txBody>
                  <a:tcPr marL="25713" marR="25713" marT="0" marB="0" anchor="ctr"/>
                </a:tc>
                <a:tc hMerge="1">
                  <a:txBody>
                    <a:bodyPr/>
                    <a:lstStyle/>
                    <a:p>
                      <a:endParaRPr lang="es-PE"/>
                    </a:p>
                  </a:txBody>
                  <a:tcPr/>
                </a:tc>
              </a:tr>
              <a:tr h="182761">
                <a:tc>
                  <a:txBody>
                    <a:bodyPr/>
                    <a:lstStyle/>
                    <a:p>
                      <a:pPr>
                        <a:lnSpc>
                          <a:spcPct val="115000"/>
                        </a:lnSpc>
                        <a:spcBef>
                          <a:spcPts val="300"/>
                        </a:spcBef>
                        <a:spcAft>
                          <a:spcPts val="0"/>
                        </a:spcAft>
                      </a:pPr>
                      <a:r>
                        <a:rPr lang="es-ES" sz="1050">
                          <a:effectLst/>
                        </a:rPr>
                        <a:t>Tipo</a:t>
                      </a:r>
                      <a:endParaRPr lang="es-PE" sz="1100">
                        <a:effectLst/>
                        <a:latin typeface="Times New Roman" panose="02020603050405020304" pitchFamily="18" charset="0"/>
                        <a:ea typeface="Times New Roman" panose="02020603050405020304" pitchFamily="18" charset="0"/>
                      </a:endParaRPr>
                    </a:p>
                  </a:txBody>
                  <a:tcPr marL="25713" marR="25713" marT="0" marB="0" anchor="ctr"/>
                </a:tc>
                <a:tc gridSpan="2">
                  <a:txBody>
                    <a:bodyPr/>
                    <a:lstStyle/>
                    <a:p>
                      <a:pPr>
                        <a:lnSpc>
                          <a:spcPct val="115000"/>
                        </a:lnSpc>
                        <a:spcBef>
                          <a:spcPts val="300"/>
                        </a:spcBef>
                        <a:spcAft>
                          <a:spcPts val="0"/>
                        </a:spcAft>
                      </a:pPr>
                      <a:r>
                        <a:rPr lang="es-ES" sz="1050">
                          <a:effectLst/>
                        </a:rPr>
                        <a:t>Compromiso de mejora de los servicios</a:t>
                      </a:r>
                      <a:endParaRPr lang="es-PE" sz="1100">
                        <a:effectLst/>
                        <a:latin typeface="Times New Roman" panose="02020603050405020304" pitchFamily="18" charset="0"/>
                        <a:ea typeface="Times New Roman" panose="02020603050405020304" pitchFamily="18" charset="0"/>
                      </a:endParaRPr>
                    </a:p>
                  </a:txBody>
                  <a:tcPr marL="25713" marR="25713" marT="0" marB="0" anchor="ctr"/>
                </a:tc>
                <a:tc hMerge="1">
                  <a:txBody>
                    <a:bodyPr/>
                    <a:lstStyle/>
                    <a:p>
                      <a:endParaRPr lang="es-PE"/>
                    </a:p>
                  </a:txBody>
                  <a:tcPr/>
                </a:tc>
              </a:tr>
              <a:tr h="182761">
                <a:tc>
                  <a:txBody>
                    <a:bodyPr/>
                    <a:lstStyle/>
                    <a:p>
                      <a:pPr>
                        <a:lnSpc>
                          <a:spcPct val="115000"/>
                        </a:lnSpc>
                        <a:spcBef>
                          <a:spcPts val="300"/>
                        </a:spcBef>
                        <a:spcAft>
                          <a:spcPts val="0"/>
                        </a:spcAft>
                      </a:pPr>
                      <a:r>
                        <a:rPr lang="es-ES" sz="1050">
                          <a:effectLst/>
                        </a:rPr>
                        <a:t>Ámbito de Aplicación</a:t>
                      </a:r>
                      <a:endParaRPr lang="es-PE" sz="1100">
                        <a:effectLst/>
                        <a:latin typeface="Times New Roman" panose="02020603050405020304" pitchFamily="18" charset="0"/>
                        <a:ea typeface="Times New Roman" panose="02020603050405020304" pitchFamily="18" charset="0"/>
                      </a:endParaRPr>
                    </a:p>
                  </a:txBody>
                  <a:tcPr marL="25713" marR="25713" marT="0" marB="0" anchor="ctr"/>
                </a:tc>
                <a:tc gridSpan="2">
                  <a:txBody>
                    <a:bodyPr/>
                    <a:lstStyle/>
                    <a:p>
                      <a:pPr algn="just">
                        <a:lnSpc>
                          <a:spcPct val="115000"/>
                        </a:lnSpc>
                        <a:spcAft>
                          <a:spcPts val="0"/>
                        </a:spcAft>
                      </a:pPr>
                      <a:r>
                        <a:rPr lang="es-ES" sz="1050">
                          <a:effectLst/>
                        </a:rPr>
                        <a:t>Hospital de Emergencias Pediátricas  </a:t>
                      </a:r>
                      <a:endParaRPr lang="es-PE" sz="1100">
                        <a:effectLst/>
                        <a:latin typeface="Times New Roman" panose="02020603050405020304" pitchFamily="18" charset="0"/>
                        <a:ea typeface="Times New Roman" panose="02020603050405020304" pitchFamily="18" charset="0"/>
                      </a:endParaRPr>
                    </a:p>
                  </a:txBody>
                  <a:tcPr marL="25713" marR="25713" marT="0" marB="0" anchor="ctr"/>
                </a:tc>
                <a:tc hMerge="1">
                  <a:txBody>
                    <a:bodyPr/>
                    <a:lstStyle/>
                    <a:p>
                      <a:endParaRPr lang="es-PE"/>
                    </a:p>
                  </a:txBody>
                  <a:tcPr/>
                </a:tc>
              </a:tr>
              <a:tr h="414637">
                <a:tc>
                  <a:txBody>
                    <a:bodyPr/>
                    <a:lstStyle/>
                    <a:p>
                      <a:pPr>
                        <a:lnSpc>
                          <a:spcPct val="115000"/>
                        </a:lnSpc>
                        <a:spcBef>
                          <a:spcPts val="300"/>
                        </a:spcBef>
                        <a:spcAft>
                          <a:spcPts val="0"/>
                        </a:spcAft>
                      </a:pPr>
                      <a:r>
                        <a:rPr lang="es-ES" sz="1050">
                          <a:effectLst/>
                        </a:rPr>
                        <a:t>Definición</a:t>
                      </a:r>
                      <a:endParaRPr lang="es-PE" sz="1100">
                        <a:effectLst/>
                        <a:latin typeface="Times New Roman" panose="02020603050405020304" pitchFamily="18" charset="0"/>
                        <a:ea typeface="Times New Roman" panose="02020603050405020304" pitchFamily="18" charset="0"/>
                      </a:endParaRPr>
                    </a:p>
                  </a:txBody>
                  <a:tcPr marL="25713" marR="25713" marT="0" marB="0" anchor="ctr"/>
                </a:tc>
                <a:tc gridSpan="2">
                  <a:txBody>
                    <a:bodyPr/>
                    <a:lstStyle/>
                    <a:p>
                      <a:pPr algn="just">
                        <a:lnSpc>
                          <a:spcPct val="115000"/>
                        </a:lnSpc>
                        <a:spcAft>
                          <a:spcPts val="0"/>
                        </a:spcAft>
                      </a:pPr>
                      <a:r>
                        <a:rPr lang="es-ES" sz="1050">
                          <a:effectLst/>
                        </a:rPr>
                        <a:t>El seguimiento sirve para detectar oportunamente complicaciones de enfermedades o problemas derivados de los procedimientos quirúrgicos realizados, asimismo para la finalización de los tratamientos quirúrgicos administrados.</a:t>
                      </a:r>
                      <a:endParaRPr lang="es-PE" sz="1100">
                        <a:effectLst/>
                        <a:latin typeface="Times New Roman" panose="02020603050405020304" pitchFamily="18" charset="0"/>
                        <a:ea typeface="Times New Roman" panose="02020603050405020304" pitchFamily="18" charset="0"/>
                      </a:endParaRPr>
                    </a:p>
                  </a:txBody>
                  <a:tcPr marL="25713" marR="25713" marT="0" marB="0"/>
                </a:tc>
                <a:tc hMerge="1">
                  <a:txBody>
                    <a:bodyPr/>
                    <a:lstStyle/>
                    <a:p>
                      <a:endParaRPr lang="es-PE"/>
                    </a:p>
                  </a:txBody>
                  <a:tcPr/>
                </a:tc>
              </a:tr>
              <a:tr h="1548314">
                <a:tc>
                  <a:txBody>
                    <a:bodyPr/>
                    <a:lstStyle/>
                    <a:p>
                      <a:pPr>
                        <a:lnSpc>
                          <a:spcPct val="115000"/>
                        </a:lnSpc>
                        <a:spcBef>
                          <a:spcPts val="300"/>
                        </a:spcBef>
                        <a:spcAft>
                          <a:spcPts val="0"/>
                        </a:spcAft>
                      </a:pPr>
                      <a:r>
                        <a:rPr lang="es-ES" sz="1050">
                          <a:effectLst/>
                        </a:rPr>
                        <a:t>Justificación</a:t>
                      </a:r>
                      <a:endParaRPr lang="es-PE" sz="1100">
                        <a:effectLst/>
                        <a:latin typeface="Times New Roman" panose="02020603050405020304" pitchFamily="18" charset="0"/>
                        <a:ea typeface="Times New Roman" panose="02020603050405020304" pitchFamily="18" charset="0"/>
                      </a:endParaRPr>
                    </a:p>
                  </a:txBody>
                  <a:tcPr marL="25713" marR="25713" marT="0" marB="0" anchor="ctr"/>
                </a:tc>
                <a:tc gridSpan="2">
                  <a:txBody>
                    <a:bodyPr/>
                    <a:lstStyle/>
                    <a:p>
                      <a:pPr algn="just">
                        <a:lnSpc>
                          <a:spcPct val="115000"/>
                        </a:lnSpc>
                        <a:spcAft>
                          <a:spcPts val="0"/>
                        </a:spcAft>
                      </a:pPr>
                      <a:r>
                        <a:rPr lang="es-ES" sz="1050" dirty="0">
                          <a:effectLst/>
                        </a:rPr>
                        <a:t>Los pacientes quirúrgicos atendidos en los servicios de emergencia que no son hospitalizados requieren de seguimiento de la evolución de su problema de salud y del tratamiento indicado después de su salida del Servicio de Emergencia.  </a:t>
                      </a:r>
                      <a:endParaRPr lang="es-PE" sz="1100" dirty="0">
                        <a:effectLst/>
                      </a:endParaRPr>
                    </a:p>
                    <a:p>
                      <a:pPr algn="just">
                        <a:lnSpc>
                          <a:spcPct val="115000"/>
                        </a:lnSpc>
                        <a:spcAft>
                          <a:spcPts val="0"/>
                        </a:spcAft>
                      </a:pPr>
                      <a:r>
                        <a:rPr lang="es-ES" sz="1050" dirty="0">
                          <a:effectLst/>
                        </a:rPr>
                        <a:t>Al respecto, este compromiso busca facilitar el acceso y oportunidad de la atención médica especializada en las especialidades de Cirugía Pediátrica, Neurocirugía y Traumatología para el control de pacientes atendidos por una Emergencia o Urgencia quirúrgica médica que no necesitaron de la hospitalización.</a:t>
                      </a:r>
                      <a:endParaRPr lang="es-PE" sz="1100" dirty="0">
                        <a:effectLst/>
                      </a:endParaRPr>
                    </a:p>
                    <a:p>
                      <a:pPr algn="just">
                        <a:lnSpc>
                          <a:spcPct val="115000"/>
                        </a:lnSpc>
                        <a:spcAft>
                          <a:spcPts val="0"/>
                        </a:spcAft>
                      </a:pPr>
                      <a:r>
                        <a:rPr lang="es-ES" sz="1050" dirty="0">
                          <a:effectLst/>
                        </a:rPr>
                        <a:t>En el Hospital de Emergencias Pediátricas, la atención de seguimiento y control de los pacientes atendidos en Emergencia se realizaba en la misma emergencia ocasionando saturación de los servicios y aglomeración de pacientes donde se confundía los pacientes que requieren realmente atención de emergencia o urgencia y aquellos que eran citados para realizar un seguimiento luego de un procedimiento quirúrgico.</a:t>
                      </a:r>
                      <a:endParaRPr lang="es-PE" sz="1100" dirty="0">
                        <a:effectLst/>
                        <a:latin typeface="Times New Roman" panose="02020603050405020304" pitchFamily="18" charset="0"/>
                        <a:ea typeface="Times New Roman" panose="02020603050405020304" pitchFamily="18" charset="0"/>
                      </a:endParaRPr>
                    </a:p>
                  </a:txBody>
                  <a:tcPr marL="25713" marR="25713" marT="0" marB="0"/>
                </a:tc>
                <a:tc hMerge="1">
                  <a:txBody>
                    <a:bodyPr/>
                    <a:lstStyle/>
                    <a:p>
                      <a:endParaRPr lang="es-PE"/>
                    </a:p>
                  </a:txBody>
                  <a:tcPr/>
                </a:tc>
              </a:tr>
              <a:tr h="572919">
                <a:tc rowSpan="2">
                  <a:txBody>
                    <a:bodyPr/>
                    <a:lstStyle/>
                    <a:p>
                      <a:pPr>
                        <a:lnSpc>
                          <a:spcPct val="115000"/>
                        </a:lnSpc>
                        <a:spcAft>
                          <a:spcPts val="0"/>
                        </a:spcAft>
                      </a:pPr>
                      <a:r>
                        <a:rPr lang="es-ES" sz="1050">
                          <a:effectLst/>
                        </a:rPr>
                        <a:t>Logros esperados y porcentaje de cumplimiento.</a:t>
                      </a:r>
                      <a:endParaRPr lang="es-PE" sz="1100">
                        <a:effectLst/>
                        <a:latin typeface="Times New Roman" panose="02020603050405020304" pitchFamily="18" charset="0"/>
                        <a:ea typeface="Times New Roman" panose="02020603050405020304" pitchFamily="18" charset="0"/>
                      </a:endParaRPr>
                    </a:p>
                  </a:txBody>
                  <a:tcPr marL="25713" marR="25713" marT="0" marB="0" anchor="ctr"/>
                </a:tc>
                <a:tc>
                  <a:txBody>
                    <a:bodyPr/>
                    <a:lstStyle/>
                    <a:p>
                      <a:pPr algn="just">
                        <a:lnSpc>
                          <a:spcPct val="115000"/>
                        </a:lnSpc>
                        <a:spcAft>
                          <a:spcPts val="0"/>
                        </a:spcAft>
                      </a:pPr>
                      <a:r>
                        <a:rPr lang="es-ES" sz="1050" dirty="0">
                          <a:effectLst/>
                        </a:rPr>
                        <a:t>Plan de implementación de Área para control y seguimiento de pacientes quirúrgicos.</a:t>
                      </a:r>
                      <a:endParaRPr lang="es-PE" sz="1100" dirty="0">
                        <a:effectLst/>
                      </a:endParaRPr>
                    </a:p>
                    <a:p>
                      <a:pPr algn="just">
                        <a:lnSpc>
                          <a:spcPct val="115000"/>
                        </a:lnSpc>
                        <a:spcAft>
                          <a:spcPts val="0"/>
                        </a:spcAft>
                      </a:pPr>
                      <a:r>
                        <a:rPr lang="es-ES" sz="1050" b="1" dirty="0">
                          <a:solidFill>
                            <a:srgbClr val="0000FF"/>
                          </a:solidFill>
                          <a:effectLst/>
                        </a:rPr>
                        <a:t>Fuente Auditable: Documento aprobado por la institución al mes de diciembre 2017.</a:t>
                      </a:r>
                      <a:endParaRPr lang="es-PE" sz="1100" b="1" dirty="0">
                        <a:solidFill>
                          <a:srgbClr val="0000FF"/>
                        </a:solidFill>
                        <a:effectLst/>
                        <a:latin typeface="Times New Roman" panose="02020603050405020304" pitchFamily="18" charset="0"/>
                        <a:ea typeface="Times New Roman" panose="02020603050405020304" pitchFamily="18" charset="0"/>
                      </a:endParaRPr>
                    </a:p>
                  </a:txBody>
                  <a:tcPr marL="25713" marR="25713" marT="0" marB="0" anchor="ctr"/>
                </a:tc>
                <a:tc>
                  <a:txBody>
                    <a:bodyPr/>
                    <a:lstStyle/>
                    <a:p>
                      <a:pPr algn="ctr">
                        <a:lnSpc>
                          <a:spcPct val="115000"/>
                        </a:lnSpc>
                        <a:spcAft>
                          <a:spcPts val="0"/>
                        </a:spcAft>
                      </a:pPr>
                      <a:r>
                        <a:rPr lang="es-ES" sz="1050">
                          <a:effectLst/>
                        </a:rPr>
                        <a:t>Cumple con las acciones del ítem 1) 30%</a:t>
                      </a:r>
                      <a:endParaRPr lang="es-PE" sz="1100">
                        <a:effectLst/>
                        <a:latin typeface="Times New Roman" panose="02020603050405020304" pitchFamily="18" charset="0"/>
                        <a:ea typeface="Times New Roman" panose="02020603050405020304" pitchFamily="18" charset="0"/>
                      </a:endParaRPr>
                    </a:p>
                  </a:txBody>
                  <a:tcPr marL="0" marR="0" marT="0" marB="0" anchor="ctr"/>
                </a:tc>
              </a:tr>
              <a:tr h="829274">
                <a:tc vMerge="1">
                  <a:txBody>
                    <a:bodyPr/>
                    <a:lstStyle/>
                    <a:p>
                      <a:endParaRPr lang="es-PE"/>
                    </a:p>
                  </a:txBody>
                  <a:tcPr/>
                </a:tc>
                <a:tc>
                  <a:txBody>
                    <a:bodyPr/>
                    <a:lstStyle/>
                    <a:p>
                      <a:pPr algn="just">
                        <a:lnSpc>
                          <a:spcPct val="115000"/>
                        </a:lnSpc>
                        <a:spcAft>
                          <a:spcPts val="0"/>
                        </a:spcAft>
                      </a:pPr>
                      <a:r>
                        <a:rPr lang="es-ES" sz="1050" dirty="0">
                          <a:effectLst/>
                        </a:rPr>
                        <a:t>Implementación de un área de atención de seguimiento y control de pacientes quirúrgicos.</a:t>
                      </a:r>
                      <a:endParaRPr lang="es-PE" sz="1100" dirty="0">
                        <a:effectLst/>
                      </a:endParaRPr>
                    </a:p>
                    <a:p>
                      <a:pPr algn="just">
                        <a:lnSpc>
                          <a:spcPct val="115000"/>
                        </a:lnSpc>
                        <a:spcAft>
                          <a:spcPts val="0"/>
                        </a:spcAft>
                      </a:pPr>
                      <a:r>
                        <a:rPr lang="es-ES" sz="1050" dirty="0">
                          <a:solidFill>
                            <a:srgbClr val="FF0000"/>
                          </a:solidFill>
                          <a:effectLst/>
                        </a:rPr>
                        <a:t> </a:t>
                      </a:r>
                      <a:r>
                        <a:rPr lang="es-ES" sz="1050" dirty="0">
                          <a:solidFill>
                            <a:srgbClr val="0000FF"/>
                          </a:solidFill>
                          <a:effectLst/>
                        </a:rPr>
                        <a:t>Fuente Auditable: Informes de la implementación, conteniendo fotos de la implementación, rol de programación u otros documentos </a:t>
                      </a:r>
                      <a:r>
                        <a:rPr lang="es-ES" sz="1050" dirty="0" err="1">
                          <a:solidFill>
                            <a:srgbClr val="0000FF"/>
                          </a:solidFill>
                          <a:effectLst/>
                        </a:rPr>
                        <a:t>sustentatorios</a:t>
                      </a:r>
                      <a:r>
                        <a:rPr lang="es-ES" sz="1050" dirty="0">
                          <a:solidFill>
                            <a:srgbClr val="0000FF"/>
                          </a:solidFill>
                          <a:effectLst/>
                        </a:rPr>
                        <a:t>. Al mes de diciembre de 2017.</a:t>
                      </a:r>
                      <a:endParaRPr lang="es-PE" sz="1100" dirty="0">
                        <a:solidFill>
                          <a:srgbClr val="0000FF"/>
                        </a:solidFill>
                        <a:effectLst/>
                        <a:latin typeface="Times New Roman" panose="02020603050405020304" pitchFamily="18" charset="0"/>
                        <a:ea typeface="Times New Roman" panose="02020603050405020304" pitchFamily="18" charset="0"/>
                      </a:endParaRPr>
                    </a:p>
                  </a:txBody>
                  <a:tcPr marL="25713" marR="25713" marT="0" marB="0" anchor="ctr"/>
                </a:tc>
                <a:tc>
                  <a:txBody>
                    <a:bodyPr/>
                    <a:lstStyle/>
                    <a:p>
                      <a:pPr algn="ctr">
                        <a:lnSpc>
                          <a:spcPct val="115000"/>
                        </a:lnSpc>
                        <a:spcAft>
                          <a:spcPts val="0"/>
                        </a:spcAft>
                      </a:pPr>
                      <a:r>
                        <a:rPr lang="es-ES" sz="1050">
                          <a:effectLst/>
                        </a:rPr>
                        <a:t>Cumple con las acciones del ítem 2) 70%</a:t>
                      </a:r>
                      <a:endParaRPr lang="es-PE" sz="1100">
                        <a:effectLst/>
                        <a:latin typeface="Times New Roman" panose="02020603050405020304" pitchFamily="18" charset="0"/>
                        <a:ea typeface="Times New Roman" panose="02020603050405020304" pitchFamily="18" charset="0"/>
                      </a:endParaRPr>
                    </a:p>
                  </a:txBody>
                  <a:tcPr marL="0" marR="0" marT="0" marB="0" anchor="ctr"/>
                </a:tc>
              </a:tr>
              <a:tr h="377840">
                <a:tc>
                  <a:txBody>
                    <a:bodyPr/>
                    <a:lstStyle/>
                    <a:p>
                      <a:pPr>
                        <a:lnSpc>
                          <a:spcPct val="115000"/>
                        </a:lnSpc>
                        <a:spcAft>
                          <a:spcPts val="0"/>
                        </a:spcAft>
                      </a:pPr>
                      <a:r>
                        <a:rPr lang="es-ES" sz="1050" dirty="0">
                          <a:effectLst/>
                        </a:rPr>
                        <a:t>Fuente de datos</a:t>
                      </a:r>
                      <a:endParaRPr lang="es-PE" sz="1100" dirty="0">
                        <a:effectLst/>
                        <a:latin typeface="Times New Roman" panose="02020603050405020304" pitchFamily="18" charset="0"/>
                        <a:ea typeface="Times New Roman" panose="02020603050405020304" pitchFamily="18" charset="0"/>
                      </a:endParaRPr>
                    </a:p>
                  </a:txBody>
                  <a:tcPr marL="25713" marR="25713" marT="0" marB="0" anchor="ctr"/>
                </a:tc>
                <a:tc gridSpan="2">
                  <a:txBody>
                    <a:bodyPr/>
                    <a:lstStyle/>
                    <a:p>
                      <a:pPr algn="just">
                        <a:lnSpc>
                          <a:spcPct val="115000"/>
                        </a:lnSpc>
                        <a:spcAft>
                          <a:spcPts val="0"/>
                        </a:spcAft>
                      </a:pPr>
                      <a:r>
                        <a:rPr lang="es-ES" sz="1050" dirty="0">
                          <a:effectLst/>
                        </a:rPr>
                        <a:t>Informe preparado por la Dirección General de Aseguramiento e Intercambio Prestacional (DGAIN), a partir de los informes proporcionados por las DIRIS y el órgano desconcentrado.</a:t>
                      </a:r>
                      <a:endParaRPr lang="es-PE" sz="1100" dirty="0">
                        <a:effectLst/>
                        <a:latin typeface="Times New Roman" panose="02020603050405020304" pitchFamily="18" charset="0"/>
                        <a:ea typeface="Times New Roman" panose="02020603050405020304" pitchFamily="18" charset="0"/>
                      </a:endParaRPr>
                    </a:p>
                  </a:txBody>
                  <a:tcPr marL="25713" marR="25713" marT="0" marB="0" anchor="ctr"/>
                </a:tc>
                <a:tc hMerge="1">
                  <a:txBody>
                    <a:bodyPr/>
                    <a:lstStyle/>
                    <a:p>
                      <a:endParaRPr lang="es-PE"/>
                    </a:p>
                  </a:txBody>
                  <a:tcPr/>
                </a:tc>
              </a:tr>
            </a:tbl>
          </a:graphicData>
        </a:graphic>
      </p:graphicFrame>
    </p:spTree>
    <p:extLst>
      <p:ext uri="{BB962C8B-B14F-4D97-AF65-F5344CB8AC3E}">
        <p14:creationId xmlns:p14="http://schemas.microsoft.com/office/powerpoint/2010/main" val="16322532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287"/>
          <a:stretch/>
        </p:blipFill>
        <p:spPr>
          <a:xfrm>
            <a:off x="282873" y="202018"/>
            <a:ext cx="3073069" cy="578677"/>
          </a:xfrm>
          <a:prstGeom prst="rect">
            <a:avLst/>
          </a:prstGeom>
        </p:spPr>
      </p:pic>
      <p:sp>
        <p:nvSpPr>
          <p:cNvPr id="3" name="CuadroTexto 2"/>
          <p:cNvSpPr txBox="1"/>
          <p:nvPr/>
        </p:nvSpPr>
        <p:spPr>
          <a:xfrm>
            <a:off x="793166" y="848944"/>
            <a:ext cx="10798759" cy="646331"/>
          </a:xfrm>
          <a:prstGeom prst="rect">
            <a:avLst/>
          </a:prstGeom>
          <a:noFill/>
        </p:spPr>
        <p:txBody>
          <a:bodyPr wrap="square" rtlCol="0">
            <a:spAutoFit/>
          </a:bodyPr>
          <a:lstStyle/>
          <a:p>
            <a:r>
              <a:rPr lang="es-ES" b="1" dirty="0"/>
              <a:t>Ficha N° 24 (7). Mejora del seguimiento y control de pacientes atendidos en Emergencia. Hospital de Emergencias Pediátricas</a:t>
            </a:r>
            <a:r>
              <a:rPr lang="es-ES" b="1" dirty="0" smtClean="0"/>
              <a:t>.</a:t>
            </a:r>
            <a:endParaRPr lang="es-PE" dirty="0"/>
          </a:p>
        </p:txBody>
      </p:sp>
      <p:graphicFrame>
        <p:nvGraphicFramePr>
          <p:cNvPr id="5" name="Tabla 4"/>
          <p:cNvGraphicFramePr>
            <a:graphicFrameLocks noGrp="1"/>
          </p:cNvGraphicFramePr>
          <p:nvPr>
            <p:extLst>
              <p:ext uri="{D42A27DB-BD31-4B8C-83A1-F6EECF244321}">
                <p14:modId xmlns:p14="http://schemas.microsoft.com/office/powerpoint/2010/main" val="2179913726"/>
              </p:ext>
            </p:extLst>
          </p:nvPr>
        </p:nvGraphicFramePr>
        <p:xfrm>
          <a:off x="919163" y="1592094"/>
          <a:ext cx="10309670" cy="4305786"/>
        </p:xfrm>
        <a:graphic>
          <a:graphicData uri="http://schemas.openxmlformats.org/drawingml/2006/table">
            <a:tbl>
              <a:tblPr firstRow="1" firstCol="1" bandRow="1">
                <a:tableStyleId>{5C22544A-7EE6-4342-B048-85BDC9FD1C3A}</a:tableStyleId>
              </a:tblPr>
              <a:tblGrid>
                <a:gridCol w="2447006"/>
                <a:gridCol w="6701575"/>
                <a:gridCol w="1161089"/>
              </a:tblGrid>
              <a:tr h="1385854">
                <a:tc rowSpan="2">
                  <a:txBody>
                    <a:bodyPr/>
                    <a:lstStyle/>
                    <a:p>
                      <a:pPr>
                        <a:lnSpc>
                          <a:spcPct val="115000"/>
                        </a:lnSpc>
                        <a:spcAft>
                          <a:spcPts val="0"/>
                        </a:spcAft>
                      </a:pPr>
                      <a:r>
                        <a:rPr lang="es-ES" sz="1600" dirty="0">
                          <a:effectLst/>
                        </a:rPr>
                        <a:t>Logros esperados y porcentaje de cumplimiento.</a:t>
                      </a:r>
                      <a:endParaRPr lang="es-PE" sz="1800" dirty="0">
                        <a:effectLst/>
                        <a:latin typeface="Times New Roman" panose="02020603050405020304" pitchFamily="18" charset="0"/>
                        <a:ea typeface="Times New Roman" panose="02020603050405020304" pitchFamily="18" charset="0"/>
                      </a:endParaRPr>
                    </a:p>
                  </a:txBody>
                  <a:tcPr marL="25713" marR="25713" marT="0" marB="0" anchor="ctr"/>
                </a:tc>
                <a:tc>
                  <a:txBody>
                    <a:bodyPr/>
                    <a:lstStyle/>
                    <a:p>
                      <a:pPr algn="just">
                        <a:lnSpc>
                          <a:spcPct val="115000"/>
                        </a:lnSpc>
                        <a:spcAft>
                          <a:spcPts val="0"/>
                        </a:spcAft>
                      </a:pPr>
                      <a:r>
                        <a:rPr lang="es-ES" sz="1600" dirty="0">
                          <a:effectLst/>
                        </a:rPr>
                        <a:t>Plan de implementación de Área para control y seguimiento de pacientes quirúrgicos.</a:t>
                      </a:r>
                      <a:endParaRPr lang="es-PE" sz="1800" dirty="0">
                        <a:effectLst/>
                      </a:endParaRPr>
                    </a:p>
                    <a:p>
                      <a:pPr algn="just">
                        <a:lnSpc>
                          <a:spcPct val="115000"/>
                        </a:lnSpc>
                        <a:spcAft>
                          <a:spcPts val="0"/>
                        </a:spcAft>
                      </a:pPr>
                      <a:r>
                        <a:rPr lang="es-ES" sz="1600" b="1" dirty="0">
                          <a:solidFill>
                            <a:srgbClr val="0000FF"/>
                          </a:solidFill>
                          <a:effectLst/>
                        </a:rPr>
                        <a:t>Fuente Auditable: Documento aprobado por la institución al mes de diciembre 2017.</a:t>
                      </a:r>
                      <a:endParaRPr lang="es-PE" sz="1800" b="1" dirty="0">
                        <a:solidFill>
                          <a:srgbClr val="0000FF"/>
                        </a:solidFill>
                        <a:effectLst/>
                        <a:latin typeface="Times New Roman" panose="02020603050405020304" pitchFamily="18" charset="0"/>
                        <a:ea typeface="Times New Roman" panose="02020603050405020304" pitchFamily="18" charset="0"/>
                      </a:endParaRPr>
                    </a:p>
                  </a:txBody>
                  <a:tcPr marL="25713" marR="25713" marT="0" marB="0" anchor="ctr"/>
                </a:tc>
                <a:tc>
                  <a:txBody>
                    <a:bodyPr/>
                    <a:lstStyle/>
                    <a:p>
                      <a:pPr algn="ctr">
                        <a:lnSpc>
                          <a:spcPct val="115000"/>
                        </a:lnSpc>
                        <a:spcAft>
                          <a:spcPts val="0"/>
                        </a:spcAft>
                      </a:pPr>
                      <a:r>
                        <a:rPr lang="es-ES" sz="1600">
                          <a:effectLst/>
                        </a:rPr>
                        <a:t>Cumple con las acciones del ítem 1) 30%</a:t>
                      </a:r>
                      <a:endParaRPr lang="es-PE" sz="1800">
                        <a:effectLst/>
                        <a:latin typeface="Times New Roman" panose="02020603050405020304" pitchFamily="18" charset="0"/>
                        <a:ea typeface="Times New Roman" panose="02020603050405020304" pitchFamily="18" charset="0"/>
                      </a:endParaRPr>
                    </a:p>
                  </a:txBody>
                  <a:tcPr marL="0" marR="0" marT="0" marB="0" anchor="ctr"/>
                </a:tc>
              </a:tr>
              <a:tr h="2005961">
                <a:tc vMerge="1">
                  <a:txBody>
                    <a:bodyPr/>
                    <a:lstStyle/>
                    <a:p>
                      <a:endParaRPr lang="es-PE"/>
                    </a:p>
                  </a:txBody>
                  <a:tcPr/>
                </a:tc>
                <a:tc>
                  <a:txBody>
                    <a:bodyPr/>
                    <a:lstStyle/>
                    <a:p>
                      <a:pPr algn="just">
                        <a:lnSpc>
                          <a:spcPct val="115000"/>
                        </a:lnSpc>
                        <a:spcAft>
                          <a:spcPts val="0"/>
                        </a:spcAft>
                      </a:pPr>
                      <a:r>
                        <a:rPr lang="es-ES" sz="1600" dirty="0">
                          <a:effectLst/>
                        </a:rPr>
                        <a:t>Implementación de un área de atención de seguimiento y control de pacientes quirúrgicos.</a:t>
                      </a:r>
                      <a:endParaRPr lang="es-PE" sz="1800" dirty="0">
                        <a:effectLst/>
                      </a:endParaRPr>
                    </a:p>
                    <a:p>
                      <a:pPr algn="just">
                        <a:lnSpc>
                          <a:spcPct val="115000"/>
                        </a:lnSpc>
                        <a:spcAft>
                          <a:spcPts val="0"/>
                        </a:spcAft>
                      </a:pPr>
                      <a:r>
                        <a:rPr lang="es-ES" sz="1600" dirty="0">
                          <a:solidFill>
                            <a:srgbClr val="FF0000"/>
                          </a:solidFill>
                          <a:effectLst/>
                        </a:rPr>
                        <a:t> </a:t>
                      </a:r>
                      <a:r>
                        <a:rPr lang="es-ES" sz="1600" dirty="0">
                          <a:solidFill>
                            <a:srgbClr val="0000FF"/>
                          </a:solidFill>
                          <a:effectLst/>
                        </a:rPr>
                        <a:t>Fuente Auditable: Informes de la implementación, conteniendo fotos de la implementación, rol de programación u otros documentos </a:t>
                      </a:r>
                      <a:r>
                        <a:rPr lang="es-ES" sz="1600" dirty="0" err="1">
                          <a:solidFill>
                            <a:srgbClr val="0000FF"/>
                          </a:solidFill>
                          <a:effectLst/>
                        </a:rPr>
                        <a:t>sustentatorios</a:t>
                      </a:r>
                      <a:r>
                        <a:rPr lang="es-ES" sz="1600" dirty="0">
                          <a:solidFill>
                            <a:srgbClr val="0000FF"/>
                          </a:solidFill>
                          <a:effectLst/>
                        </a:rPr>
                        <a:t>. Al mes de diciembre de 2017.</a:t>
                      </a:r>
                      <a:endParaRPr lang="es-PE" sz="1800" dirty="0">
                        <a:solidFill>
                          <a:srgbClr val="0000FF"/>
                        </a:solidFill>
                        <a:effectLst/>
                        <a:latin typeface="Times New Roman" panose="02020603050405020304" pitchFamily="18" charset="0"/>
                        <a:ea typeface="Times New Roman" panose="02020603050405020304" pitchFamily="18" charset="0"/>
                      </a:endParaRPr>
                    </a:p>
                  </a:txBody>
                  <a:tcPr marL="25713" marR="25713" marT="0" marB="0" anchor="ctr"/>
                </a:tc>
                <a:tc>
                  <a:txBody>
                    <a:bodyPr/>
                    <a:lstStyle/>
                    <a:p>
                      <a:pPr algn="ctr">
                        <a:lnSpc>
                          <a:spcPct val="115000"/>
                        </a:lnSpc>
                        <a:spcAft>
                          <a:spcPts val="0"/>
                        </a:spcAft>
                      </a:pPr>
                      <a:r>
                        <a:rPr lang="es-ES" sz="1600">
                          <a:effectLst/>
                        </a:rPr>
                        <a:t>Cumple con las acciones del ítem 2) 70%</a:t>
                      </a:r>
                      <a:endParaRPr lang="es-PE" sz="1800">
                        <a:effectLst/>
                        <a:latin typeface="Times New Roman" panose="02020603050405020304" pitchFamily="18" charset="0"/>
                        <a:ea typeface="Times New Roman" panose="02020603050405020304" pitchFamily="18" charset="0"/>
                      </a:endParaRPr>
                    </a:p>
                  </a:txBody>
                  <a:tcPr marL="0" marR="0" marT="0" marB="0" anchor="ctr"/>
                </a:tc>
              </a:tr>
              <a:tr h="913971">
                <a:tc>
                  <a:txBody>
                    <a:bodyPr/>
                    <a:lstStyle/>
                    <a:p>
                      <a:pPr>
                        <a:lnSpc>
                          <a:spcPct val="115000"/>
                        </a:lnSpc>
                        <a:spcAft>
                          <a:spcPts val="0"/>
                        </a:spcAft>
                      </a:pPr>
                      <a:r>
                        <a:rPr lang="es-ES" sz="1600" dirty="0">
                          <a:effectLst/>
                        </a:rPr>
                        <a:t>Fuente de datos</a:t>
                      </a:r>
                      <a:endParaRPr lang="es-PE" sz="1800" dirty="0">
                        <a:effectLst/>
                        <a:latin typeface="Times New Roman" panose="02020603050405020304" pitchFamily="18" charset="0"/>
                        <a:ea typeface="Times New Roman" panose="02020603050405020304" pitchFamily="18" charset="0"/>
                      </a:endParaRPr>
                    </a:p>
                  </a:txBody>
                  <a:tcPr marL="25713" marR="25713" marT="0" marB="0" anchor="ctr"/>
                </a:tc>
                <a:tc gridSpan="2">
                  <a:txBody>
                    <a:bodyPr/>
                    <a:lstStyle/>
                    <a:p>
                      <a:pPr algn="just">
                        <a:lnSpc>
                          <a:spcPct val="115000"/>
                        </a:lnSpc>
                        <a:spcAft>
                          <a:spcPts val="0"/>
                        </a:spcAft>
                      </a:pPr>
                      <a:r>
                        <a:rPr lang="es-ES" sz="1600" dirty="0">
                          <a:effectLst/>
                        </a:rPr>
                        <a:t>Informe preparado por la Dirección General de Aseguramiento e Intercambio Prestacional (DGAIN), a partir de los informes proporcionados por las DIRIS y el órgano desconcentrado.</a:t>
                      </a:r>
                      <a:endParaRPr lang="es-PE" sz="1800" dirty="0">
                        <a:effectLst/>
                        <a:latin typeface="Times New Roman" panose="02020603050405020304" pitchFamily="18" charset="0"/>
                        <a:ea typeface="Times New Roman" panose="02020603050405020304" pitchFamily="18" charset="0"/>
                      </a:endParaRPr>
                    </a:p>
                  </a:txBody>
                  <a:tcPr marL="25713" marR="25713" marT="0" marB="0" anchor="ctr"/>
                </a:tc>
                <a:tc hMerge="1">
                  <a:txBody>
                    <a:bodyPr/>
                    <a:lstStyle/>
                    <a:p>
                      <a:endParaRPr lang="es-PE"/>
                    </a:p>
                  </a:txBody>
                  <a:tcPr/>
                </a:tc>
              </a:tr>
            </a:tbl>
          </a:graphicData>
        </a:graphic>
      </p:graphicFrame>
    </p:spTree>
    <p:extLst>
      <p:ext uri="{BB962C8B-B14F-4D97-AF65-F5344CB8AC3E}">
        <p14:creationId xmlns:p14="http://schemas.microsoft.com/office/powerpoint/2010/main" val="38750216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0988"/>
          <a:stretch/>
        </p:blipFill>
        <p:spPr>
          <a:xfrm>
            <a:off x="282873" y="202018"/>
            <a:ext cx="3091923" cy="578677"/>
          </a:xfrm>
          <a:prstGeom prst="rect">
            <a:avLst/>
          </a:prstGeom>
        </p:spPr>
      </p:pic>
      <p:sp>
        <p:nvSpPr>
          <p:cNvPr id="3" name="CuadroTexto 2"/>
          <p:cNvSpPr txBox="1"/>
          <p:nvPr/>
        </p:nvSpPr>
        <p:spPr>
          <a:xfrm>
            <a:off x="790574" y="868681"/>
            <a:ext cx="10029825" cy="646331"/>
          </a:xfrm>
          <a:prstGeom prst="rect">
            <a:avLst/>
          </a:prstGeom>
          <a:noFill/>
        </p:spPr>
        <p:txBody>
          <a:bodyPr wrap="square" rtlCol="0">
            <a:spAutoFit/>
          </a:bodyPr>
          <a:lstStyle/>
          <a:p>
            <a:r>
              <a:rPr lang="es-ES" b="1" dirty="0"/>
              <a:t>Ficha Nº 24 (8). Mejora del Seguimiento y control de pacientes atendidos en Emergencia- Hospital de Emergencias Casimiro Ulloa</a:t>
            </a:r>
            <a:r>
              <a:rPr lang="es-ES" b="1" dirty="0" smtClean="0"/>
              <a:t>.</a:t>
            </a:r>
            <a:endParaRPr lang="es-PE" dirty="0"/>
          </a:p>
        </p:txBody>
      </p:sp>
      <p:graphicFrame>
        <p:nvGraphicFramePr>
          <p:cNvPr id="6" name="Tabla 5"/>
          <p:cNvGraphicFramePr>
            <a:graphicFrameLocks noGrp="1"/>
          </p:cNvGraphicFramePr>
          <p:nvPr>
            <p:extLst>
              <p:ext uri="{D42A27DB-BD31-4B8C-83A1-F6EECF244321}">
                <p14:modId xmlns:p14="http://schemas.microsoft.com/office/powerpoint/2010/main" val="3377473419"/>
              </p:ext>
            </p:extLst>
          </p:nvPr>
        </p:nvGraphicFramePr>
        <p:xfrm>
          <a:off x="867832" y="1515012"/>
          <a:ext cx="10443634" cy="5225699"/>
        </p:xfrm>
        <a:graphic>
          <a:graphicData uri="http://schemas.openxmlformats.org/drawingml/2006/table">
            <a:tbl>
              <a:tblPr firstRow="1" firstCol="1" bandRow="1">
                <a:tableStyleId>{5C22544A-7EE6-4342-B048-85BDC9FD1C3A}</a:tableStyleId>
              </a:tblPr>
              <a:tblGrid>
                <a:gridCol w="1627992"/>
                <a:gridCol w="7892776"/>
                <a:gridCol w="922866"/>
              </a:tblGrid>
              <a:tr h="182562">
                <a:tc>
                  <a:txBody>
                    <a:bodyPr/>
                    <a:lstStyle/>
                    <a:p>
                      <a:pPr>
                        <a:lnSpc>
                          <a:spcPct val="107000"/>
                        </a:lnSpc>
                        <a:spcAft>
                          <a:spcPts val="0"/>
                        </a:spcAft>
                      </a:pPr>
                      <a:r>
                        <a:rPr lang="es-ES" sz="1200" dirty="0">
                          <a:effectLst/>
                        </a:rPr>
                        <a:t>Nombre </a:t>
                      </a:r>
                      <a:endParaRPr lang="es-PE" sz="1200" dirty="0">
                        <a:effectLst/>
                        <a:latin typeface="Times New Roman" panose="02020603050405020304" pitchFamily="18" charset="0"/>
                        <a:ea typeface="Times New Roman" panose="02020603050405020304" pitchFamily="18" charset="0"/>
                      </a:endParaRPr>
                    </a:p>
                  </a:txBody>
                  <a:tcPr marL="35390" marR="35390" marT="0" marB="0" anchor="ctr"/>
                </a:tc>
                <a:tc gridSpan="2">
                  <a:txBody>
                    <a:bodyPr/>
                    <a:lstStyle/>
                    <a:p>
                      <a:pPr>
                        <a:lnSpc>
                          <a:spcPct val="107000"/>
                        </a:lnSpc>
                        <a:spcAft>
                          <a:spcPts val="800"/>
                        </a:spcAft>
                      </a:pPr>
                      <a:r>
                        <a:rPr lang="es-ES" sz="1200">
                          <a:effectLst/>
                        </a:rPr>
                        <a:t>Implementación de un sistema de registro de seguimiento y control de pacientes post quirúrgicos</a:t>
                      </a:r>
                      <a:endParaRPr lang="es-PE" sz="1200">
                        <a:effectLst/>
                        <a:latin typeface="Times New Roman" panose="02020603050405020304" pitchFamily="18" charset="0"/>
                        <a:ea typeface="Times New Roman" panose="02020603050405020304" pitchFamily="18" charset="0"/>
                      </a:endParaRPr>
                    </a:p>
                  </a:txBody>
                  <a:tcPr marL="35390" marR="35390" marT="0" marB="0" anchor="ctr"/>
                </a:tc>
                <a:tc hMerge="1">
                  <a:txBody>
                    <a:bodyPr/>
                    <a:lstStyle/>
                    <a:p>
                      <a:endParaRPr lang="es-PE"/>
                    </a:p>
                  </a:txBody>
                  <a:tcPr/>
                </a:tc>
              </a:tr>
              <a:tr h="163081">
                <a:tc>
                  <a:txBody>
                    <a:bodyPr/>
                    <a:lstStyle/>
                    <a:p>
                      <a:pPr>
                        <a:lnSpc>
                          <a:spcPct val="107000"/>
                        </a:lnSpc>
                        <a:spcAft>
                          <a:spcPts val="0"/>
                        </a:spcAft>
                      </a:pPr>
                      <a:r>
                        <a:rPr lang="es-ES" sz="1200">
                          <a:effectLst/>
                        </a:rPr>
                        <a:t>Tipo</a:t>
                      </a:r>
                      <a:endParaRPr lang="es-PE" sz="1200">
                        <a:effectLst/>
                        <a:latin typeface="Times New Roman" panose="02020603050405020304" pitchFamily="18" charset="0"/>
                        <a:ea typeface="Times New Roman" panose="02020603050405020304" pitchFamily="18" charset="0"/>
                      </a:endParaRPr>
                    </a:p>
                  </a:txBody>
                  <a:tcPr marL="35390" marR="35390" marT="0" marB="0" anchor="ctr"/>
                </a:tc>
                <a:tc gridSpan="2">
                  <a:txBody>
                    <a:bodyPr/>
                    <a:lstStyle/>
                    <a:p>
                      <a:pPr>
                        <a:lnSpc>
                          <a:spcPct val="107000"/>
                        </a:lnSpc>
                        <a:spcBef>
                          <a:spcPts val="600"/>
                        </a:spcBef>
                        <a:spcAft>
                          <a:spcPts val="600"/>
                        </a:spcAft>
                      </a:pPr>
                      <a:r>
                        <a:rPr lang="es-ES" sz="1200">
                          <a:effectLst/>
                        </a:rPr>
                        <a:t>Compromiso de mejora de los servicios</a:t>
                      </a:r>
                      <a:endParaRPr lang="es-PE" sz="1200">
                        <a:effectLst/>
                        <a:latin typeface="Times New Roman" panose="02020603050405020304" pitchFamily="18" charset="0"/>
                        <a:ea typeface="Times New Roman" panose="02020603050405020304" pitchFamily="18" charset="0"/>
                      </a:endParaRPr>
                    </a:p>
                  </a:txBody>
                  <a:tcPr marL="35390" marR="35390" marT="0" marB="0" anchor="ctr"/>
                </a:tc>
                <a:tc hMerge="1">
                  <a:txBody>
                    <a:bodyPr/>
                    <a:lstStyle/>
                    <a:p>
                      <a:endParaRPr lang="es-PE"/>
                    </a:p>
                  </a:txBody>
                  <a:tcPr/>
                </a:tc>
              </a:tr>
              <a:tr h="184532">
                <a:tc>
                  <a:txBody>
                    <a:bodyPr/>
                    <a:lstStyle/>
                    <a:p>
                      <a:pPr>
                        <a:lnSpc>
                          <a:spcPct val="107000"/>
                        </a:lnSpc>
                        <a:spcAft>
                          <a:spcPts val="0"/>
                        </a:spcAft>
                      </a:pPr>
                      <a:r>
                        <a:rPr lang="es-ES" sz="1200">
                          <a:effectLst/>
                        </a:rPr>
                        <a:t>Ámbito de aplicación</a:t>
                      </a:r>
                      <a:endParaRPr lang="es-PE" sz="1200">
                        <a:effectLst/>
                        <a:latin typeface="Times New Roman" panose="02020603050405020304" pitchFamily="18" charset="0"/>
                        <a:ea typeface="Times New Roman" panose="02020603050405020304" pitchFamily="18" charset="0"/>
                      </a:endParaRPr>
                    </a:p>
                  </a:txBody>
                  <a:tcPr marL="35390" marR="35390" marT="0" marB="0" anchor="ctr"/>
                </a:tc>
                <a:tc gridSpan="2">
                  <a:txBody>
                    <a:bodyPr/>
                    <a:lstStyle/>
                    <a:p>
                      <a:pPr>
                        <a:lnSpc>
                          <a:spcPct val="107000"/>
                        </a:lnSpc>
                        <a:spcBef>
                          <a:spcPts val="600"/>
                        </a:spcBef>
                        <a:spcAft>
                          <a:spcPts val="600"/>
                        </a:spcAft>
                      </a:pPr>
                      <a:r>
                        <a:rPr lang="es-ES" sz="1200">
                          <a:effectLst/>
                        </a:rPr>
                        <a:t>Hospital de Emergencias José Casimiro Ulloa</a:t>
                      </a:r>
                      <a:endParaRPr lang="es-PE" sz="1200">
                        <a:effectLst/>
                        <a:latin typeface="Times New Roman" panose="02020603050405020304" pitchFamily="18" charset="0"/>
                        <a:ea typeface="Times New Roman" panose="02020603050405020304" pitchFamily="18" charset="0"/>
                      </a:endParaRPr>
                    </a:p>
                  </a:txBody>
                  <a:tcPr marL="35390" marR="35390" marT="0" marB="0" anchor="ctr"/>
                </a:tc>
                <a:tc hMerge="1">
                  <a:txBody>
                    <a:bodyPr/>
                    <a:lstStyle/>
                    <a:p>
                      <a:endParaRPr lang="es-PE"/>
                    </a:p>
                  </a:txBody>
                  <a:tcPr/>
                </a:tc>
              </a:tr>
              <a:tr h="335450">
                <a:tc>
                  <a:txBody>
                    <a:bodyPr/>
                    <a:lstStyle/>
                    <a:p>
                      <a:pPr>
                        <a:lnSpc>
                          <a:spcPct val="107000"/>
                        </a:lnSpc>
                        <a:spcAft>
                          <a:spcPts val="0"/>
                        </a:spcAft>
                      </a:pPr>
                      <a:r>
                        <a:rPr lang="es-ES" sz="1200">
                          <a:effectLst/>
                        </a:rPr>
                        <a:t>Definición</a:t>
                      </a:r>
                      <a:endParaRPr lang="es-PE" sz="1200">
                        <a:effectLst/>
                        <a:latin typeface="Times New Roman" panose="02020603050405020304" pitchFamily="18" charset="0"/>
                        <a:ea typeface="Times New Roman" panose="02020603050405020304" pitchFamily="18" charset="0"/>
                      </a:endParaRPr>
                    </a:p>
                  </a:txBody>
                  <a:tcPr marL="35390" marR="35390" marT="0" marB="0" anchor="ctr"/>
                </a:tc>
                <a:tc gridSpan="2">
                  <a:txBody>
                    <a:bodyPr/>
                    <a:lstStyle/>
                    <a:p>
                      <a:pPr algn="just">
                        <a:lnSpc>
                          <a:spcPct val="107000"/>
                        </a:lnSpc>
                      </a:pPr>
                      <a:r>
                        <a:rPr lang="es-ES" sz="1200">
                          <a:effectLst/>
                        </a:rPr>
                        <a:t>Consiste en la elaboración y uso de un aplicativo informático como herramienta de apoyo para el seguimiento y control de los pacientes postquirúrgicos atendidos en los Servicios quirúrgicos del Hospital de Emergencias Casimiro Ulloa</a:t>
                      </a:r>
                      <a:endParaRPr lang="es-PE" sz="1400">
                        <a:effectLst/>
                        <a:latin typeface="Calibri" panose="020F0502020204030204" pitchFamily="34" charset="0"/>
                      </a:endParaRPr>
                    </a:p>
                  </a:txBody>
                  <a:tcPr marL="35390" marR="35390" marT="0" marB="0"/>
                </a:tc>
                <a:tc hMerge="1">
                  <a:txBody>
                    <a:bodyPr/>
                    <a:lstStyle/>
                    <a:p>
                      <a:endParaRPr lang="es-PE"/>
                    </a:p>
                  </a:txBody>
                  <a:tcPr/>
                </a:tc>
              </a:tr>
              <a:tr h="678536">
                <a:tc>
                  <a:txBody>
                    <a:bodyPr/>
                    <a:lstStyle/>
                    <a:p>
                      <a:pPr>
                        <a:lnSpc>
                          <a:spcPct val="107000"/>
                        </a:lnSpc>
                        <a:spcAft>
                          <a:spcPts val="0"/>
                        </a:spcAft>
                      </a:pPr>
                      <a:r>
                        <a:rPr lang="es-ES" sz="1200">
                          <a:effectLst/>
                        </a:rPr>
                        <a:t>Justificación</a:t>
                      </a:r>
                      <a:endParaRPr lang="es-PE" sz="1200">
                        <a:effectLst/>
                        <a:latin typeface="Times New Roman" panose="02020603050405020304" pitchFamily="18" charset="0"/>
                        <a:ea typeface="Times New Roman" panose="02020603050405020304" pitchFamily="18" charset="0"/>
                      </a:endParaRPr>
                    </a:p>
                  </a:txBody>
                  <a:tcPr marL="35390" marR="35390" marT="0" marB="0" anchor="ctr"/>
                </a:tc>
                <a:tc gridSpan="2">
                  <a:txBody>
                    <a:bodyPr/>
                    <a:lstStyle/>
                    <a:p>
                      <a:pPr algn="just">
                        <a:lnSpc>
                          <a:spcPct val="107000"/>
                        </a:lnSpc>
                      </a:pPr>
                      <a:r>
                        <a:rPr lang="es-ES" sz="1200">
                          <a:effectLst/>
                        </a:rPr>
                        <a:t>El seguimiento postquirúrgico de pacientes es importante y necesario para garantizar la evolución apropiada del paciente y a su vez evaluar el desempeño de los servicios. En este concepto, el HEJCU implementará un aplicativo informático para el registro de un conjunto de datos útiles para el seguimiento de los pacientes post quirúrgicos atendidos por emergencias y urgencias, que serviría para la evaluación del desempeño clínico de los servicios.</a:t>
                      </a:r>
                      <a:endParaRPr lang="es-PE" sz="1400">
                        <a:effectLst/>
                        <a:latin typeface="Calibri" panose="020F0502020204030204" pitchFamily="34" charset="0"/>
                      </a:endParaRPr>
                    </a:p>
                  </a:txBody>
                  <a:tcPr marL="35390" marR="35390" marT="0" marB="0"/>
                </a:tc>
                <a:tc hMerge="1">
                  <a:txBody>
                    <a:bodyPr/>
                    <a:lstStyle/>
                    <a:p>
                      <a:endParaRPr lang="es-PE"/>
                    </a:p>
                  </a:txBody>
                  <a:tcPr/>
                </a:tc>
              </a:tr>
              <a:tr h="1002215">
                <a:tc rowSpan="3">
                  <a:txBody>
                    <a:bodyPr/>
                    <a:lstStyle/>
                    <a:p>
                      <a:pPr>
                        <a:lnSpc>
                          <a:spcPct val="107000"/>
                        </a:lnSpc>
                        <a:spcAft>
                          <a:spcPts val="0"/>
                        </a:spcAft>
                      </a:pPr>
                      <a:r>
                        <a:rPr lang="es-ES" sz="1200">
                          <a:effectLst/>
                        </a:rPr>
                        <a:t> </a:t>
                      </a:r>
                      <a:endParaRPr lang="es-PE" sz="1200">
                        <a:effectLst/>
                      </a:endParaRPr>
                    </a:p>
                    <a:p>
                      <a:pPr>
                        <a:lnSpc>
                          <a:spcPct val="107000"/>
                        </a:lnSpc>
                        <a:spcAft>
                          <a:spcPts val="0"/>
                        </a:spcAft>
                      </a:pPr>
                      <a:r>
                        <a:rPr lang="es-ES" sz="1200">
                          <a:effectLst/>
                        </a:rPr>
                        <a:t>Logro esperado y Porcentaje de Cumplimiento</a:t>
                      </a:r>
                      <a:endParaRPr lang="es-PE" sz="1200">
                        <a:effectLst/>
                        <a:latin typeface="Times New Roman" panose="02020603050405020304" pitchFamily="18" charset="0"/>
                        <a:ea typeface="Times New Roman" panose="02020603050405020304" pitchFamily="18" charset="0"/>
                      </a:endParaRPr>
                    </a:p>
                  </a:txBody>
                  <a:tcPr marL="35390" marR="35390" marT="0" marB="0" anchor="ctr"/>
                </a:tc>
                <a:tc>
                  <a:txBody>
                    <a:bodyPr/>
                    <a:lstStyle/>
                    <a:p>
                      <a:pPr marL="342900" lvl="0" indent="-342900" algn="just">
                        <a:lnSpc>
                          <a:spcPct val="115000"/>
                        </a:lnSpc>
                        <a:spcAft>
                          <a:spcPts val="1000"/>
                        </a:spcAft>
                        <a:buFont typeface="+mj-lt"/>
                        <a:buAutoNum type="arabicParenR"/>
                      </a:pPr>
                      <a:r>
                        <a:rPr lang="es-ES" sz="1200" dirty="0">
                          <a:effectLst/>
                        </a:rPr>
                        <a:t>Diseñar y validar un Plan Institucional para la implementación de un sistema de registro de datos para el seguimiento de los pacientes post quirúrgicos. </a:t>
                      </a:r>
                      <a:endParaRPr lang="es-PE" sz="1400" dirty="0">
                        <a:effectLst/>
                      </a:endParaRPr>
                    </a:p>
                    <a:p>
                      <a:pPr algn="just">
                        <a:lnSpc>
                          <a:spcPct val="107000"/>
                        </a:lnSpc>
                        <a:spcAft>
                          <a:spcPts val="0"/>
                        </a:spcAft>
                      </a:pPr>
                      <a:r>
                        <a:rPr lang="es-ES" sz="1200" b="1" dirty="0">
                          <a:solidFill>
                            <a:srgbClr val="0000FF"/>
                          </a:solidFill>
                          <a:effectLst/>
                        </a:rPr>
                        <a:t>Fuente auditable: RD que aprueba el Plan de implementación de un sistema de registro de datos para el seguimiento de los pacientes post quirúrgicos. Año 2017</a:t>
                      </a:r>
                      <a:endParaRPr lang="es-PE" sz="1200" b="1" dirty="0">
                        <a:solidFill>
                          <a:srgbClr val="0000FF"/>
                        </a:solidFill>
                        <a:effectLst/>
                      </a:endParaRPr>
                    </a:p>
                    <a:p>
                      <a:pPr algn="just">
                        <a:lnSpc>
                          <a:spcPct val="107000"/>
                        </a:lnSpc>
                        <a:spcAft>
                          <a:spcPts val="0"/>
                        </a:spcAft>
                      </a:pPr>
                      <a:r>
                        <a:rPr lang="es-ES" sz="1200" dirty="0">
                          <a:effectLst/>
                        </a:rPr>
                        <a:t> </a:t>
                      </a:r>
                      <a:endParaRPr lang="es-PE" sz="1200" dirty="0">
                        <a:effectLst/>
                        <a:latin typeface="Times New Roman" panose="02020603050405020304" pitchFamily="18" charset="0"/>
                        <a:ea typeface="Times New Roman" panose="02020603050405020304" pitchFamily="18" charset="0"/>
                      </a:endParaRPr>
                    </a:p>
                  </a:txBody>
                  <a:tcPr marL="35390" marR="35390" marT="0" marB="0" anchor="ctr"/>
                </a:tc>
                <a:tc>
                  <a:txBody>
                    <a:bodyPr/>
                    <a:lstStyle/>
                    <a:p>
                      <a:pPr algn="ctr">
                        <a:lnSpc>
                          <a:spcPct val="107000"/>
                        </a:lnSpc>
                        <a:spcBef>
                          <a:spcPts val="600"/>
                        </a:spcBef>
                        <a:spcAft>
                          <a:spcPts val="600"/>
                        </a:spcAft>
                      </a:pPr>
                      <a:r>
                        <a:rPr lang="es-ES" sz="1200">
                          <a:effectLst/>
                        </a:rPr>
                        <a:t>Cumple con las acciones del ítem 1)</a:t>
                      </a:r>
                      <a:endParaRPr lang="es-PE" sz="1200">
                        <a:effectLst/>
                      </a:endParaRPr>
                    </a:p>
                    <a:p>
                      <a:pPr algn="ctr">
                        <a:lnSpc>
                          <a:spcPct val="107000"/>
                        </a:lnSpc>
                        <a:spcBef>
                          <a:spcPts val="600"/>
                        </a:spcBef>
                        <a:spcAft>
                          <a:spcPts val="600"/>
                        </a:spcAft>
                      </a:pPr>
                      <a:r>
                        <a:rPr lang="es-ES" sz="1200">
                          <a:effectLst/>
                        </a:rPr>
                        <a:t>30%</a:t>
                      </a:r>
                      <a:endParaRPr lang="es-PE" sz="1200">
                        <a:effectLst/>
                        <a:latin typeface="Times New Roman" panose="02020603050405020304" pitchFamily="18" charset="0"/>
                        <a:ea typeface="Times New Roman" panose="02020603050405020304" pitchFamily="18" charset="0"/>
                      </a:endParaRPr>
                    </a:p>
                  </a:txBody>
                  <a:tcPr marL="35390" marR="35390" marT="0" marB="0"/>
                </a:tc>
              </a:tr>
              <a:tr h="927704">
                <a:tc vMerge="1">
                  <a:txBody>
                    <a:bodyPr/>
                    <a:lstStyle/>
                    <a:p>
                      <a:endParaRPr lang="es-PE"/>
                    </a:p>
                  </a:txBody>
                  <a:tcPr/>
                </a:tc>
                <a:tc>
                  <a:txBody>
                    <a:bodyPr/>
                    <a:lstStyle/>
                    <a:p>
                      <a:pPr marL="228600" lvl="0" indent="-228600" algn="just">
                        <a:lnSpc>
                          <a:spcPct val="115000"/>
                        </a:lnSpc>
                        <a:spcAft>
                          <a:spcPts val="1000"/>
                        </a:spcAft>
                        <a:buFont typeface="+mj-lt"/>
                        <a:buAutoNum type="arabicParenR" startAt="2"/>
                      </a:pPr>
                      <a:r>
                        <a:rPr lang="es-ES" sz="1200" dirty="0" smtClean="0">
                          <a:effectLst/>
                        </a:rPr>
                        <a:t>Capacitación </a:t>
                      </a:r>
                      <a:r>
                        <a:rPr lang="es-ES" sz="1200" dirty="0">
                          <a:effectLst/>
                        </a:rPr>
                        <a:t>de al menos a 12 profesionales del equipo de salud de los Departamentos de Cirugía, Traumatología y Neurocirugía, respecto </a:t>
                      </a:r>
                      <a:r>
                        <a:rPr lang="es-ES" sz="1200" dirty="0" smtClean="0">
                          <a:effectLst/>
                        </a:rPr>
                        <a:t>al </a:t>
                      </a:r>
                      <a:r>
                        <a:rPr lang="es-ES" sz="1200" dirty="0">
                          <a:effectLst/>
                        </a:rPr>
                        <a:t>manejo del aplicativo informático.  </a:t>
                      </a:r>
                      <a:endParaRPr lang="es-PE" sz="1200" dirty="0">
                        <a:effectLst/>
                      </a:endParaRPr>
                    </a:p>
                    <a:p>
                      <a:pPr algn="just">
                        <a:lnSpc>
                          <a:spcPct val="107000"/>
                        </a:lnSpc>
                        <a:spcAft>
                          <a:spcPts val="0"/>
                        </a:spcAft>
                      </a:pPr>
                      <a:r>
                        <a:rPr lang="es-ES" sz="1200" b="1" dirty="0">
                          <a:solidFill>
                            <a:srgbClr val="0000FF"/>
                          </a:solidFill>
                          <a:effectLst/>
                        </a:rPr>
                        <a:t>Fuente auditable: Informe de las capacitaciones realizadas remitidos a las DIRIS. </a:t>
                      </a:r>
                      <a:endParaRPr lang="es-PE" sz="1200" b="1" dirty="0">
                        <a:solidFill>
                          <a:srgbClr val="0000FF"/>
                        </a:solidFill>
                        <a:effectLst/>
                        <a:latin typeface="Times New Roman" panose="02020603050405020304" pitchFamily="18" charset="0"/>
                        <a:ea typeface="Times New Roman" panose="02020603050405020304" pitchFamily="18" charset="0"/>
                      </a:endParaRPr>
                    </a:p>
                  </a:txBody>
                  <a:tcPr marL="35390" marR="35390" marT="0" marB="0" anchor="ctr"/>
                </a:tc>
                <a:tc rowSpan="2">
                  <a:txBody>
                    <a:bodyPr/>
                    <a:lstStyle/>
                    <a:p>
                      <a:pPr algn="ctr">
                        <a:lnSpc>
                          <a:spcPct val="107000"/>
                        </a:lnSpc>
                        <a:spcBef>
                          <a:spcPts val="600"/>
                        </a:spcBef>
                        <a:spcAft>
                          <a:spcPts val="600"/>
                        </a:spcAft>
                      </a:pPr>
                      <a:r>
                        <a:rPr lang="es-ES" sz="1200" dirty="0">
                          <a:effectLst/>
                        </a:rPr>
                        <a:t>Cumple con las acciones de los ítems 2) y 3)</a:t>
                      </a:r>
                      <a:endParaRPr lang="es-PE" sz="1200" dirty="0">
                        <a:effectLst/>
                      </a:endParaRPr>
                    </a:p>
                    <a:p>
                      <a:pPr algn="ctr">
                        <a:lnSpc>
                          <a:spcPct val="107000"/>
                        </a:lnSpc>
                        <a:spcBef>
                          <a:spcPts val="600"/>
                        </a:spcBef>
                        <a:spcAft>
                          <a:spcPts val="600"/>
                        </a:spcAft>
                      </a:pPr>
                      <a:r>
                        <a:rPr lang="es-ES" sz="1200" dirty="0">
                          <a:effectLst/>
                        </a:rPr>
                        <a:t>70%</a:t>
                      </a:r>
                      <a:endParaRPr lang="es-PE" sz="1200" dirty="0">
                        <a:effectLst/>
                        <a:latin typeface="Times New Roman" panose="02020603050405020304" pitchFamily="18" charset="0"/>
                        <a:ea typeface="Times New Roman" panose="02020603050405020304" pitchFamily="18" charset="0"/>
                      </a:endParaRPr>
                    </a:p>
                  </a:txBody>
                  <a:tcPr marL="35390" marR="35390" marT="0" marB="0"/>
                </a:tc>
              </a:tr>
              <a:tr h="910579">
                <a:tc vMerge="1">
                  <a:txBody>
                    <a:bodyPr/>
                    <a:lstStyle/>
                    <a:p>
                      <a:endParaRPr lang="es-PE"/>
                    </a:p>
                  </a:txBody>
                  <a:tcPr/>
                </a:tc>
                <a:tc>
                  <a:txBody>
                    <a:bodyPr/>
                    <a:lstStyle/>
                    <a:p>
                      <a:pPr marL="0" lvl="0" indent="0" algn="just">
                        <a:lnSpc>
                          <a:spcPct val="107000"/>
                        </a:lnSpc>
                        <a:spcAft>
                          <a:spcPts val="0"/>
                        </a:spcAft>
                        <a:buFont typeface="+mj-lt"/>
                        <a:buNone/>
                      </a:pPr>
                      <a:r>
                        <a:rPr lang="es-ES" sz="1200" dirty="0" smtClean="0">
                          <a:effectLst/>
                        </a:rPr>
                        <a:t>3)   Implementación </a:t>
                      </a:r>
                      <a:r>
                        <a:rPr lang="es-ES" sz="1200" dirty="0">
                          <a:effectLst/>
                        </a:rPr>
                        <a:t>del aplicativo informático para el seguimiento de los pacientes post quirúrgicos.</a:t>
                      </a:r>
                      <a:endParaRPr lang="es-PE" sz="1200" dirty="0">
                        <a:effectLst/>
                      </a:endParaRPr>
                    </a:p>
                    <a:p>
                      <a:pPr algn="just">
                        <a:lnSpc>
                          <a:spcPct val="107000"/>
                        </a:lnSpc>
                        <a:spcAft>
                          <a:spcPts val="0"/>
                        </a:spcAft>
                      </a:pPr>
                      <a:endParaRPr lang="es-ES" sz="1200" dirty="0" smtClean="0">
                        <a:effectLst/>
                      </a:endParaRPr>
                    </a:p>
                    <a:p>
                      <a:pPr algn="just">
                        <a:lnSpc>
                          <a:spcPct val="107000"/>
                        </a:lnSpc>
                        <a:spcAft>
                          <a:spcPts val="0"/>
                        </a:spcAft>
                      </a:pPr>
                      <a:r>
                        <a:rPr lang="es-ES" sz="1200" b="1" dirty="0" smtClean="0">
                          <a:solidFill>
                            <a:srgbClr val="0000FF"/>
                          </a:solidFill>
                          <a:effectLst/>
                        </a:rPr>
                        <a:t>Fuente </a:t>
                      </a:r>
                      <a:r>
                        <a:rPr lang="es-ES" sz="1200" b="1" dirty="0">
                          <a:solidFill>
                            <a:srgbClr val="0000FF"/>
                          </a:solidFill>
                          <a:effectLst/>
                        </a:rPr>
                        <a:t>auditable: Reportes automatizados que genera el aplicativo informático remitido a las DIRIS.</a:t>
                      </a:r>
                      <a:endParaRPr lang="es-PE" sz="1200" b="1" dirty="0">
                        <a:solidFill>
                          <a:srgbClr val="0000FF"/>
                        </a:solidFill>
                        <a:effectLst/>
                      </a:endParaRPr>
                    </a:p>
                    <a:p>
                      <a:pPr algn="just">
                        <a:lnSpc>
                          <a:spcPct val="107000"/>
                        </a:lnSpc>
                        <a:spcAft>
                          <a:spcPts val="0"/>
                        </a:spcAft>
                      </a:pPr>
                      <a:r>
                        <a:rPr lang="es-ES" sz="1200" b="1" dirty="0">
                          <a:solidFill>
                            <a:srgbClr val="0000FF"/>
                          </a:solidFill>
                          <a:effectLst/>
                        </a:rPr>
                        <a:t>Un reporte debe ser: Número de Complicaciones presentadas en pacientes atendidos por emergencia en las especialidades de Cirugía General, Neurocirugía y Traumatología, en los meses de noviembre y diciembre 2017.</a:t>
                      </a:r>
                      <a:endParaRPr lang="es-PE" sz="1200" b="1" dirty="0">
                        <a:solidFill>
                          <a:srgbClr val="0000FF"/>
                        </a:solidFill>
                        <a:effectLst/>
                      </a:endParaRPr>
                    </a:p>
                    <a:p>
                      <a:pPr algn="just">
                        <a:lnSpc>
                          <a:spcPct val="107000"/>
                        </a:lnSpc>
                        <a:spcAft>
                          <a:spcPts val="0"/>
                        </a:spcAft>
                      </a:pPr>
                      <a:r>
                        <a:rPr lang="es-ES" sz="1200" dirty="0">
                          <a:effectLst/>
                        </a:rPr>
                        <a:t> </a:t>
                      </a:r>
                      <a:endParaRPr lang="es-PE" sz="1200" dirty="0">
                        <a:effectLst/>
                        <a:latin typeface="Times New Roman" panose="02020603050405020304" pitchFamily="18" charset="0"/>
                        <a:ea typeface="Times New Roman" panose="02020603050405020304" pitchFamily="18" charset="0"/>
                      </a:endParaRPr>
                    </a:p>
                  </a:txBody>
                  <a:tcPr marL="35390" marR="35390" marT="0" marB="0" anchor="ctr"/>
                </a:tc>
                <a:tc vMerge="1">
                  <a:txBody>
                    <a:bodyPr/>
                    <a:lstStyle/>
                    <a:p>
                      <a:endParaRPr lang="es-PE"/>
                    </a:p>
                  </a:txBody>
                  <a:tcPr/>
                </a:tc>
              </a:tr>
              <a:tr h="227645">
                <a:tc>
                  <a:txBody>
                    <a:bodyPr/>
                    <a:lstStyle/>
                    <a:p>
                      <a:pPr>
                        <a:lnSpc>
                          <a:spcPct val="107000"/>
                        </a:lnSpc>
                        <a:spcAft>
                          <a:spcPts val="0"/>
                        </a:spcAft>
                      </a:pPr>
                      <a:r>
                        <a:rPr lang="es-ES" sz="1200" dirty="0">
                          <a:effectLst/>
                        </a:rPr>
                        <a:t>Fuente de datos</a:t>
                      </a:r>
                      <a:endParaRPr lang="es-PE" sz="1200" dirty="0">
                        <a:effectLst/>
                        <a:latin typeface="Times New Roman" panose="02020603050405020304" pitchFamily="18" charset="0"/>
                        <a:ea typeface="Times New Roman" panose="02020603050405020304" pitchFamily="18" charset="0"/>
                      </a:endParaRPr>
                    </a:p>
                  </a:txBody>
                  <a:tcPr marL="35390" marR="35390" marT="0" marB="0" anchor="ctr"/>
                </a:tc>
                <a:tc gridSpan="2">
                  <a:txBody>
                    <a:bodyPr/>
                    <a:lstStyle/>
                    <a:p>
                      <a:pPr algn="just">
                        <a:lnSpc>
                          <a:spcPct val="107000"/>
                        </a:lnSpc>
                        <a:spcBef>
                          <a:spcPts val="600"/>
                        </a:spcBef>
                        <a:spcAft>
                          <a:spcPts val="600"/>
                        </a:spcAft>
                      </a:pPr>
                      <a:r>
                        <a:rPr lang="es-ES" sz="1200" dirty="0">
                          <a:effectLst/>
                        </a:rPr>
                        <a:t>Informe preparado por la Dirección General de Aseguramiento e Intercambio Prestacional (DGAIN), a partir de informe remitido por las DIRIS.</a:t>
                      </a:r>
                      <a:endParaRPr lang="es-PE" sz="1200" dirty="0">
                        <a:effectLst/>
                        <a:latin typeface="Times New Roman" panose="02020603050405020304" pitchFamily="18" charset="0"/>
                        <a:ea typeface="Times New Roman" panose="02020603050405020304" pitchFamily="18" charset="0"/>
                      </a:endParaRPr>
                    </a:p>
                  </a:txBody>
                  <a:tcPr marL="35390" marR="35390" marT="0" marB="0"/>
                </a:tc>
                <a:tc hMerge="1">
                  <a:txBody>
                    <a:bodyPr/>
                    <a:lstStyle/>
                    <a:p>
                      <a:endParaRPr lang="es-PE"/>
                    </a:p>
                  </a:txBody>
                  <a:tcPr/>
                </a:tc>
              </a:tr>
            </a:tbl>
          </a:graphicData>
        </a:graphic>
      </p:graphicFrame>
    </p:spTree>
    <p:extLst>
      <p:ext uri="{BB962C8B-B14F-4D97-AF65-F5344CB8AC3E}">
        <p14:creationId xmlns:p14="http://schemas.microsoft.com/office/powerpoint/2010/main" val="34922952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138"/>
          <a:stretch/>
        </p:blipFill>
        <p:spPr>
          <a:xfrm>
            <a:off x="282874" y="202018"/>
            <a:ext cx="3082496" cy="578677"/>
          </a:xfrm>
          <a:prstGeom prst="rect">
            <a:avLst/>
          </a:prstGeom>
        </p:spPr>
      </p:pic>
      <p:sp>
        <p:nvSpPr>
          <p:cNvPr id="3" name="CuadroTexto 2"/>
          <p:cNvSpPr txBox="1"/>
          <p:nvPr/>
        </p:nvSpPr>
        <p:spPr>
          <a:xfrm>
            <a:off x="790574" y="868681"/>
            <a:ext cx="10029825" cy="646331"/>
          </a:xfrm>
          <a:prstGeom prst="rect">
            <a:avLst/>
          </a:prstGeom>
          <a:noFill/>
        </p:spPr>
        <p:txBody>
          <a:bodyPr wrap="square" rtlCol="0">
            <a:spAutoFit/>
          </a:bodyPr>
          <a:lstStyle/>
          <a:p>
            <a:r>
              <a:rPr lang="es-ES" b="1" dirty="0"/>
              <a:t>Ficha Nº 24 (8). Mejora del Seguimiento y control de pacientes atendidos en Emergencia- Hospital de Emergencias Casimiro Ulloa</a:t>
            </a:r>
            <a:r>
              <a:rPr lang="es-ES" b="1" dirty="0" smtClean="0"/>
              <a:t>.</a:t>
            </a:r>
            <a:endParaRPr lang="es-PE" dirty="0"/>
          </a:p>
        </p:txBody>
      </p:sp>
      <p:graphicFrame>
        <p:nvGraphicFramePr>
          <p:cNvPr id="6" name="Tabla 5"/>
          <p:cNvGraphicFramePr>
            <a:graphicFrameLocks noGrp="1"/>
          </p:cNvGraphicFramePr>
          <p:nvPr>
            <p:extLst>
              <p:ext uri="{D42A27DB-BD31-4B8C-83A1-F6EECF244321}">
                <p14:modId xmlns:p14="http://schemas.microsoft.com/office/powerpoint/2010/main" val="2853450405"/>
              </p:ext>
            </p:extLst>
          </p:nvPr>
        </p:nvGraphicFramePr>
        <p:xfrm>
          <a:off x="867832" y="1515012"/>
          <a:ext cx="10452440" cy="5217795"/>
        </p:xfrm>
        <a:graphic>
          <a:graphicData uri="http://schemas.openxmlformats.org/drawingml/2006/table">
            <a:tbl>
              <a:tblPr firstRow="1" firstCol="1" bandRow="1">
                <a:tableStyleId>{5C22544A-7EE6-4342-B048-85BDC9FD1C3A}</a:tableStyleId>
              </a:tblPr>
              <a:tblGrid>
                <a:gridCol w="1629365"/>
                <a:gridCol w="7899431"/>
                <a:gridCol w="923644"/>
              </a:tblGrid>
              <a:tr h="1669230">
                <a:tc rowSpan="3">
                  <a:txBody>
                    <a:bodyPr/>
                    <a:lstStyle/>
                    <a:p>
                      <a:pPr>
                        <a:lnSpc>
                          <a:spcPct val="107000"/>
                        </a:lnSpc>
                        <a:spcAft>
                          <a:spcPts val="0"/>
                        </a:spcAft>
                      </a:pPr>
                      <a:r>
                        <a:rPr lang="es-ES" sz="1400" dirty="0">
                          <a:effectLst/>
                        </a:rPr>
                        <a:t> </a:t>
                      </a:r>
                      <a:endParaRPr lang="es-PE" sz="1400" dirty="0">
                        <a:effectLst/>
                      </a:endParaRPr>
                    </a:p>
                    <a:p>
                      <a:pPr>
                        <a:lnSpc>
                          <a:spcPct val="107000"/>
                        </a:lnSpc>
                        <a:spcAft>
                          <a:spcPts val="0"/>
                        </a:spcAft>
                      </a:pPr>
                      <a:r>
                        <a:rPr lang="es-ES" sz="1400" dirty="0">
                          <a:effectLst/>
                        </a:rPr>
                        <a:t>Logro esperado y Porcentaje de Cumplimiento</a:t>
                      </a:r>
                      <a:endParaRPr lang="es-PE" sz="1400" dirty="0">
                        <a:effectLst/>
                        <a:latin typeface="Times New Roman" panose="02020603050405020304" pitchFamily="18" charset="0"/>
                        <a:ea typeface="Times New Roman" panose="02020603050405020304" pitchFamily="18" charset="0"/>
                      </a:endParaRPr>
                    </a:p>
                  </a:txBody>
                  <a:tcPr marL="35390" marR="35390" marT="0" marB="0" anchor="ctr"/>
                </a:tc>
                <a:tc>
                  <a:txBody>
                    <a:bodyPr/>
                    <a:lstStyle/>
                    <a:p>
                      <a:pPr marL="342900" lvl="0" indent="-342900" algn="just">
                        <a:lnSpc>
                          <a:spcPct val="115000"/>
                        </a:lnSpc>
                        <a:spcAft>
                          <a:spcPts val="1000"/>
                        </a:spcAft>
                        <a:buFont typeface="+mj-lt"/>
                        <a:buAutoNum type="arabicParenR"/>
                      </a:pPr>
                      <a:r>
                        <a:rPr lang="es-ES" sz="1400" dirty="0">
                          <a:effectLst/>
                        </a:rPr>
                        <a:t>Diseñar y validar un Plan Institucional para la implementación de un sistema de registro de datos para el seguimiento de los pacientes post quirúrgicos. </a:t>
                      </a:r>
                      <a:endParaRPr lang="es-PE" sz="1600" dirty="0">
                        <a:effectLst/>
                      </a:endParaRPr>
                    </a:p>
                    <a:p>
                      <a:pPr algn="just">
                        <a:lnSpc>
                          <a:spcPct val="107000"/>
                        </a:lnSpc>
                        <a:spcAft>
                          <a:spcPts val="0"/>
                        </a:spcAft>
                      </a:pPr>
                      <a:r>
                        <a:rPr lang="es-ES" sz="1400" b="1" dirty="0">
                          <a:solidFill>
                            <a:srgbClr val="0000FF"/>
                          </a:solidFill>
                          <a:effectLst/>
                        </a:rPr>
                        <a:t>Fuente auditable: RD que aprueba el Plan de implementación de un sistema de registro de datos para el seguimiento de los pacientes post quirúrgicos. Año 2017</a:t>
                      </a:r>
                      <a:endParaRPr lang="es-PE" sz="1400" b="1" dirty="0">
                        <a:solidFill>
                          <a:srgbClr val="0000FF"/>
                        </a:solidFill>
                        <a:effectLst/>
                      </a:endParaRPr>
                    </a:p>
                    <a:p>
                      <a:pPr algn="just">
                        <a:lnSpc>
                          <a:spcPct val="107000"/>
                        </a:lnSpc>
                        <a:spcAft>
                          <a:spcPts val="0"/>
                        </a:spcAft>
                      </a:pPr>
                      <a:r>
                        <a:rPr lang="es-ES" sz="1400" dirty="0">
                          <a:effectLst/>
                        </a:rPr>
                        <a:t> </a:t>
                      </a:r>
                      <a:endParaRPr lang="es-PE" sz="1400" dirty="0">
                        <a:effectLst/>
                        <a:latin typeface="Times New Roman" panose="02020603050405020304" pitchFamily="18" charset="0"/>
                        <a:ea typeface="Times New Roman" panose="02020603050405020304" pitchFamily="18" charset="0"/>
                      </a:endParaRPr>
                    </a:p>
                  </a:txBody>
                  <a:tcPr marL="35390" marR="35390" marT="0" marB="0" anchor="ctr"/>
                </a:tc>
                <a:tc>
                  <a:txBody>
                    <a:bodyPr/>
                    <a:lstStyle/>
                    <a:p>
                      <a:pPr algn="ctr">
                        <a:lnSpc>
                          <a:spcPct val="107000"/>
                        </a:lnSpc>
                        <a:spcBef>
                          <a:spcPts val="600"/>
                        </a:spcBef>
                        <a:spcAft>
                          <a:spcPts val="600"/>
                        </a:spcAft>
                      </a:pPr>
                      <a:r>
                        <a:rPr lang="es-ES" sz="1400">
                          <a:effectLst/>
                        </a:rPr>
                        <a:t>Cumple con las acciones del ítem 1)</a:t>
                      </a:r>
                      <a:endParaRPr lang="es-PE" sz="1400">
                        <a:effectLst/>
                      </a:endParaRPr>
                    </a:p>
                    <a:p>
                      <a:pPr algn="ctr">
                        <a:lnSpc>
                          <a:spcPct val="107000"/>
                        </a:lnSpc>
                        <a:spcBef>
                          <a:spcPts val="600"/>
                        </a:spcBef>
                        <a:spcAft>
                          <a:spcPts val="600"/>
                        </a:spcAft>
                      </a:pPr>
                      <a:r>
                        <a:rPr lang="es-ES" sz="1400">
                          <a:effectLst/>
                        </a:rPr>
                        <a:t>30%</a:t>
                      </a:r>
                      <a:endParaRPr lang="es-PE" sz="1400">
                        <a:effectLst/>
                        <a:latin typeface="Times New Roman" panose="02020603050405020304" pitchFamily="18" charset="0"/>
                        <a:ea typeface="Times New Roman" panose="02020603050405020304" pitchFamily="18" charset="0"/>
                      </a:endParaRPr>
                    </a:p>
                  </a:txBody>
                  <a:tcPr marL="35390" marR="35390" marT="0" marB="0"/>
                </a:tc>
              </a:tr>
              <a:tr h="1364669">
                <a:tc vMerge="1">
                  <a:txBody>
                    <a:bodyPr/>
                    <a:lstStyle/>
                    <a:p>
                      <a:endParaRPr lang="es-PE"/>
                    </a:p>
                  </a:txBody>
                  <a:tcPr/>
                </a:tc>
                <a:tc>
                  <a:txBody>
                    <a:bodyPr/>
                    <a:lstStyle/>
                    <a:p>
                      <a:pPr marL="228600" lvl="0" indent="-228600" algn="just">
                        <a:lnSpc>
                          <a:spcPct val="115000"/>
                        </a:lnSpc>
                        <a:spcAft>
                          <a:spcPts val="1000"/>
                        </a:spcAft>
                        <a:buFont typeface="+mj-lt"/>
                        <a:buAutoNum type="arabicParenR" startAt="2"/>
                      </a:pPr>
                      <a:r>
                        <a:rPr lang="es-ES" sz="1400" dirty="0" smtClean="0">
                          <a:effectLst/>
                        </a:rPr>
                        <a:t>Capacitación </a:t>
                      </a:r>
                      <a:r>
                        <a:rPr lang="es-ES" sz="1400" dirty="0">
                          <a:effectLst/>
                        </a:rPr>
                        <a:t>de al menos a 12 profesionales del equipo de salud de los Departamentos de Cirugía, Traumatología y Neurocirugía, respecto </a:t>
                      </a:r>
                      <a:r>
                        <a:rPr lang="es-ES" sz="1400" dirty="0" smtClean="0">
                          <a:effectLst/>
                        </a:rPr>
                        <a:t>al </a:t>
                      </a:r>
                      <a:r>
                        <a:rPr lang="es-ES" sz="1400" dirty="0">
                          <a:effectLst/>
                        </a:rPr>
                        <a:t>manejo del aplicativo informático.  </a:t>
                      </a:r>
                      <a:endParaRPr lang="es-PE" sz="1400" dirty="0">
                        <a:effectLst/>
                      </a:endParaRPr>
                    </a:p>
                    <a:p>
                      <a:pPr algn="just">
                        <a:lnSpc>
                          <a:spcPct val="107000"/>
                        </a:lnSpc>
                        <a:spcAft>
                          <a:spcPts val="0"/>
                        </a:spcAft>
                      </a:pPr>
                      <a:r>
                        <a:rPr lang="es-ES" sz="1400" b="1" dirty="0">
                          <a:solidFill>
                            <a:srgbClr val="0000FF"/>
                          </a:solidFill>
                          <a:effectLst/>
                        </a:rPr>
                        <a:t>Fuente auditable: Informe de las capacitaciones realizadas remitidos a las DIRIS. </a:t>
                      </a:r>
                      <a:endParaRPr lang="es-PE" sz="1400" b="1" dirty="0">
                        <a:solidFill>
                          <a:srgbClr val="0000FF"/>
                        </a:solidFill>
                        <a:effectLst/>
                        <a:latin typeface="Times New Roman" panose="02020603050405020304" pitchFamily="18" charset="0"/>
                        <a:ea typeface="Times New Roman" panose="02020603050405020304" pitchFamily="18" charset="0"/>
                      </a:endParaRPr>
                    </a:p>
                  </a:txBody>
                  <a:tcPr marL="35390" marR="35390" marT="0" marB="0" anchor="ctr"/>
                </a:tc>
                <a:tc rowSpan="2">
                  <a:txBody>
                    <a:bodyPr/>
                    <a:lstStyle/>
                    <a:p>
                      <a:pPr algn="ctr">
                        <a:lnSpc>
                          <a:spcPct val="107000"/>
                        </a:lnSpc>
                        <a:spcBef>
                          <a:spcPts val="600"/>
                        </a:spcBef>
                        <a:spcAft>
                          <a:spcPts val="600"/>
                        </a:spcAft>
                      </a:pPr>
                      <a:r>
                        <a:rPr lang="es-ES" sz="1400" dirty="0">
                          <a:effectLst/>
                        </a:rPr>
                        <a:t>Cumple con las acciones de los ítems 2) y 3)</a:t>
                      </a:r>
                      <a:endParaRPr lang="es-PE" sz="1400" dirty="0">
                        <a:effectLst/>
                      </a:endParaRPr>
                    </a:p>
                    <a:p>
                      <a:pPr algn="ctr">
                        <a:lnSpc>
                          <a:spcPct val="107000"/>
                        </a:lnSpc>
                        <a:spcBef>
                          <a:spcPts val="600"/>
                        </a:spcBef>
                        <a:spcAft>
                          <a:spcPts val="600"/>
                        </a:spcAft>
                      </a:pPr>
                      <a:r>
                        <a:rPr lang="es-ES" sz="1400" dirty="0">
                          <a:effectLst/>
                        </a:rPr>
                        <a:t>70%</a:t>
                      </a:r>
                      <a:endParaRPr lang="es-PE" sz="1400" dirty="0">
                        <a:effectLst/>
                        <a:latin typeface="Times New Roman" panose="02020603050405020304" pitchFamily="18" charset="0"/>
                        <a:ea typeface="Times New Roman" panose="02020603050405020304" pitchFamily="18" charset="0"/>
                      </a:endParaRPr>
                    </a:p>
                  </a:txBody>
                  <a:tcPr marL="35390" marR="35390" marT="0" marB="0"/>
                </a:tc>
              </a:tr>
              <a:tr h="1727331">
                <a:tc vMerge="1">
                  <a:txBody>
                    <a:bodyPr/>
                    <a:lstStyle/>
                    <a:p>
                      <a:endParaRPr lang="es-PE"/>
                    </a:p>
                  </a:txBody>
                  <a:tcPr/>
                </a:tc>
                <a:tc>
                  <a:txBody>
                    <a:bodyPr/>
                    <a:lstStyle/>
                    <a:p>
                      <a:pPr marL="0" lvl="0" indent="0" algn="just">
                        <a:lnSpc>
                          <a:spcPct val="107000"/>
                        </a:lnSpc>
                        <a:spcAft>
                          <a:spcPts val="0"/>
                        </a:spcAft>
                        <a:buFont typeface="+mj-lt"/>
                        <a:buNone/>
                      </a:pPr>
                      <a:r>
                        <a:rPr lang="es-ES" sz="1400" dirty="0" smtClean="0">
                          <a:effectLst/>
                        </a:rPr>
                        <a:t>3)   Implementación </a:t>
                      </a:r>
                      <a:r>
                        <a:rPr lang="es-ES" sz="1400" dirty="0">
                          <a:effectLst/>
                        </a:rPr>
                        <a:t>del aplicativo informático para el seguimiento de los pacientes post quirúrgicos.</a:t>
                      </a:r>
                      <a:endParaRPr lang="es-PE" sz="1400" dirty="0">
                        <a:effectLst/>
                      </a:endParaRPr>
                    </a:p>
                    <a:p>
                      <a:pPr algn="just">
                        <a:lnSpc>
                          <a:spcPct val="107000"/>
                        </a:lnSpc>
                        <a:spcAft>
                          <a:spcPts val="0"/>
                        </a:spcAft>
                      </a:pPr>
                      <a:endParaRPr lang="es-ES" sz="1400" dirty="0" smtClean="0">
                        <a:effectLst/>
                      </a:endParaRPr>
                    </a:p>
                    <a:p>
                      <a:pPr algn="just">
                        <a:lnSpc>
                          <a:spcPct val="107000"/>
                        </a:lnSpc>
                        <a:spcAft>
                          <a:spcPts val="0"/>
                        </a:spcAft>
                      </a:pPr>
                      <a:r>
                        <a:rPr lang="es-ES" sz="1400" b="1" dirty="0" smtClean="0">
                          <a:solidFill>
                            <a:srgbClr val="0000FF"/>
                          </a:solidFill>
                          <a:effectLst/>
                        </a:rPr>
                        <a:t>Fuente </a:t>
                      </a:r>
                      <a:r>
                        <a:rPr lang="es-ES" sz="1400" b="1" dirty="0">
                          <a:solidFill>
                            <a:srgbClr val="0000FF"/>
                          </a:solidFill>
                          <a:effectLst/>
                        </a:rPr>
                        <a:t>auditable: Reportes automatizados que genera el aplicativo informático remitido a las DIRIS.</a:t>
                      </a:r>
                      <a:endParaRPr lang="es-PE" sz="1400" b="1" dirty="0">
                        <a:solidFill>
                          <a:srgbClr val="0000FF"/>
                        </a:solidFill>
                        <a:effectLst/>
                      </a:endParaRPr>
                    </a:p>
                    <a:p>
                      <a:pPr algn="just">
                        <a:lnSpc>
                          <a:spcPct val="107000"/>
                        </a:lnSpc>
                        <a:spcAft>
                          <a:spcPts val="0"/>
                        </a:spcAft>
                      </a:pPr>
                      <a:r>
                        <a:rPr lang="es-ES" sz="1400" b="1" dirty="0">
                          <a:solidFill>
                            <a:srgbClr val="0000FF"/>
                          </a:solidFill>
                          <a:effectLst/>
                        </a:rPr>
                        <a:t>Un reporte debe ser: Número de Complicaciones presentadas en pacientes atendidos por emergencia en las especialidades de Cirugía General, Neurocirugía y Traumatología, en los meses de noviembre y diciembre 2017.</a:t>
                      </a:r>
                      <a:endParaRPr lang="es-PE" sz="1400" b="1" dirty="0">
                        <a:solidFill>
                          <a:srgbClr val="0000FF"/>
                        </a:solidFill>
                        <a:effectLst/>
                      </a:endParaRPr>
                    </a:p>
                    <a:p>
                      <a:pPr algn="just">
                        <a:lnSpc>
                          <a:spcPct val="107000"/>
                        </a:lnSpc>
                        <a:spcAft>
                          <a:spcPts val="0"/>
                        </a:spcAft>
                      </a:pPr>
                      <a:r>
                        <a:rPr lang="es-ES" sz="1400" dirty="0">
                          <a:effectLst/>
                        </a:rPr>
                        <a:t> </a:t>
                      </a:r>
                      <a:endParaRPr lang="es-PE" sz="1400" dirty="0">
                        <a:effectLst/>
                        <a:latin typeface="Times New Roman" panose="02020603050405020304" pitchFamily="18" charset="0"/>
                        <a:ea typeface="Times New Roman" panose="02020603050405020304" pitchFamily="18" charset="0"/>
                      </a:endParaRPr>
                    </a:p>
                  </a:txBody>
                  <a:tcPr marL="35390" marR="35390" marT="0" marB="0" anchor="ctr"/>
                </a:tc>
                <a:tc vMerge="1">
                  <a:txBody>
                    <a:bodyPr/>
                    <a:lstStyle/>
                    <a:p>
                      <a:endParaRPr lang="es-PE"/>
                    </a:p>
                  </a:txBody>
                  <a:tcPr/>
                </a:tc>
              </a:tr>
              <a:tr h="334870">
                <a:tc>
                  <a:txBody>
                    <a:bodyPr/>
                    <a:lstStyle/>
                    <a:p>
                      <a:pPr>
                        <a:lnSpc>
                          <a:spcPct val="107000"/>
                        </a:lnSpc>
                        <a:spcAft>
                          <a:spcPts val="0"/>
                        </a:spcAft>
                      </a:pPr>
                      <a:r>
                        <a:rPr lang="es-ES" sz="1400" dirty="0">
                          <a:effectLst/>
                        </a:rPr>
                        <a:t>Fuente de datos</a:t>
                      </a:r>
                      <a:endParaRPr lang="es-PE" sz="1400" dirty="0">
                        <a:effectLst/>
                        <a:latin typeface="Times New Roman" panose="02020603050405020304" pitchFamily="18" charset="0"/>
                        <a:ea typeface="Times New Roman" panose="02020603050405020304" pitchFamily="18" charset="0"/>
                      </a:endParaRPr>
                    </a:p>
                  </a:txBody>
                  <a:tcPr marL="35390" marR="35390" marT="0" marB="0" anchor="ctr"/>
                </a:tc>
                <a:tc gridSpan="2">
                  <a:txBody>
                    <a:bodyPr/>
                    <a:lstStyle/>
                    <a:p>
                      <a:pPr algn="just">
                        <a:lnSpc>
                          <a:spcPct val="107000"/>
                        </a:lnSpc>
                        <a:spcBef>
                          <a:spcPts val="600"/>
                        </a:spcBef>
                        <a:spcAft>
                          <a:spcPts val="600"/>
                        </a:spcAft>
                      </a:pPr>
                      <a:r>
                        <a:rPr lang="es-ES" sz="1400" dirty="0">
                          <a:effectLst/>
                        </a:rPr>
                        <a:t>Informe preparado por la Dirección General de Aseguramiento e Intercambio Prestacional (DGAIN), a partir de informe remitido por las DIRIS.</a:t>
                      </a:r>
                      <a:endParaRPr lang="es-PE" sz="1400" dirty="0">
                        <a:effectLst/>
                        <a:latin typeface="Times New Roman" panose="02020603050405020304" pitchFamily="18" charset="0"/>
                        <a:ea typeface="Times New Roman" panose="02020603050405020304" pitchFamily="18" charset="0"/>
                      </a:endParaRPr>
                    </a:p>
                  </a:txBody>
                  <a:tcPr marL="35390" marR="35390" marT="0" marB="0"/>
                </a:tc>
                <a:tc hMerge="1">
                  <a:txBody>
                    <a:bodyPr/>
                    <a:lstStyle/>
                    <a:p>
                      <a:endParaRPr lang="es-PE"/>
                    </a:p>
                  </a:txBody>
                  <a:tcPr/>
                </a:tc>
              </a:tr>
            </a:tbl>
          </a:graphicData>
        </a:graphic>
      </p:graphicFrame>
    </p:spTree>
    <p:extLst>
      <p:ext uri="{BB962C8B-B14F-4D97-AF65-F5344CB8AC3E}">
        <p14:creationId xmlns:p14="http://schemas.microsoft.com/office/powerpoint/2010/main" val="4239833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287"/>
          <a:stretch/>
        </p:blipFill>
        <p:spPr>
          <a:xfrm>
            <a:off x="282873" y="202018"/>
            <a:ext cx="3073069" cy="578677"/>
          </a:xfrm>
          <a:prstGeom prst="rect">
            <a:avLst/>
          </a:prstGeom>
        </p:spPr>
      </p:pic>
      <p:sp>
        <p:nvSpPr>
          <p:cNvPr id="6" name="Rectángulo 5"/>
          <p:cNvSpPr/>
          <p:nvPr/>
        </p:nvSpPr>
        <p:spPr>
          <a:xfrm>
            <a:off x="1005206" y="1466224"/>
            <a:ext cx="4333238" cy="287002"/>
          </a:xfrm>
          <a:prstGeom prst="rect">
            <a:avLst/>
          </a:prstGeom>
        </p:spPr>
        <p:txBody>
          <a:bodyPr wrap="none">
            <a:spAutoFit/>
          </a:bodyPr>
          <a:lstStyle/>
          <a:p>
            <a:pPr>
              <a:lnSpc>
                <a:spcPct val="115000"/>
              </a:lnSpc>
              <a:spcBef>
                <a:spcPts val="1000"/>
              </a:spcBef>
              <a:spcAft>
                <a:spcPts val="0"/>
              </a:spcAft>
            </a:pPr>
            <a:r>
              <a:rPr lang="es-PE" sz="1100" b="1" u="sng" dirty="0">
                <a:solidFill>
                  <a:srgbClr val="000000"/>
                </a:solidFill>
                <a:latin typeface="Arial" panose="020B0604020202020204" pitchFamily="34" charset="0"/>
                <a:ea typeface="PMingLiU" panose="02020500000000000000" pitchFamily="18" charset="-120"/>
                <a:cs typeface="Times New Roman" panose="02020603050405020304" pitchFamily="18" charset="0"/>
              </a:rPr>
              <a:t>Tabla 1: MI, ID y CM para evaluación de las DIRESA / GERESA</a:t>
            </a:r>
            <a:endParaRPr lang="es-PE" sz="1100" b="1" u="sng" dirty="0">
              <a:solidFill>
                <a:srgbClr val="000000"/>
              </a:solidFill>
              <a:effectLst/>
              <a:latin typeface="Arial" panose="020B0604020202020204" pitchFamily="34" charset="0"/>
              <a:ea typeface="PMingLiU" panose="02020500000000000000" pitchFamily="18" charset="-120"/>
              <a:cs typeface="Times New Roman" panose="02020603050405020304" pitchFamily="18" charset="0"/>
            </a:endParaRPr>
          </a:p>
        </p:txBody>
      </p:sp>
      <p:graphicFrame>
        <p:nvGraphicFramePr>
          <p:cNvPr id="8" name="Tabla 7"/>
          <p:cNvGraphicFramePr>
            <a:graphicFrameLocks noGrp="1"/>
          </p:cNvGraphicFramePr>
          <p:nvPr>
            <p:extLst>
              <p:ext uri="{D42A27DB-BD31-4B8C-83A1-F6EECF244321}">
                <p14:modId xmlns:p14="http://schemas.microsoft.com/office/powerpoint/2010/main" val="3971630812"/>
              </p:ext>
            </p:extLst>
          </p:nvPr>
        </p:nvGraphicFramePr>
        <p:xfrm>
          <a:off x="1876425" y="1971704"/>
          <a:ext cx="8124825" cy="1129282"/>
        </p:xfrm>
        <a:graphic>
          <a:graphicData uri="http://schemas.openxmlformats.org/drawingml/2006/table">
            <a:tbl>
              <a:tblPr/>
              <a:tblGrid>
                <a:gridCol w="2190261"/>
                <a:gridCol w="2753214"/>
                <a:gridCol w="3181350"/>
              </a:tblGrid>
              <a:tr h="207504">
                <a:tc>
                  <a:txBody>
                    <a:bodyPr/>
                    <a:lstStyle/>
                    <a:p>
                      <a:pPr algn="ctr">
                        <a:lnSpc>
                          <a:spcPct val="115000"/>
                        </a:lnSpc>
                        <a:spcAft>
                          <a:spcPts val="0"/>
                        </a:spcAft>
                      </a:pPr>
                      <a:r>
                        <a:rPr lang="es-ES" sz="1050" b="1" dirty="0">
                          <a:effectLst/>
                          <a:latin typeface="Arial" panose="020B0604020202020204" pitchFamily="34" charset="0"/>
                          <a:ea typeface="Times New Roman" panose="02020603050405020304" pitchFamily="18" charset="0"/>
                        </a:rPr>
                        <a:t>Tipo</a:t>
                      </a:r>
                      <a:endParaRPr lang="es-PE" sz="1050" dirty="0">
                        <a:effectLst/>
                        <a:latin typeface="Times New Roman" panose="02020603050405020304" pitchFamily="18" charset="0"/>
                        <a:ea typeface="Times New Roman" panose="02020603050405020304" pitchFamily="18" charset="0"/>
                      </a:endParaRPr>
                    </a:p>
                  </a:txBody>
                  <a:tcPr marL="1663" marR="1663" marT="16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b="1">
                          <a:effectLst/>
                          <a:latin typeface="Arial" panose="020B0604020202020204" pitchFamily="34" charset="0"/>
                          <a:ea typeface="Times New Roman" panose="02020603050405020304" pitchFamily="18" charset="0"/>
                        </a:rPr>
                        <a:t>Denominación</a:t>
                      </a:r>
                      <a:endParaRPr lang="es-PE" sz="1050">
                        <a:effectLst/>
                        <a:latin typeface="Times New Roman" panose="02020603050405020304" pitchFamily="18" charset="0"/>
                        <a:ea typeface="Times New Roman" panose="02020603050405020304" pitchFamily="18" charset="0"/>
                      </a:endParaRPr>
                    </a:p>
                  </a:txBody>
                  <a:tcPr marL="1663" marR="1663" marT="16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b="1" dirty="0">
                          <a:solidFill>
                            <a:srgbClr val="3366FF"/>
                          </a:solidFill>
                          <a:effectLst/>
                          <a:latin typeface="Arial" panose="020B0604020202020204" pitchFamily="34" charset="0"/>
                          <a:ea typeface="Times New Roman" panose="02020603050405020304" pitchFamily="18" charset="0"/>
                        </a:rPr>
                        <a:t>Fuente de datos</a:t>
                      </a:r>
                      <a:endParaRPr lang="es-PE" sz="1050" dirty="0">
                        <a:solidFill>
                          <a:srgbClr val="3366FF"/>
                        </a:solidFill>
                        <a:effectLst/>
                        <a:latin typeface="Times New Roman" panose="02020603050405020304" pitchFamily="18" charset="0"/>
                        <a:ea typeface="Times New Roman" panose="02020603050405020304" pitchFamily="18" charset="0"/>
                      </a:endParaRPr>
                    </a:p>
                  </a:txBody>
                  <a:tcPr marL="1663" marR="1663" marT="16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9836">
                <a:tc>
                  <a:txBody>
                    <a:bodyPr/>
                    <a:lstStyle/>
                    <a:p>
                      <a:pPr algn="ctr">
                        <a:lnSpc>
                          <a:spcPct val="115000"/>
                        </a:lnSpc>
                        <a:spcAft>
                          <a:spcPts val="0"/>
                        </a:spcAft>
                      </a:pPr>
                      <a:r>
                        <a:rPr lang="es-ES" sz="1050" dirty="0">
                          <a:effectLst/>
                          <a:latin typeface="Arial" panose="020B0604020202020204" pitchFamily="34" charset="0"/>
                          <a:ea typeface="Times New Roman" panose="02020603050405020304" pitchFamily="18" charset="0"/>
                        </a:rPr>
                        <a:t>Compromiso de Mejora (CM)</a:t>
                      </a:r>
                      <a:endParaRPr lang="es-PE" sz="1050" dirty="0">
                        <a:effectLst/>
                        <a:latin typeface="Times New Roman" panose="02020603050405020304" pitchFamily="18" charset="0"/>
                        <a:ea typeface="Times New Roman" panose="02020603050405020304" pitchFamily="18" charset="0"/>
                      </a:endParaRPr>
                    </a:p>
                  </a:txBody>
                  <a:tcPr marL="1663" marR="1663" marT="16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b="1" dirty="0">
                          <a:effectLst/>
                          <a:latin typeface="Arial" panose="020B0604020202020204" pitchFamily="34" charset="0"/>
                          <a:ea typeface="Times New Roman" panose="02020603050405020304" pitchFamily="18" charset="0"/>
                        </a:rPr>
                        <a:t>Fortalecimiento de las Referencias y </a:t>
                      </a:r>
                      <a:r>
                        <a:rPr lang="es-ES" sz="1050" b="1" dirty="0" err="1">
                          <a:effectLst/>
                          <a:latin typeface="Arial" panose="020B0604020202020204" pitchFamily="34" charset="0"/>
                          <a:ea typeface="Times New Roman" panose="02020603050405020304" pitchFamily="18" charset="0"/>
                        </a:rPr>
                        <a:t>Contrarreferencia</a:t>
                      </a:r>
                      <a:r>
                        <a:rPr lang="es-ES" sz="1050" b="1" dirty="0">
                          <a:effectLst/>
                          <a:latin typeface="Arial" panose="020B0604020202020204" pitchFamily="34" charset="0"/>
                          <a:ea typeface="Times New Roman" panose="02020603050405020304" pitchFamily="18" charset="0"/>
                        </a:rPr>
                        <a:t> en el marco de la continuidad de la atención</a:t>
                      </a:r>
                      <a:endParaRPr lang="es-PE" sz="1050" b="1" dirty="0">
                        <a:effectLst/>
                        <a:latin typeface="Times New Roman" panose="02020603050405020304" pitchFamily="18" charset="0"/>
                        <a:ea typeface="Times New Roman" panose="02020603050405020304" pitchFamily="18" charset="0"/>
                      </a:endParaRPr>
                    </a:p>
                  </a:txBody>
                  <a:tcPr marL="1663" marR="1663" marT="16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dirty="0">
                          <a:effectLst/>
                          <a:latin typeface="Arial" panose="020B0604020202020204" pitchFamily="34" charset="0"/>
                          <a:ea typeface="Times New Roman" panose="02020603050405020304" pitchFamily="18" charset="0"/>
                        </a:rPr>
                        <a:t>Informe preparado por la Dirección de Intercambio Prestacional, Organización y Servicios de Salud - DIPOS, en base a los informes remitidos por las DIRESA/GERESA, DIRIS (que incluye a Hospitales de jurisdicción)</a:t>
                      </a:r>
                      <a:endParaRPr lang="es-PE" sz="1050" dirty="0">
                        <a:effectLst/>
                        <a:latin typeface="Times New Roman" panose="02020603050405020304" pitchFamily="18" charset="0"/>
                        <a:ea typeface="Times New Roman" panose="02020603050405020304" pitchFamily="18" charset="0"/>
                      </a:endParaRPr>
                    </a:p>
                  </a:txBody>
                  <a:tcPr marL="1663" marR="1663" marT="16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Rectángulo 8"/>
          <p:cNvSpPr/>
          <p:nvPr/>
        </p:nvSpPr>
        <p:spPr>
          <a:xfrm>
            <a:off x="1005206" y="3527484"/>
            <a:ext cx="3305713" cy="270459"/>
          </a:xfrm>
          <a:prstGeom prst="rect">
            <a:avLst/>
          </a:prstGeom>
        </p:spPr>
        <p:txBody>
          <a:bodyPr wrap="none">
            <a:spAutoFit/>
          </a:bodyPr>
          <a:lstStyle/>
          <a:p>
            <a:pPr>
              <a:lnSpc>
                <a:spcPct val="115000"/>
              </a:lnSpc>
              <a:spcBef>
                <a:spcPts val="1000"/>
              </a:spcBef>
            </a:pPr>
            <a:r>
              <a:rPr lang="es-PE" sz="1100" b="1" u="sng" dirty="0">
                <a:solidFill>
                  <a:srgbClr val="000000"/>
                </a:solidFill>
                <a:latin typeface="Arial" panose="020B0604020202020204" pitchFamily="34" charset="0"/>
                <a:ea typeface="PMingLiU" panose="02020500000000000000" pitchFamily="18" charset="-120"/>
                <a:cs typeface="Times New Roman" panose="02020603050405020304" pitchFamily="18" charset="0"/>
              </a:rPr>
              <a:t>Tabla 2: ID y CM  para evaluación de las DIRIS </a:t>
            </a:r>
          </a:p>
        </p:txBody>
      </p:sp>
      <p:graphicFrame>
        <p:nvGraphicFramePr>
          <p:cNvPr id="10" name="Tabla 9"/>
          <p:cNvGraphicFramePr>
            <a:graphicFrameLocks noGrp="1"/>
          </p:cNvGraphicFramePr>
          <p:nvPr>
            <p:extLst>
              <p:ext uri="{D42A27DB-BD31-4B8C-83A1-F6EECF244321}">
                <p14:modId xmlns:p14="http://schemas.microsoft.com/office/powerpoint/2010/main" val="1309374271"/>
              </p:ext>
            </p:extLst>
          </p:nvPr>
        </p:nvGraphicFramePr>
        <p:xfrm>
          <a:off x="1876427" y="4023026"/>
          <a:ext cx="8134348" cy="1560987"/>
        </p:xfrm>
        <a:graphic>
          <a:graphicData uri="http://schemas.openxmlformats.org/drawingml/2006/table">
            <a:tbl>
              <a:tblPr/>
              <a:tblGrid>
                <a:gridCol w="2401667"/>
                <a:gridCol w="2541806"/>
                <a:gridCol w="3190875"/>
              </a:tblGrid>
              <a:tr h="269074">
                <a:tc>
                  <a:txBody>
                    <a:bodyPr/>
                    <a:lstStyle/>
                    <a:p>
                      <a:pPr algn="ctr">
                        <a:lnSpc>
                          <a:spcPct val="115000"/>
                        </a:lnSpc>
                        <a:spcAft>
                          <a:spcPts val="0"/>
                        </a:spcAft>
                      </a:pPr>
                      <a:r>
                        <a:rPr lang="es-ES" sz="1050" b="1" dirty="0">
                          <a:effectLst/>
                          <a:latin typeface="Arial" panose="020B0604020202020204" pitchFamily="34" charset="0"/>
                          <a:ea typeface="Times New Roman" panose="02020603050405020304" pitchFamily="18" charset="0"/>
                        </a:rPr>
                        <a:t>Tipo</a:t>
                      </a:r>
                      <a:endParaRPr lang="es-PE" sz="1050" dirty="0">
                        <a:effectLst/>
                        <a:latin typeface="Times New Roman" panose="02020603050405020304" pitchFamily="18" charset="0"/>
                        <a:ea typeface="Times New Roman" panose="02020603050405020304" pitchFamily="18" charset="0"/>
                      </a:endParaRPr>
                    </a:p>
                  </a:txBody>
                  <a:tcPr marL="1876" marR="1876" marT="18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b="1" dirty="0">
                          <a:effectLst/>
                          <a:latin typeface="Arial" panose="020B0604020202020204" pitchFamily="34" charset="0"/>
                          <a:ea typeface="Times New Roman" panose="02020603050405020304" pitchFamily="18" charset="0"/>
                        </a:rPr>
                        <a:t>Denominación</a:t>
                      </a:r>
                      <a:endParaRPr lang="es-PE" sz="1050" dirty="0">
                        <a:effectLst/>
                        <a:latin typeface="Times New Roman" panose="02020603050405020304" pitchFamily="18" charset="0"/>
                        <a:ea typeface="Times New Roman" panose="02020603050405020304" pitchFamily="18" charset="0"/>
                      </a:endParaRPr>
                    </a:p>
                  </a:txBody>
                  <a:tcPr marL="1876" marR="1876" marT="18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b="1" dirty="0">
                          <a:solidFill>
                            <a:srgbClr val="3366FF"/>
                          </a:solidFill>
                          <a:effectLst/>
                          <a:latin typeface="Arial" panose="020B0604020202020204" pitchFamily="34" charset="0"/>
                          <a:ea typeface="Times New Roman" panose="02020603050405020304" pitchFamily="18" charset="0"/>
                        </a:rPr>
                        <a:t>Fuente de datos</a:t>
                      </a:r>
                      <a:endParaRPr lang="es-PE" sz="1050" dirty="0">
                        <a:solidFill>
                          <a:srgbClr val="3366FF"/>
                        </a:solidFill>
                        <a:effectLst/>
                        <a:latin typeface="Times New Roman" panose="02020603050405020304" pitchFamily="18" charset="0"/>
                        <a:ea typeface="Times New Roman" panose="02020603050405020304" pitchFamily="18" charset="0"/>
                      </a:endParaRPr>
                    </a:p>
                  </a:txBody>
                  <a:tcPr marL="1876" marR="1876" marT="18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687">
                <a:tc>
                  <a:txBody>
                    <a:bodyPr/>
                    <a:lstStyle/>
                    <a:p>
                      <a:pPr algn="l">
                        <a:lnSpc>
                          <a:spcPct val="115000"/>
                        </a:lnSpc>
                        <a:spcAft>
                          <a:spcPts val="0"/>
                        </a:spcAft>
                      </a:pPr>
                      <a:r>
                        <a:rPr lang="es-ES" sz="1050" dirty="0">
                          <a:effectLst/>
                          <a:latin typeface="Arial" panose="020B0604020202020204" pitchFamily="34" charset="0"/>
                          <a:ea typeface="Times New Roman" panose="02020603050405020304" pitchFamily="18" charset="0"/>
                        </a:rPr>
                        <a:t>Indicador de Desempeño (ID)</a:t>
                      </a:r>
                      <a:endParaRPr lang="es-PE" sz="1050" dirty="0">
                        <a:effectLst/>
                        <a:latin typeface="Times New Roman" panose="02020603050405020304" pitchFamily="18" charset="0"/>
                        <a:ea typeface="Times New Roman" panose="02020603050405020304" pitchFamily="18" charset="0"/>
                      </a:endParaRPr>
                    </a:p>
                  </a:txBody>
                  <a:tcPr marL="1876" marR="1876" marT="18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marL="0" algn="ctr" defTabSz="914400" rtl="0" eaLnBrk="1" latinLnBrk="0" hangingPunct="1">
                        <a:lnSpc>
                          <a:spcPct val="115000"/>
                        </a:lnSpc>
                        <a:spcAft>
                          <a:spcPts val="0"/>
                        </a:spcAft>
                      </a:pPr>
                      <a:r>
                        <a:rPr lang="es-ES" sz="1050" b="1" kern="1200" dirty="0">
                          <a:solidFill>
                            <a:schemeClr val="tx1"/>
                          </a:solidFill>
                          <a:effectLst/>
                          <a:latin typeface="Arial" panose="020B0604020202020204" pitchFamily="34" charset="0"/>
                          <a:ea typeface="Times New Roman" panose="02020603050405020304" pitchFamily="18" charset="0"/>
                          <a:cs typeface="+mn-cs"/>
                        </a:rPr>
                        <a:t>Productividad hora médico en consulta externa.</a:t>
                      </a:r>
                      <a:endParaRPr lang="es-PE" sz="1050" b="1" kern="1200" dirty="0">
                        <a:solidFill>
                          <a:schemeClr val="tx1"/>
                        </a:solidFill>
                        <a:effectLst/>
                        <a:latin typeface="Arial" panose="020B0604020202020204" pitchFamily="34" charset="0"/>
                        <a:ea typeface="Times New Roman" panose="02020603050405020304" pitchFamily="18" charset="0"/>
                        <a:cs typeface="+mn-cs"/>
                      </a:endParaRPr>
                    </a:p>
                  </a:txBody>
                  <a:tcPr marL="1876" marR="1876" marT="18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marL="0" algn="ctr" defTabSz="914400" rtl="0" eaLnBrk="1" latinLnBrk="0" hangingPunct="1">
                        <a:lnSpc>
                          <a:spcPct val="115000"/>
                        </a:lnSpc>
                        <a:spcAft>
                          <a:spcPts val="0"/>
                        </a:spcAft>
                      </a:pPr>
                      <a:r>
                        <a:rPr lang="es-ES" sz="1050" kern="1200">
                          <a:solidFill>
                            <a:schemeClr val="tx1"/>
                          </a:solidFill>
                          <a:effectLst/>
                          <a:latin typeface="Arial" panose="020B0604020202020204" pitchFamily="34" charset="0"/>
                          <a:ea typeface="Times New Roman" panose="02020603050405020304" pitchFamily="18" charset="0"/>
                          <a:cs typeface="+mn-cs"/>
                        </a:rPr>
                        <a:t>HIS y reportes de programación de consulta externa médica.</a:t>
                      </a:r>
                      <a:endParaRPr lang="es-PE" sz="1050" kern="1200">
                        <a:solidFill>
                          <a:schemeClr val="tx1"/>
                        </a:solidFill>
                        <a:effectLst/>
                        <a:latin typeface="Arial" panose="020B0604020202020204" pitchFamily="34" charset="0"/>
                        <a:ea typeface="Times New Roman" panose="02020603050405020304" pitchFamily="18" charset="0"/>
                        <a:cs typeface="+mn-cs"/>
                      </a:endParaRPr>
                    </a:p>
                  </a:txBody>
                  <a:tcPr marL="1876" marR="1876" marT="18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r>
              <a:tr h="830488">
                <a:tc>
                  <a:txBody>
                    <a:bodyPr/>
                    <a:lstStyle/>
                    <a:p>
                      <a:pPr algn="l">
                        <a:lnSpc>
                          <a:spcPct val="115000"/>
                        </a:lnSpc>
                        <a:spcAft>
                          <a:spcPts val="0"/>
                        </a:spcAft>
                      </a:pPr>
                      <a:r>
                        <a:rPr lang="es-ES" sz="1050" dirty="0">
                          <a:effectLst/>
                          <a:latin typeface="Arial" panose="020B0604020202020204" pitchFamily="34" charset="0"/>
                          <a:ea typeface="Times New Roman" panose="02020603050405020304" pitchFamily="18" charset="0"/>
                        </a:rPr>
                        <a:t>Compromiso de Mejora (CM)</a:t>
                      </a:r>
                      <a:endParaRPr lang="es-PE" sz="1050" dirty="0">
                        <a:effectLst/>
                        <a:latin typeface="Times New Roman" panose="02020603050405020304" pitchFamily="18" charset="0"/>
                        <a:ea typeface="Times New Roman" panose="02020603050405020304" pitchFamily="18" charset="0"/>
                      </a:endParaRPr>
                    </a:p>
                  </a:txBody>
                  <a:tcPr marL="1876" marR="1876" marT="18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marL="0" algn="ctr" defTabSz="914400" rtl="0" eaLnBrk="1" latinLnBrk="0" hangingPunct="1">
                        <a:lnSpc>
                          <a:spcPct val="115000"/>
                        </a:lnSpc>
                        <a:spcAft>
                          <a:spcPts val="0"/>
                        </a:spcAft>
                      </a:pPr>
                      <a:r>
                        <a:rPr lang="es-ES" sz="1050" b="1" kern="1200" dirty="0">
                          <a:solidFill>
                            <a:schemeClr val="tx1"/>
                          </a:solidFill>
                          <a:effectLst/>
                          <a:latin typeface="Arial" panose="020B0604020202020204" pitchFamily="34" charset="0"/>
                          <a:ea typeface="Times New Roman" panose="02020603050405020304" pitchFamily="18" charset="0"/>
                          <a:cs typeface="+mn-cs"/>
                        </a:rPr>
                        <a:t>Fortalecimiento de las Referencias y </a:t>
                      </a:r>
                      <a:r>
                        <a:rPr lang="es-ES" sz="1050" b="1" kern="1200" dirty="0" err="1">
                          <a:solidFill>
                            <a:schemeClr val="tx1"/>
                          </a:solidFill>
                          <a:effectLst/>
                          <a:latin typeface="Arial" panose="020B0604020202020204" pitchFamily="34" charset="0"/>
                          <a:ea typeface="Times New Roman" panose="02020603050405020304" pitchFamily="18" charset="0"/>
                          <a:cs typeface="+mn-cs"/>
                        </a:rPr>
                        <a:t>Contrarreferencia</a:t>
                      </a:r>
                      <a:r>
                        <a:rPr lang="es-ES" sz="1050" b="1" kern="1200" dirty="0">
                          <a:solidFill>
                            <a:schemeClr val="tx1"/>
                          </a:solidFill>
                          <a:effectLst/>
                          <a:latin typeface="Arial" panose="020B0604020202020204" pitchFamily="34" charset="0"/>
                          <a:ea typeface="Times New Roman" panose="02020603050405020304" pitchFamily="18" charset="0"/>
                          <a:cs typeface="+mn-cs"/>
                        </a:rPr>
                        <a:t> en el marco de la continuidad de la atención</a:t>
                      </a:r>
                      <a:endParaRPr lang="es-PE" sz="1050" b="1" kern="1200" dirty="0">
                        <a:solidFill>
                          <a:schemeClr val="tx1"/>
                        </a:solidFill>
                        <a:effectLst/>
                        <a:latin typeface="Arial" panose="020B0604020202020204" pitchFamily="34" charset="0"/>
                        <a:ea typeface="Times New Roman" panose="02020603050405020304" pitchFamily="18" charset="0"/>
                        <a:cs typeface="+mn-cs"/>
                      </a:endParaRPr>
                    </a:p>
                  </a:txBody>
                  <a:tcPr marL="1876" marR="1876" marT="18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marL="0" algn="ctr" defTabSz="914400" rtl="0" eaLnBrk="1" latinLnBrk="0" hangingPunct="1">
                        <a:lnSpc>
                          <a:spcPct val="115000"/>
                        </a:lnSpc>
                        <a:spcAft>
                          <a:spcPts val="0"/>
                        </a:spcAft>
                      </a:pPr>
                      <a:r>
                        <a:rPr lang="es-ES" sz="1050" kern="1200" dirty="0">
                          <a:solidFill>
                            <a:schemeClr val="tx1"/>
                          </a:solidFill>
                          <a:effectLst/>
                          <a:latin typeface="Arial" panose="020B0604020202020204" pitchFamily="34" charset="0"/>
                          <a:ea typeface="Times New Roman" panose="02020603050405020304" pitchFamily="18" charset="0"/>
                          <a:cs typeface="+mn-cs"/>
                        </a:rPr>
                        <a:t>Informe preparado por la Dirección de Intercambio Prestacional, Organización y Servicios de Salud - DIPOS, en base a los informes remitidos por las DIRESA/GERESA, DIRIS (que incluye a Hospitales de jurisdicción)</a:t>
                      </a:r>
                      <a:endParaRPr lang="es-PE" sz="1050" kern="1200" dirty="0">
                        <a:solidFill>
                          <a:schemeClr val="tx1"/>
                        </a:solidFill>
                        <a:effectLst/>
                        <a:latin typeface="Arial" panose="020B0604020202020204" pitchFamily="34" charset="0"/>
                        <a:ea typeface="Times New Roman" panose="02020603050405020304" pitchFamily="18" charset="0"/>
                        <a:cs typeface="+mn-cs"/>
                      </a:endParaRPr>
                    </a:p>
                  </a:txBody>
                  <a:tcPr marL="1876" marR="1876" marT="18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r>
            </a:tbl>
          </a:graphicData>
        </a:graphic>
      </p:graphicFrame>
    </p:spTree>
    <p:extLst>
      <p:ext uri="{BB962C8B-B14F-4D97-AF65-F5344CB8AC3E}">
        <p14:creationId xmlns:p14="http://schemas.microsoft.com/office/powerpoint/2010/main" val="12337708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138"/>
          <a:stretch/>
        </p:blipFill>
        <p:spPr>
          <a:xfrm>
            <a:off x="282874" y="202018"/>
            <a:ext cx="3082496" cy="578677"/>
          </a:xfrm>
          <a:prstGeom prst="rect">
            <a:avLst/>
          </a:prstGeom>
        </p:spPr>
      </p:pic>
      <p:sp>
        <p:nvSpPr>
          <p:cNvPr id="16" name="Rectángulo 15"/>
          <p:cNvSpPr/>
          <p:nvPr/>
        </p:nvSpPr>
        <p:spPr>
          <a:xfrm>
            <a:off x="4146395" y="2736799"/>
            <a:ext cx="3899209" cy="1446550"/>
          </a:xfrm>
          <a:prstGeom prst="rect">
            <a:avLst/>
          </a:prstGeom>
          <a:noFill/>
        </p:spPr>
        <p:txBody>
          <a:bodyPr wrap="none" lIns="91440" tIns="45720" rIns="91440" bIns="45720">
            <a:spAutoFit/>
          </a:bodyPr>
          <a:lstStyle/>
          <a:p>
            <a:pPr algn="ctr"/>
            <a:r>
              <a:rPr lang="es-PE" sz="4400" dirty="0" smtClean="0">
                <a:ln w="0"/>
                <a:solidFill>
                  <a:srgbClr val="0000FF"/>
                </a:solidFill>
                <a:effectLst>
                  <a:reflection blurRad="6350" stA="53000" endA="300" endPos="35500" dir="5400000" sy="-90000" algn="bl" rotWithShape="0"/>
                </a:effectLst>
              </a:rPr>
              <a:t>Por su Atención </a:t>
            </a:r>
            <a:br>
              <a:rPr lang="es-PE" sz="4400" dirty="0" smtClean="0">
                <a:ln w="0"/>
                <a:solidFill>
                  <a:srgbClr val="0000FF"/>
                </a:solidFill>
                <a:effectLst>
                  <a:reflection blurRad="6350" stA="53000" endA="300" endPos="35500" dir="5400000" sy="-90000" algn="bl" rotWithShape="0"/>
                </a:effectLst>
              </a:rPr>
            </a:br>
            <a:r>
              <a:rPr lang="es-PE" sz="4400" dirty="0" smtClean="0">
                <a:ln w="0"/>
                <a:solidFill>
                  <a:srgbClr val="0000FF"/>
                </a:solidFill>
                <a:effectLst>
                  <a:reflection blurRad="6350" stA="53000" endA="300" endPos="35500" dir="5400000" sy="-90000" algn="bl" rotWithShape="0"/>
                </a:effectLst>
              </a:rPr>
              <a:t>Gracias</a:t>
            </a:r>
            <a:endParaRPr lang="es-PE" sz="4400" dirty="0">
              <a:ln w="0"/>
              <a:solidFill>
                <a:srgbClr val="0000FF"/>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38203434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0839"/>
          <a:stretch/>
        </p:blipFill>
        <p:spPr>
          <a:xfrm>
            <a:off x="282874" y="202018"/>
            <a:ext cx="3101350" cy="578677"/>
          </a:xfrm>
          <a:prstGeom prst="rect">
            <a:avLst/>
          </a:prstGeom>
        </p:spPr>
      </p:pic>
      <p:sp>
        <p:nvSpPr>
          <p:cNvPr id="6" name="Rectángulo 5"/>
          <p:cNvSpPr/>
          <p:nvPr/>
        </p:nvSpPr>
        <p:spPr>
          <a:xfrm>
            <a:off x="1005206" y="1466224"/>
            <a:ext cx="6369051" cy="270459"/>
          </a:xfrm>
          <a:prstGeom prst="rect">
            <a:avLst/>
          </a:prstGeom>
        </p:spPr>
        <p:txBody>
          <a:bodyPr wrap="none">
            <a:spAutoFit/>
          </a:bodyPr>
          <a:lstStyle/>
          <a:p>
            <a:pPr>
              <a:lnSpc>
                <a:spcPct val="115000"/>
              </a:lnSpc>
              <a:spcBef>
                <a:spcPts val="1000"/>
              </a:spcBef>
            </a:pPr>
            <a:r>
              <a:rPr lang="es-PE" sz="1100" b="1" u="sng" dirty="0">
                <a:solidFill>
                  <a:srgbClr val="000000"/>
                </a:solidFill>
                <a:latin typeface="Arial" panose="020B0604020202020204" pitchFamily="34" charset="0"/>
                <a:ea typeface="PMingLiU" panose="02020500000000000000" pitchFamily="18" charset="-120"/>
                <a:cs typeface="Times New Roman" panose="02020603050405020304" pitchFamily="18" charset="0"/>
              </a:rPr>
              <a:t>Tabla 3: ID y CM para evaluación de las redes de salud y Hospitales con menos de 50 camas</a:t>
            </a:r>
          </a:p>
        </p:txBody>
      </p:sp>
      <p:graphicFrame>
        <p:nvGraphicFramePr>
          <p:cNvPr id="3" name="Tabla 2"/>
          <p:cNvGraphicFramePr>
            <a:graphicFrameLocks noGrp="1"/>
          </p:cNvGraphicFramePr>
          <p:nvPr>
            <p:extLst>
              <p:ext uri="{D42A27DB-BD31-4B8C-83A1-F6EECF244321}">
                <p14:modId xmlns:p14="http://schemas.microsoft.com/office/powerpoint/2010/main" val="4074671901"/>
              </p:ext>
            </p:extLst>
          </p:nvPr>
        </p:nvGraphicFramePr>
        <p:xfrm>
          <a:off x="1885950" y="1911509"/>
          <a:ext cx="8810625" cy="725805"/>
        </p:xfrm>
        <a:graphic>
          <a:graphicData uri="http://schemas.openxmlformats.org/drawingml/2006/table">
            <a:tbl>
              <a:tblPr/>
              <a:tblGrid>
                <a:gridCol w="2144874"/>
                <a:gridCol w="3078634"/>
                <a:gridCol w="3587117"/>
              </a:tblGrid>
              <a:tr h="235585">
                <a:tc>
                  <a:txBody>
                    <a:bodyPr/>
                    <a:lstStyle/>
                    <a:p>
                      <a:pPr algn="ctr">
                        <a:lnSpc>
                          <a:spcPct val="115000"/>
                        </a:lnSpc>
                        <a:spcAft>
                          <a:spcPts val="0"/>
                        </a:spcAft>
                      </a:pPr>
                      <a:r>
                        <a:rPr lang="es-ES" sz="1050" b="1" dirty="0">
                          <a:effectLst/>
                          <a:latin typeface="Arial" panose="020B0604020202020204" pitchFamily="34" charset="0"/>
                          <a:ea typeface="Times New Roman" panose="02020603050405020304" pitchFamily="18" charset="0"/>
                        </a:rPr>
                        <a:t>Tipo</a:t>
                      </a:r>
                      <a:endParaRPr lang="es-PE" sz="1050" dirty="0">
                        <a:effectLst/>
                        <a:latin typeface="Times New Roman" panose="02020603050405020304" pitchFamily="18" charset="0"/>
                        <a:ea typeface="Times New Roman" panose="02020603050405020304" pitchFamily="18" charset="0"/>
                      </a:endParaRPr>
                    </a:p>
                  </a:txBody>
                  <a:tcPr marL="3175" marR="3175" marT="31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b="1">
                          <a:effectLst/>
                          <a:latin typeface="Arial" panose="020B0604020202020204" pitchFamily="34" charset="0"/>
                          <a:ea typeface="Times New Roman" panose="02020603050405020304" pitchFamily="18" charset="0"/>
                        </a:rPr>
                        <a:t>Denominación</a:t>
                      </a:r>
                      <a:endParaRPr lang="es-PE" sz="1050">
                        <a:effectLst/>
                        <a:latin typeface="Times New Roman" panose="02020603050405020304" pitchFamily="18" charset="0"/>
                        <a:ea typeface="Times New Roman" panose="02020603050405020304" pitchFamily="18" charset="0"/>
                      </a:endParaRPr>
                    </a:p>
                  </a:txBody>
                  <a:tcPr marL="3175" marR="3175" marT="31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b="1" dirty="0">
                          <a:solidFill>
                            <a:srgbClr val="3366FF"/>
                          </a:solidFill>
                          <a:effectLst/>
                          <a:latin typeface="Arial" panose="020B0604020202020204" pitchFamily="34" charset="0"/>
                          <a:ea typeface="Times New Roman" panose="02020603050405020304" pitchFamily="18" charset="0"/>
                        </a:rPr>
                        <a:t>Fuente de datos</a:t>
                      </a:r>
                      <a:endParaRPr lang="es-PE" sz="1050" dirty="0">
                        <a:solidFill>
                          <a:srgbClr val="3366FF"/>
                        </a:solidFill>
                        <a:effectLst/>
                        <a:latin typeface="Times New Roman" panose="02020603050405020304" pitchFamily="18" charset="0"/>
                        <a:ea typeface="Times New Roman" panose="02020603050405020304" pitchFamily="18" charset="0"/>
                      </a:endParaRPr>
                    </a:p>
                  </a:txBody>
                  <a:tcPr marL="3175" marR="3175" marT="31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220">
                <a:tc>
                  <a:txBody>
                    <a:bodyPr/>
                    <a:lstStyle/>
                    <a:p>
                      <a:pPr algn="ctr">
                        <a:lnSpc>
                          <a:spcPct val="115000"/>
                        </a:lnSpc>
                        <a:spcAft>
                          <a:spcPts val="0"/>
                        </a:spcAft>
                      </a:pPr>
                      <a:r>
                        <a:rPr lang="es-ES" sz="1050" dirty="0">
                          <a:effectLst/>
                          <a:latin typeface="Arial" panose="020B0604020202020204" pitchFamily="34" charset="0"/>
                          <a:ea typeface="Times New Roman" panose="02020603050405020304" pitchFamily="18" charset="0"/>
                        </a:rPr>
                        <a:t>Indicador de Desempeño (ID)</a:t>
                      </a:r>
                      <a:endParaRPr lang="es-PE" sz="1050" dirty="0">
                        <a:effectLst/>
                        <a:latin typeface="Times New Roman" panose="02020603050405020304" pitchFamily="18" charset="0"/>
                        <a:ea typeface="Times New Roman" panose="02020603050405020304" pitchFamily="18" charset="0"/>
                      </a:endParaRPr>
                    </a:p>
                  </a:txBody>
                  <a:tcPr marL="3175" marR="3175" marT="31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ES" sz="1050" b="1" kern="1200" dirty="0">
                          <a:solidFill>
                            <a:schemeClr val="tx1"/>
                          </a:solidFill>
                          <a:effectLst/>
                          <a:latin typeface="Arial" panose="020B0604020202020204" pitchFamily="34" charset="0"/>
                          <a:ea typeface="Times New Roman" panose="02020603050405020304" pitchFamily="18" charset="0"/>
                          <a:cs typeface="+mn-cs"/>
                        </a:rPr>
                        <a:t>Productividad hora médico en consulta externa</a:t>
                      </a:r>
                      <a:r>
                        <a:rPr lang="es-ES" sz="1050" kern="1200" dirty="0">
                          <a:solidFill>
                            <a:schemeClr val="tx1"/>
                          </a:solidFill>
                          <a:effectLst/>
                          <a:latin typeface="Arial" panose="020B0604020202020204" pitchFamily="34" charset="0"/>
                          <a:ea typeface="Times New Roman" panose="02020603050405020304" pitchFamily="18" charset="0"/>
                          <a:cs typeface="+mn-cs"/>
                        </a:rPr>
                        <a:t>.</a:t>
                      </a:r>
                      <a:endParaRPr lang="es-PE" sz="1050" kern="1200" dirty="0">
                        <a:solidFill>
                          <a:schemeClr val="tx1"/>
                        </a:solidFill>
                        <a:effectLst/>
                        <a:latin typeface="Arial" panose="020B0604020202020204" pitchFamily="34" charset="0"/>
                        <a:ea typeface="Times New Roman" panose="02020603050405020304" pitchFamily="18" charset="0"/>
                        <a:cs typeface="+mn-cs"/>
                      </a:endParaRPr>
                    </a:p>
                  </a:txBody>
                  <a:tcPr marL="3175" marR="3175" marT="31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ES" sz="1050" kern="1200" dirty="0">
                          <a:solidFill>
                            <a:schemeClr val="tx1"/>
                          </a:solidFill>
                          <a:effectLst/>
                          <a:latin typeface="Arial" panose="020B0604020202020204" pitchFamily="34" charset="0"/>
                          <a:ea typeface="Times New Roman" panose="02020603050405020304" pitchFamily="18" charset="0"/>
                          <a:cs typeface="+mn-cs"/>
                        </a:rPr>
                        <a:t>HIS y reportes de programación de consulta externa médica.</a:t>
                      </a:r>
                      <a:endParaRPr lang="es-PE" sz="1050" kern="1200" dirty="0">
                        <a:solidFill>
                          <a:schemeClr val="tx1"/>
                        </a:solidFill>
                        <a:effectLst/>
                        <a:latin typeface="Arial" panose="020B0604020202020204" pitchFamily="34" charset="0"/>
                        <a:ea typeface="Times New Roman" panose="02020603050405020304" pitchFamily="18" charset="0"/>
                        <a:cs typeface="+mn-cs"/>
                      </a:endParaRPr>
                    </a:p>
                  </a:txBody>
                  <a:tcPr marL="3175" marR="3175" marT="31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4177515539"/>
              </p:ext>
            </p:extLst>
          </p:nvPr>
        </p:nvGraphicFramePr>
        <p:xfrm>
          <a:off x="1914527" y="3492502"/>
          <a:ext cx="8782048" cy="3122777"/>
        </p:xfrm>
        <a:graphic>
          <a:graphicData uri="http://schemas.openxmlformats.org/drawingml/2006/table">
            <a:tbl>
              <a:tblPr/>
              <a:tblGrid>
                <a:gridCol w="2143123"/>
                <a:gridCol w="3048000"/>
                <a:gridCol w="3590925"/>
              </a:tblGrid>
              <a:tr h="133969">
                <a:tc>
                  <a:txBody>
                    <a:bodyPr/>
                    <a:lstStyle/>
                    <a:p>
                      <a:pPr algn="ctr">
                        <a:lnSpc>
                          <a:spcPct val="115000"/>
                        </a:lnSpc>
                        <a:spcAft>
                          <a:spcPts val="0"/>
                        </a:spcAft>
                      </a:pPr>
                      <a:r>
                        <a:rPr lang="es-ES" sz="1050" b="1" dirty="0">
                          <a:effectLst/>
                          <a:latin typeface="Arial" panose="020B0604020202020204" pitchFamily="34" charset="0"/>
                          <a:ea typeface="Times New Roman" panose="02020603050405020304" pitchFamily="18" charset="0"/>
                        </a:rPr>
                        <a:t>Tipo</a:t>
                      </a:r>
                      <a:endParaRPr lang="es-PE" sz="1050" dirty="0">
                        <a:effectLst/>
                        <a:latin typeface="Times New Roman" panose="02020603050405020304" pitchFamily="18" charset="0"/>
                        <a:ea typeface="Times New Roman" panose="02020603050405020304" pitchFamily="18" charset="0"/>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b="1">
                          <a:effectLst/>
                          <a:latin typeface="Arial" panose="020B0604020202020204" pitchFamily="34" charset="0"/>
                          <a:ea typeface="Times New Roman" panose="02020603050405020304" pitchFamily="18" charset="0"/>
                        </a:rPr>
                        <a:t>Denominación</a:t>
                      </a:r>
                      <a:endParaRPr lang="es-PE" sz="1050">
                        <a:effectLst/>
                        <a:latin typeface="Times New Roman" panose="02020603050405020304" pitchFamily="18" charset="0"/>
                        <a:ea typeface="Times New Roman" panose="02020603050405020304" pitchFamily="18" charset="0"/>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b="1" dirty="0">
                          <a:solidFill>
                            <a:srgbClr val="3366FF"/>
                          </a:solidFill>
                          <a:effectLst/>
                          <a:latin typeface="Arial" panose="020B0604020202020204" pitchFamily="34" charset="0"/>
                          <a:ea typeface="Times New Roman" panose="02020603050405020304" pitchFamily="18" charset="0"/>
                        </a:rPr>
                        <a:t>Fuente de datos</a:t>
                      </a:r>
                      <a:endParaRPr lang="es-PE" sz="1050" dirty="0">
                        <a:solidFill>
                          <a:srgbClr val="3366FF"/>
                        </a:solidFill>
                        <a:effectLst/>
                        <a:latin typeface="Times New Roman" panose="02020603050405020304" pitchFamily="18" charset="0"/>
                        <a:ea typeface="Times New Roman" panose="02020603050405020304" pitchFamily="18" charset="0"/>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038">
                <a:tc rowSpan="5">
                  <a:txBody>
                    <a:bodyPr/>
                    <a:lstStyle/>
                    <a:p>
                      <a:pPr algn="ctr">
                        <a:lnSpc>
                          <a:spcPct val="115000"/>
                        </a:lnSpc>
                        <a:spcAft>
                          <a:spcPts val="0"/>
                        </a:spcAft>
                      </a:pPr>
                      <a:r>
                        <a:rPr lang="es-ES" sz="1050" dirty="0">
                          <a:effectLst/>
                          <a:latin typeface="Arial" panose="020B0604020202020204" pitchFamily="34" charset="0"/>
                          <a:ea typeface="Times New Roman" panose="02020603050405020304" pitchFamily="18" charset="0"/>
                        </a:rPr>
                        <a:t>Indicador de Desempeño (ID)</a:t>
                      </a:r>
                      <a:endParaRPr lang="es-PE" sz="1050"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ES" sz="1050" b="1" kern="1200" dirty="0">
                          <a:solidFill>
                            <a:schemeClr val="tx1"/>
                          </a:solidFill>
                          <a:effectLst/>
                          <a:latin typeface="Arial" panose="020B0604020202020204" pitchFamily="34" charset="0"/>
                          <a:ea typeface="Times New Roman" panose="02020603050405020304" pitchFamily="18" charset="0"/>
                          <a:cs typeface="+mn-cs"/>
                        </a:rPr>
                        <a:t>Productividad hora médico en consulta externa.</a:t>
                      </a:r>
                      <a:endParaRPr lang="es-PE" sz="1050" b="1" kern="1200" dirty="0">
                        <a:solidFill>
                          <a:schemeClr val="tx1"/>
                        </a:solidFill>
                        <a:effectLst/>
                        <a:latin typeface="Arial" panose="020B0604020202020204" pitchFamily="34" charset="0"/>
                        <a:ea typeface="Times New Roman" panose="02020603050405020304" pitchFamily="18" charset="0"/>
                        <a:cs typeface="+mn-cs"/>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s-ES" sz="1050" kern="1200" dirty="0">
                          <a:solidFill>
                            <a:schemeClr val="tx1"/>
                          </a:solidFill>
                          <a:effectLst/>
                          <a:latin typeface="Arial" panose="020B0604020202020204" pitchFamily="34" charset="0"/>
                          <a:ea typeface="Times New Roman" panose="02020603050405020304" pitchFamily="18" charset="0"/>
                          <a:cs typeface="+mn-cs"/>
                        </a:rPr>
                        <a:t>HIS y reportes de programación de consulta externa médica.</a:t>
                      </a:r>
                      <a:endParaRPr lang="es-PE" sz="1050" kern="1200" dirty="0">
                        <a:solidFill>
                          <a:schemeClr val="tx1"/>
                        </a:solidFill>
                        <a:effectLst/>
                        <a:latin typeface="Arial" panose="020B0604020202020204" pitchFamily="34" charset="0"/>
                        <a:ea typeface="Times New Roman" panose="02020603050405020304" pitchFamily="18" charset="0"/>
                        <a:cs typeface="+mn-cs"/>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33969">
                <a:tc vMerge="1">
                  <a:txBody>
                    <a:bodyPr/>
                    <a:lstStyle/>
                    <a:p>
                      <a:endParaRPr lang="es-PE"/>
                    </a:p>
                  </a:txBody>
                  <a:tcPr/>
                </a:tc>
                <a:tc>
                  <a:txBody>
                    <a:bodyPr/>
                    <a:lstStyle/>
                    <a:p>
                      <a:pPr marL="0" algn="ctr" defTabSz="914400" rtl="0" eaLnBrk="1" latinLnBrk="0" hangingPunct="1">
                        <a:lnSpc>
                          <a:spcPct val="115000"/>
                        </a:lnSpc>
                        <a:spcAft>
                          <a:spcPts val="0"/>
                        </a:spcAft>
                      </a:pPr>
                      <a:r>
                        <a:rPr lang="es-ES" sz="1050" b="1" kern="1200" dirty="0">
                          <a:solidFill>
                            <a:schemeClr val="tx1"/>
                          </a:solidFill>
                          <a:effectLst/>
                          <a:latin typeface="Arial" panose="020B0604020202020204" pitchFamily="34" charset="0"/>
                          <a:ea typeface="Times New Roman" panose="02020603050405020304" pitchFamily="18" charset="0"/>
                          <a:cs typeface="+mn-cs"/>
                        </a:rPr>
                        <a:t>Porcentaje de ocupación cama.</a:t>
                      </a:r>
                      <a:endParaRPr lang="es-PE" sz="1050" b="1" kern="1200" dirty="0">
                        <a:solidFill>
                          <a:schemeClr val="tx1"/>
                        </a:solidFill>
                        <a:effectLst/>
                        <a:latin typeface="Arial" panose="020B0604020202020204" pitchFamily="34" charset="0"/>
                        <a:ea typeface="Times New Roman" panose="02020603050405020304" pitchFamily="18" charset="0"/>
                        <a:cs typeface="+mn-cs"/>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4">
                  <a:txBody>
                    <a:bodyPr/>
                    <a:lstStyle/>
                    <a:p>
                      <a:pPr algn="ctr">
                        <a:lnSpc>
                          <a:spcPct val="115000"/>
                        </a:lnSpc>
                        <a:spcAft>
                          <a:spcPts val="0"/>
                        </a:spcAft>
                      </a:pPr>
                      <a:r>
                        <a:rPr lang="es-ES" sz="1050" kern="1200" dirty="0">
                          <a:solidFill>
                            <a:schemeClr val="tx1"/>
                          </a:solidFill>
                          <a:effectLst/>
                          <a:latin typeface="Arial" panose="020B0604020202020204" pitchFamily="34" charset="0"/>
                          <a:ea typeface="Times New Roman" panose="02020603050405020304" pitchFamily="18" charset="0"/>
                          <a:cs typeface="+mn-cs"/>
                        </a:rPr>
                        <a:t>HIS</a:t>
                      </a:r>
                      <a:endParaRPr lang="es-PE" sz="1050" kern="1200" dirty="0">
                        <a:solidFill>
                          <a:schemeClr val="tx1"/>
                        </a:solidFill>
                        <a:effectLst/>
                        <a:latin typeface="Arial" panose="020B0604020202020204" pitchFamily="34" charset="0"/>
                        <a:ea typeface="Times New Roman" panose="02020603050405020304" pitchFamily="18" charset="0"/>
                        <a:cs typeface="+mn-cs"/>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33969">
                <a:tc vMerge="1">
                  <a:txBody>
                    <a:bodyPr/>
                    <a:lstStyle/>
                    <a:p>
                      <a:endParaRPr lang="es-PE"/>
                    </a:p>
                  </a:txBody>
                  <a:tcPr/>
                </a:tc>
                <a:tc>
                  <a:txBody>
                    <a:bodyPr/>
                    <a:lstStyle/>
                    <a:p>
                      <a:pPr marL="0" algn="ctr" defTabSz="914400" rtl="0" eaLnBrk="1" latinLnBrk="0" hangingPunct="1">
                        <a:lnSpc>
                          <a:spcPct val="115000"/>
                        </a:lnSpc>
                        <a:spcAft>
                          <a:spcPts val="0"/>
                        </a:spcAft>
                      </a:pPr>
                      <a:r>
                        <a:rPr lang="es-ES" sz="1050" b="1" kern="1200" dirty="0">
                          <a:solidFill>
                            <a:schemeClr val="tx1"/>
                          </a:solidFill>
                          <a:effectLst/>
                          <a:latin typeface="Arial" panose="020B0604020202020204" pitchFamily="34" charset="0"/>
                          <a:ea typeface="Times New Roman" panose="02020603050405020304" pitchFamily="18" charset="0"/>
                          <a:cs typeface="+mn-cs"/>
                        </a:rPr>
                        <a:t>Promedio de permanencia cama.</a:t>
                      </a:r>
                      <a:endParaRPr lang="es-PE" sz="1050" b="1" kern="1200" dirty="0">
                        <a:solidFill>
                          <a:schemeClr val="tx1"/>
                        </a:solidFill>
                        <a:effectLst/>
                        <a:latin typeface="Arial" panose="020B0604020202020204" pitchFamily="34" charset="0"/>
                        <a:ea typeface="Times New Roman" panose="02020603050405020304" pitchFamily="18" charset="0"/>
                        <a:cs typeface="+mn-cs"/>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endParaRPr lang="es-PE"/>
                    </a:p>
                  </a:txBody>
                  <a:tcPr/>
                </a:tc>
              </a:tr>
              <a:tr h="133969">
                <a:tc vMerge="1">
                  <a:txBody>
                    <a:bodyPr/>
                    <a:lstStyle/>
                    <a:p>
                      <a:endParaRPr lang="es-PE"/>
                    </a:p>
                  </a:txBody>
                  <a:tcPr/>
                </a:tc>
                <a:tc>
                  <a:txBody>
                    <a:bodyPr/>
                    <a:lstStyle/>
                    <a:p>
                      <a:pPr marL="0" algn="ctr" defTabSz="914400" rtl="0" eaLnBrk="1" latinLnBrk="0" hangingPunct="1">
                        <a:lnSpc>
                          <a:spcPct val="115000"/>
                        </a:lnSpc>
                        <a:spcAft>
                          <a:spcPts val="0"/>
                        </a:spcAft>
                      </a:pPr>
                      <a:r>
                        <a:rPr lang="es-ES" sz="1050" b="1" kern="1200" dirty="0">
                          <a:solidFill>
                            <a:schemeClr val="tx1"/>
                          </a:solidFill>
                          <a:effectLst/>
                          <a:latin typeface="Arial" panose="020B0604020202020204" pitchFamily="34" charset="0"/>
                          <a:ea typeface="Times New Roman" panose="02020603050405020304" pitchFamily="18" charset="0"/>
                          <a:cs typeface="+mn-cs"/>
                        </a:rPr>
                        <a:t>Rendimiento cama.</a:t>
                      </a:r>
                      <a:endParaRPr lang="es-PE" sz="1050" b="1" kern="1200" dirty="0">
                        <a:solidFill>
                          <a:schemeClr val="tx1"/>
                        </a:solidFill>
                        <a:effectLst/>
                        <a:latin typeface="Arial" panose="020B0604020202020204" pitchFamily="34" charset="0"/>
                        <a:ea typeface="Times New Roman" panose="02020603050405020304" pitchFamily="18" charset="0"/>
                        <a:cs typeface="+mn-cs"/>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endParaRPr lang="es-PE"/>
                    </a:p>
                  </a:txBody>
                  <a:tcPr/>
                </a:tc>
              </a:tr>
              <a:tr h="264624">
                <a:tc vMerge="1">
                  <a:txBody>
                    <a:bodyPr/>
                    <a:lstStyle/>
                    <a:p>
                      <a:endParaRPr lang="es-PE"/>
                    </a:p>
                  </a:txBody>
                  <a:tcPr/>
                </a:tc>
                <a:tc>
                  <a:txBody>
                    <a:bodyPr/>
                    <a:lstStyle/>
                    <a:p>
                      <a:pPr marL="0" algn="ctr" defTabSz="914400" rtl="0" eaLnBrk="1" latinLnBrk="0" hangingPunct="1">
                        <a:lnSpc>
                          <a:spcPct val="115000"/>
                        </a:lnSpc>
                        <a:spcAft>
                          <a:spcPts val="0"/>
                        </a:spcAft>
                      </a:pPr>
                      <a:r>
                        <a:rPr lang="es-ES" sz="1050" b="1" kern="1200" dirty="0">
                          <a:solidFill>
                            <a:schemeClr val="tx1"/>
                          </a:solidFill>
                          <a:effectLst/>
                          <a:latin typeface="Arial" panose="020B0604020202020204" pitchFamily="34" charset="0"/>
                          <a:ea typeface="Times New Roman" panose="02020603050405020304" pitchFamily="18" charset="0"/>
                          <a:cs typeface="+mn-cs"/>
                        </a:rPr>
                        <a:t>Razón de emergencia por consulta externa</a:t>
                      </a:r>
                      <a:endParaRPr lang="es-PE" sz="1050" b="1" kern="1200" dirty="0">
                        <a:solidFill>
                          <a:schemeClr val="tx1"/>
                        </a:solidFill>
                        <a:effectLst/>
                        <a:latin typeface="Arial" panose="020B0604020202020204" pitchFamily="34" charset="0"/>
                        <a:ea typeface="Times New Roman" panose="02020603050405020304" pitchFamily="18" charset="0"/>
                        <a:cs typeface="+mn-cs"/>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PE"/>
                    </a:p>
                  </a:txBody>
                  <a:tcPr/>
                </a:tc>
              </a:tr>
              <a:tr h="395279">
                <a:tc rowSpan="2">
                  <a:txBody>
                    <a:bodyPr/>
                    <a:lstStyle/>
                    <a:p>
                      <a:pPr algn="ctr">
                        <a:lnSpc>
                          <a:spcPct val="115000"/>
                        </a:lnSpc>
                        <a:spcAft>
                          <a:spcPts val="0"/>
                        </a:spcAft>
                      </a:pPr>
                      <a:r>
                        <a:rPr lang="es-ES" sz="1050" dirty="0">
                          <a:effectLst/>
                          <a:latin typeface="Arial" panose="020B0604020202020204" pitchFamily="34" charset="0"/>
                          <a:ea typeface="Times New Roman" panose="02020603050405020304" pitchFamily="18" charset="0"/>
                        </a:rPr>
                        <a:t>Compromiso de Mejora (CM)</a:t>
                      </a:r>
                      <a:endParaRPr lang="es-PE" sz="1050" dirty="0">
                        <a:effectLst/>
                        <a:latin typeface="Times New Roman" panose="02020603050405020304" pitchFamily="18" charset="0"/>
                        <a:ea typeface="Times New Roman" panose="02020603050405020304" pitchFamily="18" charset="0"/>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ES" sz="1050" b="1" kern="1200" dirty="0">
                          <a:solidFill>
                            <a:schemeClr val="tx1"/>
                          </a:solidFill>
                          <a:effectLst/>
                          <a:latin typeface="Arial" panose="020B0604020202020204" pitchFamily="34" charset="0"/>
                          <a:ea typeface="Times New Roman" panose="02020603050405020304" pitchFamily="18" charset="0"/>
                          <a:cs typeface="+mn-cs"/>
                        </a:rPr>
                        <a:t>Fortalecimiento del monitoreo a la adherencia a la Higiene de Manos en el ámbito hospitalario</a:t>
                      </a:r>
                      <a:endParaRPr lang="es-PE" sz="1050" b="1" kern="1200" dirty="0">
                        <a:solidFill>
                          <a:schemeClr val="tx1"/>
                        </a:solidFill>
                        <a:effectLst/>
                        <a:latin typeface="Arial" panose="020B0604020202020204" pitchFamily="34" charset="0"/>
                        <a:ea typeface="Times New Roman" panose="02020603050405020304" pitchFamily="18" charset="0"/>
                        <a:cs typeface="+mn-cs"/>
                      </a:endParaRPr>
                    </a:p>
                  </a:txBody>
                  <a:tcPr marL="3636" marR="3636" marT="363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s-ES" sz="1050" kern="1200" dirty="0">
                          <a:solidFill>
                            <a:schemeClr val="tx1"/>
                          </a:solidFill>
                          <a:effectLst/>
                          <a:latin typeface="Arial" panose="020B0604020202020204" pitchFamily="34" charset="0"/>
                          <a:ea typeface="Times New Roman" panose="02020603050405020304" pitchFamily="18" charset="0"/>
                          <a:cs typeface="+mn-cs"/>
                        </a:rPr>
                        <a:t>Informe preparado por la Dirección de Intercambio Prestacional, Organización y Servicios de Salud - DIPOS, en base a los informes remitidos por las DIRESA/GERESA, DIRIS (que incluye a Hospitales de jurisdicción) e Institutos de Lima Metropolitana.</a:t>
                      </a:r>
                      <a:endParaRPr lang="es-PE" sz="1050" kern="1200" dirty="0">
                        <a:solidFill>
                          <a:schemeClr val="tx1"/>
                        </a:solidFill>
                        <a:effectLst/>
                        <a:latin typeface="Arial" panose="020B0604020202020204" pitchFamily="34" charset="0"/>
                        <a:ea typeface="Times New Roman" panose="02020603050405020304" pitchFamily="18" charset="0"/>
                        <a:cs typeface="+mn-cs"/>
                      </a:endParaRPr>
                    </a:p>
                  </a:txBody>
                  <a:tcPr marL="3636" marR="3636" marT="3636"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tr>
              <a:tr h="264624">
                <a:tc vMerge="1">
                  <a:txBody>
                    <a:bodyPr/>
                    <a:lstStyle/>
                    <a:p>
                      <a:endParaRPr lang="es-PE"/>
                    </a:p>
                  </a:txBody>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s-ES" sz="1050" b="1" kern="1200" dirty="0" smtClean="0">
                          <a:solidFill>
                            <a:schemeClr val="tx1"/>
                          </a:solidFill>
                          <a:effectLst/>
                          <a:latin typeface="Arial" panose="020B0604020202020204" pitchFamily="34" charset="0"/>
                          <a:ea typeface="Times New Roman" panose="02020603050405020304" pitchFamily="18" charset="0"/>
                          <a:cs typeface="+mn-cs"/>
                        </a:rPr>
                        <a:t>Fortalecimiento de la implementación en la aplicación de la Lista de Verificación de Seguridad de la Cirugía</a:t>
                      </a:r>
                      <a:endParaRPr lang="es-PE" sz="1050" b="1" kern="1200" dirty="0" smtClean="0">
                        <a:solidFill>
                          <a:schemeClr val="tx1"/>
                        </a:solidFill>
                        <a:effectLst/>
                        <a:latin typeface="Arial" panose="020B0604020202020204" pitchFamily="34" charset="0"/>
                        <a:ea typeface="Times New Roman" panose="02020603050405020304" pitchFamily="18" charset="0"/>
                        <a:cs typeface="+mn-cs"/>
                      </a:endParaRPr>
                    </a:p>
                    <a:p>
                      <a:pPr algn="ctr">
                        <a:lnSpc>
                          <a:spcPct val="115000"/>
                        </a:lnSpc>
                        <a:spcAft>
                          <a:spcPts val="0"/>
                        </a:spcAft>
                      </a:pPr>
                      <a:endParaRPr lang="es-PE" sz="1050" b="1" dirty="0">
                        <a:effectLst/>
                        <a:latin typeface="Times New Roman" panose="02020603050405020304" pitchFamily="18" charset="0"/>
                        <a:ea typeface="Times New Roman" panose="02020603050405020304" pitchFamily="18" charset="0"/>
                      </a:endParaRPr>
                    </a:p>
                  </a:txBody>
                  <a:tcPr marL="3636" marR="3636" marT="363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pPr>
                      <a:endParaRPr lang="es-PE" sz="1050" dirty="0">
                        <a:effectLst/>
                        <a:latin typeface="Calibri" panose="020F0502020204030204" pitchFamily="34" charset="0"/>
                      </a:endParaRPr>
                    </a:p>
                  </a:txBody>
                  <a:tcPr marL="3636" marR="3636" marT="3636"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CuadroTexto 6"/>
          <p:cNvSpPr txBox="1"/>
          <p:nvPr/>
        </p:nvSpPr>
        <p:spPr>
          <a:xfrm>
            <a:off x="1005206" y="3042529"/>
            <a:ext cx="10536859" cy="609911"/>
          </a:xfrm>
          <a:prstGeom prst="rect">
            <a:avLst/>
          </a:prstGeom>
        </p:spPr>
        <p:txBody>
          <a:bodyPr wrap="none">
            <a:spAutoFit/>
          </a:bodyPr>
          <a:lstStyle>
            <a:defPPr>
              <a:defRPr lang="es-PE"/>
            </a:defPPr>
            <a:lvl1pPr>
              <a:lnSpc>
                <a:spcPct val="115000"/>
              </a:lnSpc>
              <a:spcBef>
                <a:spcPts val="1000"/>
              </a:spcBef>
              <a:defRPr sz="1100" b="1" u="sng">
                <a:solidFill>
                  <a:srgbClr val="000000"/>
                </a:solidFill>
                <a:latin typeface="Arial" panose="020B0604020202020204" pitchFamily="34" charset="0"/>
                <a:ea typeface="PMingLiU" panose="02020500000000000000" pitchFamily="18" charset="-120"/>
                <a:cs typeface="Times New Roman" panose="02020603050405020304" pitchFamily="18" charset="0"/>
              </a:defRPr>
            </a:lvl1pPr>
          </a:lstStyle>
          <a:p>
            <a:r>
              <a:rPr lang="es-PE" dirty="0"/>
              <a:t>Tabla 4: ID y CM  para evaluación de los hospitales de nivel II de más de 50 camas, los Hospitales de nivel III, los Hospitales Especializados y los Institutos</a:t>
            </a:r>
          </a:p>
          <a:p>
            <a:endParaRPr lang="es-PE" dirty="0"/>
          </a:p>
        </p:txBody>
      </p:sp>
    </p:spTree>
    <p:extLst>
      <p:ext uri="{BB962C8B-B14F-4D97-AF65-F5344CB8AC3E}">
        <p14:creationId xmlns:p14="http://schemas.microsoft.com/office/powerpoint/2010/main" val="3046056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287"/>
          <a:stretch/>
        </p:blipFill>
        <p:spPr>
          <a:xfrm>
            <a:off x="282873" y="202018"/>
            <a:ext cx="3073069" cy="578677"/>
          </a:xfrm>
          <a:prstGeom prst="rect">
            <a:avLst/>
          </a:prstGeom>
        </p:spPr>
      </p:pic>
      <p:graphicFrame>
        <p:nvGraphicFramePr>
          <p:cNvPr id="5" name="Tabla 4"/>
          <p:cNvGraphicFramePr>
            <a:graphicFrameLocks noGrp="1"/>
          </p:cNvGraphicFramePr>
          <p:nvPr>
            <p:extLst>
              <p:ext uri="{D42A27DB-BD31-4B8C-83A1-F6EECF244321}">
                <p14:modId xmlns:p14="http://schemas.microsoft.com/office/powerpoint/2010/main" val="3229813326"/>
              </p:ext>
            </p:extLst>
          </p:nvPr>
        </p:nvGraphicFramePr>
        <p:xfrm>
          <a:off x="1971677" y="2244727"/>
          <a:ext cx="8782048" cy="2215548"/>
        </p:xfrm>
        <a:graphic>
          <a:graphicData uri="http://schemas.openxmlformats.org/drawingml/2006/table">
            <a:tbl>
              <a:tblPr/>
              <a:tblGrid>
                <a:gridCol w="2143123"/>
                <a:gridCol w="3048000"/>
                <a:gridCol w="3590925"/>
              </a:tblGrid>
              <a:tr h="133969">
                <a:tc>
                  <a:txBody>
                    <a:bodyPr/>
                    <a:lstStyle/>
                    <a:p>
                      <a:pPr algn="ctr">
                        <a:lnSpc>
                          <a:spcPct val="115000"/>
                        </a:lnSpc>
                        <a:spcAft>
                          <a:spcPts val="0"/>
                        </a:spcAft>
                      </a:pPr>
                      <a:r>
                        <a:rPr lang="es-ES" sz="1050" b="1" dirty="0">
                          <a:effectLst/>
                          <a:latin typeface="Arial" panose="020B0604020202020204" pitchFamily="34" charset="0"/>
                          <a:ea typeface="Times New Roman" panose="02020603050405020304" pitchFamily="18" charset="0"/>
                        </a:rPr>
                        <a:t>Tipo</a:t>
                      </a:r>
                      <a:endParaRPr lang="es-PE" sz="1050" dirty="0">
                        <a:effectLst/>
                        <a:latin typeface="Times New Roman" panose="02020603050405020304" pitchFamily="18" charset="0"/>
                        <a:ea typeface="Times New Roman" panose="02020603050405020304" pitchFamily="18" charset="0"/>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b="1">
                          <a:effectLst/>
                          <a:latin typeface="Arial" panose="020B0604020202020204" pitchFamily="34" charset="0"/>
                          <a:ea typeface="Times New Roman" panose="02020603050405020304" pitchFamily="18" charset="0"/>
                        </a:rPr>
                        <a:t>Denominación</a:t>
                      </a:r>
                      <a:endParaRPr lang="es-PE" sz="1050">
                        <a:effectLst/>
                        <a:latin typeface="Times New Roman" panose="02020603050405020304" pitchFamily="18" charset="0"/>
                        <a:ea typeface="Times New Roman" panose="02020603050405020304" pitchFamily="18" charset="0"/>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b="1" dirty="0">
                          <a:solidFill>
                            <a:srgbClr val="3366FF"/>
                          </a:solidFill>
                          <a:effectLst/>
                          <a:latin typeface="Arial" panose="020B0604020202020204" pitchFamily="34" charset="0"/>
                          <a:ea typeface="Times New Roman" panose="02020603050405020304" pitchFamily="18" charset="0"/>
                        </a:rPr>
                        <a:t>Fuente de datos</a:t>
                      </a:r>
                      <a:endParaRPr lang="es-PE" sz="1050" dirty="0">
                        <a:solidFill>
                          <a:srgbClr val="3366FF"/>
                        </a:solidFill>
                        <a:effectLst/>
                        <a:latin typeface="Times New Roman" panose="02020603050405020304" pitchFamily="18" charset="0"/>
                        <a:ea typeface="Times New Roman" panose="02020603050405020304" pitchFamily="18" charset="0"/>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624">
                <a:tc>
                  <a:txBody>
                    <a:bodyPr/>
                    <a:lstStyle/>
                    <a:p>
                      <a:pPr algn="ctr">
                        <a:lnSpc>
                          <a:spcPct val="115000"/>
                        </a:lnSpc>
                        <a:spcAft>
                          <a:spcPts val="0"/>
                        </a:spcAft>
                      </a:pPr>
                      <a:r>
                        <a:rPr lang="es-ES" sz="1050" dirty="0">
                          <a:effectLst/>
                          <a:latin typeface="Arial" panose="020B0604020202020204" pitchFamily="34" charset="0"/>
                          <a:ea typeface="Times New Roman" panose="02020603050405020304" pitchFamily="18" charset="0"/>
                        </a:rPr>
                        <a:t>Compromiso de Mejora (CM)</a:t>
                      </a:r>
                      <a:endParaRPr lang="es-PE" sz="1050" dirty="0">
                        <a:effectLst/>
                        <a:latin typeface="Times New Roman" panose="02020603050405020304" pitchFamily="18" charset="0"/>
                        <a:ea typeface="Times New Roman" panose="02020603050405020304" pitchFamily="18" charset="0"/>
                      </a:endParaRPr>
                    </a:p>
                  </a:txBody>
                  <a:tcPr marL="3636" marR="3636" marT="3636"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050" dirty="0">
                          <a:effectLst/>
                          <a:latin typeface="Arial" panose="020B0604020202020204" pitchFamily="34" charset="0"/>
                          <a:ea typeface="Times New Roman" panose="02020603050405020304" pitchFamily="18" charset="0"/>
                        </a:rPr>
                        <a:t>Selección de daño de prioridad </a:t>
                      </a:r>
                      <a:r>
                        <a:rPr lang="es-ES" sz="1050" dirty="0" smtClean="0">
                          <a:effectLst/>
                          <a:latin typeface="Arial" panose="020B0604020202020204" pitchFamily="34" charset="0"/>
                          <a:ea typeface="Times New Roman" panose="02020603050405020304" pitchFamily="18" charset="0"/>
                        </a:rPr>
                        <a:t>institucional</a:t>
                      </a:r>
                    </a:p>
                    <a:p>
                      <a:pPr algn="ctr">
                        <a:lnSpc>
                          <a:spcPct val="115000"/>
                        </a:lnSpc>
                        <a:spcAft>
                          <a:spcPts val="0"/>
                        </a:spcAft>
                      </a:pPr>
                      <a:endParaRPr lang="es-ES" sz="1050" dirty="0" smtClean="0">
                        <a:effectLst/>
                        <a:latin typeface="Arial" panose="020B0604020202020204" pitchFamily="34" charset="0"/>
                        <a:ea typeface="Times New Roman" panose="02020603050405020304" pitchFamily="18" charset="0"/>
                      </a:endParaRPr>
                    </a:p>
                    <a:p>
                      <a:pPr marL="0" marR="0" indent="0" algn="ctr" defTabSz="914400" rtl="0" eaLnBrk="1" fontAlgn="auto" latinLnBrk="0" hangingPunct="1">
                        <a:lnSpc>
                          <a:spcPct val="115000"/>
                        </a:lnSpc>
                        <a:spcBef>
                          <a:spcPts val="0"/>
                        </a:spcBef>
                        <a:spcAft>
                          <a:spcPts val="0"/>
                        </a:spcAft>
                        <a:buClrTx/>
                        <a:buSzTx/>
                        <a:buFontTx/>
                        <a:buNone/>
                        <a:tabLst/>
                        <a:defRPr/>
                      </a:pPr>
                      <a:r>
                        <a:rPr lang="es-ES" sz="1050" b="1" dirty="0" smtClean="0"/>
                        <a:t>Ficha N° 247 (7) Mejora del seguimiento y control de pacientes atendidos en Emergencia. Hospital de Emergencias Pediátricas.</a:t>
                      </a:r>
                    </a:p>
                    <a:p>
                      <a:pPr marL="0" marR="0" indent="0" algn="ctr" defTabSz="914400" rtl="0" eaLnBrk="1" fontAlgn="auto" latinLnBrk="0" hangingPunct="1">
                        <a:lnSpc>
                          <a:spcPct val="115000"/>
                        </a:lnSpc>
                        <a:spcBef>
                          <a:spcPts val="0"/>
                        </a:spcBef>
                        <a:spcAft>
                          <a:spcPts val="0"/>
                        </a:spcAft>
                        <a:buClrTx/>
                        <a:buSzTx/>
                        <a:buFontTx/>
                        <a:buNone/>
                        <a:tabLst/>
                        <a:defRPr/>
                      </a:pPr>
                      <a:endParaRPr lang="es-ES" sz="1050" b="1" dirty="0" smtClean="0"/>
                    </a:p>
                    <a:p>
                      <a:pPr marL="0" marR="0" indent="0" algn="ctr" defTabSz="914400" rtl="0" eaLnBrk="1" fontAlgn="auto" latinLnBrk="0" hangingPunct="1">
                        <a:lnSpc>
                          <a:spcPct val="115000"/>
                        </a:lnSpc>
                        <a:spcBef>
                          <a:spcPts val="0"/>
                        </a:spcBef>
                        <a:spcAft>
                          <a:spcPts val="0"/>
                        </a:spcAft>
                        <a:buClrTx/>
                        <a:buSzTx/>
                        <a:buFontTx/>
                        <a:buNone/>
                        <a:tabLst/>
                        <a:defRPr/>
                      </a:pPr>
                      <a:r>
                        <a:rPr lang="es-ES" sz="1050" b="1" dirty="0" smtClean="0"/>
                        <a:t>Ficha Nº 24 (8). Mejora del Seguimiento y control de pacientes atendidos en Emergencia- Hospital de Emergencias Casimiro Ulloa.</a:t>
                      </a:r>
                      <a:endParaRPr lang="es-PE" sz="1050" dirty="0" smtClean="0"/>
                    </a:p>
                    <a:p>
                      <a:pPr marL="0" marR="0" indent="0" algn="ctr" defTabSz="914400" rtl="0" eaLnBrk="1" fontAlgn="auto" latinLnBrk="0" hangingPunct="1">
                        <a:lnSpc>
                          <a:spcPct val="115000"/>
                        </a:lnSpc>
                        <a:spcBef>
                          <a:spcPts val="0"/>
                        </a:spcBef>
                        <a:spcAft>
                          <a:spcPts val="0"/>
                        </a:spcAft>
                        <a:buClrTx/>
                        <a:buSzTx/>
                        <a:buFontTx/>
                        <a:buNone/>
                        <a:tabLst/>
                        <a:defRPr/>
                      </a:pPr>
                      <a:endParaRPr lang="es-PE" sz="1050" dirty="0" smtClean="0"/>
                    </a:p>
                    <a:p>
                      <a:pPr algn="ctr">
                        <a:lnSpc>
                          <a:spcPct val="115000"/>
                        </a:lnSpc>
                        <a:spcAft>
                          <a:spcPts val="0"/>
                        </a:spcAft>
                      </a:pPr>
                      <a:endParaRPr lang="es-PE" sz="1050" dirty="0">
                        <a:effectLst/>
                        <a:latin typeface="Times New Roman" panose="02020603050405020304" pitchFamily="18" charset="0"/>
                        <a:ea typeface="Times New Roman" panose="02020603050405020304" pitchFamily="18" charset="0"/>
                      </a:endParaRPr>
                    </a:p>
                  </a:txBody>
                  <a:tcPr marL="3636" marR="3636" marT="363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s-ES" sz="1050" kern="1200" dirty="0" smtClean="0">
                          <a:solidFill>
                            <a:schemeClr val="tx1"/>
                          </a:solidFill>
                          <a:effectLst/>
                          <a:latin typeface="Arial" panose="020B0604020202020204" pitchFamily="34" charset="0"/>
                          <a:ea typeface="Times New Roman" panose="02020603050405020304" pitchFamily="18" charset="0"/>
                          <a:cs typeface="+mn-cs"/>
                        </a:rPr>
                        <a:t>Informe preparado por la Dirección de Intercambio Prestacional, Organización y Servicios de Salud - DIPOS, en base a los informes remitidos por las DIRESA/GERESA, DIRIS (que incluye a Hospitales de jurisdicción) e Institutos de Lima Metropolitana.</a:t>
                      </a:r>
                      <a:endParaRPr lang="es-PE" sz="1050" kern="1200" dirty="0" smtClean="0">
                        <a:solidFill>
                          <a:schemeClr val="tx1"/>
                        </a:solidFill>
                        <a:effectLst/>
                        <a:latin typeface="Arial" panose="020B0604020202020204" pitchFamily="34" charset="0"/>
                        <a:ea typeface="Times New Roman" panose="02020603050405020304" pitchFamily="18" charset="0"/>
                        <a:cs typeface="+mn-cs"/>
                      </a:endParaRPr>
                    </a:p>
                    <a:p>
                      <a:pPr>
                        <a:lnSpc>
                          <a:spcPct val="115000"/>
                        </a:lnSpc>
                      </a:pPr>
                      <a:endParaRPr lang="es-PE" sz="1050" dirty="0">
                        <a:effectLst/>
                        <a:latin typeface="Calibri" panose="020F0502020204030204" pitchFamily="34" charset="0"/>
                      </a:endParaRPr>
                    </a:p>
                  </a:txBody>
                  <a:tcPr marL="3636" marR="3636" marT="3636"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CuadroTexto 6"/>
          <p:cNvSpPr txBox="1"/>
          <p:nvPr/>
        </p:nvSpPr>
        <p:spPr>
          <a:xfrm>
            <a:off x="1691006" y="1337554"/>
            <a:ext cx="2621230" cy="270459"/>
          </a:xfrm>
          <a:prstGeom prst="rect">
            <a:avLst/>
          </a:prstGeom>
        </p:spPr>
        <p:txBody>
          <a:bodyPr wrap="none">
            <a:spAutoFit/>
          </a:bodyPr>
          <a:lstStyle>
            <a:defPPr>
              <a:defRPr lang="es-PE"/>
            </a:defPPr>
            <a:lvl1pPr>
              <a:lnSpc>
                <a:spcPct val="115000"/>
              </a:lnSpc>
              <a:spcBef>
                <a:spcPts val="1000"/>
              </a:spcBef>
              <a:defRPr sz="1100" b="1" u="sng">
                <a:solidFill>
                  <a:srgbClr val="000000"/>
                </a:solidFill>
                <a:latin typeface="Arial" panose="020B0604020202020204" pitchFamily="34" charset="0"/>
                <a:ea typeface="PMingLiU" panose="02020500000000000000" pitchFamily="18" charset="-120"/>
                <a:cs typeface="Times New Roman" panose="02020603050405020304" pitchFamily="18" charset="0"/>
              </a:defRPr>
            </a:lvl1pPr>
          </a:lstStyle>
          <a:p>
            <a:r>
              <a:rPr lang="es-PE" dirty="0" smtClean="0"/>
              <a:t>Solo para Hospitales de Emergencia</a:t>
            </a:r>
            <a:endParaRPr lang="es-PE" dirty="0"/>
          </a:p>
        </p:txBody>
      </p:sp>
    </p:spTree>
    <p:extLst>
      <p:ext uri="{BB962C8B-B14F-4D97-AF65-F5344CB8AC3E}">
        <p14:creationId xmlns:p14="http://schemas.microsoft.com/office/powerpoint/2010/main" val="2693379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cumento 4"/>
          <p:cNvSpPr/>
          <p:nvPr/>
        </p:nvSpPr>
        <p:spPr>
          <a:xfrm>
            <a:off x="0" y="-10059"/>
            <a:ext cx="12192000" cy="404036"/>
          </a:xfrm>
          <a:prstGeom prst="flowChartDocumen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437"/>
          <a:stretch/>
        </p:blipFill>
        <p:spPr>
          <a:xfrm>
            <a:off x="282874" y="202018"/>
            <a:ext cx="3063642" cy="578677"/>
          </a:xfrm>
          <a:prstGeom prst="rect">
            <a:avLst/>
          </a:prstGeom>
        </p:spPr>
      </p:pic>
      <p:cxnSp>
        <p:nvCxnSpPr>
          <p:cNvPr id="6" name="Conector recto 5"/>
          <p:cNvCxnSpPr/>
          <p:nvPr/>
        </p:nvCxnSpPr>
        <p:spPr>
          <a:xfrm>
            <a:off x="1011766" y="3963723"/>
            <a:ext cx="10168467" cy="13363"/>
          </a:xfrm>
          <a:prstGeom prst="line">
            <a:avLst/>
          </a:prstGeom>
          <a:ln w="412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 Título"/>
          <p:cNvSpPr>
            <a:spLocks noGrp="1"/>
          </p:cNvSpPr>
          <p:nvPr>
            <p:ph type="ctrTitle"/>
          </p:nvPr>
        </p:nvSpPr>
        <p:spPr>
          <a:xfrm>
            <a:off x="2005750" y="2106790"/>
            <a:ext cx="7168942" cy="1166615"/>
          </a:xfrm>
        </p:spPr>
        <p:txBody>
          <a:bodyPr>
            <a:normAutofit/>
          </a:bodyPr>
          <a:lstStyle/>
          <a:p>
            <a:r>
              <a:rPr lang="es-PE" sz="2200" b="1" dirty="0" smtClean="0">
                <a:solidFill>
                  <a:srgbClr val="0000FF"/>
                </a:solidFill>
                <a:latin typeface="Arial Black" panose="020B0A04020102020204" pitchFamily="34" charset="0"/>
              </a:rPr>
              <a:t>CONVENIOS DE GESTIÓN</a:t>
            </a:r>
            <a:br>
              <a:rPr lang="es-PE" sz="2200" b="1" dirty="0" smtClean="0">
                <a:solidFill>
                  <a:srgbClr val="0000FF"/>
                </a:solidFill>
                <a:latin typeface="Arial Black" panose="020B0A04020102020204" pitchFamily="34" charset="0"/>
              </a:rPr>
            </a:br>
            <a:r>
              <a:rPr lang="es-PE" sz="2200" b="1" dirty="0">
                <a:solidFill>
                  <a:srgbClr val="0000FF"/>
                </a:solidFill>
                <a:latin typeface="Arial Black" panose="020B0A04020102020204" pitchFamily="34" charset="0"/>
              </a:rPr>
              <a:t/>
            </a:r>
            <a:br>
              <a:rPr lang="es-PE" sz="2200" b="1" dirty="0">
                <a:solidFill>
                  <a:srgbClr val="0000FF"/>
                </a:solidFill>
                <a:latin typeface="Arial Black" panose="020B0A04020102020204" pitchFamily="34" charset="0"/>
              </a:rPr>
            </a:br>
            <a:r>
              <a:rPr lang="es-PE" sz="2200" b="1" dirty="0" smtClean="0">
                <a:solidFill>
                  <a:srgbClr val="0000FF"/>
                </a:solidFill>
                <a:latin typeface="Arial Black" panose="020B0A04020102020204" pitchFamily="34" charset="0"/>
              </a:rPr>
              <a:t>2017</a:t>
            </a:r>
            <a:endParaRPr lang="es-ES" sz="2200" b="1" dirty="0">
              <a:solidFill>
                <a:srgbClr val="0000FF"/>
              </a:solidFill>
              <a:latin typeface="Arial Black" panose="020B0A04020102020204" pitchFamily="34" charset="0"/>
            </a:endParaRPr>
          </a:p>
        </p:txBody>
      </p:sp>
      <p:sp>
        <p:nvSpPr>
          <p:cNvPr id="9" name="CuadroTexto 8"/>
          <p:cNvSpPr txBox="1"/>
          <p:nvPr/>
        </p:nvSpPr>
        <p:spPr>
          <a:xfrm>
            <a:off x="3268699" y="4599500"/>
            <a:ext cx="6075702" cy="646331"/>
          </a:xfrm>
          <a:prstGeom prst="rect">
            <a:avLst/>
          </a:prstGeom>
          <a:noFill/>
        </p:spPr>
        <p:txBody>
          <a:bodyPr wrap="none" rtlCol="0">
            <a:spAutoFit/>
          </a:bodyPr>
          <a:lstStyle/>
          <a:p>
            <a:pPr algn="ctr"/>
            <a:r>
              <a:rPr lang="es-PE" sz="2000" dirty="0" smtClean="0">
                <a:solidFill>
                  <a:schemeClr val="accent5">
                    <a:lumMod val="75000"/>
                  </a:schemeClr>
                </a:solidFill>
                <a:latin typeface="Aharoni" panose="02010803020104030203" pitchFamily="2" charset="-79"/>
                <a:cs typeface="Aharoni" panose="02010803020104030203" pitchFamily="2" charset="-79"/>
              </a:rPr>
              <a:t>Productividad hora médico en consulta externa</a:t>
            </a:r>
            <a:endParaRPr lang="es-PE" sz="2400" dirty="0">
              <a:solidFill>
                <a:schemeClr val="accent5">
                  <a:lumMod val="75000"/>
                </a:schemeClr>
              </a:solidFill>
              <a:latin typeface="Aharoni" panose="02010803020104030203" pitchFamily="2" charset="-79"/>
              <a:ea typeface="Times New Roman" panose="02020603050405020304" pitchFamily="18" charset="0"/>
              <a:cs typeface="Aharoni" panose="02010803020104030203" pitchFamily="2" charset="-79"/>
            </a:endParaRPr>
          </a:p>
          <a:p>
            <a:endParaRPr lang="es-PE" sz="1600" dirty="0"/>
          </a:p>
        </p:txBody>
      </p:sp>
    </p:spTree>
    <p:extLst>
      <p:ext uri="{BB962C8B-B14F-4D97-AF65-F5344CB8AC3E}">
        <p14:creationId xmlns:p14="http://schemas.microsoft.com/office/powerpoint/2010/main" val="2978075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l="-1" r="51288"/>
          <a:stretch/>
        </p:blipFill>
        <p:spPr>
          <a:xfrm>
            <a:off x="282874" y="202018"/>
            <a:ext cx="3073068" cy="578677"/>
          </a:xfrm>
          <a:prstGeom prst="rect">
            <a:avLst/>
          </a:prstGeom>
        </p:spPr>
      </p:pic>
      <p:graphicFrame>
        <p:nvGraphicFramePr>
          <p:cNvPr id="3" name="Tabla 2"/>
          <p:cNvGraphicFramePr>
            <a:graphicFrameLocks noGrp="1"/>
          </p:cNvGraphicFramePr>
          <p:nvPr>
            <p:extLst>
              <p:ext uri="{D42A27DB-BD31-4B8C-83A1-F6EECF244321}">
                <p14:modId xmlns:p14="http://schemas.microsoft.com/office/powerpoint/2010/main" val="972039928"/>
              </p:ext>
            </p:extLst>
          </p:nvPr>
        </p:nvGraphicFramePr>
        <p:xfrm>
          <a:off x="896418" y="1268539"/>
          <a:ext cx="9590607" cy="5246767"/>
        </p:xfrm>
        <a:graphic>
          <a:graphicData uri="http://schemas.openxmlformats.org/drawingml/2006/table">
            <a:tbl>
              <a:tblPr firstRow="1" firstCol="1" bandRow="1">
                <a:tableStyleId>{5C22544A-7EE6-4342-B048-85BDC9FD1C3A}</a:tableStyleId>
              </a:tblPr>
              <a:tblGrid>
                <a:gridCol w="1796441"/>
                <a:gridCol w="2122456"/>
                <a:gridCol w="1801248"/>
                <a:gridCol w="1389533"/>
                <a:gridCol w="2480929"/>
              </a:tblGrid>
              <a:tr h="250376">
                <a:tc>
                  <a:txBody>
                    <a:bodyPr/>
                    <a:lstStyle/>
                    <a:p>
                      <a:pPr>
                        <a:spcAft>
                          <a:spcPts val="0"/>
                        </a:spcAft>
                      </a:pPr>
                      <a:r>
                        <a:rPr lang="es-ES" sz="1400" dirty="0">
                          <a:effectLst/>
                        </a:rPr>
                        <a:t>Nombre </a:t>
                      </a:r>
                      <a:endParaRPr lang="es-PE" sz="1400" dirty="0">
                        <a:effectLst/>
                        <a:latin typeface="Times New Roman" panose="02020603050405020304" pitchFamily="18" charset="0"/>
                        <a:ea typeface="Times New Roman" panose="02020603050405020304" pitchFamily="18" charset="0"/>
                      </a:endParaRPr>
                    </a:p>
                  </a:txBody>
                  <a:tcPr marL="14527" marR="14527" marT="0" marB="0" anchor="ctr"/>
                </a:tc>
                <a:tc gridSpan="4">
                  <a:txBody>
                    <a:bodyPr/>
                    <a:lstStyle/>
                    <a:p>
                      <a:pPr>
                        <a:spcAft>
                          <a:spcPts val="0"/>
                        </a:spcAft>
                      </a:pPr>
                      <a:r>
                        <a:rPr lang="es-ES" sz="1400">
                          <a:effectLst/>
                        </a:rPr>
                        <a:t>Productividad hora-médico en consulta externa.</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hMerge="1">
                  <a:txBody>
                    <a:bodyPr/>
                    <a:lstStyle/>
                    <a:p>
                      <a:endParaRPr lang="es-PE"/>
                    </a:p>
                  </a:txBody>
                  <a:tcPr/>
                </a:tc>
                <a:tc hMerge="1">
                  <a:txBody>
                    <a:bodyPr/>
                    <a:lstStyle/>
                    <a:p>
                      <a:endParaRPr lang="es-PE"/>
                    </a:p>
                  </a:txBody>
                  <a:tcPr/>
                </a:tc>
                <a:tc hMerge="1">
                  <a:txBody>
                    <a:bodyPr/>
                    <a:lstStyle/>
                    <a:p>
                      <a:endParaRPr lang="es-PE"/>
                    </a:p>
                  </a:txBody>
                  <a:tcPr/>
                </a:tc>
              </a:tr>
              <a:tr h="250376">
                <a:tc>
                  <a:txBody>
                    <a:bodyPr/>
                    <a:lstStyle/>
                    <a:p>
                      <a:pPr>
                        <a:spcAft>
                          <a:spcPts val="0"/>
                        </a:spcAft>
                      </a:pPr>
                      <a:r>
                        <a:rPr lang="es-ES" sz="1400">
                          <a:effectLst/>
                        </a:rPr>
                        <a:t>Tipo</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gridSpan="4">
                  <a:txBody>
                    <a:bodyPr/>
                    <a:lstStyle/>
                    <a:p>
                      <a:pPr>
                        <a:spcAft>
                          <a:spcPts val="0"/>
                        </a:spcAft>
                      </a:pPr>
                      <a:r>
                        <a:rPr lang="es-ES" sz="1400">
                          <a:effectLst/>
                        </a:rPr>
                        <a:t>Indicador de desempeño.</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hMerge="1">
                  <a:txBody>
                    <a:bodyPr/>
                    <a:lstStyle/>
                    <a:p>
                      <a:endParaRPr lang="es-PE"/>
                    </a:p>
                  </a:txBody>
                  <a:tcPr/>
                </a:tc>
                <a:tc hMerge="1">
                  <a:txBody>
                    <a:bodyPr/>
                    <a:lstStyle/>
                    <a:p>
                      <a:endParaRPr lang="es-PE"/>
                    </a:p>
                  </a:txBody>
                  <a:tcPr/>
                </a:tc>
                <a:tc hMerge="1">
                  <a:txBody>
                    <a:bodyPr/>
                    <a:lstStyle/>
                    <a:p>
                      <a:endParaRPr lang="es-PE"/>
                    </a:p>
                  </a:txBody>
                  <a:tcPr/>
                </a:tc>
              </a:tr>
              <a:tr h="250376">
                <a:tc>
                  <a:txBody>
                    <a:bodyPr/>
                    <a:lstStyle/>
                    <a:p>
                      <a:pPr>
                        <a:spcAft>
                          <a:spcPts val="0"/>
                        </a:spcAft>
                      </a:pPr>
                      <a:r>
                        <a:rPr lang="es-ES" sz="1400">
                          <a:effectLst/>
                        </a:rPr>
                        <a:t>Institución</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gridSpan="4">
                  <a:txBody>
                    <a:bodyPr/>
                    <a:lstStyle/>
                    <a:p>
                      <a:pPr>
                        <a:spcAft>
                          <a:spcPts val="0"/>
                        </a:spcAft>
                      </a:pPr>
                      <a:r>
                        <a:rPr lang="es-ES" sz="1400">
                          <a:effectLst/>
                        </a:rPr>
                        <a:t>DIRIS, Red de salud, y Hospitales</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hMerge="1">
                  <a:txBody>
                    <a:bodyPr/>
                    <a:lstStyle/>
                    <a:p>
                      <a:endParaRPr lang="es-PE"/>
                    </a:p>
                  </a:txBody>
                  <a:tcPr/>
                </a:tc>
                <a:tc hMerge="1">
                  <a:txBody>
                    <a:bodyPr/>
                    <a:lstStyle/>
                    <a:p>
                      <a:endParaRPr lang="es-PE"/>
                    </a:p>
                  </a:txBody>
                  <a:tcPr/>
                </a:tc>
                <a:tc hMerge="1">
                  <a:txBody>
                    <a:bodyPr/>
                    <a:lstStyle/>
                    <a:p>
                      <a:endParaRPr lang="es-PE"/>
                    </a:p>
                  </a:txBody>
                  <a:tcPr/>
                </a:tc>
              </a:tr>
              <a:tr h="250376">
                <a:tc>
                  <a:txBody>
                    <a:bodyPr/>
                    <a:lstStyle/>
                    <a:p>
                      <a:pPr>
                        <a:spcAft>
                          <a:spcPts val="0"/>
                        </a:spcAft>
                      </a:pPr>
                      <a:r>
                        <a:rPr lang="es-ES" sz="1400">
                          <a:effectLst/>
                        </a:rPr>
                        <a:t>Definición</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gridSpan="4">
                  <a:txBody>
                    <a:bodyPr/>
                    <a:lstStyle/>
                    <a:p>
                      <a:pPr>
                        <a:spcAft>
                          <a:spcPts val="0"/>
                        </a:spcAft>
                      </a:pPr>
                      <a:r>
                        <a:rPr lang="es-ES" sz="1400">
                          <a:effectLst/>
                        </a:rPr>
                        <a:t>Resultado de dividir el número de consultas médicas en consulta externa de un período, entre el número de horas-médico programadas en el mismo período.</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hMerge="1">
                  <a:txBody>
                    <a:bodyPr/>
                    <a:lstStyle/>
                    <a:p>
                      <a:endParaRPr lang="es-PE"/>
                    </a:p>
                  </a:txBody>
                  <a:tcPr/>
                </a:tc>
                <a:tc hMerge="1">
                  <a:txBody>
                    <a:bodyPr/>
                    <a:lstStyle/>
                    <a:p>
                      <a:endParaRPr lang="es-PE"/>
                    </a:p>
                  </a:txBody>
                  <a:tcPr/>
                </a:tc>
                <a:tc hMerge="1">
                  <a:txBody>
                    <a:bodyPr/>
                    <a:lstStyle/>
                    <a:p>
                      <a:endParaRPr lang="es-PE"/>
                    </a:p>
                  </a:txBody>
                  <a:tcPr/>
                </a:tc>
              </a:tr>
              <a:tr h="1251882">
                <a:tc>
                  <a:txBody>
                    <a:bodyPr/>
                    <a:lstStyle/>
                    <a:p>
                      <a:pPr>
                        <a:spcAft>
                          <a:spcPts val="0"/>
                        </a:spcAft>
                      </a:pPr>
                      <a:r>
                        <a:rPr lang="es-ES" sz="1400">
                          <a:effectLst/>
                        </a:rPr>
                        <a:t>Justificación</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gridSpan="4">
                  <a:txBody>
                    <a:bodyPr/>
                    <a:lstStyle/>
                    <a:p>
                      <a:pPr>
                        <a:spcAft>
                          <a:spcPts val="0"/>
                        </a:spcAft>
                      </a:pPr>
                      <a:r>
                        <a:rPr lang="es-ES" sz="1400" dirty="0">
                          <a:effectLst/>
                        </a:rPr>
                        <a:t>Permite medir los productos alcanzados (consulta médica) por unidad de recurso disponible (hora-médico) en un tiempo dado. Así mismo permite evaluar la sub utilización o la sobre utilización del recurso hora-médico en la consulta externa.</a:t>
                      </a:r>
                      <a:endParaRPr lang="es-PE" sz="1400" dirty="0">
                        <a:effectLst/>
                      </a:endParaRPr>
                    </a:p>
                    <a:p>
                      <a:pPr>
                        <a:spcAft>
                          <a:spcPts val="0"/>
                        </a:spcAft>
                      </a:pPr>
                      <a:r>
                        <a:rPr lang="es-ES" sz="1400" dirty="0">
                          <a:effectLst/>
                        </a:rPr>
                        <a:t>La medición de este indicador muestra que la mayor parte de hospitales se encuentra por debajo del estándar. Es posible que parte de este valor bajo refleje falta de registro de atenciones realizadas y/o una programación que no refleja las actividades realizadas. El aumento de productividad debe traducirse en más personas atendidas con los mismos recursos.</a:t>
                      </a:r>
                      <a:endParaRPr lang="es-PE" sz="1400" dirty="0">
                        <a:effectLst/>
                        <a:latin typeface="Times New Roman" panose="02020603050405020304" pitchFamily="18" charset="0"/>
                        <a:ea typeface="Times New Roman" panose="02020603050405020304" pitchFamily="18" charset="0"/>
                      </a:endParaRPr>
                    </a:p>
                  </a:txBody>
                  <a:tcPr marL="14527" marR="14527" marT="0" marB="0" anchor="ctr"/>
                </a:tc>
                <a:tc hMerge="1">
                  <a:txBody>
                    <a:bodyPr/>
                    <a:lstStyle/>
                    <a:p>
                      <a:endParaRPr lang="es-PE"/>
                    </a:p>
                  </a:txBody>
                  <a:tcPr/>
                </a:tc>
                <a:tc hMerge="1">
                  <a:txBody>
                    <a:bodyPr/>
                    <a:lstStyle/>
                    <a:p>
                      <a:endParaRPr lang="es-PE"/>
                    </a:p>
                  </a:txBody>
                  <a:tcPr/>
                </a:tc>
                <a:tc hMerge="1">
                  <a:txBody>
                    <a:bodyPr/>
                    <a:lstStyle/>
                    <a:p>
                      <a:endParaRPr lang="es-PE"/>
                    </a:p>
                  </a:txBody>
                  <a:tcPr/>
                </a:tc>
              </a:tr>
              <a:tr h="1001506">
                <a:tc>
                  <a:txBody>
                    <a:bodyPr/>
                    <a:lstStyle/>
                    <a:p>
                      <a:pPr>
                        <a:spcAft>
                          <a:spcPts val="0"/>
                        </a:spcAft>
                      </a:pPr>
                      <a:r>
                        <a:rPr lang="es-ES" sz="1400">
                          <a:effectLst/>
                        </a:rPr>
                        <a:t> </a:t>
                      </a:r>
                      <a:endParaRPr lang="es-PE" sz="1400">
                        <a:effectLst/>
                      </a:endParaRPr>
                    </a:p>
                    <a:p>
                      <a:pPr>
                        <a:spcAft>
                          <a:spcPts val="0"/>
                        </a:spcAft>
                      </a:pPr>
                      <a:r>
                        <a:rPr lang="es-ES" sz="1400">
                          <a:effectLst/>
                        </a:rPr>
                        <a:t>Fórmula del indicador</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gridSpan="4">
                  <a:txBody>
                    <a:bodyPr/>
                    <a:lstStyle/>
                    <a:p>
                      <a:pPr>
                        <a:spcAft>
                          <a:spcPts val="0"/>
                        </a:spcAft>
                      </a:pPr>
                      <a:r>
                        <a:rPr lang="es-ES" sz="1400" u="none" strike="noStrike" dirty="0">
                          <a:effectLst/>
                        </a:rPr>
                        <a:t> </a:t>
                      </a:r>
                      <a:endParaRPr lang="es-PE" sz="1400" dirty="0">
                        <a:effectLst/>
                      </a:endParaRPr>
                    </a:p>
                    <a:p>
                      <a:pPr>
                        <a:spcAft>
                          <a:spcPts val="0"/>
                        </a:spcAft>
                      </a:pPr>
                      <a:r>
                        <a:rPr lang="es-ES" sz="1400" b="1" u="sng" dirty="0">
                          <a:effectLst/>
                        </a:rPr>
                        <a:t>Nº de </a:t>
                      </a:r>
                      <a:r>
                        <a:rPr lang="es-ES" sz="1400" b="1" u="sng" dirty="0">
                          <a:solidFill>
                            <a:srgbClr val="3366FF"/>
                          </a:solidFill>
                          <a:effectLst/>
                        </a:rPr>
                        <a:t>consultas médicas realizadas en consulta externa </a:t>
                      </a:r>
                      <a:r>
                        <a:rPr lang="es-ES" sz="1400" b="1" u="sng" dirty="0">
                          <a:effectLst/>
                        </a:rPr>
                        <a:t>en un período </a:t>
                      </a:r>
                      <a:endParaRPr lang="es-PE" sz="1400" b="1" dirty="0">
                        <a:effectLst/>
                      </a:endParaRPr>
                    </a:p>
                    <a:p>
                      <a:pPr>
                        <a:spcAft>
                          <a:spcPts val="0"/>
                        </a:spcAft>
                      </a:pPr>
                      <a:r>
                        <a:rPr lang="es-ES" sz="1400" dirty="0">
                          <a:effectLst/>
                        </a:rPr>
                        <a:t>Nº de </a:t>
                      </a:r>
                      <a:r>
                        <a:rPr lang="es-ES" sz="1400" dirty="0">
                          <a:solidFill>
                            <a:srgbClr val="FF0000"/>
                          </a:solidFill>
                          <a:effectLst/>
                        </a:rPr>
                        <a:t>horas-médico programadas </a:t>
                      </a:r>
                      <a:r>
                        <a:rPr lang="es-ES" sz="1400" dirty="0">
                          <a:effectLst/>
                        </a:rPr>
                        <a:t>en consulta externa en el mismo período</a:t>
                      </a:r>
                      <a:endParaRPr lang="es-PE" sz="1400" dirty="0">
                        <a:effectLst/>
                      </a:endParaRPr>
                    </a:p>
                    <a:p>
                      <a:pPr>
                        <a:spcAft>
                          <a:spcPts val="0"/>
                        </a:spcAft>
                      </a:pPr>
                      <a:r>
                        <a:rPr lang="es-ES" sz="1400" dirty="0">
                          <a:effectLst/>
                        </a:rPr>
                        <a:t> </a:t>
                      </a:r>
                      <a:endParaRPr lang="es-PE" sz="1400" dirty="0">
                        <a:effectLst/>
                        <a:latin typeface="Times New Roman" panose="02020603050405020304" pitchFamily="18" charset="0"/>
                        <a:ea typeface="Times New Roman" panose="02020603050405020304" pitchFamily="18" charset="0"/>
                      </a:endParaRPr>
                    </a:p>
                  </a:txBody>
                  <a:tcPr marL="14527" marR="14527" marT="0" marB="0" anchor="ctr"/>
                </a:tc>
                <a:tc hMerge="1">
                  <a:txBody>
                    <a:bodyPr/>
                    <a:lstStyle/>
                    <a:p>
                      <a:endParaRPr lang="es-PE"/>
                    </a:p>
                  </a:txBody>
                  <a:tcPr/>
                </a:tc>
                <a:tc hMerge="1">
                  <a:txBody>
                    <a:bodyPr/>
                    <a:lstStyle/>
                    <a:p>
                      <a:endParaRPr lang="es-PE"/>
                    </a:p>
                  </a:txBody>
                  <a:tcPr/>
                </a:tc>
                <a:tc hMerge="1">
                  <a:txBody>
                    <a:bodyPr/>
                    <a:lstStyle/>
                    <a:p>
                      <a:endParaRPr lang="es-PE"/>
                    </a:p>
                  </a:txBody>
                  <a:tcPr/>
                </a:tc>
              </a:tr>
              <a:tr h="250376">
                <a:tc rowSpan="3">
                  <a:txBody>
                    <a:bodyPr/>
                    <a:lstStyle/>
                    <a:p>
                      <a:pPr>
                        <a:spcAft>
                          <a:spcPts val="0"/>
                        </a:spcAft>
                      </a:pPr>
                      <a:r>
                        <a:rPr lang="es-ES" sz="1400" dirty="0">
                          <a:effectLst/>
                        </a:rPr>
                        <a:t>Logro esperado</a:t>
                      </a:r>
                      <a:endParaRPr lang="es-PE" sz="1400" dirty="0">
                        <a:effectLst/>
                        <a:latin typeface="Times New Roman" panose="02020603050405020304" pitchFamily="18" charset="0"/>
                        <a:ea typeface="Times New Roman" panose="02020603050405020304" pitchFamily="18" charset="0"/>
                      </a:endParaRPr>
                    </a:p>
                  </a:txBody>
                  <a:tcPr marL="14527" marR="14527" marT="0" marB="0" anchor="ctr"/>
                </a:tc>
                <a:tc gridSpan="4">
                  <a:txBody>
                    <a:bodyPr/>
                    <a:lstStyle/>
                    <a:p>
                      <a:pPr>
                        <a:spcAft>
                          <a:spcPts val="0"/>
                        </a:spcAft>
                      </a:pPr>
                      <a:r>
                        <a:rPr lang="es-ES" sz="1400">
                          <a:effectLst/>
                        </a:rPr>
                        <a:t>Es el valor referencial según nivel de atención del establecimiento de salud:</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hMerge="1">
                  <a:txBody>
                    <a:bodyPr/>
                    <a:lstStyle/>
                    <a:p>
                      <a:endParaRPr lang="es-PE"/>
                    </a:p>
                  </a:txBody>
                  <a:tcPr/>
                </a:tc>
                <a:tc hMerge="1">
                  <a:txBody>
                    <a:bodyPr/>
                    <a:lstStyle/>
                    <a:p>
                      <a:endParaRPr lang="es-PE"/>
                    </a:p>
                  </a:txBody>
                  <a:tcPr/>
                </a:tc>
                <a:tc hMerge="1">
                  <a:txBody>
                    <a:bodyPr/>
                    <a:lstStyle/>
                    <a:p>
                      <a:endParaRPr lang="es-PE"/>
                    </a:p>
                  </a:txBody>
                  <a:tcPr/>
                </a:tc>
              </a:tr>
              <a:tr h="256717">
                <a:tc vMerge="1">
                  <a:txBody>
                    <a:bodyPr/>
                    <a:lstStyle/>
                    <a:p>
                      <a:endParaRPr lang="es-PE"/>
                    </a:p>
                  </a:txBody>
                  <a:tcPr/>
                </a:tc>
                <a:tc>
                  <a:txBody>
                    <a:bodyPr/>
                    <a:lstStyle/>
                    <a:p>
                      <a:pPr>
                        <a:spcAft>
                          <a:spcPts val="0"/>
                        </a:spcAft>
                      </a:pPr>
                      <a:r>
                        <a:rPr lang="es-ES" sz="1400">
                          <a:effectLst/>
                        </a:rPr>
                        <a:t>I-3 y I-4</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400">
                          <a:effectLst/>
                        </a:rPr>
                        <a:t>II-1 y II-2</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400">
                          <a:effectLst/>
                        </a:rPr>
                        <a:t>III-1 y III-2</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400" dirty="0">
                          <a:effectLst/>
                        </a:rPr>
                        <a:t>II-E y, III-E</a:t>
                      </a:r>
                      <a:endParaRPr lang="es-PE" sz="1400" dirty="0">
                        <a:effectLst/>
                        <a:latin typeface="Times New Roman" panose="02020603050405020304" pitchFamily="18" charset="0"/>
                        <a:ea typeface="Times New Roman" panose="02020603050405020304" pitchFamily="18" charset="0"/>
                      </a:endParaRPr>
                    </a:p>
                  </a:txBody>
                  <a:tcPr marL="14527" marR="14527" marT="0" marB="0" anchor="ctr"/>
                </a:tc>
              </a:tr>
              <a:tr h="892146">
                <a:tc vMerge="1">
                  <a:txBody>
                    <a:bodyPr/>
                    <a:lstStyle/>
                    <a:p>
                      <a:endParaRPr lang="es-PE"/>
                    </a:p>
                  </a:txBody>
                  <a:tcPr/>
                </a:tc>
                <a:tc>
                  <a:txBody>
                    <a:bodyPr/>
                    <a:lstStyle/>
                    <a:p>
                      <a:pPr>
                        <a:spcAft>
                          <a:spcPts val="0"/>
                        </a:spcAft>
                      </a:pPr>
                      <a:r>
                        <a:rPr lang="es-ES" sz="1400">
                          <a:effectLst/>
                        </a:rPr>
                        <a:t>4 a 5 consultas / hora-médico programada.</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400">
                          <a:effectLst/>
                        </a:rPr>
                        <a:t>4 a 5 consultas / hora-médico programada.</a:t>
                      </a:r>
                      <a:endParaRPr lang="es-PE" sz="140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400" dirty="0">
                          <a:effectLst/>
                        </a:rPr>
                        <a:t>3 a 4 consultas / hora-médico programada.</a:t>
                      </a:r>
                      <a:endParaRPr lang="es-PE" sz="1400" dirty="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400" dirty="0">
                          <a:effectLst/>
                        </a:rPr>
                        <a:t>2 a 4 consultas / hora-médico programada</a:t>
                      </a:r>
                      <a:r>
                        <a:rPr lang="es-ES" sz="1400" dirty="0" smtClean="0">
                          <a:effectLst/>
                        </a:rPr>
                        <a:t>.</a:t>
                      </a:r>
                    </a:p>
                    <a:p>
                      <a:pPr>
                        <a:spcAft>
                          <a:spcPts val="0"/>
                        </a:spcAft>
                      </a:pPr>
                      <a:r>
                        <a:rPr lang="es-ES" sz="1400" dirty="0" smtClean="0">
                          <a:solidFill>
                            <a:srgbClr val="FF0000"/>
                          </a:solidFill>
                          <a:effectLst/>
                          <a:latin typeface="Times New Roman" panose="02020603050405020304" pitchFamily="18" charset="0"/>
                          <a:ea typeface="Times New Roman" panose="02020603050405020304" pitchFamily="18" charset="0"/>
                        </a:rPr>
                        <a:t>IIE, IIIE, III</a:t>
                      </a:r>
                      <a:r>
                        <a:rPr lang="es-ES" sz="1400" baseline="0" dirty="0" smtClean="0">
                          <a:solidFill>
                            <a:srgbClr val="FF0000"/>
                          </a:solidFill>
                          <a:effectLst/>
                          <a:latin typeface="Times New Roman" panose="02020603050405020304" pitchFamily="18" charset="0"/>
                          <a:ea typeface="Times New Roman" panose="02020603050405020304" pitchFamily="18" charset="0"/>
                        </a:rPr>
                        <a:t> 2. </a:t>
                      </a:r>
                      <a:r>
                        <a:rPr lang="es-ES" sz="1400" dirty="0" smtClean="0">
                          <a:solidFill>
                            <a:srgbClr val="FF0000"/>
                          </a:solidFill>
                          <a:effectLst/>
                          <a:latin typeface="Times New Roman" panose="02020603050405020304" pitchFamily="18" charset="0"/>
                          <a:ea typeface="Times New Roman" panose="02020603050405020304" pitchFamily="18" charset="0"/>
                        </a:rPr>
                        <a:t>Se podrá ajustar de acuerdo a especialidad</a:t>
                      </a:r>
                      <a:r>
                        <a:rPr lang="es-ES" sz="1400" baseline="0" dirty="0" smtClean="0">
                          <a:solidFill>
                            <a:srgbClr val="FF0000"/>
                          </a:solidFill>
                          <a:effectLst/>
                          <a:latin typeface="Times New Roman" panose="02020603050405020304" pitchFamily="18" charset="0"/>
                          <a:ea typeface="Times New Roman" panose="02020603050405020304" pitchFamily="18" charset="0"/>
                        </a:rPr>
                        <a:t> o </a:t>
                      </a:r>
                      <a:r>
                        <a:rPr lang="es-ES" sz="1400" dirty="0" smtClean="0">
                          <a:solidFill>
                            <a:srgbClr val="FF0000"/>
                          </a:solidFill>
                          <a:effectLst/>
                          <a:latin typeface="Times New Roman" panose="02020603050405020304" pitchFamily="18" charset="0"/>
                          <a:ea typeface="Times New Roman" panose="02020603050405020304" pitchFamily="18" charset="0"/>
                        </a:rPr>
                        <a:t>campo </a:t>
                      </a:r>
                      <a:r>
                        <a:rPr lang="es-ES" sz="1400" dirty="0" err="1" smtClean="0">
                          <a:solidFill>
                            <a:srgbClr val="FF0000"/>
                          </a:solidFill>
                          <a:effectLst/>
                          <a:latin typeface="Times New Roman" panose="02020603050405020304" pitchFamily="18" charset="0"/>
                          <a:ea typeface="Times New Roman" panose="02020603050405020304" pitchFamily="18" charset="0"/>
                        </a:rPr>
                        <a:t>clinico</a:t>
                      </a:r>
                      <a:endParaRPr lang="es-PE" sz="1400" dirty="0">
                        <a:solidFill>
                          <a:srgbClr val="FF0000"/>
                        </a:solidFill>
                        <a:effectLst/>
                        <a:latin typeface="Times New Roman" panose="02020603050405020304" pitchFamily="18" charset="0"/>
                        <a:ea typeface="Times New Roman" panose="02020603050405020304" pitchFamily="18" charset="0"/>
                      </a:endParaRPr>
                    </a:p>
                  </a:txBody>
                  <a:tcPr marL="14527" marR="14527" marT="0" marB="0" anchor="ctr"/>
                </a:tc>
              </a:tr>
            </a:tbl>
          </a:graphicData>
        </a:graphic>
      </p:graphicFrame>
      <p:sp>
        <p:nvSpPr>
          <p:cNvPr id="5" name="CuadroTexto 4"/>
          <p:cNvSpPr txBox="1"/>
          <p:nvPr/>
        </p:nvSpPr>
        <p:spPr>
          <a:xfrm>
            <a:off x="758968" y="780695"/>
            <a:ext cx="5832430" cy="646331"/>
          </a:xfrm>
          <a:prstGeom prst="rect">
            <a:avLst/>
          </a:prstGeom>
          <a:noFill/>
        </p:spPr>
        <p:txBody>
          <a:bodyPr wrap="none" rtlCol="0">
            <a:spAutoFit/>
          </a:bodyPr>
          <a:lstStyle/>
          <a:p>
            <a:r>
              <a:rPr lang="es-ES" b="1" dirty="0"/>
              <a:t>Ficha N° 9. Productividad hora-médico en consulta externa.</a:t>
            </a:r>
            <a:endParaRPr lang="es-PE" dirty="0"/>
          </a:p>
          <a:p>
            <a:endParaRPr lang="es-PE" dirty="0"/>
          </a:p>
        </p:txBody>
      </p:sp>
      <p:graphicFrame>
        <p:nvGraphicFramePr>
          <p:cNvPr id="6" name="2 Tabla"/>
          <p:cNvGraphicFramePr>
            <a:graphicFrameLocks noGrp="1"/>
          </p:cNvGraphicFramePr>
          <p:nvPr>
            <p:extLst>
              <p:ext uri="{D42A27DB-BD31-4B8C-83A1-F6EECF244321}">
                <p14:modId xmlns:p14="http://schemas.microsoft.com/office/powerpoint/2010/main" val="699589509"/>
              </p:ext>
            </p:extLst>
          </p:nvPr>
        </p:nvGraphicFramePr>
        <p:xfrm>
          <a:off x="10600960" y="4332518"/>
          <a:ext cx="1535832" cy="1485900"/>
        </p:xfrm>
        <a:graphic>
          <a:graphicData uri="http://schemas.openxmlformats.org/drawingml/2006/table">
            <a:tbl>
              <a:tblPr firstRow="1" bandRow="1">
                <a:tableStyleId>{5C22544A-7EE6-4342-B048-85BDC9FD1C3A}</a:tableStyleId>
              </a:tblPr>
              <a:tblGrid>
                <a:gridCol w="771550"/>
                <a:gridCol w="556002"/>
                <a:gridCol w="208280"/>
              </a:tblGrid>
              <a:tr h="362952">
                <a:tc>
                  <a:txBody>
                    <a:bodyPr/>
                    <a:lstStyle/>
                    <a:p>
                      <a:r>
                        <a:rPr lang="es-PE" sz="900" dirty="0" smtClean="0">
                          <a:solidFill>
                            <a:srgbClr val="0070C0"/>
                          </a:solidFill>
                        </a:rPr>
                        <a:t>Número</a:t>
                      </a:r>
                    </a:p>
                    <a:p>
                      <a:r>
                        <a:rPr lang="es-PE" sz="900" dirty="0" smtClean="0">
                          <a:solidFill>
                            <a:srgbClr val="0070C0"/>
                          </a:solidFill>
                        </a:rPr>
                        <a:t>Cons.</a:t>
                      </a:r>
                      <a:r>
                        <a:rPr lang="es-PE" sz="900" baseline="0" dirty="0" smtClean="0">
                          <a:solidFill>
                            <a:srgbClr val="0070C0"/>
                          </a:solidFill>
                        </a:rPr>
                        <a:t> Médica</a:t>
                      </a:r>
                      <a:endParaRPr lang="es-PE" sz="1050" dirty="0">
                        <a:solidFill>
                          <a:srgbClr val="0070C0"/>
                        </a:solidFill>
                      </a:endParaRPr>
                    </a:p>
                  </a:txBody>
                  <a:tcPr>
                    <a:solidFill>
                      <a:schemeClr val="bg2">
                        <a:lumMod val="90000"/>
                      </a:schemeClr>
                    </a:solidFill>
                  </a:tcPr>
                </a:tc>
                <a:tc>
                  <a:txBody>
                    <a:bodyPr/>
                    <a:lstStyle/>
                    <a:p>
                      <a:r>
                        <a:rPr lang="es-PE" sz="1050" dirty="0" smtClean="0">
                          <a:solidFill>
                            <a:srgbClr val="0070C0"/>
                          </a:solidFill>
                        </a:rPr>
                        <a:t>2000</a:t>
                      </a:r>
                      <a:endParaRPr lang="es-PE" sz="1050" dirty="0">
                        <a:solidFill>
                          <a:srgbClr val="0070C0"/>
                        </a:solidFill>
                      </a:endParaRPr>
                    </a:p>
                  </a:txBody>
                  <a:tcPr>
                    <a:solidFill>
                      <a:schemeClr val="bg2">
                        <a:lumMod val="90000"/>
                      </a:schemeClr>
                    </a:solidFill>
                  </a:tcPr>
                </a:tc>
                <a:tc>
                  <a:txBody>
                    <a:bodyPr/>
                    <a:lstStyle/>
                    <a:p>
                      <a:endParaRPr lang="es-PE" sz="1050" dirty="0"/>
                    </a:p>
                  </a:txBody>
                  <a:tcPr>
                    <a:solidFill>
                      <a:schemeClr val="bg2">
                        <a:lumMod val="90000"/>
                      </a:schemeClr>
                    </a:solidFill>
                  </a:tcPr>
                </a:tc>
              </a:tr>
              <a:tr h="362952">
                <a:tc>
                  <a:txBody>
                    <a:bodyPr/>
                    <a:lstStyle/>
                    <a:p>
                      <a:r>
                        <a:rPr lang="es-PE" sz="1050" dirty="0" smtClean="0"/>
                        <a:t>Horas programadas C. Ext</a:t>
                      </a:r>
                      <a:endParaRPr lang="es-PE" sz="1050" dirty="0"/>
                    </a:p>
                  </a:txBody>
                  <a:tcPr/>
                </a:tc>
                <a:tc>
                  <a:txBody>
                    <a:bodyPr/>
                    <a:lstStyle/>
                    <a:p>
                      <a:r>
                        <a:rPr lang="es-PE" sz="1050" dirty="0" smtClean="0"/>
                        <a:t>450</a:t>
                      </a:r>
                      <a:endParaRPr lang="es-PE" sz="1050" dirty="0"/>
                    </a:p>
                  </a:txBody>
                  <a:tcPr/>
                </a:tc>
                <a:tc>
                  <a:txBody>
                    <a:bodyPr/>
                    <a:lstStyle/>
                    <a:p>
                      <a:endParaRPr lang="es-PE" sz="1050" dirty="0"/>
                    </a:p>
                  </a:txBody>
                  <a:tcPr/>
                </a:tc>
              </a:tr>
              <a:tr h="362952">
                <a:tc>
                  <a:txBody>
                    <a:bodyPr/>
                    <a:lstStyle/>
                    <a:p>
                      <a:r>
                        <a:rPr lang="es-PE" sz="1050" dirty="0" smtClean="0"/>
                        <a:t>Valor calculado</a:t>
                      </a:r>
                      <a:endParaRPr lang="es-PE" sz="1050" dirty="0"/>
                    </a:p>
                  </a:txBody>
                  <a:tcPr/>
                </a:tc>
                <a:tc>
                  <a:txBody>
                    <a:bodyPr/>
                    <a:lstStyle/>
                    <a:p>
                      <a:r>
                        <a:rPr lang="es-PE" sz="1050" dirty="0" smtClean="0"/>
                        <a:t>   4.44</a:t>
                      </a:r>
                      <a:endParaRPr lang="es-PE" sz="1050" dirty="0"/>
                    </a:p>
                  </a:txBody>
                  <a:tcPr/>
                </a:tc>
                <a:tc>
                  <a:txBody>
                    <a:bodyPr/>
                    <a:lstStyle/>
                    <a:p>
                      <a:endParaRPr lang="es-PE" sz="1050" dirty="0"/>
                    </a:p>
                  </a:txBody>
                  <a:tcPr/>
                </a:tc>
              </a:tr>
            </a:tbl>
          </a:graphicData>
        </a:graphic>
      </p:graphicFrame>
      <p:sp>
        <p:nvSpPr>
          <p:cNvPr id="7" name="4 CuadroTexto"/>
          <p:cNvSpPr txBox="1"/>
          <p:nvPr/>
        </p:nvSpPr>
        <p:spPr>
          <a:xfrm>
            <a:off x="10600960" y="3634215"/>
            <a:ext cx="1331640" cy="892552"/>
          </a:xfrm>
          <a:prstGeom prst="rect">
            <a:avLst/>
          </a:prstGeom>
          <a:noFill/>
        </p:spPr>
        <p:txBody>
          <a:bodyPr wrap="square" rtlCol="0">
            <a:spAutoFit/>
          </a:bodyPr>
          <a:lstStyle/>
          <a:p>
            <a:pPr algn="ctr"/>
            <a:r>
              <a:rPr lang="es-PE" sz="1400" b="1" dirty="0">
                <a:solidFill>
                  <a:schemeClr val="accent5">
                    <a:lumMod val="75000"/>
                  </a:schemeClr>
                </a:solidFill>
              </a:rPr>
              <a:t>Ejemplo:</a:t>
            </a:r>
          </a:p>
          <a:p>
            <a:pPr algn="ctr"/>
            <a:r>
              <a:rPr lang="es-PE" sz="1200" b="1" dirty="0">
                <a:solidFill>
                  <a:schemeClr val="accent5">
                    <a:lumMod val="75000"/>
                  </a:schemeClr>
                </a:solidFill>
              </a:rPr>
              <a:t>Hospital General</a:t>
            </a:r>
          </a:p>
          <a:p>
            <a:pPr algn="ctr"/>
            <a:r>
              <a:rPr lang="es-PE" sz="1200" b="1" dirty="0">
                <a:solidFill>
                  <a:schemeClr val="accent5">
                    <a:lumMod val="75000"/>
                  </a:schemeClr>
                </a:solidFill>
              </a:rPr>
              <a:t>Año 2014</a:t>
            </a:r>
          </a:p>
          <a:p>
            <a:endParaRPr lang="es-PE" sz="1400" b="1" dirty="0">
              <a:solidFill>
                <a:schemeClr val="accent5">
                  <a:lumMod val="75000"/>
                </a:schemeClr>
              </a:solidFill>
            </a:endParaRPr>
          </a:p>
        </p:txBody>
      </p:sp>
    </p:spTree>
    <p:extLst>
      <p:ext uri="{BB962C8B-B14F-4D97-AF65-F5344CB8AC3E}">
        <p14:creationId xmlns:p14="http://schemas.microsoft.com/office/powerpoint/2010/main" val="35301352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cumento 3"/>
          <p:cNvSpPr/>
          <p:nvPr/>
        </p:nvSpPr>
        <p:spPr>
          <a:xfrm rot="10800000">
            <a:off x="0" y="6544733"/>
            <a:ext cx="12192000" cy="313266"/>
          </a:xfrm>
          <a:prstGeom prst="flowChartDocument">
            <a:avLst/>
          </a:prstGeom>
          <a:solidFill>
            <a:srgbClr val="CCCC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p:nvPicPr>
        <p:blipFill rotWithShape="1">
          <a:blip r:embed="rId2"/>
          <a:srcRect r="51586"/>
          <a:stretch/>
        </p:blipFill>
        <p:spPr>
          <a:xfrm>
            <a:off x="282874" y="202018"/>
            <a:ext cx="3054216" cy="578677"/>
          </a:xfrm>
          <a:prstGeom prst="rect">
            <a:avLst/>
          </a:prstGeom>
        </p:spPr>
      </p:pic>
      <p:graphicFrame>
        <p:nvGraphicFramePr>
          <p:cNvPr id="3" name="Tabla 2"/>
          <p:cNvGraphicFramePr>
            <a:graphicFrameLocks noGrp="1"/>
          </p:cNvGraphicFramePr>
          <p:nvPr>
            <p:extLst>
              <p:ext uri="{D42A27DB-BD31-4B8C-83A1-F6EECF244321}">
                <p14:modId xmlns:p14="http://schemas.microsoft.com/office/powerpoint/2010/main" val="2436651648"/>
              </p:ext>
            </p:extLst>
          </p:nvPr>
        </p:nvGraphicFramePr>
        <p:xfrm>
          <a:off x="896418" y="1268538"/>
          <a:ext cx="9590607" cy="4963206"/>
        </p:xfrm>
        <a:graphic>
          <a:graphicData uri="http://schemas.openxmlformats.org/drawingml/2006/table">
            <a:tbl>
              <a:tblPr firstRow="1" firstCol="1" bandRow="1">
                <a:tableStyleId>{5C22544A-7EE6-4342-B048-85BDC9FD1C3A}</a:tableStyleId>
              </a:tblPr>
              <a:tblGrid>
                <a:gridCol w="1796441"/>
                <a:gridCol w="7794166"/>
              </a:tblGrid>
              <a:tr h="231327">
                <a:tc>
                  <a:txBody>
                    <a:bodyPr/>
                    <a:lstStyle/>
                    <a:p>
                      <a:pPr>
                        <a:spcAft>
                          <a:spcPts val="0"/>
                        </a:spcAft>
                      </a:pPr>
                      <a:r>
                        <a:rPr lang="es-ES" sz="1050" dirty="0">
                          <a:effectLst/>
                        </a:rPr>
                        <a:t>Nombre </a:t>
                      </a:r>
                      <a:endParaRPr lang="es-PE" sz="1050" dirty="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050">
                          <a:effectLst/>
                        </a:rPr>
                        <a:t>Productividad hora-médico en consulta externa.</a:t>
                      </a:r>
                      <a:endParaRPr lang="es-PE" sz="1050">
                        <a:effectLst/>
                        <a:latin typeface="Times New Roman" panose="02020603050405020304" pitchFamily="18" charset="0"/>
                        <a:ea typeface="Times New Roman" panose="02020603050405020304" pitchFamily="18" charset="0"/>
                      </a:endParaRPr>
                    </a:p>
                  </a:txBody>
                  <a:tcPr marL="14527" marR="14527" marT="0" marB="0" anchor="ctr"/>
                </a:tc>
              </a:tr>
              <a:tr h="231327">
                <a:tc>
                  <a:txBody>
                    <a:bodyPr/>
                    <a:lstStyle/>
                    <a:p>
                      <a:pPr>
                        <a:spcAft>
                          <a:spcPts val="0"/>
                        </a:spcAft>
                      </a:pPr>
                      <a:r>
                        <a:rPr lang="es-ES" sz="1050" dirty="0">
                          <a:effectLst/>
                        </a:rPr>
                        <a:t>Valor Umbral</a:t>
                      </a:r>
                      <a:endParaRPr lang="es-PE" sz="1050" dirty="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050">
                          <a:effectLst/>
                        </a:rPr>
                        <a:t>No Aplica</a:t>
                      </a:r>
                      <a:endParaRPr lang="es-PE" sz="1050">
                        <a:effectLst/>
                        <a:latin typeface="Times New Roman" panose="02020603050405020304" pitchFamily="18" charset="0"/>
                        <a:ea typeface="Times New Roman" panose="02020603050405020304" pitchFamily="18" charset="0"/>
                      </a:endParaRPr>
                    </a:p>
                  </a:txBody>
                  <a:tcPr marL="14527" marR="14527" marT="0" marB="0" anchor="ctr"/>
                </a:tc>
              </a:tr>
              <a:tr h="2058811">
                <a:tc>
                  <a:txBody>
                    <a:bodyPr/>
                    <a:lstStyle/>
                    <a:p>
                      <a:pPr>
                        <a:spcAft>
                          <a:spcPts val="0"/>
                        </a:spcAft>
                      </a:pPr>
                      <a:r>
                        <a:rPr lang="es-ES" sz="1050">
                          <a:effectLst/>
                        </a:rPr>
                        <a:t>Cálculo del porcentaje de cumplimiento</a:t>
                      </a:r>
                      <a:endParaRPr lang="es-PE" sz="105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marL="342900" lvl="0" indent="-342900">
                        <a:lnSpc>
                          <a:spcPct val="115000"/>
                        </a:lnSpc>
                        <a:spcAft>
                          <a:spcPts val="0"/>
                        </a:spcAft>
                        <a:buFont typeface="Wingdings" panose="05000000000000000000" pitchFamily="2" charset="2"/>
                        <a:buChar char=""/>
                      </a:pPr>
                      <a:r>
                        <a:rPr lang="es-ES" sz="1050" dirty="0">
                          <a:effectLst/>
                        </a:rPr>
                        <a:t>Si el valor calculado se encuentra dentro del rango: 100%</a:t>
                      </a:r>
                      <a:endParaRPr lang="es-PE" sz="1050" dirty="0">
                        <a:effectLst/>
                      </a:endParaRPr>
                    </a:p>
                    <a:p>
                      <a:pPr marL="342900" lvl="0" indent="-342900">
                        <a:lnSpc>
                          <a:spcPct val="115000"/>
                        </a:lnSpc>
                        <a:spcAft>
                          <a:spcPts val="0"/>
                        </a:spcAft>
                        <a:buFont typeface="Wingdings" panose="05000000000000000000" pitchFamily="2" charset="2"/>
                        <a:buChar char=""/>
                      </a:pPr>
                      <a:r>
                        <a:rPr lang="es-ES" sz="1050" dirty="0">
                          <a:effectLst/>
                        </a:rPr>
                        <a:t>Si el valor calculado se encuentra hasta 0.5 unidad por encima o debajo del rango: 80%</a:t>
                      </a:r>
                      <a:endParaRPr lang="es-PE" sz="1050" dirty="0">
                        <a:effectLst/>
                      </a:endParaRPr>
                    </a:p>
                    <a:p>
                      <a:pPr marL="342900" lvl="0" indent="-342900">
                        <a:lnSpc>
                          <a:spcPct val="115000"/>
                        </a:lnSpc>
                        <a:spcAft>
                          <a:spcPts val="0"/>
                        </a:spcAft>
                        <a:buFont typeface="Wingdings" panose="05000000000000000000" pitchFamily="2" charset="2"/>
                        <a:buChar char=""/>
                      </a:pPr>
                      <a:r>
                        <a:rPr lang="es-ES" sz="1050" dirty="0">
                          <a:effectLst/>
                        </a:rPr>
                        <a:t>Si el valor calculado se encuentra hasta 1 unidad por encima o debajo del rango: 60%</a:t>
                      </a:r>
                      <a:endParaRPr lang="es-PE" sz="1050" dirty="0">
                        <a:effectLst/>
                      </a:endParaRPr>
                    </a:p>
                    <a:p>
                      <a:pPr>
                        <a:spcAft>
                          <a:spcPts val="0"/>
                        </a:spcAft>
                      </a:pPr>
                      <a:r>
                        <a:rPr lang="es-ES" sz="1050" dirty="0">
                          <a:effectLst/>
                        </a:rPr>
                        <a:t> </a:t>
                      </a:r>
                      <a:endParaRPr lang="es-PE" sz="1050" dirty="0">
                        <a:effectLst/>
                      </a:endParaRPr>
                    </a:p>
                    <a:p>
                      <a:pPr>
                        <a:spcAft>
                          <a:spcPts val="0"/>
                        </a:spcAft>
                      </a:pPr>
                      <a:r>
                        <a:rPr lang="es-ES" sz="1050" dirty="0">
                          <a:effectLst/>
                        </a:rPr>
                        <a:t>Para los hospitales e institutos especializados con valores referenciales entre 1.5 a 2 consultas / hora-médico programada:</a:t>
                      </a:r>
                      <a:endParaRPr lang="es-PE" sz="1050" dirty="0">
                        <a:effectLst/>
                      </a:endParaRPr>
                    </a:p>
                    <a:p>
                      <a:pPr marL="342900" lvl="0" indent="-342900">
                        <a:lnSpc>
                          <a:spcPct val="115000"/>
                        </a:lnSpc>
                        <a:spcAft>
                          <a:spcPts val="0"/>
                        </a:spcAft>
                        <a:buFont typeface="Wingdings" panose="05000000000000000000" pitchFamily="2" charset="2"/>
                        <a:buChar char=""/>
                      </a:pPr>
                      <a:r>
                        <a:rPr lang="es-ES" sz="1050" dirty="0">
                          <a:effectLst/>
                        </a:rPr>
                        <a:t>Si el valor calculado se encuentra dentro del rango: 100%</a:t>
                      </a:r>
                      <a:endParaRPr lang="es-PE" sz="1050" dirty="0">
                        <a:effectLst/>
                      </a:endParaRPr>
                    </a:p>
                    <a:p>
                      <a:pPr marL="342900" lvl="0" indent="-342900">
                        <a:lnSpc>
                          <a:spcPct val="115000"/>
                        </a:lnSpc>
                        <a:spcAft>
                          <a:spcPts val="0"/>
                        </a:spcAft>
                        <a:buFont typeface="Wingdings" panose="05000000000000000000" pitchFamily="2" charset="2"/>
                        <a:buChar char=""/>
                      </a:pPr>
                      <a:r>
                        <a:rPr lang="es-ES" sz="1050" dirty="0">
                          <a:effectLst/>
                        </a:rPr>
                        <a:t>Si el valor calculado se encuentra hasta 0.25 unidad por encima o debajo del rango: 80%</a:t>
                      </a:r>
                      <a:endParaRPr lang="es-PE" sz="1050" dirty="0">
                        <a:effectLst/>
                      </a:endParaRPr>
                    </a:p>
                    <a:p>
                      <a:pPr marL="342900" lvl="0" indent="-342900">
                        <a:lnSpc>
                          <a:spcPct val="115000"/>
                        </a:lnSpc>
                        <a:spcAft>
                          <a:spcPts val="0"/>
                        </a:spcAft>
                        <a:buFont typeface="Wingdings" panose="05000000000000000000" pitchFamily="2" charset="2"/>
                        <a:buChar char=""/>
                      </a:pPr>
                      <a:r>
                        <a:rPr lang="es-ES" sz="1050" dirty="0">
                          <a:effectLst/>
                        </a:rPr>
                        <a:t>Si el valor calculado se encuentra hasta 0.5 unidad por encima o debajo del rango: 60</a:t>
                      </a:r>
                      <a:r>
                        <a:rPr lang="es-ES" sz="1050" dirty="0" smtClean="0">
                          <a:effectLst/>
                        </a:rPr>
                        <a:t>%</a:t>
                      </a:r>
                      <a:r>
                        <a:rPr lang="es-ES" sz="1050" dirty="0">
                          <a:effectLst/>
                        </a:rPr>
                        <a:t> </a:t>
                      </a:r>
                      <a:endParaRPr lang="es-P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4527" marR="14527" marT="0" marB="0" anchor="ctr"/>
                </a:tc>
              </a:tr>
              <a:tr h="925308">
                <a:tc>
                  <a:txBody>
                    <a:bodyPr/>
                    <a:lstStyle/>
                    <a:p>
                      <a:pPr>
                        <a:spcAft>
                          <a:spcPts val="0"/>
                        </a:spcAft>
                      </a:pPr>
                      <a:r>
                        <a:rPr lang="es-ES" sz="1050">
                          <a:effectLst/>
                        </a:rPr>
                        <a:t>Fuente de datos</a:t>
                      </a:r>
                      <a:endParaRPr lang="es-PE" sz="105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050">
                          <a:effectLst/>
                        </a:rPr>
                        <a:t>Reporte de la Estadística e Informática o su equivalente del ESSS, en base a datos de la Hoja HIS (numerador); programación mensual de consulta externa médica (denominador). Directiva Administrativa N° 207 - MINSA/DGSP- V. 01 (RM N°343-2015/MINSA).</a:t>
                      </a:r>
                      <a:endParaRPr lang="es-PE" sz="1050">
                        <a:effectLst/>
                      </a:endParaRPr>
                    </a:p>
                    <a:p>
                      <a:pPr>
                        <a:spcAft>
                          <a:spcPts val="0"/>
                        </a:spcAft>
                      </a:pPr>
                      <a:r>
                        <a:rPr lang="es-ES" sz="1050">
                          <a:effectLst/>
                        </a:rPr>
                        <a:t> Los establecimientos de salud que disponen de otro sistema de registro de atenciones, este deberá ser aprobado por la Oficina General de Tecnologías de la Información del MINSA.</a:t>
                      </a:r>
                      <a:endParaRPr lang="es-PE" sz="1050">
                        <a:effectLst/>
                        <a:latin typeface="Times New Roman" panose="02020603050405020304" pitchFamily="18" charset="0"/>
                        <a:ea typeface="Times New Roman" panose="02020603050405020304" pitchFamily="18" charset="0"/>
                      </a:endParaRPr>
                    </a:p>
                  </a:txBody>
                  <a:tcPr marL="14527" marR="14527" marT="0" marB="0" anchor="ctr"/>
                </a:tc>
              </a:tr>
              <a:tr h="231327">
                <a:tc>
                  <a:txBody>
                    <a:bodyPr/>
                    <a:lstStyle/>
                    <a:p>
                      <a:pPr>
                        <a:spcAft>
                          <a:spcPts val="0"/>
                        </a:spcAft>
                      </a:pPr>
                      <a:r>
                        <a:rPr lang="es-ES" sz="1050">
                          <a:effectLst/>
                        </a:rPr>
                        <a:t>Frecuencia de medición</a:t>
                      </a:r>
                      <a:endParaRPr lang="es-PE" sz="105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050" dirty="0" smtClean="0">
                          <a:effectLst/>
                        </a:rPr>
                        <a:t>Anual</a:t>
                      </a:r>
                      <a:endParaRPr lang="es-PE" sz="1050" dirty="0">
                        <a:effectLst/>
                      </a:endParaRPr>
                    </a:p>
                  </a:txBody>
                  <a:tcPr marL="14527" marR="14527" marT="0" marB="0" anchor="ctr"/>
                </a:tc>
              </a:tr>
              <a:tr h="247499">
                <a:tc>
                  <a:txBody>
                    <a:bodyPr/>
                    <a:lstStyle/>
                    <a:p>
                      <a:pPr>
                        <a:spcAft>
                          <a:spcPts val="0"/>
                        </a:spcAft>
                      </a:pPr>
                      <a:r>
                        <a:rPr lang="es-ES" sz="1050">
                          <a:effectLst/>
                        </a:rPr>
                        <a:t>Área responsable técnica</a:t>
                      </a:r>
                      <a:endParaRPr lang="es-PE" sz="105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lgn="just">
                        <a:lnSpc>
                          <a:spcPct val="107000"/>
                        </a:lnSpc>
                        <a:spcAft>
                          <a:spcPts val="0"/>
                        </a:spcAft>
                      </a:pPr>
                      <a:r>
                        <a:rPr lang="es-ES" sz="1050" dirty="0" smtClean="0">
                          <a:effectLst/>
                        </a:rPr>
                        <a:t>Dirección de Intercambio Prestacional, Organización y Servicios (DIPOS) de la Dirección General de Aseguramiento e Intercambio Prestacional (DGAIN).</a:t>
                      </a:r>
                      <a:endParaRPr lang="es-PE" sz="1100" dirty="0">
                        <a:effectLst/>
                        <a:latin typeface="Times New Roman" panose="02020603050405020304" pitchFamily="18" charset="0"/>
                        <a:ea typeface="Times New Roman" panose="02020603050405020304" pitchFamily="18" charset="0"/>
                      </a:endParaRPr>
                    </a:p>
                  </a:txBody>
                  <a:tcPr marL="14527" marR="14527" marT="0" marB="0" anchor="ctr"/>
                </a:tc>
              </a:tr>
              <a:tr h="462654">
                <a:tc>
                  <a:txBody>
                    <a:bodyPr/>
                    <a:lstStyle/>
                    <a:p>
                      <a:pPr>
                        <a:spcAft>
                          <a:spcPts val="0"/>
                        </a:spcAft>
                      </a:pPr>
                      <a:r>
                        <a:rPr lang="es-ES" sz="1050">
                          <a:effectLst/>
                        </a:rPr>
                        <a:t>Área responsable de información</a:t>
                      </a:r>
                      <a:endParaRPr lang="es-PE" sz="105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050">
                          <a:effectLst/>
                        </a:rPr>
                        <a:t> </a:t>
                      </a:r>
                      <a:endParaRPr lang="es-PE" sz="1050">
                        <a:effectLst/>
                      </a:endParaRPr>
                    </a:p>
                    <a:p>
                      <a:pPr>
                        <a:spcAft>
                          <a:spcPts val="0"/>
                        </a:spcAft>
                      </a:pPr>
                      <a:r>
                        <a:rPr lang="es-ES" sz="1050">
                          <a:effectLst/>
                        </a:rPr>
                        <a:t>Oficina General de Tecnologías de la Información.</a:t>
                      </a:r>
                      <a:endParaRPr lang="es-PE" sz="1050">
                        <a:effectLst/>
                        <a:latin typeface="Times New Roman" panose="02020603050405020304" pitchFamily="18" charset="0"/>
                        <a:ea typeface="Times New Roman" panose="02020603050405020304" pitchFamily="18" charset="0"/>
                      </a:endParaRPr>
                    </a:p>
                  </a:txBody>
                  <a:tcPr marL="14527" marR="14527" marT="0" marB="0" anchor="ctr"/>
                </a:tc>
              </a:tr>
              <a:tr h="462654">
                <a:tc>
                  <a:txBody>
                    <a:bodyPr/>
                    <a:lstStyle/>
                    <a:p>
                      <a:pPr>
                        <a:spcAft>
                          <a:spcPts val="0"/>
                        </a:spcAft>
                      </a:pPr>
                      <a:r>
                        <a:rPr lang="es-ES" sz="1050" dirty="0" smtClean="0">
                          <a:effectLst/>
                        </a:rPr>
                        <a:t>Notas</a:t>
                      </a:r>
                      <a:endParaRPr lang="es-PE" sz="1050" dirty="0">
                        <a:effectLst/>
                        <a:latin typeface="Times New Roman" panose="02020603050405020304" pitchFamily="18" charset="0"/>
                        <a:ea typeface="Times New Roman" panose="02020603050405020304" pitchFamily="18" charset="0"/>
                      </a:endParaRPr>
                    </a:p>
                  </a:txBody>
                  <a:tcPr marL="14527" marR="14527" marT="0" marB="0" anchor="ctr"/>
                </a:tc>
                <a:tc>
                  <a:txBody>
                    <a:bodyPr/>
                    <a:lstStyle/>
                    <a:p>
                      <a:pPr>
                        <a:spcAft>
                          <a:spcPts val="0"/>
                        </a:spcAft>
                      </a:pPr>
                      <a:r>
                        <a:rPr lang="es-ES" sz="1050" dirty="0" smtClean="0">
                          <a:effectLst/>
                        </a:rPr>
                        <a:t>Para establecimientos de atención especializada II-E, III-E y III-2, el valor referencial se podrá ajustar de acuerdo a la especialidad o campo clínico.</a:t>
                      </a:r>
                      <a:endParaRPr lang="es-PE" sz="1050" dirty="0" smtClean="0">
                        <a:effectLst/>
                      </a:endParaRPr>
                    </a:p>
                    <a:p>
                      <a:pPr>
                        <a:spcAft>
                          <a:spcPts val="0"/>
                        </a:spcAft>
                      </a:pPr>
                      <a:r>
                        <a:rPr lang="es-ES" sz="1050" dirty="0" smtClean="0">
                          <a:effectLst/>
                        </a:rPr>
                        <a:t>Para las redes de salud se considera la medición de los establecimientos de salud I-3, I-4 y hospitales con menos o igual a 50 camas.</a:t>
                      </a:r>
                      <a:endParaRPr lang="es-PE" sz="1050" dirty="0">
                        <a:effectLst/>
                        <a:latin typeface="Times New Roman" panose="02020603050405020304" pitchFamily="18" charset="0"/>
                        <a:ea typeface="Times New Roman" panose="02020603050405020304" pitchFamily="18" charset="0"/>
                      </a:endParaRPr>
                    </a:p>
                  </a:txBody>
                  <a:tcPr marL="14527" marR="14527" marT="0" marB="0" anchor="ctr"/>
                </a:tc>
              </a:tr>
            </a:tbl>
          </a:graphicData>
        </a:graphic>
      </p:graphicFrame>
      <p:sp>
        <p:nvSpPr>
          <p:cNvPr id="5" name="CuadroTexto 4"/>
          <p:cNvSpPr txBox="1"/>
          <p:nvPr/>
        </p:nvSpPr>
        <p:spPr>
          <a:xfrm>
            <a:off x="758968" y="780695"/>
            <a:ext cx="5832430" cy="646331"/>
          </a:xfrm>
          <a:prstGeom prst="rect">
            <a:avLst/>
          </a:prstGeom>
          <a:noFill/>
        </p:spPr>
        <p:txBody>
          <a:bodyPr wrap="none" rtlCol="0">
            <a:spAutoFit/>
          </a:bodyPr>
          <a:lstStyle/>
          <a:p>
            <a:r>
              <a:rPr lang="es-ES" b="1" dirty="0"/>
              <a:t>Ficha N° 9. Productividad hora-médico en consulta externa.</a:t>
            </a:r>
            <a:endParaRPr lang="es-PE" dirty="0"/>
          </a:p>
          <a:p>
            <a:endParaRPr lang="es-PE" dirty="0"/>
          </a:p>
        </p:txBody>
      </p:sp>
      <p:graphicFrame>
        <p:nvGraphicFramePr>
          <p:cNvPr id="6" name="2 Tabla"/>
          <p:cNvGraphicFramePr>
            <a:graphicFrameLocks noGrp="1"/>
          </p:cNvGraphicFramePr>
          <p:nvPr>
            <p:extLst/>
          </p:nvPr>
        </p:nvGraphicFramePr>
        <p:xfrm>
          <a:off x="10585040" y="1964457"/>
          <a:ext cx="1535832" cy="1485900"/>
        </p:xfrm>
        <a:graphic>
          <a:graphicData uri="http://schemas.openxmlformats.org/drawingml/2006/table">
            <a:tbl>
              <a:tblPr firstRow="1" bandRow="1">
                <a:tableStyleId>{5C22544A-7EE6-4342-B048-85BDC9FD1C3A}</a:tableStyleId>
              </a:tblPr>
              <a:tblGrid>
                <a:gridCol w="771550"/>
                <a:gridCol w="556002"/>
                <a:gridCol w="208280"/>
              </a:tblGrid>
              <a:tr h="362952">
                <a:tc>
                  <a:txBody>
                    <a:bodyPr/>
                    <a:lstStyle/>
                    <a:p>
                      <a:r>
                        <a:rPr lang="es-PE" sz="900" dirty="0" smtClean="0">
                          <a:solidFill>
                            <a:srgbClr val="0070C0"/>
                          </a:solidFill>
                        </a:rPr>
                        <a:t>Número</a:t>
                      </a:r>
                    </a:p>
                    <a:p>
                      <a:r>
                        <a:rPr lang="es-PE" sz="900" dirty="0" smtClean="0">
                          <a:solidFill>
                            <a:srgbClr val="0070C0"/>
                          </a:solidFill>
                        </a:rPr>
                        <a:t>Cons.</a:t>
                      </a:r>
                      <a:r>
                        <a:rPr lang="es-PE" sz="900" baseline="0" dirty="0" smtClean="0">
                          <a:solidFill>
                            <a:srgbClr val="0070C0"/>
                          </a:solidFill>
                        </a:rPr>
                        <a:t> Médica</a:t>
                      </a:r>
                      <a:endParaRPr lang="es-PE" sz="1050" dirty="0">
                        <a:solidFill>
                          <a:srgbClr val="0070C0"/>
                        </a:solidFill>
                      </a:endParaRPr>
                    </a:p>
                  </a:txBody>
                  <a:tcPr>
                    <a:solidFill>
                      <a:schemeClr val="bg2">
                        <a:lumMod val="90000"/>
                      </a:schemeClr>
                    </a:solidFill>
                  </a:tcPr>
                </a:tc>
                <a:tc>
                  <a:txBody>
                    <a:bodyPr/>
                    <a:lstStyle/>
                    <a:p>
                      <a:r>
                        <a:rPr lang="es-PE" sz="1050" dirty="0" smtClean="0">
                          <a:solidFill>
                            <a:srgbClr val="0070C0"/>
                          </a:solidFill>
                        </a:rPr>
                        <a:t>2000</a:t>
                      </a:r>
                      <a:endParaRPr lang="es-PE" sz="1050" dirty="0">
                        <a:solidFill>
                          <a:srgbClr val="0070C0"/>
                        </a:solidFill>
                      </a:endParaRPr>
                    </a:p>
                  </a:txBody>
                  <a:tcPr>
                    <a:solidFill>
                      <a:schemeClr val="bg2">
                        <a:lumMod val="90000"/>
                      </a:schemeClr>
                    </a:solidFill>
                  </a:tcPr>
                </a:tc>
                <a:tc>
                  <a:txBody>
                    <a:bodyPr/>
                    <a:lstStyle/>
                    <a:p>
                      <a:endParaRPr lang="es-PE" sz="1050" dirty="0"/>
                    </a:p>
                  </a:txBody>
                  <a:tcPr>
                    <a:solidFill>
                      <a:schemeClr val="bg2">
                        <a:lumMod val="90000"/>
                      </a:schemeClr>
                    </a:solidFill>
                  </a:tcPr>
                </a:tc>
              </a:tr>
              <a:tr h="362952">
                <a:tc>
                  <a:txBody>
                    <a:bodyPr/>
                    <a:lstStyle/>
                    <a:p>
                      <a:r>
                        <a:rPr lang="es-PE" sz="1050" dirty="0" smtClean="0"/>
                        <a:t>Horas programadas C. Ext</a:t>
                      </a:r>
                      <a:endParaRPr lang="es-PE" sz="1050" dirty="0"/>
                    </a:p>
                  </a:txBody>
                  <a:tcPr/>
                </a:tc>
                <a:tc>
                  <a:txBody>
                    <a:bodyPr/>
                    <a:lstStyle/>
                    <a:p>
                      <a:r>
                        <a:rPr lang="es-PE" sz="1050" dirty="0" smtClean="0"/>
                        <a:t>450</a:t>
                      </a:r>
                      <a:endParaRPr lang="es-PE" sz="1050" dirty="0"/>
                    </a:p>
                  </a:txBody>
                  <a:tcPr/>
                </a:tc>
                <a:tc>
                  <a:txBody>
                    <a:bodyPr/>
                    <a:lstStyle/>
                    <a:p>
                      <a:endParaRPr lang="es-PE" sz="1050" dirty="0"/>
                    </a:p>
                  </a:txBody>
                  <a:tcPr/>
                </a:tc>
              </a:tr>
              <a:tr h="362952">
                <a:tc>
                  <a:txBody>
                    <a:bodyPr/>
                    <a:lstStyle/>
                    <a:p>
                      <a:r>
                        <a:rPr lang="es-PE" sz="1050" dirty="0" smtClean="0"/>
                        <a:t>Valor calculado</a:t>
                      </a:r>
                      <a:endParaRPr lang="es-PE" sz="1050" dirty="0"/>
                    </a:p>
                  </a:txBody>
                  <a:tcPr/>
                </a:tc>
                <a:tc>
                  <a:txBody>
                    <a:bodyPr/>
                    <a:lstStyle/>
                    <a:p>
                      <a:r>
                        <a:rPr lang="es-PE" sz="1050" dirty="0" smtClean="0"/>
                        <a:t>   4.44</a:t>
                      </a:r>
                      <a:endParaRPr lang="es-PE" sz="1050" dirty="0"/>
                    </a:p>
                  </a:txBody>
                  <a:tcPr/>
                </a:tc>
                <a:tc>
                  <a:txBody>
                    <a:bodyPr/>
                    <a:lstStyle/>
                    <a:p>
                      <a:endParaRPr lang="es-PE" sz="1050" dirty="0"/>
                    </a:p>
                  </a:txBody>
                  <a:tcPr/>
                </a:tc>
              </a:tr>
            </a:tbl>
          </a:graphicData>
        </a:graphic>
      </p:graphicFrame>
      <p:sp>
        <p:nvSpPr>
          <p:cNvPr id="7" name="4 CuadroTexto"/>
          <p:cNvSpPr txBox="1"/>
          <p:nvPr/>
        </p:nvSpPr>
        <p:spPr>
          <a:xfrm>
            <a:off x="10616591" y="1172369"/>
            <a:ext cx="1331640" cy="892552"/>
          </a:xfrm>
          <a:prstGeom prst="rect">
            <a:avLst/>
          </a:prstGeom>
          <a:noFill/>
        </p:spPr>
        <p:txBody>
          <a:bodyPr wrap="square" rtlCol="0">
            <a:spAutoFit/>
          </a:bodyPr>
          <a:lstStyle/>
          <a:p>
            <a:pPr algn="ctr"/>
            <a:r>
              <a:rPr lang="es-PE" sz="1400" b="1" dirty="0">
                <a:solidFill>
                  <a:schemeClr val="accent5">
                    <a:lumMod val="75000"/>
                  </a:schemeClr>
                </a:solidFill>
              </a:rPr>
              <a:t>Ejemplo:</a:t>
            </a:r>
          </a:p>
          <a:p>
            <a:pPr algn="ctr"/>
            <a:r>
              <a:rPr lang="es-PE" sz="1200" b="1" dirty="0">
                <a:solidFill>
                  <a:schemeClr val="accent5">
                    <a:lumMod val="75000"/>
                  </a:schemeClr>
                </a:solidFill>
              </a:rPr>
              <a:t>Hospital General</a:t>
            </a:r>
          </a:p>
          <a:p>
            <a:pPr algn="ctr"/>
            <a:r>
              <a:rPr lang="es-PE" sz="1200" b="1" dirty="0">
                <a:solidFill>
                  <a:schemeClr val="accent5">
                    <a:lumMod val="75000"/>
                  </a:schemeClr>
                </a:solidFill>
              </a:rPr>
              <a:t>Año 2014</a:t>
            </a:r>
          </a:p>
          <a:p>
            <a:endParaRPr lang="es-PE" sz="1400" b="1" dirty="0">
              <a:solidFill>
                <a:schemeClr val="accent5">
                  <a:lumMod val="75000"/>
                </a:schemeClr>
              </a:solidFill>
            </a:endParaRPr>
          </a:p>
        </p:txBody>
      </p:sp>
      <p:sp>
        <p:nvSpPr>
          <p:cNvPr id="8" name="6 CuadroTexto"/>
          <p:cNvSpPr txBox="1"/>
          <p:nvPr/>
        </p:nvSpPr>
        <p:spPr>
          <a:xfrm>
            <a:off x="10713751" y="4556745"/>
            <a:ext cx="1283840" cy="2123658"/>
          </a:xfrm>
          <a:prstGeom prst="rect">
            <a:avLst/>
          </a:prstGeom>
          <a:solidFill>
            <a:srgbClr val="92D050"/>
          </a:solidFill>
        </p:spPr>
        <p:txBody>
          <a:bodyPr wrap="square" rtlCol="0">
            <a:spAutoFit/>
          </a:bodyPr>
          <a:lstStyle/>
          <a:p>
            <a:r>
              <a:rPr lang="es-PE" sz="1100" b="1" dirty="0"/>
              <a:t>Si valor calculado fuera:</a:t>
            </a:r>
          </a:p>
          <a:p>
            <a:r>
              <a:rPr lang="es-PE" sz="1100" b="1" dirty="0"/>
              <a:t>3.5</a:t>
            </a:r>
            <a:r>
              <a:rPr lang="es-PE" sz="1100" dirty="0"/>
              <a:t>, le correspondería 80%</a:t>
            </a:r>
          </a:p>
          <a:p>
            <a:endParaRPr lang="es-PE" sz="1100" dirty="0"/>
          </a:p>
          <a:p>
            <a:endParaRPr lang="es-PE" sz="1100" dirty="0"/>
          </a:p>
          <a:p>
            <a:r>
              <a:rPr lang="es-PE" sz="1100" b="1" dirty="0"/>
              <a:t>Si valor calculado fuera:</a:t>
            </a:r>
          </a:p>
          <a:p>
            <a:r>
              <a:rPr lang="es-PE" sz="1100" b="1" dirty="0"/>
              <a:t>6,</a:t>
            </a:r>
            <a:r>
              <a:rPr lang="es-PE" sz="1100" dirty="0"/>
              <a:t> le correspondería 60%</a:t>
            </a:r>
          </a:p>
        </p:txBody>
      </p:sp>
      <p:sp>
        <p:nvSpPr>
          <p:cNvPr id="9" name="7 CuadroTexto"/>
          <p:cNvSpPr txBox="1"/>
          <p:nvPr/>
        </p:nvSpPr>
        <p:spPr>
          <a:xfrm>
            <a:off x="10713751" y="3536584"/>
            <a:ext cx="1234480" cy="769441"/>
          </a:xfrm>
          <a:prstGeom prst="rect">
            <a:avLst/>
          </a:prstGeom>
          <a:solidFill>
            <a:schemeClr val="accent2">
              <a:lumMod val="20000"/>
              <a:lumOff val="80000"/>
            </a:schemeClr>
          </a:solidFill>
        </p:spPr>
        <p:txBody>
          <a:bodyPr wrap="square" rtlCol="0">
            <a:spAutoFit/>
          </a:bodyPr>
          <a:lstStyle/>
          <a:p>
            <a:r>
              <a:rPr lang="es-PE" sz="1100" b="1" dirty="0"/>
              <a:t>4.44 está en el rango le corresponde: 100%</a:t>
            </a:r>
          </a:p>
        </p:txBody>
      </p:sp>
      <p:sp>
        <p:nvSpPr>
          <p:cNvPr id="10" name="Rectángulo 9"/>
          <p:cNvSpPr/>
          <p:nvPr/>
        </p:nvSpPr>
        <p:spPr>
          <a:xfrm>
            <a:off x="7067493" y="38490"/>
            <a:ext cx="4781070" cy="1107996"/>
          </a:xfrm>
          <a:prstGeom prst="rect">
            <a:avLst/>
          </a:prstGeom>
        </p:spPr>
        <p:txBody>
          <a:bodyPr wrap="square">
            <a:spAutoFit/>
          </a:bodyPr>
          <a:lstStyle/>
          <a:p>
            <a:r>
              <a:rPr lang="es-ES" sz="1100" dirty="0">
                <a:latin typeface="Arial" panose="020B0604020202020204" pitchFamily="34" charset="0"/>
                <a:ea typeface="Times New Roman" panose="02020603050405020304" pitchFamily="18" charset="0"/>
              </a:rPr>
              <a:t>Las Horas-médico programadas en consulta externa corresponden a turnos de cuatro (04) horas ininterrumpidas, que realiza el médico y están señaladas en el rol de programación de turnos de Trabajo Médico en el establecimiento de salud. Las horas restantes son destinadas a labores propias del establecimiento de salud (Referencia: Directiva Administrativa N° 207 - MINSA/DGSP- V. 01, aprobada con RM N°343-2015/MINSA). </a:t>
            </a:r>
            <a:endParaRPr lang="es-PE" sz="1100" dirty="0"/>
          </a:p>
        </p:txBody>
      </p:sp>
    </p:spTree>
    <p:extLst>
      <p:ext uri="{BB962C8B-B14F-4D97-AF65-F5344CB8AC3E}">
        <p14:creationId xmlns:p14="http://schemas.microsoft.com/office/powerpoint/2010/main" val="27368812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209800" y="260648"/>
            <a:ext cx="7772400" cy="720080"/>
          </a:xfrm>
        </p:spPr>
        <p:txBody>
          <a:bodyPr>
            <a:noAutofit/>
          </a:bodyPr>
          <a:lstStyle/>
          <a:p>
            <a:r>
              <a:rPr lang="es-PE" sz="1400" b="1" dirty="0">
                <a:solidFill>
                  <a:srgbClr val="FF0000"/>
                </a:solidFill>
              </a:rPr>
              <a:t>(*) </a:t>
            </a:r>
            <a:r>
              <a:rPr lang="es-PE" sz="1400" dirty="0"/>
              <a:t>RM N°343-2015/MINSA </a:t>
            </a:r>
            <a:br>
              <a:rPr lang="es-PE" sz="1400" dirty="0"/>
            </a:br>
            <a:r>
              <a:rPr lang="es-PE" sz="1400" dirty="0"/>
              <a:t>aprueba DIRECTIVA ADMINISTRATIVA N°207-MINSA/DGSP-V.01 «DIRECTIVA ADMINISTRATIVA PARA LA </a:t>
            </a:r>
            <a:r>
              <a:rPr lang="es-PE" sz="1400" b="1" dirty="0"/>
              <a:t>PROGRAMACION DE LOS TURNOS DEL TRABAJO MEDICO </a:t>
            </a:r>
            <a:r>
              <a:rPr lang="es-PE" sz="1400" dirty="0"/>
              <a:t>EN LOS HOSPITALES E INSTITUTOS ESPECIALIZADOS DEL MINISTERIO DE SALUD»</a:t>
            </a:r>
          </a:p>
        </p:txBody>
      </p:sp>
      <p:graphicFrame>
        <p:nvGraphicFramePr>
          <p:cNvPr id="4" name="3 Tabla"/>
          <p:cNvGraphicFramePr>
            <a:graphicFrameLocks noGrp="1"/>
          </p:cNvGraphicFramePr>
          <p:nvPr>
            <p:extLst/>
          </p:nvPr>
        </p:nvGraphicFramePr>
        <p:xfrm>
          <a:off x="2567608" y="1052735"/>
          <a:ext cx="7416824" cy="4965476"/>
        </p:xfrm>
        <a:graphic>
          <a:graphicData uri="http://schemas.openxmlformats.org/drawingml/2006/table">
            <a:tbl>
              <a:tblPr/>
              <a:tblGrid>
                <a:gridCol w="1213366"/>
                <a:gridCol w="6203458"/>
              </a:tblGrid>
              <a:tr h="648073">
                <a:tc rowSpan="2">
                  <a:txBody>
                    <a:bodyPr/>
                    <a:lstStyle/>
                    <a:p>
                      <a:pPr algn="l" fontAlgn="b"/>
                      <a:r>
                        <a:rPr lang="es-PE" sz="1500" b="1" i="0" u="none" strike="noStrike" baseline="0" dirty="0" smtClean="0">
                          <a:solidFill>
                            <a:srgbClr val="000000"/>
                          </a:solidFill>
                          <a:effectLst/>
                          <a:latin typeface="Calibri"/>
                        </a:rPr>
                        <a:t>Disposiciones Generales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9646"/>
                    </a:solidFill>
                  </a:tcPr>
                </a:tc>
                <a:tc>
                  <a:txBody>
                    <a:bodyPr/>
                    <a:lstStyle/>
                    <a:p>
                      <a:pPr algn="l" fontAlgn="b"/>
                      <a:r>
                        <a:rPr lang="es-PE" sz="1200" b="1" i="0" u="none" strike="noStrike" baseline="0" dirty="0" smtClean="0">
                          <a:solidFill>
                            <a:srgbClr val="000000"/>
                          </a:solidFill>
                          <a:effectLst/>
                          <a:latin typeface="Calibri"/>
                        </a:rPr>
                        <a:t>5.5.1</a:t>
                      </a:r>
                      <a:r>
                        <a:rPr lang="es-PE" sz="1500" b="1" i="0" u="none" strike="noStrike" baseline="0" dirty="0" smtClean="0">
                          <a:solidFill>
                            <a:srgbClr val="000000"/>
                          </a:solidFill>
                          <a:effectLst/>
                          <a:latin typeface="Calibri"/>
                        </a:rPr>
                        <a:t> </a:t>
                      </a:r>
                      <a:r>
                        <a:rPr lang="es-PE" sz="1200" b="0" i="0" u="none" strike="noStrike" baseline="0" dirty="0" smtClean="0">
                          <a:solidFill>
                            <a:srgbClr val="000000"/>
                          </a:solidFill>
                          <a:effectLst/>
                          <a:latin typeface="Calibri"/>
                        </a:rPr>
                        <a:t>«</a:t>
                      </a:r>
                      <a:r>
                        <a:rPr lang="es-PE" sz="1200" b="0" i="1" u="none" strike="noStrike" baseline="0" dirty="0" smtClean="0">
                          <a:solidFill>
                            <a:srgbClr val="000000"/>
                          </a:solidFill>
                          <a:effectLst/>
                          <a:latin typeface="Calibri"/>
                        </a:rPr>
                        <a:t>El horario de atención  al usuario es establecido por cada establecimiento y es cubierto por turnos de trabajo médicos programados…»</a:t>
                      </a:r>
                      <a:endParaRPr lang="es-PE" sz="1200" b="0" i="1" u="none" strike="noStrike" baseline="0"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9646"/>
                    </a:solidFill>
                  </a:tcPr>
                </a:tc>
              </a:tr>
              <a:tr h="650278">
                <a:tc vMerge="1">
                  <a:txBody>
                    <a:bodyPr/>
                    <a:lstStyle/>
                    <a:p>
                      <a:pPr algn="l" fontAlgn="b"/>
                      <a:endParaRPr lang="es-PE" sz="1500" b="1" i="0" u="none" strike="noStrike" baseline="0"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9646"/>
                    </a:solidFill>
                  </a:tcPr>
                </a:tc>
                <a:tc>
                  <a:txBody>
                    <a:bodyPr/>
                    <a:lstStyle/>
                    <a:p>
                      <a:pPr algn="l" fontAlgn="b"/>
                      <a:r>
                        <a:rPr lang="es-PE" sz="1200" b="1" i="0" u="none" strike="noStrike" baseline="0" dirty="0" smtClean="0">
                          <a:solidFill>
                            <a:srgbClr val="000000"/>
                          </a:solidFill>
                          <a:effectLst/>
                          <a:latin typeface="Calibri"/>
                        </a:rPr>
                        <a:t>5.7</a:t>
                      </a:r>
                      <a:r>
                        <a:rPr lang="es-PE" sz="1500" b="1" i="0" u="none" strike="noStrike" baseline="0" dirty="0" smtClean="0">
                          <a:solidFill>
                            <a:srgbClr val="000000"/>
                          </a:solidFill>
                          <a:effectLst/>
                          <a:latin typeface="Calibri"/>
                        </a:rPr>
                        <a:t> </a:t>
                      </a:r>
                      <a:r>
                        <a:rPr lang="es-PE" sz="1200" b="1" i="0" u="none" strike="noStrike" baseline="0" dirty="0" smtClean="0">
                          <a:solidFill>
                            <a:srgbClr val="000000"/>
                          </a:solidFill>
                          <a:effectLst/>
                          <a:latin typeface="Calibri"/>
                        </a:rPr>
                        <a:t>«</a:t>
                      </a:r>
                      <a:r>
                        <a:rPr lang="es-PE" sz="1200" b="0" i="0" u="none" strike="noStrike" baseline="0" dirty="0" smtClean="0">
                          <a:solidFill>
                            <a:srgbClr val="000000"/>
                          </a:solidFill>
                          <a:effectLst/>
                          <a:latin typeface="Calibri"/>
                        </a:rPr>
                        <a:t>Los Jefes de Servicio y los Jefes de Departamento, son los responsables de la programación de los turnos así como de la permanencia de los médicos programados…»</a:t>
                      </a:r>
                      <a:endParaRPr lang="es-PE" sz="1500" b="1" i="0" u="none" strike="noStrike" baseline="0"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9646"/>
                    </a:solidFill>
                  </a:tcPr>
                </a:tc>
              </a:tr>
              <a:tr h="2458007">
                <a:tc>
                  <a:txBody>
                    <a:bodyPr/>
                    <a:lstStyle/>
                    <a:p>
                      <a:pPr algn="l" fontAlgn="ctr"/>
                      <a:r>
                        <a:rPr lang="es-PE" sz="1400" b="1" i="0" u="none" strike="noStrike" baseline="0" dirty="0" smtClean="0">
                          <a:solidFill>
                            <a:srgbClr val="000000"/>
                          </a:solidFill>
                          <a:effectLst/>
                          <a:latin typeface="Calibri"/>
                        </a:rPr>
                        <a:t>Disposiciones Especificas</a:t>
                      </a:r>
                      <a:endParaRPr lang="es-PE" sz="1400" b="1" i="0" u="none" strike="noStrike" baseline="0"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l" fontAlgn="b"/>
                      <a:endParaRPr lang="es-PE" sz="1200" b="1" i="0" u="none" strike="noStrike" baseline="0" dirty="0" smtClean="0">
                        <a:solidFill>
                          <a:srgbClr val="000000"/>
                        </a:solidFill>
                        <a:effectLst/>
                        <a:latin typeface="Calibri"/>
                      </a:endParaRPr>
                    </a:p>
                    <a:p>
                      <a:pPr algn="l" fontAlgn="b"/>
                      <a:r>
                        <a:rPr lang="es-PE" sz="1200" b="1" i="0" u="none" strike="noStrike" baseline="0" dirty="0" smtClean="0">
                          <a:solidFill>
                            <a:srgbClr val="000000"/>
                          </a:solidFill>
                          <a:effectLst/>
                          <a:latin typeface="Calibri"/>
                        </a:rPr>
                        <a:t>6.1</a:t>
                      </a:r>
                      <a:r>
                        <a:rPr lang="es-PE" sz="1000" b="0" i="0" u="none" strike="noStrike" baseline="0" dirty="0" smtClean="0">
                          <a:solidFill>
                            <a:srgbClr val="000000"/>
                          </a:solidFill>
                          <a:effectLst/>
                          <a:latin typeface="Calibri"/>
                        </a:rPr>
                        <a:t> «</a:t>
                      </a:r>
                      <a:r>
                        <a:rPr lang="es-PE" sz="1200" b="0" i="0" u="none" strike="noStrike" baseline="0" dirty="0" smtClean="0">
                          <a:solidFill>
                            <a:srgbClr val="000000"/>
                          </a:solidFill>
                          <a:effectLst/>
                          <a:latin typeface="Calibri"/>
                        </a:rPr>
                        <a:t>De la elaboración de la programación de turnos del trabajo médico.</a:t>
                      </a:r>
                    </a:p>
                    <a:p>
                      <a:pPr algn="l" fontAlgn="b"/>
                      <a:r>
                        <a:rPr lang="es-PE" sz="1200" b="0" i="0" u="none" strike="noStrike" baseline="0" dirty="0" smtClean="0">
                          <a:solidFill>
                            <a:srgbClr val="000000"/>
                          </a:solidFill>
                          <a:effectLst/>
                          <a:latin typeface="Calibri"/>
                        </a:rPr>
                        <a:t>6.1.1 … </a:t>
                      </a:r>
                    </a:p>
                    <a:p>
                      <a:pPr marL="171450" indent="-171450" algn="l" fontAlgn="b">
                        <a:buFont typeface="Arial" pitchFamily="34" charset="0"/>
                        <a:buChar char="•"/>
                      </a:pPr>
                      <a:r>
                        <a:rPr lang="es-PE" sz="1200" b="0" i="1" u="none" strike="noStrike" baseline="0" dirty="0" smtClean="0">
                          <a:solidFill>
                            <a:srgbClr val="000000"/>
                          </a:solidFill>
                          <a:effectLst/>
                          <a:latin typeface="Calibri"/>
                        </a:rPr>
                        <a:t>La programación debe realizarse y aprobarse para un periodo de dos meses por lo menos. </a:t>
                      </a:r>
                    </a:p>
                    <a:p>
                      <a:pPr marL="171450" indent="-171450" algn="l" fontAlgn="b">
                        <a:buFont typeface="Arial" pitchFamily="34" charset="0"/>
                        <a:buChar char="•"/>
                      </a:pPr>
                      <a:r>
                        <a:rPr lang="es-PE" sz="1200" b="0" i="1" u="none" strike="noStrike" baseline="0" dirty="0" smtClean="0">
                          <a:solidFill>
                            <a:srgbClr val="000000"/>
                          </a:solidFill>
                          <a:effectLst/>
                          <a:latin typeface="Calibri"/>
                        </a:rPr>
                        <a:t> La programación de los meses de enero y febrero se aprobará anticipadamente hasta el 10 de noviembre del año anterior.</a:t>
                      </a:r>
                    </a:p>
                    <a:p>
                      <a:pPr marL="171450" indent="-171450" algn="l" fontAlgn="b">
                        <a:buFont typeface="Arial" pitchFamily="34" charset="0"/>
                        <a:buChar char="•"/>
                      </a:pPr>
                      <a:r>
                        <a:rPr lang="es-PE" sz="1200" b="0" i="1" u="none" strike="noStrike" baseline="0" dirty="0" smtClean="0">
                          <a:solidFill>
                            <a:srgbClr val="000000"/>
                          </a:solidFill>
                          <a:effectLst/>
                          <a:latin typeface="Calibri"/>
                        </a:rPr>
                        <a:t> La programación de los siguientes meses se aprobará, como mínimo, con una anticipación de dos (2) meses y hasta el décimo día de ese mes…».</a:t>
                      </a:r>
                    </a:p>
                    <a:p>
                      <a:pPr marL="0" indent="0" algn="l" fontAlgn="b">
                        <a:buFont typeface="Arial" pitchFamily="34" charset="0"/>
                        <a:buNone/>
                      </a:pPr>
                      <a:r>
                        <a:rPr lang="es-PE" sz="1200" b="1" i="0" u="none" strike="noStrike" baseline="0" dirty="0" smtClean="0">
                          <a:solidFill>
                            <a:srgbClr val="000000"/>
                          </a:solidFill>
                          <a:effectLst/>
                          <a:latin typeface="Calibri"/>
                        </a:rPr>
                        <a:t>6.1.3 </a:t>
                      </a:r>
                      <a:r>
                        <a:rPr lang="es-PE" sz="1200" b="0" i="0" u="none" strike="noStrike" baseline="0" dirty="0" smtClean="0">
                          <a:solidFill>
                            <a:srgbClr val="000000"/>
                          </a:solidFill>
                          <a:effectLst/>
                          <a:latin typeface="Calibri"/>
                        </a:rPr>
                        <a:t>Programación de Turnos de Trabajo Médico en la Consulta Externa</a:t>
                      </a:r>
                      <a:endParaRPr lang="es-PE" sz="1200" b="1" i="0" u="none" strike="noStrike" baseline="0" dirty="0" smtClean="0">
                        <a:solidFill>
                          <a:srgbClr val="000000"/>
                        </a:solidFill>
                        <a:effectLst/>
                        <a:latin typeface="Calibri"/>
                      </a:endParaRPr>
                    </a:p>
                    <a:p>
                      <a:pPr algn="ctr" fontAlgn="b"/>
                      <a:r>
                        <a:rPr lang="es-PE" sz="1200" b="0" i="0" u="none" strike="noStrike" baseline="0" dirty="0" smtClean="0">
                          <a:solidFill>
                            <a:srgbClr val="000000"/>
                          </a:solidFill>
                          <a:effectLst/>
                          <a:latin typeface="Calibri"/>
                        </a:rPr>
                        <a:t>Se tomaran en  cuenta los siguientes parámetros referenciales según nivel de complejidad:</a:t>
                      </a:r>
                    </a:p>
                    <a:p>
                      <a:pPr algn="ctr" fontAlgn="b"/>
                      <a:endParaRPr lang="es-PE" sz="1200" b="0" i="0" u="none" strike="noStrike" baseline="0" dirty="0" smtClean="0">
                        <a:solidFill>
                          <a:srgbClr val="000000"/>
                        </a:solidFill>
                        <a:effectLst/>
                        <a:latin typeface="Calibri"/>
                      </a:endParaRPr>
                    </a:p>
                    <a:p>
                      <a:pPr algn="l" fontAlgn="b"/>
                      <a:endParaRPr lang="es-PE" sz="1200" b="0" i="0" u="none" strike="noStrike" baseline="0" dirty="0" smtClean="0">
                        <a:solidFill>
                          <a:srgbClr val="000000"/>
                        </a:solidFill>
                        <a:effectLst/>
                        <a:latin typeface="Calibri"/>
                      </a:endParaRPr>
                    </a:p>
                    <a:p>
                      <a:pPr algn="l" fontAlgn="b"/>
                      <a:endParaRPr lang="es-PE" sz="1200" b="0" i="0" u="none" strike="noStrike" baseline="0" dirty="0" smtClean="0">
                        <a:solidFill>
                          <a:srgbClr val="000000"/>
                        </a:solidFill>
                        <a:effectLst/>
                        <a:latin typeface="Calibri"/>
                      </a:endParaRPr>
                    </a:p>
                    <a:p>
                      <a:pPr algn="l" fontAlgn="b"/>
                      <a:endParaRPr lang="es-PE" sz="1200" b="0" i="0" u="none" strike="noStrike" baseline="0" dirty="0" smtClean="0">
                        <a:solidFill>
                          <a:srgbClr val="000000"/>
                        </a:solidFill>
                        <a:effectLst/>
                        <a:latin typeface="Calibri"/>
                      </a:endParaRPr>
                    </a:p>
                    <a:p>
                      <a:pPr algn="l" fontAlgn="b"/>
                      <a:endParaRPr lang="es-PE" sz="1200" b="0" i="0" u="none" strike="noStrike" baseline="0" dirty="0" smtClean="0">
                        <a:solidFill>
                          <a:srgbClr val="000000"/>
                        </a:solidFill>
                        <a:effectLst/>
                        <a:latin typeface="Calibri"/>
                      </a:endParaRPr>
                    </a:p>
                    <a:p>
                      <a:pPr algn="l" fontAlgn="b"/>
                      <a:endParaRPr lang="es-PE" sz="1200" b="0" i="0" u="none" strike="noStrike" baseline="0" dirty="0" smtClean="0">
                        <a:solidFill>
                          <a:srgbClr val="000000"/>
                        </a:solidFill>
                        <a:effectLst/>
                        <a:latin typeface="Calibri"/>
                      </a:endParaRPr>
                    </a:p>
                    <a:p>
                      <a:pPr algn="l" fontAlgn="b"/>
                      <a:endParaRPr lang="es-PE" sz="1200" b="0" i="0" u="none" strike="noStrike" baseline="0" dirty="0" smtClean="0">
                        <a:solidFill>
                          <a:srgbClr val="000000"/>
                        </a:solidFill>
                        <a:effectLst/>
                        <a:latin typeface="Calibri"/>
                      </a:endParaRPr>
                    </a:p>
                    <a:p>
                      <a:pPr algn="l" fontAlgn="b"/>
                      <a:endParaRPr lang="es-PE" sz="1200" b="0" i="0" u="none" strike="noStrike" baseline="0" dirty="0" smtClean="0">
                        <a:solidFill>
                          <a:srgbClr val="000000"/>
                        </a:solidFill>
                        <a:effectLst/>
                        <a:latin typeface="Calibri"/>
                      </a:endParaRPr>
                    </a:p>
                    <a:p>
                      <a:pPr algn="l" fontAlgn="b"/>
                      <a:r>
                        <a:rPr lang="es-PE" sz="1200" b="0" i="0" u="none" strike="noStrike" baseline="0" dirty="0" smtClean="0">
                          <a:solidFill>
                            <a:srgbClr val="000000"/>
                          </a:solidFill>
                          <a:effectLst/>
                          <a:latin typeface="Calibri"/>
                        </a:rPr>
                        <a:t>Asimismo, se tomara en cuenta el análisis de la demanda en consulta externa y los indicadores de producción según especialidad.</a:t>
                      </a:r>
                      <a:endParaRPr lang="es-PE" sz="1200" b="0" i="0" u="none" strike="noStrike" baseline="0"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r>
            </a:tbl>
          </a:graphicData>
        </a:graphic>
      </p:graphicFrame>
      <p:graphicFrame>
        <p:nvGraphicFramePr>
          <p:cNvPr id="3" name="2 Tabla"/>
          <p:cNvGraphicFramePr>
            <a:graphicFrameLocks noGrp="1"/>
          </p:cNvGraphicFramePr>
          <p:nvPr>
            <p:extLst/>
          </p:nvPr>
        </p:nvGraphicFramePr>
        <p:xfrm>
          <a:off x="4439816" y="4365104"/>
          <a:ext cx="4223792" cy="944880"/>
        </p:xfrm>
        <a:graphic>
          <a:graphicData uri="http://schemas.openxmlformats.org/drawingml/2006/table">
            <a:tbl>
              <a:tblPr firstRow="1" bandRow="1">
                <a:tableStyleId>{21E4AEA4-8DFA-4A89-87EB-49C32662AFE0}</a:tableStyleId>
              </a:tblPr>
              <a:tblGrid>
                <a:gridCol w="1055948"/>
                <a:gridCol w="1032284"/>
                <a:gridCol w="1079612"/>
                <a:gridCol w="1055948"/>
              </a:tblGrid>
              <a:tr h="362363">
                <a:tc>
                  <a:txBody>
                    <a:bodyPr/>
                    <a:lstStyle/>
                    <a:p>
                      <a:r>
                        <a:rPr lang="es-PE" sz="1000" dirty="0" smtClean="0">
                          <a:latin typeface="Calibri" pitchFamily="34" charset="0"/>
                          <a:cs typeface="Calibri" pitchFamily="34" charset="0"/>
                        </a:rPr>
                        <a:t>Hospital</a:t>
                      </a:r>
                      <a:r>
                        <a:rPr lang="es-PE" sz="1000" baseline="0" dirty="0" smtClean="0">
                          <a:latin typeface="Calibri" pitchFamily="34" charset="0"/>
                          <a:cs typeface="Calibri" pitchFamily="34" charset="0"/>
                        </a:rPr>
                        <a:t> II-1</a:t>
                      </a:r>
                      <a:endParaRPr lang="es-PE" sz="1000" dirty="0">
                        <a:latin typeface="Calibri" pitchFamily="34" charset="0"/>
                        <a:cs typeface="Calibri" pitchFamily="34" charset="0"/>
                      </a:endParaRPr>
                    </a:p>
                  </a:txBody>
                  <a:tcPr/>
                </a:tc>
                <a:tc>
                  <a:txBody>
                    <a:bodyPr/>
                    <a:lstStyle/>
                    <a:p>
                      <a:r>
                        <a:rPr lang="es-PE" sz="1000" dirty="0" smtClean="0">
                          <a:latin typeface="Calibri" pitchFamily="34" charset="0"/>
                          <a:cs typeface="Calibri" pitchFamily="34" charset="0"/>
                        </a:rPr>
                        <a:t>Hospital II-2</a:t>
                      </a:r>
                      <a:endParaRPr lang="es-PE" sz="1000" dirty="0">
                        <a:latin typeface="Calibri" pitchFamily="34" charset="0"/>
                        <a:cs typeface="Calibri" pitchFamily="34" charset="0"/>
                      </a:endParaRPr>
                    </a:p>
                  </a:txBody>
                  <a:tcPr/>
                </a:tc>
                <a:tc>
                  <a:txBody>
                    <a:bodyPr/>
                    <a:lstStyle/>
                    <a:p>
                      <a:r>
                        <a:rPr lang="es-PE" sz="1000" dirty="0" smtClean="0">
                          <a:latin typeface="Calibri" pitchFamily="34" charset="0"/>
                          <a:cs typeface="Calibri" pitchFamily="34" charset="0"/>
                        </a:rPr>
                        <a:t>Hospital III-1</a:t>
                      </a:r>
                    </a:p>
                    <a:p>
                      <a:endParaRPr lang="es-PE" sz="1000" dirty="0">
                        <a:latin typeface="Calibri" pitchFamily="34" charset="0"/>
                        <a:cs typeface="Calibri" pitchFamily="34" charset="0"/>
                      </a:endParaRPr>
                    </a:p>
                  </a:txBody>
                  <a:tcPr/>
                </a:tc>
                <a:tc>
                  <a:txBody>
                    <a:bodyPr/>
                    <a:lstStyle/>
                    <a:p>
                      <a:r>
                        <a:rPr lang="es-PE" sz="1000" dirty="0" smtClean="0">
                          <a:latin typeface="Calibri" pitchFamily="34" charset="0"/>
                          <a:cs typeface="Calibri" pitchFamily="34" charset="0"/>
                        </a:rPr>
                        <a:t>Hospital III-2</a:t>
                      </a:r>
                    </a:p>
                    <a:p>
                      <a:endParaRPr lang="es-PE" sz="1000" dirty="0">
                        <a:latin typeface="Calibri" pitchFamily="34" charset="0"/>
                        <a:cs typeface="Calibri" pitchFamily="34" charset="0"/>
                      </a:endParaRPr>
                    </a:p>
                  </a:txBody>
                  <a:tcPr/>
                </a:tc>
              </a:tr>
              <a:tr h="501733">
                <a:tc>
                  <a:txBody>
                    <a:bodyPr/>
                    <a:lstStyle/>
                    <a:p>
                      <a:r>
                        <a:rPr lang="es-PE" sz="1000" dirty="0" smtClean="0">
                          <a:latin typeface="Calibri" pitchFamily="34" charset="0"/>
                          <a:cs typeface="Calibri" pitchFamily="34" charset="0"/>
                        </a:rPr>
                        <a:t>12</a:t>
                      </a:r>
                      <a:r>
                        <a:rPr lang="es-PE" sz="1000" baseline="0" dirty="0" smtClean="0">
                          <a:latin typeface="Calibri" pitchFamily="34" charset="0"/>
                          <a:cs typeface="Calibri" pitchFamily="34" charset="0"/>
                        </a:rPr>
                        <a:t>  a 15 min/paciente</a:t>
                      </a:r>
                      <a:endParaRPr lang="es-PE" sz="1000" dirty="0">
                        <a:latin typeface="Calibri" pitchFamily="34" charset="0"/>
                        <a:cs typeface="Calibri" pitchFamily="34" charset="0"/>
                      </a:endParaRPr>
                    </a:p>
                  </a:txBody>
                  <a:tcPr/>
                </a:tc>
                <a:tc>
                  <a:txBody>
                    <a:bodyPr/>
                    <a:lstStyle/>
                    <a:p>
                      <a:r>
                        <a:rPr lang="es-PE" sz="1000" dirty="0" smtClean="0">
                          <a:latin typeface="Calibri" pitchFamily="34" charset="0"/>
                          <a:cs typeface="Calibri" pitchFamily="34" charset="0"/>
                        </a:rPr>
                        <a:t>12  a 15 min/paciente</a:t>
                      </a:r>
                    </a:p>
                    <a:p>
                      <a:endParaRPr lang="es-PE" sz="1000" dirty="0">
                        <a:latin typeface="Calibri" pitchFamily="34" charset="0"/>
                        <a:cs typeface="Calibri" pitchFamily="34" charset="0"/>
                      </a:endParaRPr>
                    </a:p>
                  </a:txBody>
                  <a:tcPr/>
                </a:tc>
                <a:tc>
                  <a:txBody>
                    <a:bodyPr/>
                    <a:lstStyle/>
                    <a:p>
                      <a:r>
                        <a:rPr lang="es-PE" sz="1000" dirty="0" smtClean="0">
                          <a:latin typeface="Calibri" pitchFamily="34" charset="0"/>
                          <a:cs typeface="Calibri" pitchFamily="34" charset="0"/>
                        </a:rPr>
                        <a:t>15  a 20 min/paciente</a:t>
                      </a:r>
                    </a:p>
                    <a:p>
                      <a:endParaRPr lang="es-PE" sz="1000" dirty="0">
                        <a:latin typeface="Calibri" pitchFamily="34" charset="0"/>
                        <a:cs typeface="Calibri" pitchFamily="34" charset="0"/>
                      </a:endParaRPr>
                    </a:p>
                  </a:txBody>
                  <a:tcPr/>
                </a:tc>
                <a:tc>
                  <a:txBody>
                    <a:bodyPr/>
                    <a:lstStyle/>
                    <a:p>
                      <a:r>
                        <a:rPr lang="es-PE" sz="1000" dirty="0" smtClean="0">
                          <a:latin typeface="Calibri" pitchFamily="34" charset="0"/>
                          <a:cs typeface="Calibri" pitchFamily="34" charset="0"/>
                        </a:rPr>
                        <a:t>15  a 20 min/paciente</a:t>
                      </a:r>
                      <a:endParaRPr lang="es-PE" sz="1000" dirty="0">
                        <a:latin typeface="Calibri" pitchFamily="34" charset="0"/>
                        <a:cs typeface="Calibri" pitchFamily="34" charset="0"/>
                      </a:endParaRPr>
                    </a:p>
                  </a:txBody>
                  <a:tcPr/>
                </a:tc>
              </a:tr>
            </a:tbl>
          </a:graphicData>
        </a:graphic>
      </p:graphicFrame>
    </p:spTree>
    <p:extLst>
      <p:ext uri="{BB962C8B-B14F-4D97-AF65-F5344CB8AC3E}">
        <p14:creationId xmlns:p14="http://schemas.microsoft.com/office/powerpoint/2010/main" val="385527035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1135</TotalTime>
  <Words>6585</Words>
  <Application>Microsoft Office PowerPoint</Application>
  <PresentationFormat>Panorámica</PresentationFormat>
  <Paragraphs>1372</Paragraphs>
  <Slides>30</Slides>
  <Notes>0</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30</vt:i4>
      </vt:variant>
    </vt:vector>
  </HeadingPairs>
  <TitlesOfParts>
    <vt:vector size="40" baseType="lpstr">
      <vt:lpstr>PMingLiU</vt:lpstr>
      <vt:lpstr>Aharoni</vt:lpstr>
      <vt:lpstr>Arial</vt:lpstr>
      <vt:lpstr>Arial Black</vt:lpstr>
      <vt:lpstr>Calibri</vt:lpstr>
      <vt:lpstr>Calibri Light</vt:lpstr>
      <vt:lpstr>Times New Roman</vt:lpstr>
      <vt:lpstr>Wingdings</vt:lpstr>
      <vt:lpstr>Tema de Office</vt:lpstr>
      <vt:lpstr>Hoja de cálculo</vt:lpstr>
      <vt:lpstr>EVALUACIÓN DE LOS CONVENIOS DE GESTIÓN 2016</vt:lpstr>
      <vt:lpstr>Dirección de Intercambio Prestacional, Organización y Servicios (DIPOS)  Dirección General de Aseguramiento e Intercambio Prestacional (DGAIN) </vt:lpstr>
      <vt:lpstr>Presentación de PowerPoint</vt:lpstr>
      <vt:lpstr>Presentación de PowerPoint</vt:lpstr>
      <vt:lpstr>Presentación de PowerPoint</vt:lpstr>
      <vt:lpstr>CONVENIOS DE GESTIÓN  2017</vt:lpstr>
      <vt:lpstr>Presentación de PowerPoint</vt:lpstr>
      <vt:lpstr>Presentación de PowerPoint</vt:lpstr>
      <vt:lpstr>(*) RM N°343-2015/MINSA  aprueba DIRECTIVA ADMINISTRATIVA N°207-MINSA/DGSP-V.01 «DIRECTIVA ADMINISTRATIVA PARA LA PROGRAMACION DE LOS TURNOS DEL TRABAJO MEDICO EN LOS HOSPITALES E INSTITUTOS ESPECIALIZADOS DEL MINISTERIO DE SALUD»</vt:lpstr>
      <vt:lpstr>RM N°343-2015/MINSA  aprueba DIRECTIVA ADMINISTRATIVA N°207-MINSA/DGSP-V.01 «DIRECTIVA ADMINISTRATIVA PARA LA PROGRAMACION DE LOS TURNOS DEL TRABAJO MEDICO EN LOS HOSPITALES E INSTITUTOS ESPECIALIZADOS DEL MINISTERIO DE SALUD»</vt:lpstr>
      <vt:lpstr>RM N°343-2015/MINSA  aprueba DIRECTIVA ADMINISTRATIVA N°207-MINSA/DGSP-V.01 «DIRECTIVA ADMINISTRATIVA PARA LA PROGRAMACION DE LOS TURNOS DEL TRABAJO MEDICO EN LOS HOSPITALES E INSTITUTOS ESPECIALIZADOS DEL MINISTERIO DE SALUD»</vt:lpstr>
      <vt:lpstr>CONVENIOS DE GESTIÓN  2017</vt:lpstr>
      <vt:lpstr>Presentación de PowerPoint</vt:lpstr>
      <vt:lpstr>Presentación de PowerPoint</vt:lpstr>
      <vt:lpstr>Presentación de PowerPoint</vt:lpstr>
      <vt:lpstr>Presentación de PowerPoint</vt:lpstr>
      <vt:lpstr>Presentación de PowerPoint</vt:lpstr>
      <vt:lpstr>Presentación de PowerPoint</vt:lpstr>
      <vt:lpstr>CONVENIOS DE GESTIÓN  2017</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DARWIN CUADROS MACO</dc:creator>
  <cp:lastModifiedBy>SHUMAYA ITURRIZAGA COLONIO</cp:lastModifiedBy>
  <cp:revision>97</cp:revision>
  <dcterms:created xsi:type="dcterms:W3CDTF">2017-05-04T17:39:58Z</dcterms:created>
  <dcterms:modified xsi:type="dcterms:W3CDTF">2017-10-04T13:58:34Z</dcterms:modified>
</cp:coreProperties>
</file>