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378" r:id="rId2"/>
    <p:sldId id="376" r:id="rId3"/>
    <p:sldId id="377" r:id="rId4"/>
    <p:sldId id="365" r:id="rId5"/>
    <p:sldId id="366" r:id="rId6"/>
    <p:sldId id="367" r:id="rId7"/>
    <p:sldId id="368" r:id="rId8"/>
    <p:sldId id="371" r:id="rId9"/>
    <p:sldId id="370" r:id="rId10"/>
    <p:sldId id="372" r:id="rId11"/>
    <p:sldId id="373" r:id="rId12"/>
    <p:sldId id="374" r:id="rId13"/>
    <p:sldId id="375" r:id="rId14"/>
  </p:sldIdLst>
  <p:sldSz cx="9144000" cy="6858000" type="screen4x3"/>
  <p:notesSz cx="6797675" cy="9926638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27" autoAdjust="0"/>
    <p:restoredTop sz="94872" autoAdjust="0"/>
  </p:normalViewPr>
  <p:slideViewPr>
    <p:cSldViewPr>
      <p:cViewPr varScale="1">
        <p:scale>
          <a:sx n="70" d="100"/>
          <a:sy n="70" d="100"/>
        </p:scale>
        <p:origin x="498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7BD30044-0039-49D5-B8AF-ECF0B033443B}" type="datetimeFigureOut">
              <a:rPr lang="es-PE" smtClean="0"/>
              <a:t>3/10/2017</a:t>
            </a:fld>
            <a:endParaRPr lang="es-PE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85436AE-5445-446B-BFD7-F819FBDEACAD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4390318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4B485DF9-34FE-4A6F-81B7-C723B468E16E}" type="datetimeFigureOut">
              <a:rPr lang="ru-RU" smtClean="0"/>
              <a:t>03.10.2017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B70EE22-DFE3-4059-928D-CB1127E32733}" type="slidenum">
              <a:rPr lang="ru-RU" smtClean="0"/>
              <a:t>‹Nº›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3635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P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4A44E-81BF-43C4-B418-373B6BCAD67C}" type="datetimeFigureOut">
              <a:rPr lang="es-PE" smtClean="0"/>
              <a:t>3/10/2017</a:t>
            </a:fld>
            <a:endParaRPr lang="es-P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50238-AA28-4BEF-AF0B-4072C6D32748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844374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4A44E-81BF-43C4-B418-373B6BCAD67C}" type="datetimeFigureOut">
              <a:rPr lang="es-PE" smtClean="0"/>
              <a:t>3/10/2017</a:t>
            </a:fld>
            <a:endParaRPr lang="es-P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50238-AA28-4BEF-AF0B-4072C6D32748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092492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4A44E-81BF-43C4-B418-373B6BCAD67C}" type="datetimeFigureOut">
              <a:rPr lang="es-PE" smtClean="0"/>
              <a:t>3/10/2017</a:t>
            </a:fld>
            <a:endParaRPr lang="es-P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50238-AA28-4BEF-AF0B-4072C6D32748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765010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4A44E-81BF-43C4-B418-373B6BCAD67C}" type="datetimeFigureOut">
              <a:rPr lang="es-PE" smtClean="0"/>
              <a:t>3/10/2017</a:t>
            </a:fld>
            <a:endParaRPr lang="es-P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50238-AA28-4BEF-AF0B-4072C6D32748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8928866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4A44E-81BF-43C4-B418-373B6BCAD67C}" type="datetimeFigureOut">
              <a:rPr lang="es-PE" smtClean="0"/>
              <a:t>3/10/2017</a:t>
            </a:fld>
            <a:endParaRPr lang="es-P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50238-AA28-4BEF-AF0B-4072C6D32748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9955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4A44E-81BF-43C4-B418-373B6BCAD67C}" type="datetimeFigureOut">
              <a:rPr lang="es-PE" smtClean="0"/>
              <a:t>3/10/2017</a:t>
            </a:fld>
            <a:endParaRPr lang="es-PE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50238-AA28-4BEF-AF0B-4072C6D32748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094224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4A44E-81BF-43C4-B418-373B6BCAD67C}" type="datetimeFigureOut">
              <a:rPr lang="es-PE" smtClean="0"/>
              <a:t>3/10/2017</a:t>
            </a:fld>
            <a:endParaRPr lang="es-PE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50238-AA28-4BEF-AF0B-4072C6D32748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281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4A44E-81BF-43C4-B418-373B6BCAD67C}" type="datetimeFigureOut">
              <a:rPr lang="es-PE" smtClean="0"/>
              <a:t>3/10/2017</a:t>
            </a:fld>
            <a:endParaRPr lang="es-PE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50238-AA28-4BEF-AF0B-4072C6D32748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114064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4A44E-81BF-43C4-B418-373B6BCAD67C}" type="datetimeFigureOut">
              <a:rPr lang="es-PE" smtClean="0"/>
              <a:t>3/10/2017</a:t>
            </a:fld>
            <a:endParaRPr lang="es-PE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50238-AA28-4BEF-AF0B-4072C6D32748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136699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4A44E-81BF-43C4-B418-373B6BCAD67C}" type="datetimeFigureOut">
              <a:rPr lang="es-PE" smtClean="0"/>
              <a:t>3/10/2017</a:t>
            </a:fld>
            <a:endParaRPr lang="es-PE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50238-AA28-4BEF-AF0B-4072C6D32748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703748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4A44E-81BF-43C4-B418-373B6BCAD67C}" type="datetimeFigureOut">
              <a:rPr lang="es-PE" smtClean="0"/>
              <a:t>3/10/2017</a:t>
            </a:fld>
            <a:endParaRPr lang="es-PE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50238-AA28-4BEF-AF0B-4072C6D32748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493356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74A44E-81BF-43C4-B418-373B6BCAD67C}" type="datetimeFigureOut">
              <a:rPr lang="es-PE" smtClean="0"/>
              <a:t>3/10/2017</a:t>
            </a:fld>
            <a:endParaRPr lang="es-P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E50238-AA28-4BEF-AF0B-4072C6D32748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93687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GAGC-AMR:Convenio%20de%20Gestio%CC%81n%202017-DGOS:RV__PRESENTACIO%CC%81N_FICHAS_TE%CC%81CNICAS_CONVENIO_DE_GESTIO%CC%81N_2017:DIRECTIVA%20ADMINISTRATIVA%2025%2009%202017%20FINAL.docx!OLE_LINK5" TargetMode="Externa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GAGC-AMR:Convenio%20de%20Gestio%CC%81n%202017-DGOS:RV__PRESENTACIO%CC%81N_FICHAS_TE%CC%81CNICAS_CONVENIO_DE_GESTIO%CC%81N_2017:DIRECTIVA%20ADMINISTRATIVA%2025%2009%202017%20FINAL.docx!OLE_LINK4" TargetMode="Externa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4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3681"/>
          <a:stretch/>
        </p:blipFill>
        <p:spPr>
          <a:xfrm>
            <a:off x="457547" y="404664"/>
            <a:ext cx="1785668" cy="718149"/>
          </a:xfrm>
          <a:prstGeom prst="rect">
            <a:avLst/>
          </a:prstGeom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787" b="95397" l="948" r="88152">
                        <a14:foregroundMark x1="43365" y1="15481" x2="43365" y2="15481"/>
                        <a14:foregroundMark x1="44076" y1="24686" x2="44076" y2="24686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151"/>
          <a:stretch/>
        </p:blipFill>
        <p:spPr bwMode="auto">
          <a:xfrm>
            <a:off x="2210138" y="3026178"/>
            <a:ext cx="4968322" cy="2310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622029" y="1412776"/>
            <a:ext cx="79928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4000" b="1" dirty="0"/>
              <a:t>INDICADOR DE DISPONIBILIDAD DE MEDICAMENTOS</a:t>
            </a:r>
            <a:endParaRPr lang="es-PE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020746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590"/>
            <a:ext cx="8640959" cy="6693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5336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4786"/>
            <a:ext cx="9143999" cy="6947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5336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8732933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5336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4000" cy="6877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842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20509376"/>
              </p:ext>
            </p:extLst>
          </p:nvPr>
        </p:nvGraphicFramePr>
        <p:xfrm>
          <a:off x="755576" y="312681"/>
          <a:ext cx="7632848" cy="6232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Document" r:id="rId3" imgW="5676900" imgH="4635500" progId="Word.Document.12">
                  <p:link updateAutomatic="1"/>
                </p:oleObj>
              </mc:Choice>
              <mc:Fallback>
                <p:oleObj name="Document" r:id="rId3" imgW="5676900" imgH="4635500" progId="Word.Documen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55576" y="312681"/>
                        <a:ext cx="7632848" cy="62326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72436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95914102"/>
              </p:ext>
            </p:extLst>
          </p:nvPr>
        </p:nvGraphicFramePr>
        <p:xfrm>
          <a:off x="2195736" y="22162"/>
          <a:ext cx="4680519" cy="67126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Document" r:id="rId3" imgW="5676900" imgH="8140700" progId="Word.Document.12">
                  <p:link updateAutomatic="1"/>
                </p:oleObj>
              </mc:Choice>
              <mc:Fallback>
                <p:oleObj name="Document" r:id="rId3" imgW="5676900" imgH="8140700" progId="Word.Documen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95736" y="22162"/>
                        <a:ext cx="4680519" cy="671267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82437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sz="2200" b="1" dirty="0" smtClean="0"/>
              <a:t/>
            </a:r>
            <a:br>
              <a:rPr lang="es-ES" sz="2200" b="1" dirty="0" smtClean="0"/>
            </a:br>
            <a:r>
              <a:rPr lang="es-ES" sz="3300" b="1" dirty="0" smtClean="0"/>
              <a:t>INDICADORES  </a:t>
            </a:r>
            <a:r>
              <a:rPr lang="es-ES" sz="3300" b="1" dirty="0"/>
              <a:t>DE DISPONIBILIDAD DE </a:t>
            </a:r>
            <a:r>
              <a:rPr lang="es-ES" sz="3300" b="1" dirty="0" smtClean="0"/>
              <a:t>MEDICAMENTOS</a:t>
            </a:r>
            <a:r>
              <a:rPr lang="es-PE" sz="3300" b="1" dirty="0"/>
              <a:t/>
            </a:r>
            <a:br>
              <a:rPr lang="es-PE" sz="3300" b="1" dirty="0"/>
            </a:br>
            <a:endParaRPr lang="es-PE" sz="33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PE" sz="2400" b="1" dirty="0"/>
              <a:t>DEFINICIÓN:</a:t>
            </a:r>
            <a:endParaRPr lang="es-PE" sz="2400" dirty="0"/>
          </a:p>
          <a:p>
            <a:pPr marL="0" indent="0">
              <a:buNone/>
            </a:pPr>
            <a:r>
              <a:rPr lang="es-PE" sz="2400" dirty="0" smtClean="0"/>
              <a:t>Este </a:t>
            </a:r>
            <a:r>
              <a:rPr lang="es-PE" sz="2400" dirty="0"/>
              <a:t>indicador mide el porcentaje de medicamentos esenciales (considerados en el </a:t>
            </a:r>
            <a:r>
              <a:rPr lang="es-PE" sz="2400" dirty="0" smtClean="0"/>
              <a:t>PNUME),  </a:t>
            </a:r>
            <a:r>
              <a:rPr lang="es-PE" sz="2400" dirty="0"/>
              <a:t>de fecha de expiración </a:t>
            </a:r>
            <a:r>
              <a:rPr lang="es-PE" sz="2400" dirty="0" smtClean="0"/>
              <a:t>vigente-no incluye los medicamentos estratégicos. </a:t>
            </a:r>
          </a:p>
        </p:txBody>
      </p:sp>
      <p:pic>
        <p:nvPicPr>
          <p:cNvPr id="3077" name="Picture 5" descr="http://static.estampas.com/2011/04/07/antibioticos.jpg.525.0.thum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702774"/>
            <a:ext cx="3384376" cy="226076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medisalud.files.wordpress.com/2013/09/carnet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501008"/>
            <a:ext cx="2664296" cy="266429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9 CuadroTexto"/>
          <p:cNvSpPr txBox="1"/>
          <p:nvPr/>
        </p:nvSpPr>
        <p:spPr>
          <a:xfrm>
            <a:off x="1835696" y="6402814"/>
            <a:ext cx="59766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 smtClean="0">
                <a:solidFill>
                  <a:schemeClr val="accent2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Dirección General de  Medicamentos,  Insumos y Drogas</a:t>
            </a:r>
            <a:endParaRPr lang="es-PE" sz="1400" dirty="0">
              <a:solidFill>
                <a:schemeClr val="accent2">
                  <a:lumMod val="50000"/>
                </a:schemeClr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53460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sz="1800" b="1" dirty="0" smtClean="0"/>
              <a:t/>
            </a:r>
            <a:br>
              <a:rPr lang="es-ES" sz="1800" b="1" dirty="0" smtClean="0"/>
            </a:br>
            <a:r>
              <a:rPr lang="es-ES" sz="2800" b="1" dirty="0" smtClean="0"/>
              <a:t>INDICADOR  </a:t>
            </a:r>
            <a:r>
              <a:rPr lang="es-ES" sz="2800" b="1" dirty="0"/>
              <a:t>DE DISPONIBILIDAD DE </a:t>
            </a:r>
            <a:r>
              <a:rPr lang="es-ES" sz="2800" b="1" dirty="0" smtClean="0"/>
              <a:t>MEDICAMENTOS</a:t>
            </a:r>
            <a:r>
              <a:rPr lang="es-PE" sz="2800" b="1" dirty="0"/>
              <a:t/>
            </a:r>
            <a:br>
              <a:rPr lang="es-PE" sz="2800" b="1" dirty="0"/>
            </a:br>
            <a:endParaRPr lang="es-PE" sz="28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95536" y="1268760"/>
            <a:ext cx="8229600" cy="45979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PE" sz="2400" b="1" dirty="0" smtClean="0"/>
              <a:t>Obtención </a:t>
            </a:r>
            <a:r>
              <a:rPr lang="es-PE" sz="2400" b="1" dirty="0"/>
              <a:t>del </a:t>
            </a:r>
            <a:r>
              <a:rPr lang="es-PE" sz="2400" b="1" dirty="0" smtClean="0"/>
              <a:t>Consumo Promedio mensual Ajustado (CPMA):</a:t>
            </a:r>
            <a:r>
              <a:rPr lang="es-PE" sz="2400" dirty="0" smtClean="0"/>
              <a:t> </a:t>
            </a:r>
            <a:r>
              <a:rPr lang="es-PE" sz="2400" dirty="0"/>
              <a:t>Para su cálculo se deben considerar los últimos 6 meses de consumo, utilizándose la siguiente </a:t>
            </a:r>
            <a:r>
              <a:rPr lang="es-PE" sz="2400" dirty="0" smtClean="0"/>
              <a:t>fórmula:</a:t>
            </a:r>
            <a:endParaRPr lang="es-PE" sz="2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54" t="23026" r="19508" b="63188"/>
          <a:stretch/>
        </p:blipFill>
        <p:spPr bwMode="auto">
          <a:xfrm>
            <a:off x="611560" y="2564904"/>
            <a:ext cx="7089081" cy="1296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3933056"/>
            <a:ext cx="7243441" cy="273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 descr="http://baloncestoesnorendirse.files.wordpress.com/2010/03/evaluar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9018" y="4964710"/>
            <a:ext cx="1152128" cy="130122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7 CuadroTexto"/>
          <p:cNvSpPr txBox="1"/>
          <p:nvPr/>
        </p:nvSpPr>
        <p:spPr>
          <a:xfrm>
            <a:off x="1835696" y="6402814"/>
            <a:ext cx="59766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 smtClean="0">
                <a:solidFill>
                  <a:schemeClr val="accent2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Dirección General de  Medicamentos,  Insumos y Drogas</a:t>
            </a:r>
            <a:endParaRPr lang="es-PE" sz="1400" dirty="0">
              <a:solidFill>
                <a:schemeClr val="accent2">
                  <a:lumMod val="50000"/>
                </a:schemeClr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84303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Rectángulo"/>
          <p:cNvSpPr/>
          <p:nvPr/>
        </p:nvSpPr>
        <p:spPr>
          <a:xfrm>
            <a:off x="467544" y="1484784"/>
            <a:ext cx="779859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PE" b="1" dirty="0"/>
              <a:t>Obtención de </a:t>
            </a:r>
            <a:r>
              <a:rPr lang="es-PE" b="1" dirty="0" smtClean="0"/>
              <a:t>los Meses </a:t>
            </a:r>
            <a:r>
              <a:rPr lang="es-PE" b="1" dirty="0"/>
              <a:t>de Existencia </a:t>
            </a:r>
            <a:r>
              <a:rPr lang="es-PE" b="1" dirty="0" smtClean="0"/>
              <a:t>Disponible (MED):</a:t>
            </a:r>
            <a:r>
              <a:rPr lang="es-PE" dirty="0" smtClean="0"/>
              <a:t> </a:t>
            </a:r>
            <a:r>
              <a:rPr lang="es-PE" dirty="0"/>
              <a:t>Se calcula dividiendo el stock disponible entre el consumo promedio mensual ajustado.  Se puede aplicar la siguiente fórmula:</a:t>
            </a:r>
            <a:endParaRPr lang="es-PE" dirty="0">
              <a:effectLst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14" t="36635" r="22700" b="49531"/>
          <a:stretch/>
        </p:blipFill>
        <p:spPr bwMode="auto">
          <a:xfrm>
            <a:off x="2411760" y="1979621"/>
            <a:ext cx="6070715" cy="1224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203757"/>
            <a:ext cx="6912768" cy="3199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sz="1800" b="1" dirty="0" smtClean="0"/>
              <a:t/>
            </a:r>
            <a:br>
              <a:rPr lang="es-ES" sz="1800" b="1" dirty="0" smtClean="0"/>
            </a:br>
            <a:r>
              <a:rPr lang="es-ES" sz="2800" b="1" dirty="0" smtClean="0"/>
              <a:t>INDICADOR  </a:t>
            </a:r>
            <a:r>
              <a:rPr lang="es-ES" sz="2800" b="1" dirty="0"/>
              <a:t>DE DISPONIBILIDAD DE </a:t>
            </a:r>
            <a:r>
              <a:rPr lang="es-ES" sz="2800" b="1" dirty="0" smtClean="0"/>
              <a:t>MEDICAMENTOS</a:t>
            </a:r>
            <a:r>
              <a:rPr lang="es-PE" sz="2800" b="1" dirty="0"/>
              <a:t/>
            </a:r>
            <a:br>
              <a:rPr lang="es-PE" sz="2800" b="1" dirty="0"/>
            </a:br>
            <a:endParaRPr lang="es-PE" sz="2800" dirty="0"/>
          </a:p>
        </p:txBody>
      </p:sp>
      <p:pic>
        <p:nvPicPr>
          <p:cNvPr id="14" name="Picture 4" descr="http://baloncestoesnorendirse.files.wordpress.com/2010/03/evaluar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4672" y="4589039"/>
            <a:ext cx="1152128" cy="130122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14 CuadroTexto"/>
          <p:cNvSpPr txBox="1"/>
          <p:nvPr/>
        </p:nvSpPr>
        <p:spPr>
          <a:xfrm>
            <a:off x="1835696" y="6402814"/>
            <a:ext cx="59766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 smtClean="0">
                <a:solidFill>
                  <a:schemeClr val="accent2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Dirección General de  Medicamentos,  Insumos y Drogas</a:t>
            </a:r>
            <a:endParaRPr lang="es-PE" sz="1400" dirty="0">
              <a:solidFill>
                <a:schemeClr val="accent2">
                  <a:lumMod val="50000"/>
                </a:schemeClr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68200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147610"/>
            <a:ext cx="6696744" cy="2764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77" t="43363" r="16888" b="41606"/>
          <a:stretch/>
        </p:blipFill>
        <p:spPr bwMode="auto">
          <a:xfrm>
            <a:off x="755576" y="4077816"/>
            <a:ext cx="7776864" cy="1296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827584" y="5517232"/>
            <a:ext cx="75608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PE" b="1" dirty="0" smtClean="0"/>
              <a:t>Interpretación:</a:t>
            </a:r>
          </a:p>
          <a:p>
            <a:pPr lvl="0"/>
            <a:r>
              <a:rPr lang="es-PE" sz="1200" dirty="0" smtClean="0"/>
              <a:t>Nivel </a:t>
            </a:r>
            <a:r>
              <a:rPr lang="es-PE" sz="1200" dirty="0"/>
              <a:t>Óptimo: Porcentaje de Disponibilidad Total de medicamentos igual o mayor de 90%.</a:t>
            </a:r>
          </a:p>
          <a:p>
            <a:pPr lvl="0"/>
            <a:r>
              <a:rPr lang="es-PE" sz="1200" dirty="0"/>
              <a:t>Nivel Regular: Porcentaje de Disponibilidad Total de medicamentos igual o mayor de 70% pero menor de 90%.</a:t>
            </a:r>
          </a:p>
          <a:p>
            <a:r>
              <a:rPr lang="es-PE" sz="1200" dirty="0"/>
              <a:t>Nivel Bajo: Porcentaje de Disponibilidad Total de medicamentos menor de 70%.</a:t>
            </a:r>
          </a:p>
        </p:txBody>
      </p:sp>
      <p:sp>
        <p:nvSpPr>
          <p:cNvPr id="8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72972"/>
          </a:xfrm>
        </p:spPr>
        <p:txBody>
          <a:bodyPr>
            <a:noAutofit/>
          </a:bodyPr>
          <a:lstStyle/>
          <a:p>
            <a:r>
              <a:rPr lang="es-ES" sz="1800" b="1" dirty="0" smtClean="0"/>
              <a:t/>
            </a:r>
            <a:br>
              <a:rPr lang="es-ES" sz="1800" b="1" dirty="0" smtClean="0"/>
            </a:br>
            <a:r>
              <a:rPr lang="es-ES" sz="2800" b="1" dirty="0" smtClean="0"/>
              <a:t>INDICADOR  </a:t>
            </a:r>
            <a:r>
              <a:rPr lang="es-ES" sz="2800" b="1" dirty="0"/>
              <a:t>DE DISPONIBILIDAD DE </a:t>
            </a:r>
            <a:r>
              <a:rPr lang="es-ES" sz="2800" b="1" dirty="0" smtClean="0"/>
              <a:t>MEDICAMENTOS</a:t>
            </a:r>
            <a:r>
              <a:rPr lang="es-PE" sz="2800" b="1" dirty="0"/>
              <a:t/>
            </a:r>
            <a:br>
              <a:rPr lang="es-PE" sz="2800" b="1" dirty="0"/>
            </a:br>
            <a:endParaRPr lang="es-PE" sz="2800" dirty="0"/>
          </a:p>
        </p:txBody>
      </p:sp>
      <p:pic>
        <p:nvPicPr>
          <p:cNvPr id="9" name="Picture 4" descr="http://baloncestoesnorendirse.files.wordpress.com/2010/03/evaluar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1683185"/>
            <a:ext cx="1152128" cy="130122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9 CuadroTexto"/>
          <p:cNvSpPr txBox="1"/>
          <p:nvPr/>
        </p:nvSpPr>
        <p:spPr>
          <a:xfrm>
            <a:off x="1835696" y="6402814"/>
            <a:ext cx="59766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 smtClean="0">
                <a:solidFill>
                  <a:schemeClr val="accent2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Dirección General de  Medicamentos,  Insumos y Drogas</a:t>
            </a:r>
            <a:endParaRPr lang="es-PE" sz="1400" dirty="0">
              <a:solidFill>
                <a:schemeClr val="accent2">
                  <a:lumMod val="50000"/>
                </a:schemeClr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83685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5336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86708"/>
            <a:ext cx="8352928" cy="6284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5336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1311</TotalTime>
  <Words>170</Words>
  <Application>Microsoft Office PowerPoint</Application>
  <PresentationFormat>Presentación en pantalla (4:3)</PresentationFormat>
  <Paragraphs>17</Paragraphs>
  <Slides>13</Slides>
  <Notes>0</Notes>
  <HiddenSlides>0</HiddenSlides>
  <MMClips>0</MMClips>
  <ScaleCrop>false</ScaleCrop>
  <HeadingPairs>
    <vt:vector size="8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Vínculos</vt:lpstr>
      </vt:variant>
      <vt:variant>
        <vt:i4>2</vt:i4>
      </vt:variant>
      <vt:variant>
        <vt:lpstr>Títulos de diapositiva</vt:lpstr>
      </vt:variant>
      <vt:variant>
        <vt:i4>13</vt:i4>
      </vt:variant>
    </vt:vector>
  </HeadingPairs>
  <TitlesOfParts>
    <vt:vector size="20" baseType="lpstr">
      <vt:lpstr>Arial Unicode MS</vt:lpstr>
      <vt:lpstr>Agency FB</vt:lpstr>
      <vt:lpstr>Arial</vt:lpstr>
      <vt:lpstr>Calibri</vt:lpstr>
      <vt:lpstr>Tema de Office</vt:lpstr>
      <vt:lpstr>GAGC-AMR:Convenio%20de%20Gestio%CC%81n%202017-DGOS:RV__PRESENTACIO%CC%81N_FICHAS_TE%CC%81CNICAS_CONVENIO_DE_GESTIO%CC%81N_2017:DIRECTIVA%20ADMINISTRATIVA%2025%2009%202017%20FINAL.docx!OLE_LINK5</vt:lpstr>
      <vt:lpstr>GAGC-AMR:Convenio%20de%20Gestio%CC%81n%202017-DGOS:RV__PRESENTACIO%CC%81N_FICHAS_TE%CC%81CNICAS_CONVENIO_DE_GESTIO%CC%81N_2017:DIRECTIVA%20ADMINISTRATIVA%2025%2009%202017%20FINAL.docx!OLE_LINK4</vt:lpstr>
      <vt:lpstr>Presentación de PowerPoint</vt:lpstr>
      <vt:lpstr>Presentación de PowerPoint</vt:lpstr>
      <vt:lpstr>Presentación de PowerPoint</vt:lpstr>
      <vt:lpstr> INDICADORES  DE DISPONIBILIDAD DE MEDICAMENTOS </vt:lpstr>
      <vt:lpstr> INDICADOR  DE DISPONIBILIDAD DE MEDICAMENTOS </vt:lpstr>
      <vt:lpstr> INDICADOR  DE DISPONIBILIDAD DE MEDICAMENTOS </vt:lpstr>
      <vt:lpstr> INDICADOR  DE DISPONIBILIDAD DE MEDICAMENTOS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UGIES</dc:title>
  <dc:creator>JORGE</dc:creator>
  <cp:lastModifiedBy>Usuario de Windows</cp:lastModifiedBy>
  <cp:revision>118</cp:revision>
  <cp:lastPrinted>2017-10-02T16:46:16Z</cp:lastPrinted>
  <dcterms:created xsi:type="dcterms:W3CDTF">2015-07-03T04:57:11Z</dcterms:created>
  <dcterms:modified xsi:type="dcterms:W3CDTF">2017-10-03T19:38:37Z</dcterms:modified>
</cp:coreProperties>
</file>