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6" r:id="rId2"/>
    <p:sldId id="291" r:id="rId3"/>
    <p:sldId id="257" r:id="rId4"/>
    <p:sldId id="278" r:id="rId5"/>
    <p:sldId id="292" r:id="rId6"/>
    <p:sldId id="279" r:id="rId7"/>
    <p:sldId id="294" r:id="rId8"/>
    <p:sldId id="295" r:id="rId9"/>
    <p:sldId id="314" r:id="rId10"/>
    <p:sldId id="313" r:id="rId11"/>
    <p:sldId id="312" r:id="rId12"/>
    <p:sldId id="308" r:id="rId13"/>
    <p:sldId id="315" r:id="rId14"/>
    <p:sldId id="300" r:id="rId15"/>
    <p:sldId id="301" r:id="rId16"/>
    <p:sldId id="303" r:id="rId17"/>
    <p:sldId id="302" r:id="rId18"/>
  </p:sldIdLst>
  <p:sldSz cx="12192000" cy="6858000"/>
  <p:notesSz cx="6797675" cy="9926638"/>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2" d="100"/>
          <a:sy n="102" d="100"/>
        </p:scale>
        <p:origin x="102" y="5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WILLY_2017">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5AB10976-0324-43EC-8FEC-53FDC590B119}" type="datetimeFigureOut">
              <a:rPr lang="es-PE" smtClean="0"/>
              <a:t>11/10/2017</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CAE63A31-A726-4437-B585-89FE9B672D8D}" type="slidenum">
              <a:rPr lang="es-PE" smtClean="0"/>
              <a:t>‹Nº›</a:t>
            </a:fld>
            <a:endParaRPr lang="es-PE"/>
          </a:p>
        </p:txBody>
      </p:sp>
      <p:pic>
        <p:nvPicPr>
          <p:cNvPr id="7" name="Imagen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086" y="231088"/>
            <a:ext cx="4363572" cy="513979"/>
          </a:xfrm>
          <a:prstGeom prst="rect">
            <a:avLst/>
          </a:prstGeom>
        </p:spPr>
      </p:pic>
    </p:spTree>
    <p:extLst>
      <p:ext uri="{BB962C8B-B14F-4D97-AF65-F5344CB8AC3E}">
        <p14:creationId xmlns:p14="http://schemas.microsoft.com/office/powerpoint/2010/main" val="253338242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5AB10976-0324-43EC-8FEC-53FDC590B119}" type="datetimeFigureOut">
              <a:rPr lang="es-PE" smtClean="0"/>
              <a:t>11/10/2017</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CAE63A31-A726-4437-B585-89FE9B672D8D}" type="slidenum">
              <a:rPr lang="es-PE" smtClean="0"/>
              <a:t>‹Nº›</a:t>
            </a:fld>
            <a:endParaRPr lang="es-PE"/>
          </a:p>
        </p:txBody>
      </p:sp>
    </p:spTree>
    <p:extLst>
      <p:ext uri="{BB962C8B-B14F-4D97-AF65-F5344CB8AC3E}">
        <p14:creationId xmlns:p14="http://schemas.microsoft.com/office/powerpoint/2010/main" val="1694137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5AB10976-0324-43EC-8FEC-53FDC590B119}" type="datetimeFigureOut">
              <a:rPr lang="es-PE" smtClean="0"/>
              <a:t>11/10/2017</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CAE63A31-A726-4437-B585-89FE9B672D8D}" type="slidenum">
              <a:rPr lang="es-PE" smtClean="0"/>
              <a:t>‹Nº›</a:t>
            </a:fld>
            <a:endParaRPr lang="es-PE"/>
          </a:p>
        </p:txBody>
      </p:sp>
    </p:spTree>
    <p:extLst>
      <p:ext uri="{BB962C8B-B14F-4D97-AF65-F5344CB8AC3E}">
        <p14:creationId xmlns:p14="http://schemas.microsoft.com/office/powerpoint/2010/main" val="3173273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5AB10976-0324-43EC-8FEC-53FDC590B119}" type="datetimeFigureOut">
              <a:rPr lang="es-PE" smtClean="0"/>
              <a:t>11/10/2017</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CAE63A31-A726-4437-B585-89FE9B672D8D}" type="slidenum">
              <a:rPr lang="es-PE" smtClean="0"/>
              <a:t>‹Nº›</a:t>
            </a:fld>
            <a:endParaRPr lang="es-PE"/>
          </a:p>
        </p:txBody>
      </p:sp>
      <p:pic>
        <p:nvPicPr>
          <p:cNvPr id="7" name="Imagen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086" y="231088"/>
            <a:ext cx="4363572" cy="513979"/>
          </a:xfrm>
          <a:prstGeom prst="rect">
            <a:avLst/>
          </a:prstGeom>
        </p:spPr>
      </p:pic>
    </p:spTree>
    <p:extLst>
      <p:ext uri="{BB962C8B-B14F-4D97-AF65-F5344CB8AC3E}">
        <p14:creationId xmlns:p14="http://schemas.microsoft.com/office/powerpoint/2010/main" val="371173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5AB10976-0324-43EC-8FEC-53FDC590B119}" type="datetimeFigureOut">
              <a:rPr lang="es-PE" smtClean="0"/>
              <a:t>11/10/2017</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CAE63A31-A726-4437-B585-89FE9B672D8D}" type="slidenum">
              <a:rPr lang="es-PE" smtClean="0"/>
              <a:t>‹Nº›</a:t>
            </a:fld>
            <a:endParaRPr lang="es-PE"/>
          </a:p>
        </p:txBody>
      </p:sp>
    </p:spTree>
    <p:extLst>
      <p:ext uri="{BB962C8B-B14F-4D97-AF65-F5344CB8AC3E}">
        <p14:creationId xmlns:p14="http://schemas.microsoft.com/office/powerpoint/2010/main" val="838275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5AB10976-0324-43EC-8FEC-53FDC590B119}" type="datetimeFigureOut">
              <a:rPr lang="es-PE" smtClean="0"/>
              <a:t>11/10/2017</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CAE63A31-A726-4437-B585-89FE9B672D8D}" type="slidenum">
              <a:rPr lang="es-PE" smtClean="0"/>
              <a:t>‹Nº›</a:t>
            </a:fld>
            <a:endParaRPr lang="es-PE"/>
          </a:p>
        </p:txBody>
      </p:sp>
    </p:spTree>
    <p:extLst>
      <p:ext uri="{BB962C8B-B14F-4D97-AF65-F5344CB8AC3E}">
        <p14:creationId xmlns:p14="http://schemas.microsoft.com/office/powerpoint/2010/main" val="1509511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5AB10976-0324-43EC-8FEC-53FDC590B119}" type="datetimeFigureOut">
              <a:rPr lang="es-PE" smtClean="0"/>
              <a:t>11/10/2017</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CAE63A31-A726-4437-B585-89FE9B672D8D}" type="slidenum">
              <a:rPr lang="es-PE" smtClean="0"/>
              <a:t>‹Nº›</a:t>
            </a:fld>
            <a:endParaRPr lang="es-PE"/>
          </a:p>
        </p:txBody>
      </p:sp>
    </p:spTree>
    <p:extLst>
      <p:ext uri="{BB962C8B-B14F-4D97-AF65-F5344CB8AC3E}">
        <p14:creationId xmlns:p14="http://schemas.microsoft.com/office/powerpoint/2010/main" val="1710026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5AB10976-0324-43EC-8FEC-53FDC590B119}" type="datetimeFigureOut">
              <a:rPr lang="es-PE" smtClean="0"/>
              <a:t>11/10/2017</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CAE63A31-A726-4437-B585-89FE9B672D8D}" type="slidenum">
              <a:rPr lang="es-PE" smtClean="0"/>
              <a:t>‹Nº›</a:t>
            </a:fld>
            <a:endParaRPr lang="es-PE"/>
          </a:p>
        </p:txBody>
      </p:sp>
    </p:spTree>
    <p:extLst>
      <p:ext uri="{BB962C8B-B14F-4D97-AF65-F5344CB8AC3E}">
        <p14:creationId xmlns:p14="http://schemas.microsoft.com/office/powerpoint/2010/main" val="3905756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AB10976-0324-43EC-8FEC-53FDC590B119}" type="datetimeFigureOut">
              <a:rPr lang="es-PE" smtClean="0"/>
              <a:t>11/10/2017</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CAE63A31-A726-4437-B585-89FE9B672D8D}" type="slidenum">
              <a:rPr lang="es-PE" smtClean="0"/>
              <a:t>‹Nº›</a:t>
            </a:fld>
            <a:endParaRPr lang="es-PE"/>
          </a:p>
        </p:txBody>
      </p:sp>
    </p:spTree>
    <p:extLst>
      <p:ext uri="{BB962C8B-B14F-4D97-AF65-F5344CB8AC3E}">
        <p14:creationId xmlns:p14="http://schemas.microsoft.com/office/powerpoint/2010/main" val="98961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AB10976-0324-43EC-8FEC-53FDC590B119}" type="datetimeFigureOut">
              <a:rPr lang="es-PE" smtClean="0"/>
              <a:t>11/10/2017</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CAE63A31-A726-4437-B585-89FE9B672D8D}" type="slidenum">
              <a:rPr lang="es-PE" smtClean="0"/>
              <a:t>‹Nº›</a:t>
            </a:fld>
            <a:endParaRPr lang="es-PE"/>
          </a:p>
        </p:txBody>
      </p:sp>
    </p:spTree>
    <p:extLst>
      <p:ext uri="{BB962C8B-B14F-4D97-AF65-F5344CB8AC3E}">
        <p14:creationId xmlns:p14="http://schemas.microsoft.com/office/powerpoint/2010/main" val="2247774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AB10976-0324-43EC-8FEC-53FDC590B119}" type="datetimeFigureOut">
              <a:rPr lang="es-PE" smtClean="0"/>
              <a:t>11/10/2017</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CAE63A31-A726-4437-B585-89FE9B672D8D}" type="slidenum">
              <a:rPr lang="es-PE" smtClean="0"/>
              <a:t>‹Nº›</a:t>
            </a:fld>
            <a:endParaRPr lang="es-PE"/>
          </a:p>
        </p:txBody>
      </p:sp>
    </p:spTree>
    <p:extLst>
      <p:ext uri="{BB962C8B-B14F-4D97-AF65-F5344CB8AC3E}">
        <p14:creationId xmlns:p14="http://schemas.microsoft.com/office/powerpoint/2010/main" val="1632934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B10976-0324-43EC-8FEC-53FDC590B119}" type="datetimeFigureOut">
              <a:rPr lang="es-PE" smtClean="0"/>
              <a:t>11/10/2017</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E63A31-A726-4437-B585-89FE9B672D8D}" type="slidenum">
              <a:rPr lang="es-PE" smtClean="0"/>
              <a:t>‹Nº›</a:t>
            </a:fld>
            <a:endParaRPr lang="es-PE"/>
          </a:p>
        </p:txBody>
      </p:sp>
    </p:spTree>
    <p:extLst>
      <p:ext uri="{BB962C8B-B14F-4D97-AF65-F5344CB8AC3E}">
        <p14:creationId xmlns:p14="http://schemas.microsoft.com/office/powerpoint/2010/main" val="4019558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cindicadores.minsa.gob.pe/web/logi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785476" y="897147"/>
            <a:ext cx="10058400" cy="1461201"/>
          </a:xfrm>
        </p:spPr>
        <p:txBody>
          <a:bodyPr>
            <a:normAutofit/>
          </a:bodyPr>
          <a:lstStyle/>
          <a:p>
            <a:pPr algn="ctr"/>
            <a:r>
              <a:rPr lang="es-PE" sz="3200" b="1" dirty="0">
                <a:solidFill>
                  <a:srgbClr val="002060"/>
                </a:solidFill>
                <a:effectLst>
                  <a:outerShdw blurRad="38100" dist="38100" dir="2700000" algn="tl">
                    <a:srgbClr val="000000">
                      <a:alpha val="43137"/>
                    </a:srgbClr>
                  </a:outerShdw>
                </a:effectLst>
                <a:latin typeface="Arial Black" panose="020B0A04020102020204" pitchFamily="34" charset="0"/>
              </a:rPr>
              <a:t>Evaluación de los Convenios de Gestión 2016</a:t>
            </a:r>
            <a:r>
              <a:rPr lang="es-PE" sz="3200" b="1" dirty="0">
                <a:solidFill>
                  <a:srgbClr val="002060"/>
                </a:solidFill>
                <a:effectLst>
                  <a:outerShdw blurRad="38100" dist="38100" dir="2700000" algn="tl">
                    <a:srgbClr val="000000">
                      <a:alpha val="43137"/>
                    </a:srgbClr>
                  </a:outerShdw>
                </a:effectLst>
              </a:rPr>
              <a:t/>
            </a:r>
            <a:br>
              <a:rPr lang="es-PE" sz="3200" b="1" dirty="0">
                <a:solidFill>
                  <a:srgbClr val="002060"/>
                </a:solidFill>
                <a:effectLst>
                  <a:outerShdw blurRad="38100" dist="38100" dir="2700000" algn="tl">
                    <a:srgbClr val="000000">
                      <a:alpha val="43137"/>
                    </a:srgbClr>
                  </a:outerShdw>
                </a:effectLst>
              </a:rPr>
            </a:br>
            <a:endParaRPr lang="es-PE" sz="3200" dirty="0">
              <a:solidFill>
                <a:schemeClr val="accent3">
                  <a:lumMod val="50000"/>
                </a:schemeClr>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endParaRPr>
          </a:p>
        </p:txBody>
      </p:sp>
      <p:pic>
        <p:nvPicPr>
          <p:cNvPr id="4" name="Imagen 4"/>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r="54438"/>
          <a:stretch/>
        </p:blipFill>
        <p:spPr>
          <a:xfrm>
            <a:off x="0" y="1"/>
            <a:ext cx="2341984" cy="957532"/>
          </a:xfrm>
          <a:prstGeom prst="rect">
            <a:avLst/>
          </a:prstGeom>
        </p:spPr>
      </p:pic>
      <p:sp>
        <p:nvSpPr>
          <p:cNvPr id="3" name="CuadroTexto 2"/>
          <p:cNvSpPr txBox="1"/>
          <p:nvPr/>
        </p:nvSpPr>
        <p:spPr>
          <a:xfrm>
            <a:off x="1958278" y="5301892"/>
            <a:ext cx="8609161" cy="646331"/>
          </a:xfrm>
          <a:prstGeom prst="rect">
            <a:avLst/>
          </a:prstGeom>
          <a:noFill/>
        </p:spPr>
        <p:txBody>
          <a:bodyPr wrap="square" rtlCol="0">
            <a:spAutoFit/>
          </a:bodyPr>
          <a:lstStyle/>
          <a:p>
            <a:pPr algn="ctr"/>
            <a:r>
              <a:rPr lang="es-PE" b="1" dirty="0">
                <a:solidFill>
                  <a:srgbClr val="002060"/>
                </a:solidFill>
                <a:effectLst>
                  <a:outerShdw blurRad="38100" dist="38100" dir="2700000" algn="tl">
                    <a:srgbClr val="000000">
                      <a:alpha val="43137"/>
                    </a:srgbClr>
                  </a:outerShdw>
                </a:effectLst>
              </a:rPr>
              <a:t>Oficina General de Tecnologías de la Información</a:t>
            </a:r>
          </a:p>
          <a:p>
            <a:pPr algn="ctr"/>
            <a:endParaRPr lang="es-PE" dirty="0">
              <a:solidFill>
                <a:srgbClr val="C00000"/>
              </a:solidFill>
            </a:endParaRPr>
          </a:p>
        </p:txBody>
      </p:sp>
      <p:pic>
        <p:nvPicPr>
          <p:cNvPr id="5" name="Picture 3"/>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8787" b="95397" l="948" r="88152">
                        <a14:foregroundMark x1="43365" y1="15481" x2="43365" y2="15481"/>
                        <a14:foregroundMark x1="44076" y1="24686" x2="44076" y2="24686"/>
                      </a14:backgroundRemoval>
                    </a14:imgEffect>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r="7151"/>
          <a:stretch/>
        </p:blipFill>
        <p:spPr bwMode="auto">
          <a:xfrm>
            <a:off x="2845750" y="2088963"/>
            <a:ext cx="6624430" cy="30812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645528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838199" y="849741"/>
            <a:ext cx="10768445" cy="933739"/>
          </a:xfrm>
        </p:spPr>
        <p:txBody>
          <a:bodyPr>
            <a:normAutofit fontScale="90000"/>
          </a:bodyPr>
          <a:lstStyle/>
          <a:p>
            <a:pPr algn="ctr"/>
            <a:r>
              <a:rPr lang="es-PE" sz="3600" b="1" dirty="0" smtClean="0">
                <a:solidFill>
                  <a:schemeClr val="accent5">
                    <a:lumMod val="75000"/>
                  </a:schemeClr>
                </a:solidFill>
                <a:effectLst>
                  <a:outerShdw blurRad="38100" dist="38100" dir="2700000" algn="tl">
                    <a:srgbClr val="000000">
                      <a:alpha val="43137"/>
                    </a:srgbClr>
                  </a:outerShdw>
                </a:effectLst>
              </a:rPr>
              <a:t>Cumplimiento de indicadores y rango de puntaje asignado</a:t>
            </a:r>
            <a:br>
              <a:rPr lang="es-PE" sz="3600" b="1" dirty="0" smtClean="0">
                <a:solidFill>
                  <a:schemeClr val="accent5">
                    <a:lumMod val="75000"/>
                  </a:schemeClr>
                </a:solidFill>
                <a:effectLst>
                  <a:outerShdw blurRad="38100" dist="38100" dir="2700000" algn="tl">
                    <a:srgbClr val="000000">
                      <a:alpha val="43137"/>
                    </a:srgbClr>
                  </a:outerShdw>
                </a:effectLst>
              </a:rPr>
            </a:br>
            <a:r>
              <a:rPr lang="es-PE" sz="3600" b="1" dirty="0" smtClean="0">
                <a:solidFill>
                  <a:schemeClr val="accent5">
                    <a:lumMod val="75000"/>
                  </a:schemeClr>
                </a:solidFill>
                <a:effectLst>
                  <a:outerShdw blurRad="38100" dist="38100" dir="2700000" algn="tl">
                    <a:srgbClr val="000000">
                      <a:alpha val="43137"/>
                    </a:srgbClr>
                  </a:outerShdw>
                </a:effectLst>
              </a:rPr>
              <a:t>a nivel de redes</a:t>
            </a:r>
            <a:endParaRPr lang="es-PE" sz="3600" b="1" dirty="0">
              <a:solidFill>
                <a:schemeClr val="accent5">
                  <a:lumMod val="75000"/>
                </a:schemeClr>
              </a:solidFill>
              <a:effectLst>
                <a:outerShdw blurRad="38100" dist="38100" dir="2700000" algn="tl">
                  <a:srgbClr val="000000">
                    <a:alpha val="43137"/>
                  </a:srgbClr>
                </a:outerShdw>
              </a:effectLst>
            </a:endParaRPr>
          </a:p>
        </p:txBody>
      </p:sp>
      <p:pic>
        <p:nvPicPr>
          <p:cNvPr id="4" name="Imagen 3"/>
          <p:cNvPicPr>
            <a:picLocks noChangeAspect="1"/>
          </p:cNvPicPr>
          <p:nvPr/>
        </p:nvPicPr>
        <p:blipFill>
          <a:blip r:embed="rId2"/>
          <a:stretch>
            <a:fillRect/>
          </a:stretch>
        </p:blipFill>
        <p:spPr>
          <a:xfrm>
            <a:off x="1009478" y="2853744"/>
            <a:ext cx="10131480" cy="3291040"/>
          </a:xfrm>
          <a:prstGeom prst="rect">
            <a:avLst/>
          </a:prstGeom>
        </p:spPr>
      </p:pic>
    </p:spTree>
    <p:extLst>
      <p:ext uri="{BB962C8B-B14F-4D97-AF65-F5344CB8AC3E}">
        <p14:creationId xmlns:p14="http://schemas.microsoft.com/office/powerpoint/2010/main" val="4235200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2878282" y="721590"/>
            <a:ext cx="8308777" cy="518102"/>
          </a:xfrm>
        </p:spPr>
        <p:txBody>
          <a:bodyPr>
            <a:noAutofit/>
          </a:bodyPr>
          <a:lstStyle/>
          <a:p>
            <a:r>
              <a:rPr lang="es-PE" sz="3600" b="1" dirty="0">
                <a:solidFill>
                  <a:schemeClr val="accent5">
                    <a:lumMod val="75000"/>
                  </a:schemeClr>
                </a:solidFill>
                <a:effectLst>
                  <a:outerShdw blurRad="38100" dist="38100" dir="2700000" algn="tl">
                    <a:srgbClr val="000000">
                      <a:alpha val="43137"/>
                    </a:srgbClr>
                  </a:outerShdw>
                </a:effectLst>
              </a:rPr>
              <a:t>PUNTAJES PRELIMINARES AL </a:t>
            </a:r>
            <a:r>
              <a:rPr lang="es-PE" sz="3600" b="1" dirty="0" smtClean="0">
                <a:solidFill>
                  <a:schemeClr val="accent5">
                    <a:lumMod val="75000"/>
                  </a:schemeClr>
                </a:solidFill>
                <a:effectLst>
                  <a:outerShdw blurRad="38100" dist="38100" dir="2700000" algn="tl">
                    <a:srgbClr val="000000">
                      <a:alpha val="43137"/>
                    </a:srgbClr>
                  </a:outerShdw>
                </a:effectLst>
              </a:rPr>
              <a:t>11/10/2017</a:t>
            </a:r>
            <a:endParaRPr lang="es-PE" sz="3600" b="1" dirty="0">
              <a:solidFill>
                <a:schemeClr val="accent5">
                  <a:lumMod val="75000"/>
                </a:schemeClr>
              </a:solidFill>
              <a:effectLst>
                <a:outerShdw blurRad="38100" dist="38100" dir="2700000" algn="tl">
                  <a:srgbClr val="000000">
                    <a:alpha val="43137"/>
                  </a:srgbClr>
                </a:outerShdw>
              </a:effectLst>
            </a:endParaRPr>
          </a:p>
        </p:txBody>
      </p:sp>
      <p:sp>
        <p:nvSpPr>
          <p:cNvPr id="6" name="CuadroTexto 5"/>
          <p:cNvSpPr txBox="1"/>
          <p:nvPr/>
        </p:nvSpPr>
        <p:spPr>
          <a:xfrm>
            <a:off x="1449704" y="1197451"/>
            <a:ext cx="2441863" cy="523220"/>
          </a:xfrm>
          <a:prstGeom prst="rect">
            <a:avLst/>
          </a:prstGeom>
          <a:noFill/>
        </p:spPr>
        <p:txBody>
          <a:bodyPr wrap="square" rtlCol="0">
            <a:spAutoFit/>
          </a:bodyPr>
          <a:lstStyle/>
          <a:p>
            <a:r>
              <a:rPr lang="es-PE" sz="2800" dirty="0" smtClean="0"/>
              <a:t>APURIMAC</a:t>
            </a:r>
            <a:endParaRPr lang="es-PE" sz="2800" dirty="0"/>
          </a:p>
        </p:txBody>
      </p:sp>
      <p:sp>
        <p:nvSpPr>
          <p:cNvPr id="7" name="CuadroTexto 6"/>
          <p:cNvSpPr txBox="1"/>
          <p:nvPr/>
        </p:nvSpPr>
        <p:spPr>
          <a:xfrm>
            <a:off x="8143010" y="2077892"/>
            <a:ext cx="2441863" cy="523220"/>
          </a:xfrm>
          <a:prstGeom prst="rect">
            <a:avLst/>
          </a:prstGeom>
          <a:noFill/>
        </p:spPr>
        <p:txBody>
          <a:bodyPr wrap="square" rtlCol="0">
            <a:spAutoFit/>
          </a:bodyPr>
          <a:lstStyle/>
          <a:p>
            <a:r>
              <a:rPr lang="es-PE" sz="2800" dirty="0" smtClean="0"/>
              <a:t>AYACUCHO</a:t>
            </a:r>
            <a:endParaRPr lang="es-PE" sz="2800" dirty="0"/>
          </a:p>
        </p:txBody>
      </p:sp>
      <p:sp>
        <p:nvSpPr>
          <p:cNvPr id="8" name="CuadroTexto 7"/>
          <p:cNvSpPr txBox="1"/>
          <p:nvPr/>
        </p:nvSpPr>
        <p:spPr>
          <a:xfrm>
            <a:off x="737753" y="5801540"/>
            <a:ext cx="4696691" cy="369332"/>
          </a:xfrm>
          <a:prstGeom prst="rect">
            <a:avLst/>
          </a:prstGeom>
          <a:solidFill>
            <a:srgbClr val="FFFF00"/>
          </a:solidFill>
        </p:spPr>
        <p:txBody>
          <a:bodyPr wrap="square" rtlCol="0">
            <a:spAutoFit/>
          </a:bodyPr>
          <a:lstStyle/>
          <a:p>
            <a:r>
              <a:rPr lang="es-PE" dirty="0"/>
              <a:t>APROBACIÓN MAYOR O IGUAL AL 60%</a:t>
            </a:r>
          </a:p>
        </p:txBody>
      </p:sp>
      <p:pic>
        <p:nvPicPr>
          <p:cNvPr id="3" name="Imagen 2"/>
          <p:cNvPicPr>
            <a:picLocks noChangeAspect="1"/>
          </p:cNvPicPr>
          <p:nvPr/>
        </p:nvPicPr>
        <p:blipFill>
          <a:blip r:embed="rId2"/>
          <a:stretch>
            <a:fillRect/>
          </a:stretch>
        </p:blipFill>
        <p:spPr>
          <a:xfrm>
            <a:off x="336317" y="1732096"/>
            <a:ext cx="4668638" cy="3827040"/>
          </a:xfrm>
          <a:prstGeom prst="rect">
            <a:avLst/>
          </a:prstGeom>
        </p:spPr>
      </p:pic>
      <p:pic>
        <p:nvPicPr>
          <p:cNvPr id="9" name="Imagen 8"/>
          <p:cNvPicPr>
            <a:picLocks noChangeAspect="1"/>
          </p:cNvPicPr>
          <p:nvPr/>
        </p:nvPicPr>
        <p:blipFill>
          <a:blip r:embed="rId3"/>
          <a:stretch>
            <a:fillRect/>
          </a:stretch>
        </p:blipFill>
        <p:spPr>
          <a:xfrm>
            <a:off x="6671135" y="2601112"/>
            <a:ext cx="4668638" cy="3569760"/>
          </a:xfrm>
          <a:prstGeom prst="rect">
            <a:avLst/>
          </a:prstGeom>
        </p:spPr>
      </p:pic>
    </p:spTree>
    <p:extLst>
      <p:ext uri="{BB962C8B-B14F-4D97-AF65-F5344CB8AC3E}">
        <p14:creationId xmlns:p14="http://schemas.microsoft.com/office/powerpoint/2010/main" val="2380897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CuadroTexto 6"/>
          <p:cNvSpPr txBox="1"/>
          <p:nvPr/>
        </p:nvSpPr>
        <p:spPr>
          <a:xfrm>
            <a:off x="1641764" y="791195"/>
            <a:ext cx="2441863" cy="523220"/>
          </a:xfrm>
          <a:prstGeom prst="rect">
            <a:avLst/>
          </a:prstGeom>
          <a:noFill/>
        </p:spPr>
        <p:txBody>
          <a:bodyPr wrap="square" rtlCol="0">
            <a:spAutoFit/>
          </a:bodyPr>
          <a:lstStyle/>
          <a:p>
            <a:r>
              <a:rPr lang="es-PE" sz="2800" dirty="0" smtClean="0"/>
              <a:t>AREQUIPA</a:t>
            </a:r>
            <a:endParaRPr lang="es-PE" sz="2800" dirty="0"/>
          </a:p>
        </p:txBody>
      </p:sp>
      <p:sp>
        <p:nvSpPr>
          <p:cNvPr id="8" name="CuadroTexto 7"/>
          <p:cNvSpPr txBox="1"/>
          <p:nvPr/>
        </p:nvSpPr>
        <p:spPr>
          <a:xfrm>
            <a:off x="8236527" y="885718"/>
            <a:ext cx="1870363" cy="523220"/>
          </a:xfrm>
          <a:prstGeom prst="rect">
            <a:avLst/>
          </a:prstGeom>
          <a:noFill/>
        </p:spPr>
        <p:txBody>
          <a:bodyPr wrap="square" rtlCol="0">
            <a:spAutoFit/>
          </a:bodyPr>
          <a:lstStyle/>
          <a:p>
            <a:r>
              <a:rPr lang="es-PE" sz="2800" dirty="0" smtClean="0"/>
              <a:t>CUSCO</a:t>
            </a:r>
            <a:endParaRPr lang="es-PE" sz="2800" dirty="0"/>
          </a:p>
        </p:txBody>
      </p:sp>
      <p:sp>
        <p:nvSpPr>
          <p:cNvPr id="10" name="CuadroTexto 9"/>
          <p:cNvSpPr txBox="1"/>
          <p:nvPr/>
        </p:nvSpPr>
        <p:spPr>
          <a:xfrm>
            <a:off x="696190" y="5559136"/>
            <a:ext cx="4696691" cy="369332"/>
          </a:xfrm>
          <a:prstGeom prst="rect">
            <a:avLst/>
          </a:prstGeom>
          <a:noFill/>
        </p:spPr>
        <p:txBody>
          <a:bodyPr wrap="square" rtlCol="0">
            <a:spAutoFit/>
          </a:bodyPr>
          <a:lstStyle/>
          <a:p>
            <a:r>
              <a:rPr lang="es-PE" dirty="0" smtClean="0"/>
              <a:t>APROBACIÓN MAYOR O IGUAL AL 60%</a:t>
            </a:r>
            <a:endParaRPr lang="es-PE" dirty="0"/>
          </a:p>
        </p:txBody>
      </p:sp>
      <p:pic>
        <p:nvPicPr>
          <p:cNvPr id="5" name="Imagen 4"/>
          <p:cNvPicPr>
            <a:picLocks noChangeAspect="1"/>
          </p:cNvPicPr>
          <p:nvPr/>
        </p:nvPicPr>
        <p:blipFill>
          <a:blip r:embed="rId2"/>
          <a:stretch>
            <a:fillRect/>
          </a:stretch>
        </p:blipFill>
        <p:spPr>
          <a:xfrm>
            <a:off x="6837390" y="1628369"/>
            <a:ext cx="4668638" cy="3580480"/>
          </a:xfrm>
          <a:prstGeom prst="rect">
            <a:avLst/>
          </a:prstGeom>
        </p:spPr>
      </p:pic>
      <p:pic>
        <p:nvPicPr>
          <p:cNvPr id="6" name="Imagen 5"/>
          <p:cNvPicPr>
            <a:picLocks noChangeAspect="1"/>
          </p:cNvPicPr>
          <p:nvPr/>
        </p:nvPicPr>
        <p:blipFill>
          <a:blip r:embed="rId3"/>
          <a:stretch>
            <a:fillRect/>
          </a:stretch>
        </p:blipFill>
        <p:spPr>
          <a:xfrm>
            <a:off x="800271" y="1314415"/>
            <a:ext cx="5059908" cy="3590093"/>
          </a:xfrm>
          <a:prstGeom prst="rect">
            <a:avLst/>
          </a:prstGeom>
        </p:spPr>
      </p:pic>
    </p:spTree>
    <p:extLst>
      <p:ext uri="{BB962C8B-B14F-4D97-AF65-F5344CB8AC3E}">
        <p14:creationId xmlns:p14="http://schemas.microsoft.com/office/powerpoint/2010/main" val="139642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6681527" y="4326805"/>
            <a:ext cx="4668638" cy="1758080"/>
          </a:xfrm>
          <a:prstGeom prst="rect">
            <a:avLst/>
          </a:prstGeom>
        </p:spPr>
      </p:pic>
      <p:pic>
        <p:nvPicPr>
          <p:cNvPr id="5" name="Imagen 4"/>
          <p:cNvPicPr>
            <a:picLocks noChangeAspect="1"/>
          </p:cNvPicPr>
          <p:nvPr/>
        </p:nvPicPr>
        <p:blipFill>
          <a:blip r:embed="rId3"/>
          <a:stretch>
            <a:fillRect/>
          </a:stretch>
        </p:blipFill>
        <p:spPr>
          <a:xfrm>
            <a:off x="6598399" y="1117097"/>
            <a:ext cx="4668638" cy="2026080"/>
          </a:xfrm>
          <a:prstGeom prst="rect">
            <a:avLst/>
          </a:prstGeom>
        </p:spPr>
      </p:pic>
      <p:pic>
        <p:nvPicPr>
          <p:cNvPr id="6" name="Imagen 5"/>
          <p:cNvPicPr>
            <a:picLocks noChangeAspect="1"/>
          </p:cNvPicPr>
          <p:nvPr/>
        </p:nvPicPr>
        <p:blipFill>
          <a:blip r:embed="rId4"/>
          <a:stretch>
            <a:fillRect/>
          </a:stretch>
        </p:blipFill>
        <p:spPr>
          <a:xfrm>
            <a:off x="478152" y="1475285"/>
            <a:ext cx="5029029" cy="4965434"/>
          </a:xfrm>
          <a:prstGeom prst="rect">
            <a:avLst/>
          </a:prstGeom>
        </p:spPr>
      </p:pic>
      <p:sp>
        <p:nvSpPr>
          <p:cNvPr id="8" name="CuadroTexto 7"/>
          <p:cNvSpPr txBox="1"/>
          <p:nvPr/>
        </p:nvSpPr>
        <p:spPr>
          <a:xfrm>
            <a:off x="1641764" y="791195"/>
            <a:ext cx="2441863" cy="523220"/>
          </a:xfrm>
          <a:prstGeom prst="rect">
            <a:avLst/>
          </a:prstGeom>
          <a:noFill/>
        </p:spPr>
        <p:txBody>
          <a:bodyPr wrap="square" rtlCol="0">
            <a:spAutoFit/>
          </a:bodyPr>
          <a:lstStyle/>
          <a:p>
            <a:r>
              <a:rPr lang="es-PE" sz="2800" dirty="0" smtClean="0"/>
              <a:t>AREQUIPA</a:t>
            </a:r>
            <a:endParaRPr lang="es-PE" sz="2800" dirty="0"/>
          </a:p>
        </p:txBody>
      </p:sp>
      <p:sp>
        <p:nvSpPr>
          <p:cNvPr id="9" name="CuadroTexto 8"/>
          <p:cNvSpPr txBox="1"/>
          <p:nvPr/>
        </p:nvSpPr>
        <p:spPr>
          <a:xfrm>
            <a:off x="8309264" y="3572495"/>
            <a:ext cx="2441863" cy="523220"/>
          </a:xfrm>
          <a:prstGeom prst="rect">
            <a:avLst/>
          </a:prstGeom>
          <a:noFill/>
        </p:spPr>
        <p:txBody>
          <a:bodyPr wrap="square" rtlCol="0">
            <a:spAutoFit/>
          </a:bodyPr>
          <a:lstStyle/>
          <a:p>
            <a:r>
              <a:rPr lang="es-PE" sz="2800" dirty="0" smtClean="0"/>
              <a:t>TACNA</a:t>
            </a:r>
            <a:endParaRPr lang="es-PE" sz="2800" dirty="0"/>
          </a:p>
        </p:txBody>
      </p:sp>
      <p:sp>
        <p:nvSpPr>
          <p:cNvPr id="10" name="CuadroTexto 9"/>
          <p:cNvSpPr txBox="1"/>
          <p:nvPr/>
        </p:nvSpPr>
        <p:spPr>
          <a:xfrm>
            <a:off x="8091055" y="426169"/>
            <a:ext cx="2441863" cy="523220"/>
          </a:xfrm>
          <a:prstGeom prst="rect">
            <a:avLst/>
          </a:prstGeom>
          <a:noFill/>
        </p:spPr>
        <p:txBody>
          <a:bodyPr wrap="square" rtlCol="0">
            <a:spAutoFit/>
          </a:bodyPr>
          <a:lstStyle/>
          <a:p>
            <a:r>
              <a:rPr lang="es-PE" sz="2800" dirty="0" smtClean="0"/>
              <a:t>MOQUEGUA</a:t>
            </a:r>
            <a:endParaRPr lang="es-PE" sz="2800" dirty="0"/>
          </a:p>
        </p:txBody>
      </p:sp>
    </p:spTree>
    <p:extLst>
      <p:ext uri="{BB962C8B-B14F-4D97-AF65-F5344CB8AC3E}">
        <p14:creationId xmlns:p14="http://schemas.microsoft.com/office/powerpoint/2010/main" val="836857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593725"/>
            <a:ext cx="10515600" cy="1325563"/>
          </a:xfrm>
        </p:spPr>
        <p:txBody>
          <a:bodyPr>
            <a:normAutofit/>
          </a:bodyPr>
          <a:lstStyle/>
          <a:p>
            <a:r>
              <a:rPr lang="es-PE" sz="3600" b="1" dirty="0">
                <a:solidFill>
                  <a:schemeClr val="accent1">
                    <a:lumMod val="75000"/>
                  </a:schemeClr>
                </a:solidFill>
              </a:rPr>
              <a:t>Problemas identificados </a:t>
            </a:r>
          </a:p>
        </p:txBody>
      </p:sp>
      <p:sp>
        <p:nvSpPr>
          <p:cNvPr id="3" name="Marcador de contenido 2"/>
          <p:cNvSpPr>
            <a:spLocks noGrp="1"/>
          </p:cNvSpPr>
          <p:nvPr>
            <p:ph idx="1"/>
          </p:nvPr>
        </p:nvSpPr>
        <p:spPr/>
        <p:txBody>
          <a:bodyPr>
            <a:normAutofit fontScale="92500" lnSpcReduction="10000"/>
          </a:bodyPr>
          <a:lstStyle/>
          <a:p>
            <a:pPr lvl="0"/>
            <a:r>
              <a:rPr lang="es-PE" dirty="0"/>
              <a:t>Los convenios de gestión fueron suscritos y firmados recién en el presente año </a:t>
            </a:r>
            <a:endParaRPr lang="es-PE" dirty="0" smtClean="0"/>
          </a:p>
          <a:p>
            <a:pPr lvl="0"/>
            <a:r>
              <a:rPr lang="es-PE" dirty="0" smtClean="0"/>
              <a:t>Complejidad </a:t>
            </a:r>
            <a:r>
              <a:rPr lang="es-PE" dirty="0"/>
              <a:t>de los indicadores  que dificulto la programación y en algunos casos la evaluación de los mismos</a:t>
            </a:r>
          </a:p>
          <a:p>
            <a:pPr lvl="0"/>
            <a:r>
              <a:rPr lang="es-PE" dirty="0"/>
              <a:t>Escasa difusión, monitoreo y seguimiento de los convenios de gestión </a:t>
            </a:r>
            <a:r>
              <a:rPr lang="es-PE" dirty="0" smtClean="0"/>
              <a:t>.</a:t>
            </a:r>
            <a:endParaRPr lang="es-PE" dirty="0"/>
          </a:p>
          <a:p>
            <a:pPr lvl="0"/>
            <a:r>
              <a:rPr lang="es-PE" dirty="0"/>
              <a:t>Las instituciones han tenido dificultades para comprender los indicadores</a:t>
            </a:r>
          </a:p>
          <a:p>
            <a:pPr lvl="0"/>
            <a:r>
              <a:rPr lang="es-PE" dirty="0"/>
              <a:t>Envió de documentación incompleta o que no guarda relación con el indicador a ser evaluado en los  compromisos de mejora.</a:t>
            </a:r>
          </a:p>
          <a:p>
            <a:pPr lvl="0"/>
            <a:r>
              <a:rPr lang="es-PE" dirty="0"/>
              <a:t>Demora en él envió de la información para la evaluación</a:t>
            </a:r>
            <a:r>
              <a:rPr lang="es-PE" dirty="0" smtClean="0"/>
              <a:t>.</a:t>
            </a:r>
          </a:p>
          <a:p>
            <a:pPr lvl="0"/>
            <a:r>
              <a:rPr lang="es-PE" dirty="0" smtClean="0"/>
              <a:t>Los EESS no analizan la información antes de enviar</a:t>
            </a:r>
            <a:endParaRPr lang="es-PE" dirty="0"/>
          </a:p>
          <a:p>
            <a:endParaRPr lang="es-PE" dirty="0"/>
          </a:p>
        </p:txBody>
      </p:sp>
    </p:spTree>
    <p:extLst>
      <p:ext uri="{BB962C8B-B14F-4D97-AF65-F5344CB8AC3E}">
        <p14:creationId xmlns:p14="http://schemas.microsoft.com/office/powerpoint/2010/main" val="2119053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822325"/>
            <a:ext cx="10515600" cy="892175"/>
          </a:xfrm>
        </p:spPr>
        <p:txBody>
          <a:bodyPr>
            <a:normAutofit/>
          </a:bodyPr>
          <a:lstStyle/>
          <a:p>
            <a:r>
              <a:rPr lang="es-PE" sz="3600" b="1" dirty="0">
                <a:solidFill>
                  <a:schemeClr val="accent1">
                    <a:lumMod val="75000"/>
                  </a:schemeClr>
                </a:solidFill>
              </a:rPr>
              <a:t>Recomendaciones</a:t>
            </a:r>
          </a:p>
        </p:txBody>
      </p:sp>
      <p:sp>
        <p:nvSpPr>
          <p:cNvPr id="3" name="Marcador de contenido 2"/>
          <p:cNvSpPr>
            <a:spLocks noGrp="1"/>
          </p:cNvSpPr>
          <p:nvPr>
            <p:ph idx="1"/>
          </p:nvPr>
        </p:nvSpPr>
        <p:spPr/>
        <p:txBody>
          <a:bodyPr>
            <a:normAutofit fontScale="92500" lnSpcReduction="20000"/>
          </a:bodyPr>
          <a:lstStyle/>
          <a:p>
            <a:r>
              <a:rPr lang="es-PE" dirty="0" smtClean="0"/>
              <a:t>A la firma del convenio verificar si el valor del logro esperado guarda relación con la tendencia del indicador en el establecimiento</a:t>
            </a:r>
          </a:p>
          <a:p>
            <a:r>
              <a:rPr lang="es-PE" dirty="0" smtClean="0"/>
              <a:t>Dar el peso según la importancia del indicador y la factibilidad de su logro</a:t>
            </a:r>
          </a:p>
          <a:p>
            <a:r>
              <a:rPr lang="es-PE" dirty="0" smtClean="0"/>
              <a:t>Difundir al personal los indicadores que son materia de evaluación.</a:t>
            </a:r>
          </a:p>
          <a:p>
            <a:r>
              <a:rPr lang="es-PE" dirty="0" smtClean="0"/>
              <a:t>Leer las fichas técnicas, para la obtención del numerador y denominador si no se comprende preguntar.</a:t>
            </a:r>
          </a:p>
          <a:p>
            <a:r>
              <a:rPr lang="es-PE" dirty="0" smtClean="0"/>
              <a:t>Designar un responsable del monitoreo del indicador</a:t>
            </a:r>
          </a:p>
          <a:p>
            <a:r>
              <a:rPr lang="es-PE" dirty="0" smtClean="0"/>
              <a:t>No esperar la fecha de entrega del indicador para recién ver la data o anexos</a:t>
            </a:r>
          </a:p>
          <a:p>
            <a:r>
              <a:rPr lang="es-PE" dirty="0" smtClean="0"/>
              <a:t>Verificar la documentación que se envía y solo remitir los formatos solicitados</a:t>
            </a:r>
          </a:p>
          <a:p>
            <a:r>
              <a:rPr lang="es-PE" dirty="0" smtClean="0"/>
              <a:t>Analizar los datos generados por el establecimiento</a:t>
            </a:r>
            <a:endParaRPr lang="es-PE" dirty="0"/>
          </a:p>
        </p:txBody>
      </p:sp>
    </p:spTree>
    <p:extLst>
      <p:ext uri="{BB962C8B-B14F-4D97-AF65-F5344CB8AC3E}">
        <p14:creationId xmlns:p14="http://schemas.microsoft.com/office/powerpoint/2010/main" val="732410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564572" y="718416"/>
            <a:ext cx="10515600" cy="1325563"/>
          </a:xfrm>
        </p:spPr>
        <p:txBody>
          <a:bodyPr/>
          <a:lstStyle/>
          <a:p>
            <a:r>
              <a:rPr lang="es-PE" dirty="0" smtClean="0"/>
              <a:t>Camino al Éxito </a:t>
            </a:r>
            <a:endParaRPr lang="es-PE" dirty="0"/>
          </a:p>
        </p:txBody>
      </p:sp>
      <p:sp>
        <p:nvSpPr>
          <p:cNvPr id="3" name="Marcador de contenido 2"/>
          <p:cNvSpPr>
            <a:spLocks noGrp="1"/>
          </p:cNvSpPr>
          <p:nvPr>
            <p:ph idx="1"/>
          </p:nvPr>
        </p:nvSpPr>
        <p:spPr>
          <a:xfrm>
            <a:off x="290945" y="1825625"/>
            <a:ext cx="11062855" cy="4658302"/>
          </a:xfrm>
        </p:spPr>
        <p:txBody>
          <a:bodyPr>
            <a:normAutofit fontScale="85000" lnSpcReduction="20000"/>
          </a:bodyPr>
          <a:lstStyle/>
          <a:p>
            <a:pPr lvl="0"/>
            <a:r>
              <a:rPr lang="es-PE" dirty="0">
                <a:solidFill>
                  <a:srgbClr val="242424"/>
                </a:solidFill>
                <a:latin typeface="Arial" panose="020B0604020202020204" pitchFamily="34" charset="0"/>
                <a:cs typeface="Arial" panose="020B0604020202020204" pitchFamily="34" charset="0"/>
              </a:rPr>
              <a:t>Un hombre encuentra un gurú en el camino y le pregunta: ¿Cuál es la ruta hacia el éxito?</a:t>
            </a:r>
            <a:r>
              <a:rPr lang="es-PE" sz="1600" dirty="0"/>
              <a:t>  </a:t>
            </a:r>
            <a:r>
              <a:rPr lang="es-PE" sz="48300" dirty="0">
                <a:latin typeface="Arial" panose="020B0604020202020204" pitchFamily="34" charset="0"/>
              </a:rPr>
              <a:t/>
            </a:r>
            <a:br>
              <a:rPr lang="es-PE" sz="48300" dirty="0">
                <a:latin typeface="Arial" panose="020B0604020202020204" pitchFamily="34" charset="0"/>
              </a:rPr>
            </a:br>
            <a:r>
              <a:rPr lang="es-PE" dirty="0">
                <a:solidFill>
                  <a:srgbClr val="242424"/>
                </a:solidFill>
                <a:latin typeface="Arial" panose="020B0604020202020204" pitchFamily="34" charset="0"/>
                <a:cs typeface="Arial" panose="020B0604020202020204" pitchFamily="34" charset="0"/>
              </a:rPr>
              <a:t>El sabio, de túnica y barba, no habla, sino que señala hacia un sitio en la distancia. El hombre, entusiasmado por la posibilidad de un éxito fácil y rápido, corre en la dirección indicada. De pronto se oye un ruido sordo y fuerte. Entonces el hombre vuelve cojeando, herido y atónito, suponiendo que entendió mal el mensaje. Repite la misma pregunta y el gurú, sin hablar, vuelve a señalar la misma dirección. Obediente, el hombre emprende otra vez el camino. En esta ocasión, el golpe es demoledor y, cuando el hombre se arrastra nuevamente hacia donde está el gurú, está ensangrentado, con lo hueso rotos, hecho un despojo... y enfurecido.</a:t>
            </a:r>
            <a:r>
              <a:rPr lang="es-PE" sz="1600" dirty="0"/>
              <a:t/>
            </a:r>
            <a:br>
              <a:rPr lang="es-PE" sz="1600" dirty="0"/>
            </a:br>
            <a:r>
              <a:rPr lang="es-PE" dirty="0">
                <a:solidFill>
                  <a:srgbClr val="242424"/>
                </a:solidFill>
                <a:latin typeface="Arial" panose="020B0604020202020204" pitchFamily="34" charset="0"/>
                <a:cs typeface="Arial" panose="020B0604020202020204" pitchFamily="34" charset="0"/>
              </a:rPr>
              <a:t>"Te pregunté cuál era la ruta hacia el éxito", le grita al gurú. "Seguí la dirección que indicaste, ¡y lo único que obtuve fueron golpes! ¡Basta de señalar! ¡Habla!"</a:t>
            </a:r>
            <a:r>
              <a:rPr lang="es-PE" sz="1600" dirty="0"/>
              <a:t/>
            </a:r>
            <a:br>
              <a:rPr lang="es-PE" sz="1600" dirty="0"/>
            </a:br>
            <a:r>
              <a:rPr lang="es-PE" dirty="0">
                <a:solidFill>
                  <a:srgbClr val="242424"/>
                </a:solidFill>
                <a:latin typeface="Arial" panose="020B0604020202020204" pitchFamily="34" charset="0"/>
                <a:cs typeface="Arial" panose="020B0604020202020204" pitchFamily="34" charset="0"/>
              </a:rPr>
              <a:t>Sólo entonces el gurú habla, y dice lo siguiente:</a:t>
            </a:r>
            <a:r>
              <a:rPr lang="es-PE" sz="1600" dirty="0"/>
              <a:t/>
            </a:r>
            <a:br>
              <a:rPr lang="es-PE" sz="1600" dirty="0"/>
            </a:br>
            <a:r>
              <a:rPr lang="es-PE" dirty="0">
                <a:solidFill>
                  <a:srgbClr val="242424"/>
                </a:solidFill>
                <a:latin typeface="Arial" panose="020B0604020202020204" pitchFamily="34" charset="0"/>
                <a:cs typeface="Arial" panose="020B0604020202020204" pitchFamily="34" charset="0"/>
              </a:rPr>
              <a:t>"El éxito está en esa dirección, un poco después de los golpes".</a:t>
            </a:r>
            <a:r>
              <a:rPr lang="es-PE" sz="1600" dirty="0"/>
              <a:t> </a:t>
            </a:r>
            <a:endParaRPr lang="es-PE" sz="4000" dirty="0">
              <a:latin typeface="Arial" panose="020B0604020202020204" pitchFamily="34" charset="0"/>
            </a:endParaRPr>
          </a:p>
          <a:p>
            <a:endParaRPr lang="es-PE" dirty="0"/>
          </a:p>
        </p:txBody>
      </p:sp>
    </p:spTree>
    <p:extLst>
      <p:ext uri="{BB962C8B-B14F-4D97-AF65-F5344CB8AC3E}">
        <p14:creationId xmlns:p14="http://schemas.microsoft.com/office/powerpoint/2010/main" val="4082043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3"/>
          <p:cNvSpPr>
            <a:spLocks noGrp="1"/>
          </p:cNvSpPr>
          <p:nvPr>
            <p:ph type="title"/>
          </p:nvPr>
        </p:nvSpPr>
        <p:spPr>
          <a:xfrm>
            <a:off x="8475518" y="2308225"/>
            <a:ext cx="2642755" cy="1325563"/>
          </a:xfrm>
        </p:spPr>
        <p:txBody>
          <a:bodyPr/>
          <a:lstStyle/>
          <a:p>
            <a:r>
              <a:rPr lang="es-PE" dirty="0" smtClean="0"/>
              <a:t>Gracias </a:t>
            </a:r>
            <a:endParaRPr lang="es-PE" dirty="0"/>
          </a:p>
        </p:txBody>
      </p:sp>
      <p:pic>
        <p:nvPicPr>
          <p:cNvPr id="5" name="Imagen 4"/>
          <p:cNvPicPr>
            <a:picLocks noChangeAspect="1"/>
          </p:cNvPicPr>
          <p:nvPr/>
        </p:nvPicPr>
        <p:blipFill>
          <a:blip r:embed="rId2"/>
          <a:stretch>
            <a:fillRect/>
          </a:stretch>
        </p:blipFill>
        <p:spPr>
          <a:xfrm>
            <a:off x="508678" y="883228"/>
            <a:ext cx="7270649" cy="4849523"/>
          </a:xfrm>
          <a:prstGeom prst="rect">
            <a:avLst/>
          </a:prstGeom>
        </p:spPr>
      </p:pic>
    </p:spTree>
    <p:extLst>
      <p:ext uri="{BB962C8B-B14F-4D97-AF65-F5344CB8AC3E}">
        <p14:creationId xmlns:p14="http://schemas.microsoft.com/office/powerpoint/2010/main" val="1607345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583334"/>
            <a:ext cx="10515600" cy="1325563"/>
          </a:xfrm>
        </p:spPr>
        <p:txBody>
          <a:bodyPr/>
          <a:lstStyle/>
          <a:p>
            <a:r>
              <a:rPr lang="es-PE" dirty="0" smtClean="0">
                <a:solidFill>
                  <a:schemeClr val="accent1">
                    <a:lumMod val="75000"/>
                  </a:schemeClr>
                </a:solidFill>
              </a:rPr>
              <a:t>Índice</a:t>
            </a:r>
            <a:endParaRPr lang="es-PE" dirty="0">
              <a:solidFill>
                <a:schemeClr val="accent1">
                  <a:lumMod val="75000"/>
                </a:schemeClr>
              </a:solidFill>
            </a:endParaRPr>
          </a:p>
        </p:txBody>
      </p:sp>
      <p:sp>
        <p:nvSpPr>
          <p:cNvPr id="3" name="Marcador de contenido 2"/>
          <p:cNvSpPr>
            <a:spLocks noGrp="1"/>
          </p:cNvSpPr>
          <p:nvPr>
            <p:ph idx="1"/>
          </p:nvPr>
        </p:nvSpPr>
        <p:spPr/>
        <p:txBody>
          <a:bodyPr/>
          <a:lstStyle/>
          <a:p>
            <a:r>
              <a:rPr lang="es-PE" dirty="0" smtClean="0"/>
              <a:t>Aspectos normativos</a:t>
            </a:r>
          </a:p>
          <a:p>
            <a:r>
              <a:rPr lang="es-PE" dirty="0" smtClean="0"/>
              <a:t>Consideraciones</a:t>
            </a:r>
          </a:p>
          <a:p>
            <a:r>
              <a:rPr lang="es-PE" dirty="0" smtClean="0"/>
              <a:t>Acciones desarrolladas</a:t>
            </a:r>
          </a:p>
          <a:p>
            <a:r>
              <a:rPr lang="es-PE" dirty="0" smtClean="0"/>
              <a:t>Evaluación</a:t>
            </a:r>
          </a:p>
          <a:p>
            <a:r>
              <a:rPr lang="es-PE" dirty="0" smtClean="0"/>
              <a:t>Resultados preliminares</a:t>
            </a:r>
          </a:p>
          <a:p>
            <a:r>
              <a:rPr lang="es-PE" dirty="0" smtClean="0"/>
              <a:t>Problemas identificados</a:t>
            </a:r>
          </a:p>
          <a:p>
            <a:r>
              <a:rPr lang="es-PE" dirty="0" smtClean="0"/>
              <a:t>Recomendaciones</a:t>
            </a:r>
          </a:p>
          <a:p>
            <a:endParaRPr lang="es-PE" dirty="0"/>
          </a:p>
        </p:txBody>
      </p:sp>
    </p:spTree>
    <p:extLst>
      <p:ext uri="{BB962C8B-B14F-4D97-AF65-F5344CB8AC3E}">
        <p14:creationId xmlns:p14="http://schemas.microsoft.com/office/powerpoint/2010/main" val="2671619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1062566" y="891823"/>
            <a:ext cx="10066867" cy="746478"/>
          </a:xfrm>
        </p:spPr>
        <p:txBody>
          <a:bodyPr>
            <a:normAutofit fontScale="90000"/>
          </a:bodyPr>
          <a:lstStyle/>
          <a:p>
            <a:pPr>
              <a:spcBef>
                <a:spcPts val="1000"/>
              </a:spcBef>
            </a:pPr>
            <a:r>
              <a:rPr lang="es-PE" sz="2800" b="1" dirty="0" smtClean="0">
                <a:solidFill>
                  <a:srgbClr val="002060"/>
                </a:solidFill>
                <a:effectLst>
                  <a:outerShdw blurRad="38100" dist="38100" dir="2700000" algn="tl">
                    <a:srgbClr val="000000">
                      <a:alpha val="43137"/>
                    </a:srgbClr>
                  </a:outerShdw>
                </a:effectLst>
                <a:latin typeface="+mn-lt"/>
                <a:ea typeface="+mn-ea"/>
                <a:cs typeface="+mn-cs"/>
              </a:rPr>
              <a:t/>
            </a:r>
            <a:br>
              <a:rPr lang="es-PE" sz="2800" b="1" dirty="0" smtClean="0">
                <a:solidFill>
                  <a:srgbClr val="002060"/>
                </a:solidFill>
                <a:effectLst>
                  <a:outerShdw blurRad="38100" dist="38100" dir="2700000" algn="tl">
                    <a:srgbClr val="000000">
                      <a:alpha val="43137"/>
                    </a:srgbClr>
                  </a:outerShdw>
                </a:effectLst>
                <a:latin typeface="+mn-lt"/>
                <a:ea typeface="+mn-ea"/>
                <a:cs typeface="+mn-cs"/>
              </a:rPr>
            </a:br>
            <a:r>
              <a:rPr lang="es-PE" sz="4000" b="1" dirty="0">
                <a:solidFill>
                  <a:schemeClr val="accent5">
                    <a:lumMod val="75000"/>
                  </a:schemeClr>
                </a:solidFill>
                <a:effectLst>
                  <a:outerShdw blurRad="38100" dist="38100" dir="2700000" algn="tl">
                    <a:srgbClr val="000000">
                      <a:alpha val="43137"/>
                    </a:srgbClr>
                  </a:outerShdw>
                </a:effectLst>
                <a:latin typeface="+mn-lt"/>
                <a:ea typeface="+mn-ea"/>
                <a:cs typeface="+mn-cs"/>
              </a:rPr>
              <a:t>A</a:t>
            </a:r>
            <a:r>
              <a:rPr lang="es-PE" sz="4000" b="1" dirty="0" smtClean="0">
                <a:solidFill>
                  <a:schemeClr val="accent5">
                    <a:lumMod val="75000"/>
                  </a:schemeClr>
                </a:solidFill>
                <a:effectLst>
                  <a:outerShdw blurRad="38100" dist="38100" dir="2700000" algn="tl">
                    <a:srgbClr val="000000">
                      <a:alpha val="43137"/>
                    </a:srgbClr>
                  </a:outerShdw>
                </a:effectLst>
                <a:latin typeface="+mn-lt"/>
                <a:ea typeface="+mn-ea"/>
                <a:cs typeface="+mn-cs"/>
              </a:rPr>
              <a:t>spectos Normativos</a:t>
            </a:r>
            <a:endParaRPr lang="es-PE" sz="4000" b="1" dirty="0">
              <a:solidFill>
                <a:schemeClr val="accent5">
                  <a:lumMod val="75000"/>
                </a:schemeClr>
              </a:solidFill>
              <a:effectLst>
                <a:outerShdw blurRad="38100" dist="38100" dir="2700000" algn="tl">
                  <a:srgbClr val="000000">
                    <a:alpha val="43137"/>
                  </a:srgbClr>
                </a:outerShdw>
              </a:effectLst>
              <a:latin typeface="+mn-lt"/>
              <a:ea typeface="+mn-ea"/>
              <a:cs typeface="+mn-cs"/>
            </a:endParaRPr>
          </a:p>
        </p:txBody>
      </p:sp>
      <p:sp>
        <p:nvSpPr>
          <p:cNvPr id="3" name="Marcador de contenido 2"/>
          <p:cNvSpPr>
            <a:spLocks noGrp="1"/>
          </p:cNvSpPr>
          <p:nvPr>
            <p:ph idx="1"/>
          </p:nvPr>
        </p:nvSpPr>
        <p:spPr/>
        <p:txBody>
          <a:bodyPr>
            <a:normAutofit/>
          </a:bodyPr>
          <a:lstStyle/>
          <a:p>
            <a:r>
              <a:rPr lang="es-PE" sz="2400" dirty="0" smtClean="0"/>
              <a:t>DS </a:t>
            </a:r>
            <a:r>
              <a:rPr lang="es-PE" sz="2400" dirty="0"/>
              <a:t>N° 041-2016-SA </a:t>
            </a:r>
            <a:r>
              <a:rPr lang="es-PE" sz="2400" dirty="0" smtClean="0"/>
              <a:t>aprobado el 03 de noviembre 2016 establece </a:t>
            </a:r>
            <a:r>
              <a:rPr lang="es-PE" sz="2400" dirty="0"/>
              <a:t>las metas institucionales, indicadores de desempeño y compromisos de mejora de los servicios para la entrega económica del año 2016: conforme a lo dispuesto en el artículo 15 del Decreto Legislativo N° </a:t>
            </a:r>
            <a:r>
              <a:rPr lang="es-PE" sz="2400" dirty="0" smtClean="0"/>
              <a:t>1153.</a:t>
            </a:r>
          </a:p>
          <a:p>
            <a:r>
              <a:rPr lang="es-PE" sz="2400" dirty="0"/>
              <a:t>Resolución Ministerial N°927-2016/MINSA que aprueba la directiva administrativa N° 219-MINSA/DGPN-V.01; directiva administrativa de los aspectos metodológicos para la evaluación del cumplimiento de las metas institucionales, indicadores de desempeño y compromisos de mejora de los servicios para la entrega económica del año 2016</a:t>
            </a:r>
          </a:p>
        </p:txBody>
      </p:sp>
    </p:spTree>
    <p:extLst>
      <p:ext uri="{BB962C8B-B14F-4D97-AF65-F5344CB8AC3E}">
        <p14:creationId xmlns:p14="http://schemas.microsoft.com/office/powerpoint/2010/main" val="16096393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806595"/>
            <a:ext cx="10515600" cy="793605"/>
          </a:xfrm>
        </p:spPr>
        <p:txBody>
          <a:bodyPr>
            <a:normAutofit fontScale="90000"/>
          </a:bodyPr>
          <a:lstStyle/>
          <a:p>
            <a:r>
              <a:rPr lang="es-ES" b="1" dirty="0" smtClean="0"/>
              <a:t/>
            </a:r>
            <a:br>
              <a:rPr lang="es-ES" b="1" dirty="0" smtClean="0"/>
            </a:br>
            <a:r>
              <a:rPr lang="es-ES" b="1" dirty="0"/>
              <a:t/>
            </a:r>
            <a:br>
              <a:rPr lang="es-ES" b="1" dirty="0"/>
            </a:br>
            <a:r>
              <a:rPr lang="es-ES" sz="4000" b="1" dirty="0">
                <a:solidFill>
                  <a:schemeClr val="accent5">
                    <a:lumMod val="75000"/>
                  </a:schemeClr>
                </a:solidFill>
                <a:effectLst>
                  <a:outerShdw blurRad="38100" dist="38100" dir="2700000" algn="tl">
                    <a:srgbClr val="000000">
                      <a:alpha val="43137"/>
                    </a:srgbClr>
                  </a:outerShdw>
                </a:effectLst>
                <a:latin typeface="+mn-lt"/>
                <a:ea typeface="+mn-ea"/>
                <a:cs typeface="+mn-cs"/>
              </a:rPr>
              <a:t>Consideraciones </a:t>
            </a:r>
            <a:br>
              <a:rPr lang="es-ES" sz="4000" b="1" dirty="0">
                <a:solidFill>
                  <a:schemeClr val="accent5">
                    <a:lumMod val="75000"/>
                  </a:schemeClr>
                </a:solidFill>
                <a:effectLst>
                  <a:outerShdw blurRad="38100" dist="38100" dir="2700000" algn="tl">
                    <a:srgbClr val="000000">
                      <a:alpha val="43137"/>
                    </a:srgbClr>
                  </a:outerShdw>
                </a:effectLst>
                <a:latin typeface="+mn-lt"/>
                <a:ea typeface="+mn-ea"/>
                <a:cs typeface="+mn-cs"/>
              </a:rPr>
            </a:br>
            <a:r>
              <a:rPr lang="es-PE" dirty="0"/>
              <a:t/>
            </a:r>
            <a:br>
              <a:rPr lang="es-PE" dirty="0"/>
            </a:br>
            <a:endParaRPr lang="es-PE" dirty="0"/>
          </a:p>
        </p:txBody>
      </p:sp>
      <p:sp>
        <p:nvSpPr>
          <p:cNvPr id="3" name="Marcador de contenido 2"/>
          <p:cNvSpPr>
            <a:spLocks noGrp="1"/>
          </p:cNvSpPr>
          <p:nvPr>
            <p:ph idx="1"/>
          </p:nvPr>
        </p:nvSpPr>
        <p:spPr>
          <a:xfrm>
            <a:off x="602673" y="1519092"/>
            <a:ext cx="10920845" cy="4746625"/>
          </a:xfrm>
        </p:spPr>
        <p:txBody>
          <a:bodyPr>
            <a:normAutofit fontScale="77500" lnSpcReduction="20000"/>
          </a:bodyPr>
          <a:lstStyle/>
          <a:p>
            <a:r>
              <a:rPr lang="es-PE" sz="3600" dirty="0" smtClean="0"/>
              <a:t>DS 041- 2016 SA establece </a:t>
            </a:r>
            <a:r>
              <a:rPr lang="es-PE" sz="3600" dirty="0"/>
              <a:t>en el artículo 8; Evaluación de la meta institucional, indicadores de desempeño y compromisos de mejora lo siguiente</a:t>
            </a:r>
            <a:r>
              <a:rPr lang="es-PE" sz="3600" dirty="0" smtClean="0"/>
              <a:t>:</a:t>
            </a:r>
          </a:p>
          <a:p>
            <a:r>
              <a:rPr lang="es-PE" sz="3600" dirty="0"/>
              <a:t>La OGTI </a:t>
            </a:r>
            <a:r>
              <a:rPr lang="es-PE" sz="3600" dirty="0" smtClean="0"/>
              <a:t>es responsable del desarrollo del aplicativo informático </a:t>
            </a:r>
            <a:r>
              <a:rPr lang="es-PE" sz="3600" dirty="0"/>
              <a:t>que se utilizará para registrar, procesar y emitir los </a:t>
            </a:r>
            <a:r>
              <a:rPr lang="es-PE" sz="3600" dirty="0" smtClean="0"/>
              <a:t> </a:t>
            </a:r>
            <a:r>
              <a:rPr lang="es-PE" sz="3600" dirty="0"/>
              <a:t>reportes con los porcentajes globales de </a:t>
            </a:r>
            <a:r>
              <a:rPr lang="es-PE" sz="3600" dirty="0" smtClean="0"/>
              <a:t>cumplimiento </a:t>
            </a:r>
            <a:r>
              <a:rPr lang="es-PE" sz="3600" dirty="0"/>
              <a:t>de las </a:t>
            </a:r>
            <a:r>
              <a:rPr lang="es-PE" sz="3600" dirty="0" smtClean="0"/>
              <a:t>MI, ID y CM de </a:t>
            </a:r>
            <a:r>
              <a:rPr lang="es-PE" sz="3600" dirty="0"/>
              <a:t>las instituciones consideradas en los convenios de gestión suscritos</a:t>
            </a:r>
          </a:p>
          <a:p>
            <a:r>
              <a:rPr lang="es-PE" sz="3600" dirty="0" smtClean="0"/>
              <a:t>Señala </a:t>
            </a:r>
            <a:r>
              <a:rPr lang="es-PE" sz="3600" dirty="0"/>
              <a:t>las responsabilidades de cada una de las </a:t>
            </a:r>
            <a:r>
              <a:rPr lang="es-PE" sz="3600" dirty="0" smtClean="0"/>
              <a:t>direcciones: OGTI, SIS, CDC, </a:t>
            </a:r>
            <a:r>
              <a:rPr lang="es-PE" sz="3600" dirty="0" err="1" smtClean="0"/>
              <a:t>SuSalud</a:t>
            </a:r>
            <a:r>
              <a:rPr lang="es-PE" sz="3600" dirty="0" smtClean="0"/>
              <a:t>, </a:t>
            </a:r>
            <a:r>
              <a:rPr lang="es-PE" sz="3600" dirty="0"/>
              <a:t>CENARES, DIGEPRES y </a:t>
            </a:r>
            <a:r>
              <a:rPr lang="es-PE" sz="3600" dirty="0" smtClean="0"/>
              <a:t>DGIESP  </a:t>
            </a:r>
            <a:r>
              <a:rPr lang="es-PE" sz="3600" dirty="0"/>
              <a:t>respecto </a:t>
            </a:r>
            <a:r>
              <a:rPr lang="es-PE" sz="3600" dirty="0" smtClean="0"/>
              <a:t>a la evaluación, registro y </a:t>
            </a:r>
            <a:r>
              <a:rPr lang="es-PE" sz="3600" dirty="0"/>
              <a:t>cálculo del “Porcentaje de cumplimiento anual del logro esperado de las </a:t>
            </a:r>
            <a:r>
              <a:rPr lang="es-PE" sz="3600" dirty="0" smtClean="0"/>
              <a:t>MI,ID y CM según corresponda. </a:t>
            </a:r>
            <a:endParaRPr lang="es-PE" sz="3600" dirty="0"/>
          </a:p>
          <a:p>
            <a:pPr lvl="0"/>
            <a:r>
              <a:rPr lang="es-PE" sz="3600" dirty="0" smtClean="0"/>
              <a:t>Todas </a:t>
            </a:r>
            <a:r>
              <a:rPr lang="es-PE" sz="3600" dirty="0"/>
              <a:t>las áreas responsables de la información</a:t>
            </a:r>
            <a:r>
              <a:rPr lang="es-PE" sz="3600" dirty="0" smtClean="0"/>
              <a:t>, </a:t>
            </a:r>
            <a:r>
              <a:rPr lang="es-PE" sz="3600" dirty="0"/>
              <a:t>elaboraran y remitirán a la </a:t>
            </a:r>
            <a:r>
              <a:rPr lang="es-PE" sz="3600" dirty="0" smtClean="0"/>
              <a:t>OGTI el  </a:t>
            </a:r>
            <a:r>
              <a:rPr lang="es-PE" sz="3600" dirty="0"/>
              <a:t>informe técnico de evaluación anual del cumplimiento de </a:t>
            </a:r>
            <a:r>
              <a:rPr lang="es-PE" sz="3600" dirty="0" smtClean="0"/>
              <a:t>MI, ID </a:t>
            </a:r>
            <a:r>
              <a:rPr lang="es-PE" sz="3600" dirty="0"/>
              <a:t>y </a:t>
            </a:r>
            <a:r>
              <a:rPr lang="es-PE" sz="3600" dirty="0" smtClean="0"/>
              <a:t>CM.</a:t>
            </a:r>
            <a:endParaRPr lang="es-PE" sz="3600" dirty="0"/>
          </a:p>
          <a:p>
            <a:pPr lvl="0"/>
            <a:endParaRPr lang="es-PE" sz="3600" dirty="0"/>
          </a:p>
        </p:txBody>
      </p:sp>
    </p:spTree>
    <p:extLst>
      <p:ext uri="{BB962C8B-B14F-4D97-AF65-F5344CB8AC3E}">
        <p14:creationId xmlns:p14="http://schemas.microsoft.com/office/powerpoint/2010/main" val="2083553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PE" sz="3600" b="1" dirty="0" smtClean="0">
                <a:solidFill>
                  <a:schemeClr val="accent5">
                    <a:lumMod val="75000"/>
                  </a:schemeClr>
                </a:solidFill>
                <a:effectLst>
                  <a:outerShdw blurRad="38100" dist="38100" dir="2700000" algn="tl">
                    <a:srgbClr val="000000">
                      <a:alpha val="43137"/>
                    </a:srgbClr>
                  </a:outerShdw>
                </a:effectLst>
                <a:latin typeface="+mn-lt"/>
                <a:ea typeface="+mn-ea"/>
                <a:cs typeface="+mn-cs"/>
              </a:rPr>
              <a:t/>
            </a:r>
            <a:br>
              <a:rPr lang="es-PE" sz="3600" b="1" dirty="0" smtClean="0">
                <a:solidFill>
                  <a:schemeClr val="accent5">
                    <a:lumMod val="75000"/>
                  </a:schemeClr>
                </a:solidFill>
                <a:effectLst>
                  <a:outerShdw blurRad="38100" dist="38100" dir="2700000" algn="tl">
                    <a:srgbClr val="000000">
                      <a:alpha val="43137"/>
                    </a:srgbClr>
                  </a:outerShdw>
                </a:effectLst>
                <a:latin typeface="+mn-lt"/>
                <a:ea typeface="+mn-ea"/>
                <a:cs typeface="+mn-cs"/>
              </a:rPr>
            </a:br>
            <a:r>
              <a:rPr lang="es-PE" sz="3600" b="1" dirty="0" smtClean="0">
                <a:solidFill>
                  <a:schemeClr val="accent5">
                    <a:lumMod val="75000"/>
                  </a:schemeClr>
                </a:solidFill>
                <a:effectLst>
                  <a:outerShdw blurRad="38100" dist="38100" dir="2700000" algn="tl">
                    <a:srgbClr val="000000">
                      <a:alpha val="43137"/>
                    </a:srgbClr>
                  </a:outerShdw>
                </a:effectLst>
                <a:latin typeface="+mn-lt"/>
                <a:ea typeface="+mn-ea"/>
                <a:cs typeface="+mn-cs"/>
              </a:rPr>
              <a:t/>
            </a:r>
            <a:br>
              <a:rPr lang="es-PE" sz="3600" b="1" dirty="0" smtClean="0">
                <a:solidFill>
                  <a:schemeClr val="accent5">
                    <a:lumMod val="75000"/>
                  </a:schemeClr>
                </a:solidFill>
                <a:effectLst>
                  <a:outerShdw blurRad="38100" dist="38100" dir="2700000" algn="tl">
                    <a:srgbClr val="000000">
                      <a:alpha val="43137"/>
                    </a:srgbClr>
                  </a:outerShdw>
                </a:effectLst>
                <a:latin typeface="+mn-lt"/>
                <a:ea typeface="+mn-ea"/>
                <a:cs typeface="+mn-cs"/>
              </a:rPr>
            </a:br>
            <a:r>
              <a:rPr lang="es-ES" sz="4000" b="1" dirty="0" smtClean="0">
                <a:solidFill>
                  <a:schemeClr val="accent5">
                    <a:lumMod val="75000"/>
                  </a:schemeClr>
                </a:solidFill>
                <a:effectLst>
                  <a:outerShdw blurRad="38100" dist="38100" dir="2700000" algn="tl">
                    <a:srgbClr val="000000">
                      <a:alpha val="43137"/>
                    </a:srgbClr>
                  </a:outerShdw>
                </a:effectLst>
              </a:rPr>
              <a:t>Consideraciones </a:t>
            </a:r>
            <a:r>
              <a:rPr lang="es-ES" sz="4000" b="1" dirty="0">
                <a:solidFill>
                  <a:schemeClr val="accent5">
                    <a:lumMod val="75000"/>
                  </a:schemeClr>
                </a:solidFill>
                <a:effectLst>
                  <a:outerShdw blurRad="38100" dist="38100" dir="2700000" algn="tl">
                    <a:srgbClr val="000000">
                      <a:alpha val="43137"/>
                    </a:srgbClr>
                  </a:outerShdw>
                </a:effectLst>
              </a:rPr>
              <a:t/>
            </a:r>
            <a:br>
              <a:rPr lang="es-ES" sz="4000" b="1" dirty="0">
                <a:solidFill>
                  <a:schemeClr val="accent5">
                    <a:lumMod val="75000"/>
                  </a:schemeClr>
                </a:solidFill>
                <a:effectLst>
                  <a:outerShdw blurRad="38100" dist="38100" dir="2700000" algn="tl">
                    <a:srgbClr val="000000">
                      <a:alpha val="43137"/>
                    </a:srgbClr>
                  </a:outerShdw>
                </a:effectLst>
              </a:rPr>
            </a:br>
            <a:endParaRPr lang="es-PE" sz="4000" b="1" dirty="0">
              <a:solidFill>
                <a:schemeClr val="accent5">
                  <a:lumMod val="75000"/>
                </a:schemeClr>
              </a:solidFill>
              <a:effectLst>
                <a:outerShdw blurRad="38100" dist="38100" dir="2700000" algn="tl">
                  <a:srgbClr val="000000">
                    <a:alpha val="43137"/>
                  </a:srgbClr>
                </a:outerShdw>
              </a:effectLst>
              <a:latin typeface="+mn-lt"/>
              <a:ea typeface="+mn-ea"/>
              <a:cs typeface="+mn-cs"/>
            </a:endParaRPr>
          </a:p>
        </p:txBody>
      </p:sp>
      <p:sp>
        <p:nvSpPr>
          <p:cNvPr id="3" name="Marcador de contenido 2"/>
          <p:cNvSpPr>
            <a:spLocks noGrp="1"/>
          </p:cNvSpPr>
          <p:nvPr>
            <p:ph idx="1"/>
          </p:nvPr>
        </p:nvSpPr>
        <p:spPr/>
        <p:txBody>
          <a:bodyPr>
            <a:normAutofit fontScale="92500" lnSpcReduction="10000"/>
          </a:bodyPr>
          <a:lstStyle/>
          <a:p>
            <a:r>
              <a:rPr lang="es-PE" dirty="0" smtClean="0"/>
              <a:t>Culminada la evaluación la publicación de los resultados Preliminares, en el portal Web del MINSA.</a:t>
            </a:r>
          </a:p>
          <a:p>
            <a:r>
              <a:rPr lang="es-PE" dirty="0" smtClean="0"/>
              <a:t>Da un plazo de 30 días hábiles a partir de la publicación para presentar  las observaciones y reconsideraciones de los resultados a las DIRESAS/GERESAS/ INEN, Institutos y Hospitales.</a:t>
            </a:r>
          </a:p>
          <a:p>
            <a:r>
              <a:rPr lang="es-PE" dirty="0" smtClean="0"/>
              <a:t>Asimismo da un plazo hasta de 20 días a los evaluadores para la revisión y absolución de las observaciones  presentadas.</a:t>
            </a:r>
          </a:p>
          <a:p>
            <a:r>
              <a:rPr lang="es-PE" dirty="0" smtClean="0"/>
              <a:t>Concluido el proceso la OGTI gestionará la publicación de resultados finales.</a:t>
            </a:r>
          </a:p>
          <a:p>
            <a:r>
              <a:rPr lang="es-PE" dirty="0" smtClean="0"/>
              <a:t>La OGTI enviará un informe final a la Dirección General de Personal de la salud, para el inicio del tramite administrativos para la asignación del bono</a:t>
            </a:r>
          </a:p>
          <a:p>
            <a:endParaRPr lang="es-PE" dirty="0"/>
          </a:p>
        </p:txBody>
      </p:sp>
    </p:spTree>
    <p:extLst>
      <p:ext uri="{BB962C8B-B14F-4D97-AF65-F5344CB8AC3E}">
        <p14:creationId xmlns:p14="http://schemas.microsoft.com/office/powerpoint/2010/main" val="3062624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381000" y="827849"/>
            <a:ext cx="10515600" cy="657534"/>
          </a:xfrm>
        </p:spPr>
        <p:txBody>
          <a:bodyPr>
            <a:normAutofit fontScale="90000"/>
          </a:bodyPr>
          <a:lstStyle/>
          <a:p>
            <a:r>
              <a:rPr lang="es-ES" b="1" dirty="0" smtClean="0">
                <a:solidFill>
                  <a:schemeClr val="accent5">
                    <a:lumMod val="75000"/>
                  </a:schemeClr>
                </a:solidFill>
                <a:effectLst>
                  <a:outerShdw blurRad="38100" dist="38100" dir="2700000" algn="tl">
                    <a:srgbClr val="000000">
                      <a:alpha val="43137"/>
                    </a:srgbClr>
                  </a:outerShdw>
                </a:effectLst>
              </a:rPr>
              <a:t>Acciones desarrolladas</a:t>
            </a:r>
            <a:endParaRPr lang="es-PE" b="1" dirty="0">
              <a:solidFill>
                <a:schemeClr val="accent1">
                  <a:lumMod val="75000"/>
                </a:schemeClr>
              </a:solidFill>
            </a:endParaRPr>
          </a:p>
        </p:txBody>
      </p:sp>
      <p:sp>
        <p:nvSpPr>
          <p:cNvPr id="3" name="Marcador de contenido 2"/>
          <p:cNvSpPr>
            <a:spLocks noGrp="1"/>
          </p:cNvSpPr>
          <p:nvPr>
            <p:ph idx="1"/>
          </p:nvPr>
        </p:nvSpPr>
        <p:spPr>
          <a:xfrm>
            <a:off x="471860" y="1464084"/>
            <a:ext cx="10515600" cy="4351338"/>
          </a:xfrm>
        </p:spPr>
        <p:txBody>
          <a:bodyPr>
            <a:normAutofit fontScale="85000" lnSpcReduction="20000"/>
          </a:bodyPr>
          <a:lstStyle/>
          <a:p>
            <a:pPr lvl="0"/>
            <a:r>
              <a:rPr lang="es-PE" sz="2400" dirty="0" smtClean="0"/>
              <a:t>Desarrollo del aplicativo </a:t>
            </a:r>
            <a:r>
              <a:rPr lang="es-PE" sz="2400" dirty="0"/>
              <a:t>informático denominado Convenio de Gestión; </a:t>
            </a:r>
            <a:r>
              <a:rPr lang="es-PE" sz="2400" dirty="0" smtClean="0"/>
              <a:t>se </a:t>
            </a:r>
            <a:r>
              <a:rPr lang="es-PE" sz="2400" dirty="0"/>
              <a:t>encuentra en plataforma web, siendo su lenguaje de programación Python </a:t>
            </a:r>
            <a:r>
              <a:rPr lang="es-PE" sz="2400" dirty="0" err="1"/>
              <a:t>Devodoo</a:t>
            </a:r>
            <a:r>
              <a:rPr lang="es-PE" sz="2400" dirty="0"/>
              <a:t>, en base de datos </a:t>
            </a:r>
            <a:r>
              <a:rPr lang="es-PE" sz="2400" dirty="0" err="1" smtClean="0"/>
              <a:t>Postgres</a:t>
            </a:r>
            <a:endParaRPr lang="es-PE" sz="2400" dirty="0" smtClean="0"/>
          </a:p>
          <a:p>
            <a:pPr marL="0" lvl="0" indent="0">
              <a:buNone/>
            </a:pPr>
            <a:r>
              <a:rPr lang="es-PE" sz="2400" u="sng" dirty="0" smtClean="0">
                <a:hlinkClick r:id="rId2"/>
              </a:rPr>
              <a:t>    </a:t>
            </a:r>
            <a:r>
              <a:rPr lang="es-PE" sz="2400" dirty="0" smtClean="0">
                <a:hlinkClick r:id="rId2"/>
              </a:rPr>
              <a:t>http</a:t>
            </a:r>
            <a:r>
              <a:rPr lang="es-PE" sz="2400" dirty="0">
                <a:hlinkClick r:id="rId2"/>
              </a:rPr>
              <a:t>://</a:t>
            </a:r>
            <a:r>
              <a:rPr lang="es-PE" sz="2400" dirty="0" smtClean="0">
                <a:hlinkClick r:id="rId2"/>
              </a:rPr>
              <a:t>cindicadores.minsa.gob.pe/web/login</a:t>
            </a:r>
            <a:endParaRPr lang="es-PE" sz="2400" dirty="0" smtClean="0"/>
          </a:p>
          <a:p>
            <a:pPr lvl="0"/>
            <a:r>
              <a:rPr lang="es-PE" sz="2400" dirty="0"/>
              <a:t>Programación de las fichas de indicadores según </a:t>
            </a:r>
            <a:endParaRPr lang="es-PE" sz="2400" dirty="0" smtClean="0"/>
          </a:p>
          <a:p>
            <a:pPr marL="0" lvl="0" indent="0">
              <a:buNone/>
            </a:pPr>
            <a:r>
              <a:rPr lang="es-PE" sz="2400" dirty="0" smtClean="0"/>
              <a:t>    criterios</a:t>
            </a:r>
            <a:r>
              <a:rPr lang="es-PE" sz="2400" dirty="0"/>
              <a:t>, establecimiento y formulas de calculo.</a:t>
            </a:r>
          </a:p>
          <a:p>
            <a:pPr lvl="0"/>
            <a:r>
              <a:rPr lang="es-PE" sz="2400" dirty="0"/>
              <a:t>Solicitud a las Instituciones responsables del registro </a:t>
            </a:r>
            <a:endParaRPr lang="es-PE" sz="2400" dirty="0" smtClean="0"/>
          </a:p>
          <a:p>
            <a:pPr marL="0" lvl="0" indent="0">
              <a:buNone/>
            </a:pPr>
            <a:r>
              <a:rPr lang="es-PE" sz="2400" dirty="0"/>
              <a:t> </a:t>
            </a:r>
            <a:r>
              <a:rPr lang="es-PE" sz="2400" dirty="0" smtClean="0"/>
              <a:t>   de </a:t>
            </a:r>
            <a:r>
              <a:rPr lang="es-PE" sz="2400" dirty="0"/>
              <a:t>la información,  el ingreso de la data.</a:t>
            </a:r>
          </a:p>
          <a:p>
            <a:pPr lvl="0"/>
            <a:r>
              <a:rPr lang="es-PE" sz="2400" dirty="0"/>
              <a:t>Capacitación al personal responsable del registro </a:t>
            </a:r>
            <a:endParaRPr lang="es-PE" sz="2400" dirty="0" smtClean="0"/>
          </a:p>
          <a:p>
            <a:pPr marL="0" lvl="0" indent="0">
              <a:buNone/>
            </a:pPr>
            <a:r>
              <a:rPr lang="es-PE" sz="2400" dirty="0"/>
              <a:t> </a:t>
            </a:r>
            <a:r>
              <a:rPr lang="es-PE" sz="2400" dirty="0" smtClean="0"/>
              <a:t>    de </a:t>
            </a:r>
            <a:r>
              <a:rPr lang="es-PE" sz="2400" dirty="0"/>
              <a:t>los datos.</a:t>
            </a:r>
          </a:p>
          <a:p>
            <a:pPr lvl="0"/>
            <a:r>
              <a:rPr lang="es-PE" sz="2400" dirty="0"/>
              <a:t>Inclusión de reportes según las necesidades de los </a:t>
            </a:r>
            <a:endParaRPr lang="es-PE" sz="2400" dirty="0" smtClean="0"/>
          </a:p>
          <a:p>
            <a:pPr marL="0" lvl="0" indent="0">
              <a:buNone/>
            </a:pPr>
            <a:r>
              <a:rPr lang="es-PE" sz="2400" dirty="0"/>
              <a:t> </a:t>
            </a:r>
            <a:r>
              <a:rPr lang="es-PE" sz="2400" dirty="0" smtClean="0"/>
              <a:t>    evaluadores </a:t>
            </a:r>
            <a:r>
              <a:rPr lang="es-PE" sz="2400" dirty="0"/>
              <a:t>al aplicativo.</a:t>
            </a:r>
          </a:p>
          <a:p>
            <a:pPr lvl="0"/>
            <a:r>
              <a:rPr lang="es-PE" sz="2400" dirty="0"/>
              <a:t>Preparación de reportes.</a:t>
            </a:r>
          </a:p>
          <a:p>
            <a:pPr lvl="0"/>
            <a:r>
              <a:rPr lang="es-PE" sz="2400" dirty="0"/>
              <a:t>Absolución de consultas</a:t>
            </a:r>
          </a:p>
          <a:p>
            <a:endParaRPr lang="es-PE" sz="2400" dirty="0"/>
          </a:p>
          <a:p>
            <a:pPr lvl="0"/>
            <a:endParaRPr lang="es-PE" sz="2400" dirty="0" smtClean="0"/>
          </a:p>
          <a:p>
            <a:pPr lvl="0"/>
            <a:endParaRPr lang="es-PE" dirty="0"/>
          </a:p>
        </p:txBody>
      </p:sp>
      <p:pic>
        <p:nvPicPr>
          <p:cNvPr id="5" name="Imagen 4"/>
          <p:cNvPicPr>
            <a:picLocks noChangeAspect="1"/>
          </p:cNvPicPr>
          <p:nvPr/>
        </p:nvPicPr>
        <p:blipFill>
          <a:blip r:embed="rId3"/>
          <a:stretch>
            <a:fillRect/>
          </a:stretch>
        </p:blipFill>
        <p:spPr>
          <a:xfrm>
            <a:off x="6372692" y="2408374"/>
            <a:ext cx="5459447" cy="3628744"/>
          </a:xfrm>
          <a:prstGeom prst="rect">
            <a:avLst/>
          </a:prstGeom>
        </p:spPr>
      </p:pic>
    </p:spTree>
    <p:extLst>
      <p:ext uri="{BB962C8B-B14F-4D97-AF65-F5344CB8AC3E}">
        <p14:creationId xmlns:p14="http://schemas.microsoft.com/office/powerpoint/2010/main" val="1211827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704849" y="676852"/>
            <a:ext cx="10515600" cy="757093"/>
          </a:xfrm>
        </p:spPr>
        <p:txBody>
          <a:bodyPr>
            <a:normAutofit/>
          </a:bodyPr>
          <a:lstStyle/>
          <a:p>
            <a:r>
              <a:rPr lang="es-PE" sz="3600" b="1" dirty="0" smtClean="0">
                <a:solidFill>
                  <a:schemeClr val="accent5">
                    <a:lumMod val="75000"/>
                  </a:schemeClr>
                </a:solidFill>
                <a:effectLst>
                  <a:outerShdw blurRad="38100" dist="38100" dir="2700000" algn="tl">
                    <a:srgbClr val="000000">
                      <a:alpha val="43137"/>
                    </a:srgbClr>
                  </a:outerShdw>
                </a:effectLst>
              </a:rPr>
              <a:t>Evaluación </a:t>
            </a:r>
            <a:endParaRPr lang="es-PE" sz="3600" b="1" dirty="0">
              <a:solidFill>
                <a:schemeClr val="accent5">
                  <a:lumMod val="75000"/>
                </a:schemeClr>
              </a:solidFill>
              <a:effectLst>
                <a:outerShdw blurRad="38100" dist="38100" dir="2700000" algn="tl">
                  <a:srgbClr val="000000">
                    <a:alpha val="43137"/>
                  </a:srgbClr>
                </a:outerShdw>
              </a:effectLst>
            </a:endParaRPr>
          </a:p>
        </p:txBody>
      </p:sp>
      <p:sp>
        <p:nvSpPr>
          <p:cNvPr id="3" name="Marcador de contenido 2"/>
          <p:cNvSpPr>
            <a:spLocks noGrp="1"/>
          </p:cNvSpPr>
          <p:nvPr>
            <p:ph idx="1"/>
          </p:nvPr>
        </p:nvSpPr>
        <p:spPr>
          <a:xfrm>
            <a:off x="644236" y="1433945"/>
            <a:ext cx="10636827" cy="5093279"/>
          </a:xfrm>
        </p:spPr>
        <p:txBody>
          <a:bodyPr>
            <a:normAutofit fontScale="55000" lnSpcReduction="20000"/>
          </a:bodyPr>
          <a:lstStyle/>
          <a:p>
            <a:pPr marL="0" lvl="0" indent="0">
              <a:buNone/>
            </a:pPr>
            <a:r>
              <a:rPr lang="es-PE" sz="3500" dirty="0">
                <a:solidFill>
                  <a:schemeClr val="accent5">
                    <a:lumMod val="75000"/>
                  </a:schemeClr>
                </a:solidFill>
              </a:rPr>
              <a:t>Convenios de gestión firmados</a:t>
            </a:r>
            <a:r>
              <a:rPr lang="es-PE" dirty="0"/>
              <a:t>:</a:t>
            </a:r>
            <a:endParaRPr lang="es-PE" sz="2400" dirty="0"/>
          </a:p>
          <a:p>
            <a:pPr lvl="1"/>
            <a:r>
              <a:rPr lang="es-PE" sz="2900" dirty="0"/>
              <a:t>25 Convenios de gestión firmados por  </a:t>
            </a:r>
            <a:r>
              <a:rPr lang="es-PE" sz="2900" dirty="0" smtClean="0"/>
              <a:t>DIRESAS</a:t>
            </a:r>
            <a:endParaRPr lang="es-PE" sz="2900" dirty="0"/>
          </a:p>
          <a:p>
            <a:pPr lvl="1"/>
            <a:r>
              <a:rPr lang="es-PE" sz="2900" dirty="0"/>
              <a:t>31 Convenios de gestión firmados por hospitales e institutos</a:t>
            </a:r>
          </a:p>
          <a:p>
            <a:pPr lvl="1"/>
            <a:r>
              <a:rPr lang="es-PE" sz="2900" dirty="0"/>
              <a:t>09 Convenios de gestión firmados por las redes de salud de </a:t>
            </a:r>
            <a:r>
              <a:rPr lang="es-PE" sz="2900" dirty="0" smtClean="0"/>
              <a:t>Lima.</a:t>
            </a:r>
          </a:p>
          <a:p>
            <a:pPr marL="0" indent="0">
              <a:buNone/>
            </a:pPr>
            <a:r>
              <a:rPr lang="es-PE" sz="3500" dirty="0" smtClean="0">
                <a:solidFill>
                  <a:schemeClr val="accent5">
                    <a:lumMod val="75000"/>
                  </a:schemeClr>
                </a:solidFill>
              </a:rPr>
              <a:t> Instituciones participantes</a:t>
            </a:r>
          </a:p>
          <a:p>
            <a:pPr lvl="1"/>
            <a:r>
              <a:rPr lang="es-PE" sz="2900" dirty="0"/>
              <a:t>25 </a:t>
            </a:r>
            <a:r>
              <a:rPr lang="es-PE" sz="2900" dirty="0" smtClean="0"/>
              <a:t>DIRESAS</a:t>
            </a:r>
            <a:endParaRPr lang="es-PE" sz="2900" dirty="0"/>
          </a:p>
          <a:p>
            <a:pPr lvl="1"/>
            <a:r>
              <a:rPr lang="es-PE" sz="2900" dirty="0" smtClean="0"/>
              <a:t>158 REDES</a:t>
            </a:r>
            <a:endParaRPr lang="es-PE" sz="2900" dirty="0"/>
          </a:p>
          <a:p>
            <a:pPr lvl="1"/>
            <a:r>
              <a:rPr lang="es-PE" sz="2900" dirty="0" smtClean="0"/>
              <a:t>95 Hospitales e institutos</a:t>
            </a:r>
            <a:r>
              <a:rPr lang="es-PE" dirty="0" smtClean="0"/>
              <a:t>.</a:t>
            </a:r>
            <a:endParaRPr lang="es-PE" dirty="0"/>
          </a:p>
          <a:p>
            <a:pPr marL="0" indent="0">
              <a:buNone/>
            </a:pPr>
            <a:r>
              <a:rPr lang="es-PE" sz="3500" dirty="0" smtClean="0">
                <a:solidFill>
                  <a:schemeClr val="accent5">
                    <a:lumMod val="75000"/>
                  </a:schemeClr>
                </a:solidFill>
              </a:rPr>
              <a:t>Indicadores evaluados </a:t>
            </a:r>
          </a:p>
          <a:p>
            <a:pPr marL="0" indent="0">
              <a:buNone/>
            </a:pPr>
            <a:endParaRPr lang="es-PE" sz="3500" dirty="0">
              <a:solidFill>
                <a:schemeClr val="accent5">
                  <a:lumMod val="75000"/>
                </a:schemeClr>
              </a:solidFill>
            </a:endParaRPr>
          </a:p>
          <a:p>
            <a:pPr marL="0" indent="0">
              <a:buNone/>
            </a:pPr>
            <a:endParaRPr lang="es-PE" sz="3500" dirty="0" smtClean="0">
              <a:solidFill>
                <a:schemeClr val="accent5">
                  <a:lumMod val="75000"/>
                </a:schemeClr>
              </a:solidFill>
            </a:endParaRPr>
          </a:p>
          <a:p>
            <a:pPr marL="0" indent="0">
              <a:buNone/>
            </a:pPr>
            <a:endParaRPr lang="es-PE" sz="3500" dirty="0" smtClean="0">
              <a:solidFill>
                <a:schemeClr val="accent5">
                  <a:lumMod val="75000"/>
                </a:schemeClr>
              </a:solidFill>
            </a:endParaRPr>
          </a:p>
          <a:p>
            <a:pPr marL="0" indent="0">
              <a:buNone/>
            </a:pPr>
            <a:endParaRPr lang="es-PE" sz="3300" dirty="0" smtClean="0">
              <a:solidFill>
                <a:schemeClr val="accent5">
                  <a:lumMod val="75000"/>
                </a:schemeClr>
              </a:solidFill>
            </a:endParaRPr>
          </a:p>
          <a:p>
            <a:pPr lvl="0"/>
            <a:r>
              <a:rPr lang="es-PE" sz="3300" dirty="0" smtClean="0"/>
              <a:t>Programación </a:t>
            </a:r>
            <a:r>
              <a:rPr lang="es-PE" sz="3300" dirty="0"/>
              <a:t>de las fórmulas para la obtención del logro esperado, porcentaje de cumplimiento y puntaje final por indicador, tanto para metas institucionales (MI) e indicadores de desempeño (ID) y otras para compromisos de mejorar (CM).</a:t>
            </a:r>
          </a:p>
          <a:p>
            <a:pPr lvl="0"/>
            <a:r>
              <a:rPr lang="es-PE" sz="3300" dirty="0"/>
              <a:t>Registro de valor umbral, logro esperado, peso ponderado de cada indicador por tipo (DIRESA, RED, Institución)</a:t>
            </a:r>
          </a:p>
          <a:p>
            <a:endParaRPr lang="es-PE" dirty="0"/>
          </a:p>
        </p:txBody>
      </p:sp>
      <p:graphicFrame>
        <p:nvGraphicFramePr>
          <p:cNvPr id="5" name="Tabla 4"/>
          <p:cNvGraphicFramePr>
            <a:graphicFrameLocks noGrp="1"/>
          </p:cNvGraphicFramePr>
          <p:nvPr>
            <p:extLst>
              <p:ext uri="{D42A27DB-BD31-4B8C-83A1-F6EECF244321}">
                <p14:modId xmlns:p14="http://schemas.microsoft.com/office/powerpoint/2010/main" val="483698905"/>
              </p:ext>
            </p:extLst>
          </p:nvPr>
        </p:nvGraphicFramePr>
        <p:xfrm>
          <a:off x="3855026" y="3595254"/>
          <a:ext cx="6646720" cy="1472836"/>
        </p:xfrm>
        <a:graphic>
          <a:graphicData uri="http://schemas.openxmlformats.org/drawingml/2006/table">
            <a:tbl>
              <a:tblPr firstRow="1" bandRow="1">
                <a:tableStyleId>{5C22544A-7EE6-4342-B048-85BDC9FD1C3A}</a:tableStyleId>
              </a:tblPr>
              <a:tblGrid>
                <a:gridCol w="3323360"/>
                <a:gridCol w="3323360"/>
              </a:tblGrid>
              <a:tr h="340189">
                <a:tc>
                  <a:txBody>
                    <a:bodyPr/>
                    <a:lstStyle/>
                    <a:p>
                      <a:r>
                        <a:rPr lang="es-PE" dirty="0" smtClean="0"/>
                        <a:t>N° de indicadores</a:t>
                      </a:r>
                      <a:endParaRPr lang="es-PE" dirty="0"/>
                    </a:p>
                  </a:txBody>
                  <a:tcPr/>
                </a:tc>
                <a:tc>
                  <a:txBody>
                    <a:bodyPr/>
                    <a:lstStyle/>
                    <a:p>
                      <a:r>
                        <a:rPr lang="es-PE" dirty="0" smtClean="0"/>
                        <a:t>Tipo de indicador</a:t>
                      </a:r>
                      <a:endParaRPr lang="es-PE" dirty="0"/>
                    </a:p>
                  </a:txBody>
                  <a:tcPr/>
                </a:tc>
              </a:tr>
              <a:tr h="322162">
                <a:tc>
                  <a:txBody>
                    <a:bodyPr/>
                    <a:lstStyle/>
                    <a:p>
                      <a:r>
                        <a:rPr lang="es-PE" sz="1600" b="1" dirty="0" smtClean="0"/>
                        <a:t>DIRESAS     13</a:t>
                      </a:r>
                      <a:endParaRPr lang="es-PE" sz="1600" b="1"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s-PE" sz="1600" b="1" kern="1200" dirty="0" smtClean="0">
                          <a:solidFill>
                            <a:schemeClr val="dk1"/>
                          </a:solidFill>
                          <a:latin typeface="+mn-lt"/>
                          <a:ea typeface="+mn-ea"/>
                          <a:cs typeface="+mn-cs"/>
                        </a:rPr>
                        <a:t>01 MI, 08 ID y 04 CM</a:t>
                      </a:r>
                      <a:endParaRPr lang="es-PE" sz="1600" b="1" dirty="0"/>
                    </a:p>
                  </a:txBody>
                  <a:tcPr/>
                </a:tc>
              </a:tr>
              <a:tr h="283491">
                <a:tc>
                  <a:txBody>
                    <a:bodyPr/>
                    <a:lstStyle/>
                    <a:p>
                      <a:r>
                        <a:rPr lang="es-PE" sz="1600" b="1" dirty="0" smtClean="0"/>
                        <a:t>REDES         11</a:t>
                      </a:r>
                      <a:endParaRPr lang="es-PE" sz="1600" b="1"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s-PE" sz="1600" b="1" dirty="0" smtClean="0"/>
                        <a:t>07 ID y 04 CM</a:t>
                      </a:r>
                      <a:endParaRPr lang="es-PE" sz="1600" b="1" dirty="0"/>
                    </a:p>
                  </a:txBody>
                  <a:tcPr/>
                </a:tc>
              </a:tr>
              <a:tr h="436516">
                <a:tc>
                  <a:txBody>
                    <a:bodyPr/>
                    <a:lstStyle/>
                    <a:p>
                      <a:r>
                        <a:rPr lang="es-PE" sz="1600" b="1" dirty="0" smtClean="0"/>
                        <a:t>HOSP. INST  14</a:t>
                      </a:r>
                      <a:endParaRPr lang="es-PE" sz="1600" b="1"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s-PE" sz="1600" b="1" dirty="0" smtClean="0"/>
                        <a:t>08 ID, 06 CM</a:t>
                      </a:r>
                      <a:endParaRPr lang="es-PE" sz="1600" b="1" dirty="0"/>
                    </a:p>
                  </a:txBody>
                  <a:tcPr/>
                </a:tc>
              </a:tr>
            </a:tbl>
          </a:graphicData>
        </a:graphic>
      </p:graphicFrame>
    </p:spTree>
    <p:extLst>
      <p:ext uri="{BB962C8B-B14F-4D97-AF65-F5344CB8AC3E}">
        <p14:creationId xmlns:p14="http://schemas.microsoft.com/office/powerpoint/2010/main" val="28881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588819" y="1070265"/>
            <a:ext cx="10515600" cy="706581"/>
          </a:xfrm>
        </p:spPr>
        <p:txBody>
          <a:bodyPr>
            <a:normAutofit/>
          </a:bodyPr>
          <a:lstStyle/>
          <a:p>
            <a:r>
              <a:rPr lang="es-PE" sz="3600" b="1" dirty="0" smtClean="0">
                <a:solidFill>
                  <a:schemeClr val="accent5">
                    <a:lumMod val="75000"/>
                  </a:schemeClr>
                </a:solidFill>
                <a:effectLst>
                  <a:outerShdw blurRad="38100" dist="38100" dir="2700000" algn="tl">
                    <a:srgbClr val="000000">
                      <a:alpha val="43137"/>
                    </a:srgbClr>
                  </a:outerShdw>
                </a:effectLst>
              </a:rPr>
              <a:t>Resultados preliminares nacionales al 11/10/2017</a:t>
            </a:r>
            <a:endParaRPr lang="es-PE" sz="3600" b="1" dirty="0">
              <a:solidFill>
                <a:schemeClr val="accent5">
                  <a:lumMod val="75000"/>
                </a:schemeClr>
              </a:solidFill>
              <a:effectLst>
                <a:outerShdw blurRad="38100" dist="38100" dir="2700000" algn="tl">
                  <a:srgbClr val="000000">
                    <a:alpha val="43137"/>
                  </a:srgbClr>
                </a:outerShdw>
              </a:effectLst>
            </a:endParaRPr>
          </a:p>
        </p:txBody>
      </p:sp>
      <p:graphicFrame>
        <p:nvGraphicFramePr>
          <p:cNvPr id="7" name="Tabla 6"/>
          <p:cNvGraphicFramePr>
            <a:graphicFrameLocks noGrp="1"/>
          </p:cNvGraphicFramePr>
          <p:nvPr>
            <p:extLst>
              <p:ext uri="{D42A27DB-BD31-4B8C-83A1-F6EECF244321}">
                <p14:modId xmlns:p14="http://schemas.microsoft.com/office/powerpoint/2010/main" val="3656500155"/>
              </p:ext>
            </p:extLst>
          </p:nvPr>
        </p:nvGraphicFramePr>
        <p:xfrm>
          <a:off x="1709882" y="1776846"/>
          <a:ext cx="8296563" cy="2072640"/>
        </p:xfrm>
        <a:graphic>
          <a:graphicData uri="http://schemas.openxmlformats.org/drawingml/2006/table">
            <a:tbl>
              <a:tblPr firstRow="1" bandRow="1">
                <a:tableStyleId>{5C22544A-7EE6-4342-B048-85BDC9FD1C3A}</a:tableStyleId>
              </a:tblPr>
              <a:tblGrid>
                <a:gridCol w="1989282"/>
                <a:gridCol w="1329344"/>
                <a:gridCol w="599851"/>
                <a:gridCol w="2008959"/>
                <a:gridCol w="800100"/>
                <a:gridCol w="1569027"/>
              </a:tblGrid>
              <a:tr h="468299">
                <a:tc>
                  <a:txBody>
                    <a:bodyPr/>
                    <a:lstStyle/>
                    <a:p>
                      <a:r>
                        <a:rPr lang="es-PE" sz="1600" dirty="0" smtClean="0">
                          <a:solidFill>
                            <a:schemeClr val="tx1"/>
                          </a:solidFill>
                        </a:rPr>
                        <a:t>INSTITUCIONES</a:t>
                      </a:r>
                    </a:p>
                    <a:p>
                      <a:endParaRPr lang="es-PE" sz="1600" dirty="0">
                        <a:solidFill>
                          <a:schemeClr val="tx1"/>
                        </a:solidFill>
                      </a:endParaRPr>
                    </a:p>
                  </a:txBody>
                  <a:tcPr/>
                </a:tc>
                <a:tc>
                  <a:txBody>
                    <a:bodyPr/>
                    <a:lstStyle/>
                    <a:p>
                      <a:r>
                        <a:rPr lang="es-PE" sz="1600" dirty="0" smtClean="0">
                          <a:solidFill>
                            <a:schemeClr val="tx1"/>
                          </a:solidFill>
                        </a:rPr>
                        <a:t>N°</a:t>
                      </a:r>
                      <a:r>
                        <a:rPr lang="es-PE" sz="1600" baseline="0" dirty="0" smtClean="0">
                          <a:solidFill>
                            <a:schemeClr val="tx1"/>
                          </a:solidFill>
                        </a:rPr>
                        <a:t> </a:t>
                      </a:r>
                      <a:r>
                        <a:rPr lang="es-PE" sz="1600" dirty="0" smtClean="0">
                          <a:solidFill>
                            <a:schemeClr val="tx1"/>
                          </a:solidFill>
                        </a:rPr>
                        <a:t>APROBADOS</a:t>
                      </a:r>
                      <a:endParaRPr lang="es-PE" sz="1600" dirty="0">
                        <a:solidFill>
                          <a:schemeClr val="tx1"/>
                        </a:solidFill>
                      </a:endParaRPr>
                    </a:p>
                  </a:txBody>
                  <a:tcPr/>
                </a:tc>
                <a:tc>
                  <a:txBody>
                    <a:bodyPr/>
                    <a:lstStyle/>
                    <a:p>
                      <a:r>
                        <a:rPr lang="es-PE" sz="1600" dirty="0" smtClean="0">
                          <a:solidFill>
                            <a:schemeClr val="tx1"/>
                          </a:solidFill>
                        </a:rPr>
                        <a:t>%</a:t>
                      </a:r>
                      <a:endParaRPr lang="es-PE" sz="1600" dirty="0">
                        <a:solidFill>
                          <a:schemeClr val="tx1"/>
                        </a:solidFill>
                      </a:endParaRPr>
                    </a:p>
                  </a:txBody>
                  <a:tcPr/>
                </a:tc>
                <a:tc>
                  <a:txBody>
                    <a:bodyPr/>
                    <a:lstStyle/>
                    <a:p>
                      <a:r>
                        <a:rPr lang="es-PE" sz="1600" dirty="0" smtClean="0">
                          <a:solidFill>
                            <a:schemeClr val="tx1"/>
                          </a:solidFill>
                        </a:rPr>
                        <a:t>N° DESAPROBADOS</a:t>
                      </a:r>
                      <a:endParaRPr lang="es-PE" sz="1600" dirty="0">
                        <a:solidFill>
                          <a:schemeClr val="tx1"/>
                        </a:solidFill>
                      </a:endParaRPr>
                    </a:p>
                  </a:txBody>
                  <a:tcPr/>
                </a:tc>
                <a:tc>
                  <a:txBody>
                    <a:bodyPr/>
                    <a:lstStyle/>
                    <a:p>
                      <a:r>
                        <a:rPr lang="es-PE" sz="1600" dirty="0" smtClean="0">
                          <a:solidFill>
                            <a:schemeClr val="tx1"/>
                          </a:solidFill>
                        </a:rPr>
                        <a:t>%</a:t>
                      </a:r>
                      <a:endParaRPr lang="es-PE" sz="1600" dirty="0">
                        <a:solidFill>
                          <a:schemeClr val="tx1"/>
                        </a:solidFill>
                      </a:endParaRPr>
                    </a:p>
                  </a:txBody>
                  <a:tcPr/>
                </a:tc>
                <a:tc>
                  <a:txBody>
                    <a:bodyPr/>
                    <a:lstStyle/>
                    <a:p>
                      <a:r>
                        <a:rPr lang="es-PE" sz="1600" dirty="0" smtClean="0">
                          <a:solidFill>
                            <a:schemeClr val="tx1"/>
                          </a:solidFill>
                        </a:rPr>
                        <a:t>TOTAL </a:t>
                      </a:r>
                      <a:endParaRPr lang="es-PE" sz="1600" dirty="0">
                        <a:solidFill>
                          <a:schemeClr val="tx1"/>
                        </a:solidFill>
                      </a:endParaRPr>
                    </a:p>
                  </a:txBody>
                  <a:tcPr/>
                </a:tc>
              </a:tr>
              <a:tr h="320415">
                <a:tc>
                  <a:txBody>
                    <a:bodyPr/>
                    <a:lstStyle/>
                    <a:p>
                      <a:r>
                        <a:rPr lang="es-PE" sz="2000" dirty="0" smtClean="0"/>
                        <a:t>DIRESA/GERESA</a:t>
                      </a:r>
                      <a:endParaRPr lang="es-PE" sz="2000" dirty="0"/>
                    </a:p>
                  </a:txBody>
                  <a:tcPr/>
                </a:tc>
                <a:tc>
                  <a:txBody>
                    <a:bodyPr/>
                    <a:lstStyle/>
                    <a:p>
                      <a:pPr algn="ctr"/>
                      <a:r>
                        <a:rPr lang="es-PE" sz="2000" dirty="0" smtClean="0"/>
                        <a:t>10</a:t>
                      </a:r>
                      <a:endParaRPr lang="es-PE" sz="2000" dirty="0"/>
                    </a:p>
                  </a:txBody>
                  <a:tcPr/>
                </a:tc>
                <a:tc>
                  <a:txBody>
                    <a:bodyPr/>
                    <a:lstStyle/>
                    <a:p>
                      <a:r>
                        <a:rPr lang="es-PE" dirty="0" smtClean="0"/>
                        <a:t>40</a:t>
                      </a:r>
                      <a:endParaRPr lang="es-PE" dirty="0"/>
                    </a:p>
                  </a:txBody>
                  <a:tcPr/>
                </a:tc>
                <a:tc>
                  <a:txBody>
                    <a:bodyPr/>
                    <a:lstStyle/>
                    <a:p>
                      <a:pPr algn="ctr"/>
                      <a:r>
                        <a:rPr lang="es-PE" sz="2000" dirty="0" smtClean="0"/>
                        <a:t>15</a:t>
                      </a:r>
                      <a:endParaRPr lang="es-PE" sz="2000" dirty="0"/>
                    </a:p>
                  </a:txBody>
                  <a:tcPr/>
                </a:tc>
                <a:tc>
                  <a:txBody>
                    <a:bodyPr/>
                    <a:lstStyle/>
                    <a:p>
                      <a:pPr algn="ctr"/>
                      <a:r>
                        <a:rPr lang="es-PE" sz="2000" dirty="0" smtClean="0"/>
                        <a:t>60.0</a:t>
                      </a:r>
                      <a:endParaRPr lang="es-PE" sz="2000" dirty="0"/>
                    </a:p>
                  </a:txBody>
                  <a:tcPr/>
                </a:tc>
                <a:tc>
                  <a:txBody>
                    <a:bodyPr/>
                    <a:lstStyle/>
                    <a:p>
                      <a:pPr algn="ctr"/>
                      <a:r>
                        <a:rPr lang="es-PE" sz="2000" dirty="0" smtClean="0"/>
                        <a:t>28</a:t>
                      </a:r>
                      <a:endParaRPr lang="es-PE" sz="2000" dirty="0"/>
                    </a:p>
                  </a:txBody>
                  <a:tcPr/>
                </a:tc>
              </a:tr>
              <a:tr h="320415">
                <a:tc>
                  <a:txBody>
                    <a:bodyPr/>
                    <a:lstStyle/>
                    <a:p>
                      <a:r>
                        <a:rPr lang="es-PE" sz="2000" dirty="0" smtClean="0"/>
                        <a:t>REDES</a:t>
                      </a:r>
                      <a:endParaRPr lang="es-PE" sz="2000" dirty="0"/>
                    </a:p>
                  </a:txBody>
                  <a:tcPr/>
                </a:tc>
                <a:tc>
                  <a:txBody>
                    <a:bodyPr/>
                    <a:lstStyle/>
                    <a:p>
                      <a:pPr algn="ctr"/>
                      <a:r>
                        <a:rPr lang="es-PE" sz="2000" dirty="0" smtClean="0"/>
                        <a:t>32</a:t>
                      </a:r>
                      <a:endParaRPr lang="es-PE" sz="2000" dirty="0"/>
                    </a:p>
                  </a:txBody>
                  <a:tcPr/>
                </a:tc>
                <a:tc>
                  <a:txBody>
                    <a:bodyPr/>
                    <a:lstStyle/>
                    <a:p>
                      <a:r>
                        <a:rPr lang="es-PE" dirty="0" smtClean="0"/>
                        <a:t>24.7</a:t>
                      </a:r>
                      <a:endParaRPr lang="es-PE" dirty="0"/>
                    </a:p>
                  </a:txBody>
                  <a:tcPr/>
                </a:tc>
                <a:tc>
                  <a:txBody>
                    <a:bodyPr/>
                    <a:lstStyle/>
                    <a:p>
                      <a:pPr algn="ctr"/>
                      <a:r>
                        <a:rPr lang="es-PE" sz="2000" dirty="0" smtClean="0"/>
                        <a:t>126</a:t>
                      </a:r>
                      <a:endParaRPr lang="es-PE" sz="2000" dirty="0"/>
                    </a:p>
                  </a:txBody>
                  <a:tcPr/>
                </a:tc>
                <a:tc>
                  <a:txBody>
                    <a:bodyPr/>
                    <a:lstStyle/>
                    <a:p>
                      <a:pPr algn="ctr"/>
                      <a:r>
                        <a:rPr lang="es-PE" sz="2000" dirty="0" smtClean="0"/>
                        <a:t>75.3</a:t>
                      </a:r>
                      <a:endParaRPr lang="es-PE" sz="2000" dirty="0"/>
                    </a:p>
                  </a:txBody>
                  <a:tcPr/>
                </a:tc>
                <a:tc>
                  <a:txBody>
                    <a:bodyPr/>
                    <a:lstStyle/>
                    <a:p>
                      <a:pPr algn="ctr"/>
                      <a:r>
                        <a:rPr lang="es-PE" sz="2000" dirty="0" smtClean="0"/>
                        <a:t>158</a:t>
                      </a:r>
                      <a:endParaRPr lang="es-PE" sz="2000" dirty="0"/>
                    </a:p>
                  </a:txBody>
                  <a:tcPr/>
                </a:tc>
              </a:tr>
              <a:tr h="566888">
                <a:tc>
                  <a:txBody>
                    <a:bodyPr/>
                    <a:lstStyle/>
                    <a:p>
                      <a:r>
                        <a:rPr lang="es-PE" sz="2000" dirty="0" smtClean="0"/>
                        <a:t>HOPT.</a:t>
                      </a:r>
                      <a:r>
                        <a:rPr lang="es-PE" sz="2000" baseline="0" dirty="0" smtClean="0"/>
                        <a:t> E INSTITUTOS</a:t>
                      </a:r>
                      <a:endParaRPr lang="es-PE" sz="2000" dirty="0"/>
                    </a:p>
                  </a:txBody>
                  <a:tcPr/>
                </a:tc>
                <a:tc>
                  <a:txBody>
                    <a:bodyPr/>
                    <a:lstStyle/>
                    <a:p>
                      <a:pPr algn="ctr"/>
                      <a:r>
                        <a:rPr lang="es-PE" sz="2000" dirty="0" smtClean="0"/>
                        <a:t>70</a:t>
                      </a:r>
                      <a:endParaRPr lang="es-PE" sz="2000" dirty="0"/>
                    </a:p>
                  </a:txBody>
                  <a:tcPr/>
                </a:tc>
                <a:tc>
                  <a:txBody>
                    <a:bodyPr/>
                    <a:lstStyle/>
                    <a:p>
                      <a:r>
                        <a:rPr lang="es-PE" dirty="0" smtClean="0"/>
                        <a:t>73.5</a:t>
                      </a:r>
                      <a:endParaRPr lang="es-PE" dirty="0"/>
                    </a:p>
                  </a:txBody>
                  <a:tcPr/>
                </a:tc>
                <a:tc>
                  <a:txBody>
                    <a:bodyPr/>
                    <a:lstStyle/>
                    <a:p>
                      <a:pPr algn="ctr"/>
                      <a:r>
                        <a:rPr lang="es-PE" sz="2000" dirty="0" smtClean="0"/>
                        <a:t>25</a:t>
                      </a:r>
                      <a:endParaRPr lang="es-PE" sz="2000" dirty="0"/>
                    </a:p>
                  </a:txBody>
                  <a:tcPr/>
                </a:tc>
                <a:tc>
                  <a:txBody>
                    <a:bodyPr/>
                    <a:lstStyle/>
                    <a:p>
                      <a:r>
                        <a:rPr lang="es-PE" dirty="0" smtClean="0">
                          <a:solidFill>
                            <a:schemeClr val="tx1"/>
                          </a:solidFill>
                        </a:rPr>
                        <a:t>   29.5</a:t>
                      </a:r>
                      <a:endParaRPr lang="es-PE" dirty="0">
                        <a:solidFill>
                          <a:schemeClr val="tx1"/>
                        </a:solidFill>
                      </a:endParaRPr>
                    </a:p>
                  </a:txBody>
                  <a:tcPr/>
                </a:tc>
                <a:tc>
                  <a:txBody>
                    <a:bodyPr/>
                    <a:lstStyle/>
                    <a:p>
                      <a:r>
                        <a:rPr lang="es-PE" dirty="0" smtClean="0">
                          <a:solidFill>
                            <a:schemeClr val="tx1"/>
                          </a:solidFill>
                        </a:rPr>
                        <a:t>            95</a:t>
                      </a:r>
                      <a:endParaRPr lang="es-PE" dirty="0">
                        <a:solidFill>
                          <a:schemeClr val="tx1"/>
                        </a:solidFill>
                      </a:endParaRPr>
                    </a:p>
                  </a:txBody>
                  <a:tcPr/>
                </a:tc>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1253012307"/>
              </p:ext>
            </p:extLst>
          </p:nvPr>
        </p:nvGraphicFramePr>
        <p:xfrm>
          <a:off x="1943101" y="4479934"/>
          <a:ext cx="7626927" cy="1988312"/>
        </p:xfrm>
        <a:graphic>
          <a:graphicData uri="http://schemas.openxmlformats.org/drawingml/2006/table">
            <a:tbl>
              <a:tblPr firstRow="1" firstCol="1" bandRow="1">
                <a:tableStyleId>{5C22544A-7EE6-4342-B048-85BDC9FD1C3A}</a:tableStyleId>
              </a:tblPr>
              <a:tblGrid>
                <a:gridCol w="2867828"/>
                <a:gridCol w="2089837"/>
                <a:gridCol w="2669262"/>
              </a:tblGrid>
              <a:tr h="268711">
                <a:tc>
                  <a:txBody>
                    <a:bodyPr/>
                    <a:lstStyle/>
                    <a:p>
                      <a:pPr algn="ctr">
                        <a:lnSpc>
                          <a:spcPct val="115000"/>
                        </a:lnSpc>
                        <a:spcBef>
                          <a:spcPts val="500"/>
                        </a:spcBef>
                        <a:spcAft>
                          <a:spcPts val="0"/>
                        </a:spcAft>
                      </a:pPr>
                      <a:r>
                        <a:rPr lang="es-PE" sz="1400" dirty="0">
                          <a:solidFill>
                            <a:schemeClr val="tx1"/>
                          </a:solidFill>
                          <a:effectLst/>
                        </a:rPr>
                        <a:t>INSTITUCIONES</a:t>
                      </a:r>
                      <a:endParaRPr lang="es-PE"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Bef>
                          <a:spcPts val="500"/>
                        </a:spcBef>
                        <a:spcAft>
                          <a:spcPts val="0"/>
                        </a:spcAft>
                      </a:pPr>
                      <a:r>
                        <a:rPr lang="es-PE" sz="1400" dirty="0">
                          <a:solidFill>
                            <a:schemeClr val="tx1"/>
                          </a:solidFill>
                          <a:effectLst/>
                        </a:rPr>
                        <a:t>PUNTAJE PROMEDIO</a:t>
                      </a:r>
                      <a:endParaRPr lang="es-PE"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Bef>
                          <a:spcPts val="500"/>
                        </a:spcBef>
                        <a:spcAft>
                          <a:spcPts val="0"/>
                        </a:spcAft>
                      </a:pPr>
                      <a:endParaRPr lang="es-PE" sz="1400" dirty="0" smtClean="0">
                        <a:solidFill>
                          <a:schemeClr val="tx1"/>
                        </a:solidFill>
                        <a:effectLst/>
                      </a:endParaRPr>
                    </a:p>
                    <a:p>
                      <a:pPr algn="ctr">
                        <a:lnSpc>
                          <a:spcPct val="115000"/>
                        </a:lnSpc>
                        <a:spcBef>
                          <a:spcPts val="500"/>
                        </a:spcBef>
                        <a:spcAft>
                          <a:spcPts val="0"/>
                        </a:spcAft>
                      </a:pPr>
                      <a:r>
                        <a:rPr lang="es-PE" sz="1400" dirty="0" smtClean="0">
                          <a:solidFill>
                            <a:schemeClr val="tx1"/>
                          </a:solidFill>
                          <a:effectLst/>
                        </a:rPr>
                        <a:t>RANGO </a:t>
                      </a:r>
                      <a:r>
                        <a:rPr lang="es-PE" sz="1400" dirty="0">
                          <a:solidFill>
                            <a:schemeClr val="tx1"/>
                          </a:solidFill>
                          <a:effectLst/>
                        </a:rPr>
                        <a:t>DE PUNTAJE  EESS APROBADOS</a:t>
                      </a:r>
                      <a:endParaRPr lang="es-PE"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r h="313633">
                <a:tc>
                  <a:txBody>
                    <a:bodyPr/>
                    <a:lstStyle/>
                    <a:p>
                      <a:r>
                        <a:rPr lang="es-PE" sz="2000" dirty="0" smtClean="0"/>
                        <a:t>DIRESA/GERESA</a:t>
                      </a:r>
                      <a:endParaRPr lang="es-PE" sz="2000" dirty="0"/>
                    </a:p>
                  </a:txBody>
                  <a:tcPr/>
                </a:tc>
                <a:tc>
                  <a:txBody>
                    <a:bodyPr/>
                    <a:lstStyle/>
                    <a:p>
                      <a:pPr algn="ctr">
                        <a:lnSpc>
                          <a:spcPct val="115000"/>
                        </a:lnSpc>
                        <a:spcBef>
                          <a:spcPts val="500"/>
                        </a:spcBef>
                        <a:spcAft>
                          <a:spcPts val="0"/>
                        </a:spcAft>
                      </a:pPr>
                      <a:r>
                        <a:rPr lang="es-PE" sz="1800" dirty="0" smtClean="0">
                          <a:effectLst/>
                        </a:rPr>
                        <a:t>53.0</a:t>
                      </a:r>
                      <a:endParaRPr lang="es-PE"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Bef>
                          <a:spcPts val="500"/>
                        </a:spcBef>
                        <a:spcAft>
                          <a:spcPts val="0"/>
                        </a:spcAft>
                      </a:pPr>
                      <a:r>
                        <a:rPr lang="es-PE" sz="1800" dirty="0" smtClean="0">
                          <a:effectLst/>
                        </a:rPr>
                        <a:t>60.1 </a:t>
                      </a:r>
                      <a:r>
                        <a:rPr lang="es-PE" sz="1800" dirty="0">
                          <a:effectLst/>
                        </a:rPr>
                        <a:t>a </a:t>
                      </a:r>
                      <a:r>
                        <a:rPr lang="es-PE" sz="1800" dirty="0" smtClean="0">
                          <a:effectLst/>
                        </a:rPr>
                        <a:t>78.1</a:t>
                      </a:r>
                      <a:endParaRPr lang="es-PE"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r>
              <a:tr h="313633">
                <a:tc>
                  <a:txBody>
                    <a:bodyPr/>
                    <a:lstStyle/>
                    <a:p>
                      <a:r>
                        <a:rPr lang="es-PE" sz="2000" dirty="0" smtClean="0"/>
                        <a:t>REDES</a:t>
                      </a:r>
                      <a:endParaRPr lang="es-PE" sz="2000" dirty="0"/>
                    </a:p>
                  </a:txBody>
                  <a:tcPr/>
                </a:tc>
                <a:tc>
                  <a:txBody>
                    <a:bodyPr/>
                    <a:lstStyle/>
                    <a:p>
                      <a:pPr algn="ctr">
                        <a:lnSpc>
                          <a:spcPct val="115000"/>
                        </a:lnSpc>
                        <a:spcBef>
                          <a:spcPts val="500"/>
                        </a:spcBef>
                        <a:spcAft>
                          <a:spcPts val="0"/>
                        </a:spcAft>
                      </a:pPr>
                      <a:r>
                        <a:rPr lang="es-PE" sz="1800" dirty="0" smtClean="0">
                          <a:effectLst/>
                        </a:rPr>
                        <a:t>48.6</a:t>
                      </a:r>
                      <a:endParaRPr lang="es-PE"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Bef>
                          <a:spcPts val="500"/>
                        </a:spcBef>
                        <a:spcAft>
                          <a:spcPts val="0"/>
                        </a:spcAft>
                      </a:pPr>
                      <a:r>
                        <a:rPr lang="es-PE" sz="1800" dirty="0">
                          <a:effectLst/>
                        </a:rPr>
                        <a:t>60.3 a </a:t>
                      </a:r>
                      <a:r>
                        <a:rPr lang="es-PE" sz="1800" dirty="0" smtClean="0">
                          <a:effectLst/>
                        </a:rPr>
                        <a:t>84.5</a:t>
                      </a:r>
                      <a:endParaRPr lang="es-PE"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r>
              <a:tr h="313633">
                <a:tc>
                  <a:txBody>
                    <a:bodyPr/>
                    <a:lstStyle/>
                    <a:p>
                      <a:r>
                        <a:rPr lang="es-PE" sz="2000" dirty="0" smtClean="0"/>
                        <a:t>HOPT.</a:t>
                      </a:r>
                      <a:r>
                        <a:rPr lang="es-PE" sz="2000" baseline="0" dirty="0" smtClean="0"/>
                        <a:t> E INSTITUTOS</a:t>
                      </a:r>
                      <a:endParaRPr lang="es-PE" sz="2000" dirty="0"/>
                    </a:p>
                  </a:txBody>
                  <a:tcPr/>
                </a:tc>
                <a:tc>
                  <a:txBody>
                    <a:bodyPr/>
                    <a:lstStyle/>
                    <a:p>
                      <a:pPr algn="ctr">
                        <a:lnSpc>
                          <a:spcPct val="115000"/>
                        </a:lnSpc>
                        <a:spcBef>
                          <a:spcPts val="500"/>
                        </a:spcBef>
                        <a:spcAft>
                          <a:spcPts val="0"/>
                        </a:spcAft>
                      </a:pPr>
                      <a:r>
                        <a:rPr lang="es-PE" sz="1800" dirty="0" smtClean="0">
                          <a:effectLst/>
                        </a:rPr>
                        <a:t>69.4</a:t>
                      </a:r>
                      <a:endParaRPr lang="es-PE"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spcBef>
                          <a:spcPts val="500"/>
                        </a:spcBef>
                        <a:spcAft>
                          <a:spcPts val="0"/>
                        </a:spcAft>
                      </a:pPr>
                      <a:r>
                        <a:rPr lang="es-PE" sz="1800" dirty="0" smtClean="0">
                          <a:effectLst/>
                        </a:rPr>
                        <a:t>60.1 </a:t>
                      </a:r>
                      <a:r>
                        <a:rPr lang="es-PE" sz="1800" dirty="0">
                          <a:effectLst/>
                        </a:rPr>
                        <a:t>a 100</a:t>
                      </a:r>
                      <a:endParaRPr lang="es-PE"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r>
            </a:tbl>
          </a:graphicData>
        </a:graphic>
      </p:graphicFrame>
    </p:spTree>
    <p:extLst>
      <p:ext uri="{BB962C8B-B14F-4D97-AF65-F5344CB8AC3E}">
        <p14:creationId xmlns:p14="http://schemas.microsoft.com/office/powerpoint/2010/main" val="1563517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910937" y="624898"/>
            <a:ext cx="10515600" cy="1325563"/>
          </a:xfrm>
        </p:spPr>
        <p:txBody>
          <a:bodyPr>
            <a:normAutofit/>
          </a:bodyPr>
          <a:lstStyle/>
          <a:p>
            <a:r>
              <a:rPr lang="es-PE" b="1" dirty="0">
                <a:solidFill>
                  <a:schemeClr val="accent5">
                    <a:lumMod val="75000"/>
                  </a:schemeClr>
                </a:solidFill>
                <a:effectLst>
                  <a:outerShdw blurRad="38100" dist="38100" dir="2700000" algn="tl">
                    <a:srgbClr val="000000">
                      <a:alpha val="43137"/>
                    </a:srgbClr>
                  </a:outerShdw>
                </a:effectLst>
              </a:rPr>
              <a:t>Cumplimiento de indicadores y rango de puntaje </a:t>
            </a:r>
            <a:r>
              <a:rPr lang="es-PE" b="1" dirty="0" smtClean="0">
                <a:solidFill>
                  <a:schemeClr val="accent5">
                    <a:lumMod val="75000"/>
                  </a:schemeClr>
                </a:solidFill>
                <a:effectLst>
                  <a:outerShdw blurRad="38100" dist="38100" dir="2700000" algn="tl">
                    <a:srgbClr val="000000">
                      <a:alpha val="43137"/>
                    </a:srgbClr>
                  </a:outerShdw>
                </a:effectLst>
              </a:rPr>
              <a:t>asignado a </a:t>
            </a:r>
            <a:r>
              <a:rPr lang="es-PE" b="1" dirty="0">
                <a:solidFill>
                  <a:schemeClr val="accent5">
                    <a:lumMod val="75000"/>
                  </a:schemeClr>
                </a:solidFill>
                <a:effectLst>
                  <a:outerShdw blurRad="38100" dist="38100" dir="2700000" algn="tl">
                    <a:srgbClr val="000000">
                      <a:alpha val="43137"/>
                    </a:srgbClr>
                  </a:outerShdw>
                </a:effectLst>
              </a:rPr>
              <a:t>nivel de </a:t>
            </a:r>
            <a:r>
              <a:rPr lang="es-PE" b="1" dirty="0" smtClean="0">
                <a:solidFill>
                  <a:schemeClr val="accent5">
                    <a:lumMod val="75000"/>
                  </a:schemeClr>
                </a:solidFill>
                <a:effectLst>
                  <a:outerShdw blurRad="38100" dist="38100" dir="2700000" algn="tl">
                    <a:srgbClr val="000000">
                      <a:alpha val="43137"/>
                    </a:srgbClr>
                  </a:outerShdw>
                </a:effectLst>
              </a:rPr>
              <a:t>DIRESA y GERESA</a:t>
            </a:r>
            <a:endParaRPr lang="es-PE" dirty="0"/>
          </a:p>
        </p:txBody>
      </p:sp>
      <p:pic>
        <p:nvPicPr>
          <p:cNvPr id="4" name="Imagen 3"/>
          <p:cNvPicPr>
            <a:picLocks noChangeAspect="1"/>
          </p:cNvPicPr>
          <p:nvPr/>
        </p:nvPicPr>
        <p:blipFill>
          <a:blip r:embed="rId2"/>
          <a:stretch>
            <a:fillRect/>
          </a:stretch>
        </p:blipFill>
        <p:spPr>
          <a:xfrm>
            <a:off x="396558" y="1950462"/>
            <a:ext cx="11226150" cy="4585420"/>
          </a:xfrm>
          <a:prstGeom prst="rect">
            <a:avLst/>
          </a:prstGeom>
        </p:spPr>
      </p:pic>
    </p:spTree>
    <p:extLst>
      <p:ext uri="{BB962C8B-B14F-4D97-AF65-F5344CB8AC3E}">
        <p14:creationId xmlns:p14="http://schemas.microsoft.com/office/powerpoint/2010/main" val="163719116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1601</TotalTime>
  <Words>956</Words>
  <Application>Microsoft Office PowerPoint</Application>
  <PresentationFormat>Panorámica</PresentationFormat>
  <Paragraphs>132</Paragraphs>
  <Slides>17</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17</vt:i4>
      </vt:variant>
    </vt:vector>
  </HeadingPairs>
  <TitlesOfParts>
    <vt:vector size="23" baseType="lpstr">
      <vt:lpstr>Arial</vt:lpstr>
      <vt:lpstr>Arial Black</vt:lpstr>
      <vt:lpstr>Calibri</vt:lpstr>
      <vt:lpstr>Calibri Light</vt:lpstr>
      <vt:lpstr>Times New Roman</vt:lpstr>
      <vt:lpstr>Tema de Office</vt:lpstr>
      <vt:lpstr>Evaluación de los Convenios de Gestión 2016 </vt:lpstr>
      <vt:lpstr>Índice</vt:lpstr>
      <vt:lpstr> Aspectos Normativos</vt:lpstr>
      <vt:lpstr>  Consideraciones   </vt:lpstr>
      <vt:lpstr>  Consideraciones  </vt:lpstr>
      <vt:lpstr>Acciones desarrolladas</vt:lpstr>
      <vt:lpstr>Evaluación </vt:lpstr>
      <vt:lpstr>Resultados preliminares nacionales al 11/10/2017</vt:lpstr>
      <vt:lpstr>Cumplimiento de indicadores y rango de puntaje asignado a nivel de DIRESA y GERESA</vt:lpstr>
      <vt:lpstr>Cumplimiento de indicadores y rango de puntaje asignado a nivel de redes</vt:lpstr>
      <vt:lpstr>PUNTAJES PRELIMINARES AL 11/10/2017</vt:lpstr>
      <vt:lpstr>Presentación de PowerPoint</vt:lpstr>
      <vt:lpstr>Presentación de PowerPoint</vt:lpstr>
      <vt:lpstr>Problemas identificados </vt:lpstr>
      <vt:lpstr>Recomendaciones</vt:lpstr>
      <vt:lpstr>Camino al Éxito </vt:lpstr>
      <vt:lpstr>Gracias </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CONVENIOS DE GESTIÓN  DIRECTIVA ADMINISTRATIVA PARA LA EVALUACIÓN DE LAS METAS INSTITUCIONALES, INDICADORES DE DESEMPEÑO Y COMPROMISOS DE MEJORA DE LOS SERVICIOS, PARA LA ENTREGA ECONÓMICA DEL AÑO 2017, CONFORME A LO DISPUESTO EN EL ARTÍCULO 15 DEL DECRETO LEGISLATIVO N° 1153..</dc:title>
  <dc:creator>WILLIAM RICHARD ANCHIRAICO AGUDO</dc:creator>
  <cp:lastModifiedBy>SHUMAYA ITURRIZAGA COLONIO</cp:lastModifiedBy>
  <cp:revision>90</cp:revision>
  <cp:lastPrinted>2017-10-11T19:37:17Z</cp:lastPrinted>
  <dcterms:created xsi:type="dcterms:W3CDTF">2017-09-06T13:13:21Z</dcterms:created>
  <dcterms:modified xsi:type="dcterms:W3CDTF">2017-10-11T19:42:21Z</dcterms:modified>
</cp:coreProperties>
</file>