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227.jpg" ContentType="image/jp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3"/>
  </p:notesMasterIdLst>
  <p:sldIdLst>
    <p:sldId id="335" r:id="rId2"/>
    <p:sldId id="257" r:id="rId3"/>
    <p:sldId id="301" r:id="rId4"/>
    <p:sldId id="303" r:id="rId5"/>
    <p:sldId id="304" r:id="rId6"/>
    <p:sldId id="306" r:id="rId7"/>
    <p:sldId id="345" r:id="rId8"/>
    <p:sldId id="346" r:id="rId9"/>
    <p:sldId id="347" r:id="rId10"/>
    <p:sldId id="343" r:id="rId11"/>
    <p:sldId id="344" r:id="rId12"/>
    <p:sldId id="567" r:id="rId13"/>
    <p:sldId id="264" r:id="rId14"/>
    <p:sldId id="600" r:id="rId15"/>
    <p:sldId id="262" r:id="rId16"/>
    <p:sldId id="307" r:id="rId17"/>
    <p:sldId id="292" r:id="rId18"/>
    <p:sldId id="268" r:id="rId19"/>
    <p:sldId id="269" r:id="rId20"/>
    <p:sldId id="271" r:id="rId21"/>
    <p:sldId id="443" r:id="rId22"/>
    <p:sldId id="444" r:id="rId23"/>
    <p:sldId id="445" r:id="rId24"/>
    <p:sldId id="447" r:id="rId25"/>
    <p:sldId id="435" r:id="rId26"/>
    <p:sldId id="465" r:id="rId27"/>
    <p:sldId id="466" r:id="rId28"/>
    <p:sldId id="468" r:id="rId29"/>
    <p:sldId id="406" r:id="rId30"/>
    <p:sldId id="407" r:id="rId31"/>
    <p:sldId id="409" r:id="rId32"/>
    <p:sldId id="432" r:id="rId33"/>
    <p:sldId id="430" r:id="rId34"/>
    <p:sldId id="431" r:id="rId35"/>
    <p:sldId id="290" r:id="rId36"/>
    <p:sldId id="436" r:id="rId37"/>
    <p:sldId id="437" r:id="rId38"/>
    <p:sldId id="438" r:id="rId39"/>
    <p:sldId id="470" r:id="rId40"/>
    <p:sldId id="471" r:id="rId41"/>
    <p:sldId id="472" r:id="rId42"/>
    <p:sldId id="474" r:id="rId43"/>
    <p:sldId id="476" r:id="rId44"/>
    <p:sldId id="477" r:id="rId45"/>
    <p:sldId id="478" r:id="rId46"/>
    <p:sldId id="479" r:id="rId47"/>
    <p:sldId id="493" r:id="rId48"/>
    <p:sldId id="494" r:id="rId49"/>
    <p:sldId id="498" r:id="rId50"/>
    <p:sldId id="500" r:id="rId51"/>
    <p:sldId id="501" r:id="rId52"/>
    <p:sldId id="605" r:id="rId53"/>
    <p:sldId id="610" r:id="rId54"/>
    <p:sldId id="611" r:id="rId55"/>
    <p:sldId id="612" r:id="rId56"/>
    <p:sldId id="606" r:id="rId57"/>
    <p:sldId id="607" r:id="rId58"/>
    <p:sldId id="272" r:id="rId59"/>
    <p:sldId id="509" r:id="rId60"/>
    <p:sldId id="613" r:id="rId61"/>
    <p:sldId id="274" r:id="rId62"/>
    <p:sldId id="275" r:id="rId63"/>
    <p:sldId id="276" r:id="rId64"/>
    <p:sldId id="277" r:id="rId65"/>
    <p:sldId id="336" r:id="rId66"/>
    <p:sldId id="582" r:id="rId67"/>
    <p:sldId id="339" r:id="rId68"/>
    <p:sldId id="583" r:id="rId69"/>
    <p:sldId id="342" r:id="rId70"/>
    <p:sldId id="584" r:id="rId71"/>
    <p:sldId id="524" r:id="rId72"/>
    <p:sldId id="525" r:id="rId73"/>
    <p:sldId id="587" r:id="rId74"/>
    <p:sldId id="528" r:id="rId75"/>
    <p:sldId id="529" r:id="rId76"/>
    <p:sldId id="530" r:id="rId77"/>
    <p:sldId id="532" r:id="rId78"/>
    <p:sldId id="533" r:id="rId79"/>
    <p:sldId id="534" r:id="rId80"/>
    <p:sldId id="541" r:id="rId81"/>
    <p:sldId id="511" r:id="rId82"/>
    <p:sldId id="542" r:id="rId83"/>
    <p:sldId id="510" r:id="rId84"/>
    <p:sldId id="361" r:id="rId85"/>
    <p:sldId id="543" r:id="rId86"/>
    <p:sldId id="544" r:id="rId87"/>
    <p:sldId id="545" r:id="rId88"/>
    <p:sldId id="546" r:id="rId89"/>
    <p:sldId id="547" r:id="rId90"/>
    <p:sldId id="548" r:id="rId91"/>
    <p:sldId id="608" r:id="rId92"/>
    <p:sldId id="597" r:id="rId93"/>
    <p:sldId id="598" r:id="rId94"/>
    <p:sldId id="280" r:id="rId95"/>
    <p:sldId id="513" r:id="rId96"/>
    <p:sldId id="281" r:id="rId97"/>
    <p:sldId id="282" r:id="rId98"/>
    <p:sldId id="483" r:id="rId99"/>
    <p:sldId id="481" r:id="rId100"/>
    <p:sldId id="484" r:id="rId101"/>
    <p:sldId id="485" r:id="rId102"/>
    <p:sldId id="486" r:id="rId103"/>
    <p:sldId id="487" r:id="rId104"/>
    <p:sldId id="332" r:id="rId105"/>
    <p:sldId id="285" r:id="rId106"/>
    <p:sldId id="518" r:id="rId107"/>
    <p:sldId id="517" r:id="rId108"/>
    <p:sldId id="387" r:id="rId109"/>
    <p:sldId id="540" r:id="rId110"/>
    <p:sldId id="334" r:id="rId111"/>
    <p:sldId id="287" r:id="rId11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15" autoAdjust="0"/>
    <p:restoredTop sz="95501" autoAdjust="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76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TELECONSULTAS%20GR&#193;FICOS-%20ABANCAY%20(1)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TELECONSULTAS%20GR&#193;FICOS-%20ABANCAY%20(1)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TELECONSULTAS%20GR&#193;FICOS-%20ABANCAY%20(1)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istrador\Downloads\MATRIZ%20DE%20CONSOLIDACION%20DE%20INFORMACION%201%201%20-%20TELESALUD%202019_10092019%20(1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istrador\Downloads\MATRIZ%20DE%20CONSOLIDACION%20DE%20INFORMACION%201%201%20-%20TELESALUD%202019_10092019%20(1)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Libro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H:\Planificaci&#243;n\Indicadores%20claves%20del%20Sector%20de%20Telecomunicaciones%20en%20Per&#250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EVOLUCIÓN DE TELECONSULTAS ENERO- 26 NOV 2019 HRGDV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ysClr val="windowText" lastClr="000000"/>
              </a:solidFill>
              <a:latin typeface="+mj-lt"/>
              <a:ea typeface="+mj-ea"/>
              <a:cs typeface="+mj-cs"/>
            </a:defRPr>
          </a:pPr>
          <a:endParaRPr lang="es-P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'TELECONSULTAS HRGDV'!$A$1:$K$2</c:f>
              <c:multiLvlStrCache>
                <c:ptCount val="11"/>
                <c:lvl>
                  <c:pt idx="0">
                    <c:v>ENE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OCT</c:v>
                  </c:pt>
                  <c:pt idx="10">
                    <c:v>NOV AL 26</c:v>
                  </c:pt>
                </c:lvl>
                <c:lvl>
                  <c:pt idx="0">
                    <c:v>2019</c:v>
                  </c:pt>
                </c:lvl>
              </c:multiLvlStrCache>
            </c:multiLvlStrRef>
          </c:cat>
          <c:val>
            <c:numRef>
              <c:f>'TELECONSULTAS HRGDV'!$A$3:$K$3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7</c:v>
                </c:pt>
                <c:pt idx="7">
                  <c:v>4</c:v>
                </c:pt>
                <c:pt idx="8">
                  <c:v>34</c:v>
                </c:pt>
                <c:pt idx="9">
                  <c:v>43</c:v>
                </c:pt>
                <c:pt idx="10">
                  <c:v>56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E97-48A6-B140-58CE833851C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645033408"/>
        <c:axId val="-645031776"/>
      </c:lineChart>
      <c:catAx>
        <c:axId val="-645033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45031776"/>
        <c:crosses val="autoZero"/>
        <c:auto val="1"/>
        <c:lblAlgn val="ctr"/>
        <c:lblOffset val="100"/>
        <c:noMultiLvlLbl val="0"/>
      </c:catAx>
      <c:valAx>
        <c:axId val="-645031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NÚMERO DE TELECONSULTAS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450334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TELECONSULTAS (CONSULTANTE) HRGDV ENERO- 26 NOV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ysClr val="windowText" lastClr="000000"/>
              </a:solidFill>
              <a:latin typeface="+mj-lt"/>
              <a:ea typeface="+mj-ea"/>
              <a:cs typeface="+mj-cs"/>
            </a:defRPr>
          </a:pPr>
          <a:endParaRPr lang="es-P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CONSULTANTE!$A$1:$K$2</c:f>
              <c:multiLvlStrCache>
                <c:ptCount val="11"/>
                <c:lvl>
                  <c:pt idx="0">
                    <c:v>ENE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OCT</c:v>
                  </c:pt>
                  <c:pt idx="10">
                    <c:v>NOV AL 26</c:v>
                  </c:pt>
                </c:lvl>
                <c:lvl>
                  <c:pt idx="0">
                    <c:v>2019</c:v>
                  </c:pt>
                </c:lvl>
              </c:multiLvlStrCache>
            </c:multiLvlStrRef>
          </c:cat>
          <c:val>
            <c:numRef>
              <c:f>CONSULTANTE!$A$3:$K$3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4</c:v>
                </c:pt>
                <c:pt idx="7">
                  <c:v>2</c:v>
                </c:pt>
                <c:pt idx="8">
                  <c:v>5</c:v>
                </c:pt>
                <c:pt idx="9">
                  <c:v>7</c:v>
                </c:pt>
                <c:pt idx="10">
                  <c:v>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1C7-44F1-946C-F23CEFC11E5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645029600"/>
        <c:axId val="-645023072"/>
      </c:lineChart>
      <c:catAx>
        <c:axId val="-645029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45023072"/>
        <c:crosses val="autoZero"/>
        <c:auto val="1"/>
        <c:lblAlgn val="ctr"/>
        <c:lblOffset val="100"/>
        <c:noMultiLvlLbl val="0"/>
      </c:catAx>
      <c:valAx>
        <c:axId val="-645023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NÙMERO DE TELECONSULTAS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4502960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zero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ysClr val="windowText" lastClr="000000"/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TELECONSULTAS (CONSULTOR) HRGDV ENERO- 26 NOV 2019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ysClr val="windowText" lastClr="000000"/>
              </a:solidFill>
              <a:latin typeface="+mj-lt"/>
              <a:ea typeface="+mj-ea"/>
              <a:cs typeface="+mj-cs"/>
            </a:defRPr>
          </a:pPr>
          <a:endParaRPr lang="es-PE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CONSULTOR!$A$1:$K$2</c:f>
              <c:multiLvlStrCache>
                <c:ptCount val="11"/>
                <c:lvl>
                  <c:pt idx="0">
                    <c:v>ENE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OCT</c:v>
                  </c:pt>
                  <c:pt idx="10">
                    <c:v>NOV AL 26</c:v>
                  </c:pt>
                </c:lvl>
                <c:lvl>
                  <c:pt idx="0">
                    <c:v>2019</c:v>
                  </c:pt>
                </c:lvl>
              </c:multiLvlStrCache>
            </c:multiLvlStrRef>
          </c:cat>
          <c:val>
            <c:numRef>
              <c:f>CONSULTOR!$A$3:$K$3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29</c:v>
                </c:pt>
                <c:pt idx="9">
                  <c:v>36</c:v>
                </c:pt>
                <c:pt idx="10">
                  <c:v>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577-46E7-B52B-00F2D4677C0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645037760"/>
        <c:axId val="-645037216"/>
      </c:lineChart>
      <c:catAx>
        <c:axId val="-645037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45037216"/>
        <c:crosses val="autoZero"/>
        <c:auto val="1"/>
        <c:lblAlgn val="ctr"/>
        <c:lblOffset val="100"/>
        <c:noMultiLvlLbl val="0"/>
      </c:catAx>
      <c:valAx>
        <c:axId val="-645037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NÙMERO DE TELECONSULTAS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4503776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zero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Hoja5!$A$35:$A$36</c:f>
              <c:strCache>
                <c:ptCount val="2"/>
                <c:pt idx="0">
                  <c:v>REFERENCIA EVITADA(RESUELTA POR T.C)</c:v>
                </c:pt>
                <c:pt idx="1">
                  <c:v>REFERENCIA EFECTIVA (ACEPTADA)</c:v>
                </c:pt>
              </c:strCache>
            </c:strRef>
          </c:cat>
          <c:val>
            <c:numRef>
              <c:f>Hoja5!$B$35:$B$36</c:f>
              <c:numCache>
                <c:formatCode>General</c:formatCode>
                <c:ptCount val="2"/>
                <c:pt idx="0">
                  <c:v>47</c:v>
                </c:pt>
                <c:pt idx="1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000"/>
            </a:pPr>
            <a:endParaRPr lang="es-PE"/>
          </a:p>
        </c:txPr>
      </c:legendEntry>
      <c:legendEntry>
        <c:idx val="1"/>
        <c:txPr>
          <a:bodyPr/>
          <a:lstStyle/>
          <a:p>
            <a:pPr>
              <a:defRPr sz="1000"/>
            </a:pPr>
            <a:endParaRPr lang="es-PE"/>
          </a:p>
        </c:txPr>
      </c:legendEntry>
      <c:layout>
        <c:manualLayout>
          <c:xMode val="edge"/>
          <c:yMode val="edge"/>
          <c:x val="0.58183345263660224"/>
          <c:y val="0.18579935433510747"/>
          <c:w val="0.39998472918157957"/>
          <c:h val="0.6284007057458085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Hoja4!$A$45:$A$46</c:f>
              <c:strCache>
                <c:ptCount val="2"/>
                <c:pt idx="0">
                  <c:v>REFERENCIAS RESUELTAS POR T.C.</c:v>
                </c:pt>
                <c:pt idx="1">
                  <c:v>REFERENCIAS EFECTIVAS</c:v>
                </c:pt>
              </c:strCache>
            </c:strRef>
          </c:cat>
          <c:val>
            <c:numRef>
              <c:f>Hoja4!$B$45:$B$46</c:f>
              <c:numCache>
                <c:formatCode>General</c:formatCode>
                <c:ptCount val="2"/>
                <c:pt idx="0">
                  <c:v>99</c:v>
                </c:pt>
                <c:pt idx="1">
                  <c:v>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63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  <c:trendlineType val="linear"/>
            <c:dispRSqr val="0"/>
            <c:dispEq val="0"/>
          </c:trendline>
          <c:cat>
            <c:numRef>
              <c:f>Hoja1!$F$2:$H$2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Hoja1!$F$6:$H$6</c:f>
              <c:numCache>
                <c:formatCode>General</c:formatCode>
                <c:ptCount val="3"/>
                <c:pt idx="0">
                  <c:v>33</c:v>
                </c:pt>
                <c:pt idx="1">
                  <c:v>23</c:v>
                </c:pt>
                <c:pt idx="2">
                  <c:v>140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39-4622-8DCE-3713B195FC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604920960"/>
        <c:axId val="-604916608"/>
      </c:barChart>
      <c:catAx>
        <c:axId val="-60492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04916608"/>
        <c:crosses val="autoZero"/>
        <c:auto val="1"/>
        <c:lblAlgn val="ctr"/>
        <c:lblOffset val="100"/>
        <c:noMultiLvlLbl val="0"/>
      </c:catAx>
      <c:valAx>
        <c:axId val="-604916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60492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Hoja4!$B$158</c:f>
              <c:strCache>
                <c:ptCount val="1"/>
                <c:pt idx="0">
                  <c:v>Cuenta de MES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Hoja4!$A$159:$A$175</c:f>
              <c:strCache>
                <c:ptCount val="17"/>
                <c:pt idx="0">
                  <c:v>CENTRO DE SALUD CHALA</c:v>
                </c:pt>
                <c:pt idx="1">
                  <c:v>CENTRO DE SALUD COTAHUASI</c:v>
                </c:pt>
                <c:pt idx="2">
                  <c:v>CENTRO DE SALUD ALCA</c:v>
                </c:pt>
                <c:pt idx="3">
                  <c:v>YAUCA</c:v>
                </c:pt>
                <c:pt idx="4">
                  <c:v>URASQUI</c:v>
                </c:pt>
                <c:pt idx="5">
                  <c:v>ATICO</c:v>
                </c:pt>
                <c:pt idx="6">
                  <c:v>CENTRO DE SALUD OCOÑA</c:v>
                </c:pt>
                <c:pt idx="7">
                  <c:v>CENTRO DE SALUD CARAVELI</c:v>
                </c:pt>
                <c:pt idx="8">
                  <c:v>PUESTO DE SALUD HACIENDA DEL MEDIO</c:v>
                </c:pt>
                <c:pt idx="9">
                  <c:v>INSTITUTO REGIONAL DE ENFERMEDADES NEOPLASICAS</c:v>
                </c:pt>
                <c:pt idx="10">
                  <c:v>HOSPITAL DE CAMANA</c:v>
                </c:pt>
                <c:pt idx="11">
                  <c:v>EL CARMEN-CAMANA</c:v>
                </c:pt>
                <c:pt idx="12">
                  <c:v>HOSPITAL APLAO</c:v>
                </c:pt>
                <c:pt idx="13">
                  <c:v>CENTRO DE SALUD PUCCHUN</c:v>
                </c:pt>
                <c:pt idx="14">
                  <c:v>HOSPITAL GOYENECHE</c:v>
                </c:pt>
                <c:pt idx="15">
                  <c:v>HOSPITAL CENTRAL DE MAJES ING. ANGEL GABRIEL CHURA GALLEGOS</c:v>
                </c:pt>
                <c:pt idx="16">
                  <c:v>HOSPITAL REGIONAL HONORIO DELGADO ESPINOZA</c:v>
                </c:pt>
              </c:strCache>
            </c:strRef>
          </c:cat>
          <c:val>
            <c:numRef>
              <c:f>Hoja4!$B$159:$B$175</c:f>
              <c:numCache>
                <c:formatCode>General</c:formatCode>
                <c:ptCount val="1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5</c:v>
                </c:pt>
                <c:pt idx="9">
                  <c:v>6</c:v>
                </c:pt>
                <c:pt idx="10">
                  <c:v>6</c:v>
                </c:pt>
                <c:pt idx="11">
                  <c:v>9</c:v>
                </c:pt>
                <c:pt idx="12">
                  <c:v>11</c:v>
                </c:pt>
                <c:pt idx="13">
                  <c:v>11</c:v>
                </c:pt>
                <c:pt idx="14">
                  <c:v>28</c:v>
                </c:pt>
                <c:pt idx="15">
                  <c:v>33</c:v>
                </c:pt>
                <c:pt idx="16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61-4CF1-BB9F-66899D9AC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604922592"/>
        <c:axId val="-604914976"/>
      </c:barChart>
      <c:catAx>
        <c:axId val="-604922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04914976"/>
        <c:crosses val="autoZero"/>
        <c:auto val="1"/>
        <c:lblAlgn val="ctr"/>
        <c:lblOffset val="100"/>
        <c:noMultiLvlLbl val="0"/>
      </c:catAx>
      <c:valAx>
        <c:axId val="-604914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04922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Hoja4!$I$158:$I$163</c:f>
              <c:strCache>
                <c:ptCount val="6"/>
                <c:pt idx="0">
                  <c:v>HOSPITAL REGIONAL HONORIO DELGADO ESPINOZA</c:v>
                </c:pt>
                <c:pt idx="1">
                  <c:v>HOSPITAL APLAO</c:v>
                </c:pt>
                <c:pt idx="2">
                  <c:v>HOSPITAL GOYENECHE</c:v>
                </c:pt>
                <c:pt idx="3">
                  <c:v>INSTITUTO REGIONAL DE ENFERMEDADES NEOPLASICAS</c:v>
                </c:pt>
                <c:pt idx="4">
                  <c:v>HOSPITAL DE CAMANA</c:v>
                </c:pt>
                <c:pt idx="5">
                  <c:v>OTRAS IPRESS A NIVEL NACIONAL</c:v>
                </c:pt>
              </c:strCache>
            </c:strRef>
          </c:cat>
          <c:val>
            <c:numRef>
              <c:f>Hoja4!$J$158:$J$163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12</c:v>
                </c:pt>
                <c:pt idx="4">
                  <c:v>26</c:v>
                </c:pt>
                <c:pt idx="5">
                  <c:v>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3A-4274-8483-DC573EB7AE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604920416"/>
        <c:axId val="-604918784"/>
      </c:barChart>
      <c:catAx>
        <c:axId val="-604920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04918784"/>
        <c:crosses val="autoZero"/>
        <c:auto val="1"/>
        <c:lblAlgn val="ctr"/>
        <c:lblOffset val="100"/>
        <c:noMultiLvlLbl val="0"/>
      </c:catAx>
      <c:valAx>
        <c:axId val="-604918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-60492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Comparativo!$G$3</c:f>
              <c:strCache>
                <c:ptCount val="1"/>
                <c:pt idx="0">
                  <c:v>Hogares con internet 2016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12"/>
            <c:spPr>
              <a:solidFill>
                <a:schemeClr val="bg1">
                  <a:lumMod val="65000"/>
                </a:schemeClr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circle"/>
              <c:size val="21"/>
              <c:spPr>
                <a:solidFill>
                  <a:schemeClr val="tx1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BB2-4218-9CBE-1572CB22B56B}"/>
              </c:ext>
            </c:extLst>
          </c:dPt>
          <c:dPt>
            <c:idx val="1"/>
            <c:marker>
              <c:spPr>
                <a:solidFill>
                  <a:srgbClr val="595959"/>
                </a:solidFill>
                <a:ln w="38100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BB2-4218-9CBE-1572CB22B56B}"/>
              </c:ext>
            </c:extLst>
          </c:dPt>
          <c:dPt>
            <c:idx val="3"/>
            <c:marker>
              <c:spPr>
                <a:solidFill>
                  <a:schemeClr val="tx1">
                    <a:lumMod val="65000"/>
                    <a:lumOff val="35000"/>
                  </a:schemeClr>
                </a:solidFill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BB2-4218-9CBE-1572CB22B56B}"/>
              </c:ext>
            </c:extLst>
          </c:dPt>
          <c:dPt>
            <c:idx val="4"/>
            <c:marker>
              <c:spPr>
                <a:solidFill>
                  <a:schemeClr val="tx1">
                    <a:lumMod val="65000"/>
                    <a:lumOff val="35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BB2-4218-9CBE-1572CB22B56B}"/>
              </c:ext>
            </c:extLst>
          </c:dPt>
          <c:dPt>
            <c:idx val="6"/>
            <c:marker>
              <c:spPr>
                <a:solidFill>
                  <a:srgbClr val="A6A6A6"/>
                </a:solidFill>
                <a:ln w="38100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3C42-4F20-B76E-13A2AE3B1FC8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A6F5-4749-BE4D-134C31C852A3}"/>
              </c:ext>
            </c:extLst>
          </c:dPt>
          <c:dPt>
            <c:idx val="12"/>
            <c:marker>
              <c:spPr>
                <a:solidFill>
                  <a:srgbClr val="A6A6A6"/>
                </a:solidFill>
                <a:ln w="38100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C42-4F20-B76E-13A2AE3B1FC8}"/>
              </c:ext>
            </c:extLst>
          </c:dPt>
          <c:dPt>
            <c:idx val="13"/>
            <c:marker>
              <c:spPr>
                <a:solidFill>
                  <a:srgbClr val="E30613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ABB2-4218-9CBE-1572CB22B56B}"/>
              </c:ext>
            </c:extLst>
          </c:dPt>
          <c:dPt>
            <c:idx val="17"/>
            <c:marker>
              <c:spPr>
                <a:solidFill>
                  <a:srgbClr val="E30613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ABB2-4218-9CBE-1572CB22B56B}"/>
              </c:ext>
            </c:extLst>
          </c:dPt>
          <c:dPt>
            <c:idx val="19"/>
            <c:marker>
              <c:spPr>
                <a:solidFill>
                  <a:srgbClr val="EF220C"/>
                </a:solidFill>
                <a:ln w="38100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ABB2-4218-9CBE-1572CB22B56B}"/>
              </c:ext>
            </c:extLst>
          </c:dPt>
          <c:dPt>
            <c:idx val="20"/>
            <c:marker>
              <c:spPr>
                <a:solidFill>
                  <a:srgbClr val="EF220C"/>
                </a:solidFill>
                <a:ln w="38100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ABB2-4218-9CBE-1572CB22B56B}"/>
              </c:ext>
            </c:extLst>
          </c:dPt>
          <c:dPt>
            <c:idx val="22"/>
            <c:marker>
              <c:spPr>
                <a:solidFill>
                  <a:srgbClr val="E30613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ABB2-4218-9CBE-1572CB22B56B}"/>
              </c:ext>
            </c:extLst>
          </c:dPt>
          <c:dPt>
            <c:idx val="23"/>
            <c:marker>
              <c:spPr>
                <a:solidFill>
                  <a:srgbClr val="E30613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ABB2-4218-9CBE-1572CB22B56B}"/>
              </c:ext>
            </c:extLst>
          </c:dPt>
          <c:dPt>
            <c:idx val="24"/>
            <c:marker>
              <c:spPr>
                <a:solidFill>
                  <a:srgbClr val="EF220C"/>
                </a:solidFill>
                <a:ln w="38100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ABB2-4218-9CBE-1572CB22B56B}"/>
              </c:ext>
            </c:extLst>
          </c:dPt>
          <c:dPt>
            <c:idx val="25"/>
            <c:marker>
              <c:spPr>
                <a:solidFill>
                  <a:srgbClr val="E30613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ABB2-4218-9CBE-1572CB22B56B}"/>
              </c:ext>
            </c:extLst>
          </c:dPt>
          <c:xVal>
            <c:numRef>
              <c:f>Comparativo!$G$4:$G$29</c:f>
              <c:numCache>
                <c:formatCode>0%</c:formatCode>
                <c:ptCount val="26"/>
                <c:pt idx="0">
                  <c:v>0.26</c:v>
                </c:pt>
                <c:pt idx="1">
                  <c:v>0.35</c:v>
                </c:pt>
                <c:pt idx="2">
                  <c:v>0.26</c:v>
                </c:pt>
                <c:pt idx="3">
                  <c:v>0.51</c:v>
                </c:pt>
                <c:pt idx="4">
                  <c:v>0.35</c:v>
                </c:pt>
                <c:pt idx="5">
                  <c:v>0.28000000000000003</c:v>
                </c:pt>
                <c:pt idx="6">
                  <c:v>0.26</c:v>
                </c:pt>
                <c:pt idx="7">
                  <c:v>0.27</c:v>
                </c:pt>
                <c:pt idx="8">
                  <c:v>0.28999999999999998</c:v>
                </c:pt>
                <c:pt idx="9">
                  <c:v>0.12</c:v>
                </c:pt>
                <c:pt idx="10">
                  <c:v>0.2</c:v>
                </c:pt>
                <c:pt idx="11">
                  <c:v>0.12</c:v>
                </c:pt>
                <c:pt idx="12">
                  <c:v>0.18</c:v>
                </c:pt>
                <c:pt idx="13">
                  <c:v>0.04</c:v>
                </c:pt>
                <c:pt idx="14">
                  <c:v>0.14000000000000001</c:v>
                </c:pt>
                <c:pt idx="15">
                  <c:v>0.22</c:v>
                </c:pt>
                <c:pt idx="16">
                  <c:v>0.14000000000000001</c:v>
                </c:pt>
                <c:pt idx="17">
                  <c:v>0.06</c:v>
                </c:pt>
                <c:pt idx="18">
                  <c:v>0.12</c:v>
                </c:pt>
                <c:pt idx="19">
                  <c:v>0.06</c:v>
                </c:pt>
                <c:pt idx="20">
                  <c:v>0.09</c:v>
                </c:pt>
                <c:pt idx="21">
                  <c:v>0.11</c:v>
                </c:pt>
                <c:pt idx="22">
                  <c:v>0.04</c:v>
                </c:pt>
                <c:pt idx="23">
                  <c:v>0.06</c:v>
                </c:pt>
                <c:pt idx="24">
                  <c:v>0.1</c:v>
                </c:pt>
                <c:pt idx="25">
                  <c:v>7.0000000000000007E-2</c:v>
                </c:pt>
              </c:numCache>
            </c:numRef>
          </c:xVal>
          <c:yVal>
            <c:numRef>
              <c:f>Comparativo!$E$4:$E$29</c:f>
              <c:numCache>
                <c:formatCode>[$S/.-280A]\ #,##0</c:formatCode>
                <c:ptCount val="26"/>
                <c:pt idx="0">
                  <c:v>1179.2220400000001</c:v>
                </c:pt>
                <c:pt idx="1">
                  <c:v>1512.2449999999999</c:v>
                </c:pt>
                <c:pt idx="2">
                  <c:v>1271.7214999999999</c:v>
                </c:pt>
                <c:pt idx="3">
                  <c:v>2361.7685000000001</c:v>
                </c:pt>
                <c:pt idx="4">
                  <c:v>1333.297</c:v>
                </c:pt>
                <c:pt idx="5">
                  <c:v>1297.3330000000001</c:v>
                </c:pt>
                <c:pt idx="6">
                  <c:v>1203.78</c:v>
                </c:pt>
                <c:pt idx="7">
                  <c:v>1117.1220000000001</c:v>
                </c:pt>
                <c:pt idx="8">
                  <c:v>1818.413</c:v>
                </c:pt>
                <c:pt idx="9">
                  <c:v>1144.5999999999999</c:v>
                </c:pt>
                <c:pt idx="10">
                  <c:v>1180.72</c:v>
                </c:pt>
                <c:pt idx="11">
                  <c:v>1632.931</c:v>
                </c:pt>
                <c:pt idx="12">
                  <c:v>1094.8520000000001</c:v>
                </c:pt>
                <c:pt idx="13">
                  <c:v>878.43859999999995</c:v>
                </c:pt>
                <c:pt idx="14">
                  <c:v>952.31849999999997</c:v>
                </c:pt>
                <c:pt idx="15">
                  <c:v>1255.472</c:v>
                </c:pt>
                <c:pt idx="16">
                  <c:v>1026.9549999999999</c:v>
                </c:pt>
                <c:pt idx="17">
                  <c:v>856.75170000000003</c:v>
                </c:pt>
                <c:pt idx="18">
                  <c:v>1182.5920000000001</c:v>
                </c:pt>
                <c:pt idx="19">
                  <c:v>1000.794</c:v>
                </c:pt>
                <c:pt idx="20">
                  <c:v>882.58950000000004</c:v>
                </c:pt>
                <c:pt idx="21">
                  <c:v>981.72850000000005</c:v>
                </c:pt>
                <c:pt idx="22">
                  <c:v>733.70299999999997</c:v>
                </c:pt>
                <c:pt idx="23">
                  <c:v>879.5095</c:v>
                </c:pt>
                <c:pt idx="24">
                  <c:v>1074.6030000000001</c:v>
                </c:pt>
                <c:pt idx="25">
                  <c:v>806.31269999999995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ABB2-4218-9CBE-1572CB22B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604913344"/>
        <c:axId val="-604911168"/>
      </c:scatterChart>
      <c:valAx>
        <c:axId val="-604913344"/>
        <c:scaling>
          <c:orientation val="minMax"/>
          <c:max val="0.52"/>
          <c:min val="0"/>
        </c:scaling>
        <c:delete val="1"/>
        <c:axPos val="b"/>
        <c:numFmt formatCode="0%" sourceLinked="1"/>
        <c:majorTickMark val="none"/>
        <c:minorTickMark val="none"/>
        <c:tickLblPos val="nextTo"/>
        <c:crossAx val="-604911168"/>
        <c:crosses val="autoZero"/>
        <c:crossBetween val="midCat"/>
      </c:valAx>
      <c:valAx>
        <c:axId val="-604911168"/>
        <c:scaling>
          <c:orientation val="minMax"/>
          <c:max val="2400"/>
        </c:scaling>
        <c:delete val="1"/>
        <c:axPos val="l"/>
        <c:numFmt formatCode="[$S/.-280A]\ #,##0" sourceLinked="1"/>
        <c:majorTickMark val="none"/>
        <c:minorTickMark val="none"/>
        <c:tickLblPos val="nextTo"/>
        <c:crossAx val="-604913344"/>
        <c:crosses val="autoZero"/>
        <c:crossBetween val="midCat"/>
        <c:majorUnit val="4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BB92FA-E490-C34A-B233-CF1AF6B9C38B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4C85C74-9BE2-E444-8D0A-36FD0A555616}">
      <dgm:prSet phldrT="[Testo]"/>
      <dgm:spPr>
        <a:solidFill>
          <a:schemeClr val="accent2"/>
        </a:solidFill>
      </dgm:spPr>
      <dgm:t>
        <a:bodyPr/>
        <a:lstStyle/>
        <a:p>
          <a:r>
            <a:rPr lang="it-IT" dirty="0"/>
            <a:t>Pediatria</a:t>
          </a:r>
        </a:p>
      </dgm:t>
    </dgm:pt>
    <dgm:pt modelId="{69EE1C2B-830D-E542-A5D4-2FCBDEA22BA7}" type="parTrans" cxnId="{07910191-C4EA-0447-8598-590044AB837A}">
      <dgm:prSet/>
      <dgm:spPr/>
      <dgm:t>
        <a:bodyPr/>
        <a:lstStyle/>
        <a:p>
          <a:endParaRPr lang="it-IT"/>
        </a:p>
      </dgm:t>
    </dgm:pt>
    <dgm:pt modelId="{A05BBBEB-4256-F246-BD7A-9A02559F1374}" type="sibTrans" cxnId="{07910191-C4EA-0447-8598-590044AB837A}">
      <dgm:prSet/>
      <dgm:spPr/>
      <dgm:t>
        <a:bodyPr/>
        <a:lstStyle/>
        <a:p>
          <a:endParaRPr lang="it-IT"/>
        </a:p>
      </dgm:t>
    </dgm:pt>
    <dgm:pt modelId="{574768D6-4DF5-264F-95CF-F7C30180AF0E}">
      <dgm:prSet phldrT="[Testo]"/>
      <dgm:spPr>
        <a:solidFill>
          <a:schemeClr val="accent2"/>
        </a:solidFill>
      </dgm:spPr>
      <dgm:t>
        <a:bodyPr/>
        <a:lstStyle/>
        <a:p>
          <a:r>
            <a:rPr lang="it-IT" dirty="0"/>
            <a:t>Dermatologia</a:t>
          </a:r>
        </a:p>
      </dgm:t>
    </dgm:pt>
    <dgm:pt modelId="{420F643D-ECCA-5044-82BA-570184D80605}" type="parTrans" cxnId="{DB16C8E8-5CCB-9249-9533-53A790EC612D}">
      <dgm:prSet/>
      <dgm:spPr/>
      <dgm:t>
        <a:bodyPr/>
        <a:lstStyle/>
        <a:p>
          <a:endParaRPr lang="it-IT"/>
        </a:p>
      </dgm:t>
    </dgm:pt>
    <dgm:pt modelId="{F9709BB3-3755-2F4E-8B0A-6C1C56195B49}" type="sibTrans" cxnId="{DB16C8E8-5CCB-9249-9533-53A790EC612D}">
      <dgm:prSet/>
      <dgm:spPr/>
      <dgm:t>
        <a:bodyPr/>
        <a:lstStyle/>
        <a:p>
          <a:endParaRPr lang="it-IT"/>
        </a:p>
      </dgm:t>
    </dgm:pt>
    <dgm:pt modelId="{D3A49908-C2B9-764D-99BA-DF6164B55B35}">
      <dgm:prSet phldrT="[Testo]"/>
      <dgm:spPr>
        <a:solidFill>
          <a:schemeClr val="accent2"/>
        </a:solidFill>
      </dgm:spPr>
      <dgm:t>
        <a:bodyPr/>
        <a:lstStyle/>
        <a:p>
          <a:r>
            <a:rPr lang="it-IT" dirty="0"/>
            <a:t>Neurologia</a:t>
          </a:r>
        </a:p>
      </dgm:t>
    </dgm:pt>
    <dgm:pt modelId="{F6287C21-1B8F-6749-ACD0-C8413C1D5C9F}" type="parTrans" cxnId="{DCE60164-B927-2A4B-BF68-17DFBE27198F}">
      <dgm:prSet/>
      <dgm:spPr/>
      <dgm:t>
        <a:bodyPr/>
        <a:lstStyle/>
        <a:p>
          <a:endParaRPr lang="it-IT"/>
        </a:p>
      </dgm:t>
    </dgm:pt>
    <dgm:pt modelId="{20ED0C43-C245-9041-BFC5-7B860D6C151E}" type="sibTrans" cxnId="{DCE60164-B927-2A4B-BF68-17DFBE27198F}">
      <dgm:prSet/>
      <dgm:spPr/>
      <dgm:t>
        <a:bodyPr/>
        <a:lstStyle/>
        <a:p>
          <a:endParaRPr lang="it-IT"/>
        </a:p>
      </dgm:t>
    </dgm:pt>
    <dgm:pt modelId="{840AF35F-CEF5-F04B-967D-BF540DA76786}" type="pres">
      <dgm:prSet presAssocID="{22BB92FA-E490-C34A-B233-CF1AF6B9C38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PE"/>
        </a:p>
      </dgm:t>
    </dgm:pt>
    <dgm:pt modelId="{F317CA5D-79CB-DF48-BFB9-8E01DBDFE6CD}" type="pres">
      <dgm:prSet presAssocID="{22BB92FA-E490-C34A-B233-CF1AF6B9C38B}" presName="Name1" presStyleCnt="0"/>
      <dgm:spPr/>
    </dgm:pt>
    <dgm:pt modelId="{28FF98C3-E552-5E4E-A0F0-4C1E76FF61EE}" type="pres">
      <dgm:prSet presAssocID="{22BB92FA-E490-C34A-B233-CF1AF6B9C38B}" presName="cycle" presStyleCnt="0"/>
      <dgm:spPr/>
    </dgm:pt>
    <dgm:pt modelId="{AAD49E6C-9762-A94E-9F1E-C90DAAC535E2}" type="pres">
      <dgm:prSet presAssocID="{22BB92FA-E490-C34A-B233-CF1AF6B9C38B}" presName="srcNode" presStyleLbl="node1" presStyleIdx="0" presStyleCnt="3"/>
      <dgm:spPr/>
    </dgm:pt>
    <dgm:pt modelId="{D82455F9-F558-9045-B284-2DB3F368741E}" type="pres">
      <dgm:prSet presAssocID="{22BB92FA-E490-C34A-B233-CF1AF6B9C38B}" presName="conn" presStyleLbl="parChTrans1D2" presStyleIdx="0" presStyleCnt="1"/>
      <dgm:spPr/>
      <dgm:t>
        <a:bodyPr/>
        <a:lstStyle/>
        <a:p>
          <a:endParaRPr lang="es-PE"/>
        </a:p>
      </dgm:t>
    </dgm:pt>
    <dgm:pt modelId="{1A467B72-0BCF-DB4C-AD19-54ED7991DE7C}" type="pres">
      <dgm:prSet presAssocID="{22BB92FA-E490-C34A-B233-CF1AF6B9C38B}" presName="extraNode" presStyleLbl="node1" presStyleIdx="0" presStyleCnt="3"/>
      <dgm:spPr/>
    </dgm:pt>
    <dgm:pt modelId="{68934274-F079-DE44-89AF-864F2899B969}" type="pres">
      <dgm:prSet presAssocID="{22BB92FA-E490-C34A-B233-CF1AF6B9C38B}" presName="dstNode" presStyleLbl="node1" presStyleIdx="0" presStyleCnt="3"/>
      <dgm:spPr/>
    </dgm:pt>
    <dgm:pt modelId="{FBA1046D-1D33-EF4F-9B59-288AEAEA6320}" type="pres">
      <dgm:prSet presAssocID="{44C85C74-9BE2-E444-8D0A-36FD0A55561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959234D-AD11-F341-AE86-A2D30588D93A}" type="pres">
      <dgm:prSet presAssocID="{44C85C74-9BE2-E444-8D0A-36FD0A555616}" presName="accent_1" presStyleCnt="0"/>
      <dgm:spPr/>
    </dgm:pt>
    <dgm:pt modelId="{46F3F006-49B4-C045-9599-8945837E193C}" type="pres">
      <dgm:prSet presAssocID="{44C85C74-9BE2-E444-8D0A-36FD0A555616}" presName="accentRepeatNode" presStyleLbl="solidFgAcc1" presStyleIdx="0" presStyleCnt="3"/>
      <dgm:spPr>
        <a:ln>
          <a:solidFill>
            <a:schemeClr val="bg1">
              <a:lumMod val="65000"/>
            </a:schemeClr>
          </a:solidFill>
        </a:ln>
      </dgm:spPr>
    </dgm:pt>
    <dgm:pt modelId="{3282389D-DEAF-D941-BBA1-6DB988105C18}" type="pres">
      <dgm:prSet presAssocID="{574768D6-4DF5-264F-95CF-F7C30180AF0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D57C076-76FD-5540-9D03-2187F1AADAB0}" type="pres">
      <dgm:prSet presAssocID="{574768D6-4DF5-264F-95CF-F7C30180AF0E}" presName="accent_2" presStyleCnt="0"/>
      <dgm:spPr/>
    </dgm:pt>
    <dgm:pt modelId="{778D6614-5A1A-1442-AE27-34F753A5283D}" type="pres">
      <dgm:prSet presAssocID="{574768D6-4DF5-264F-95CF-F7C30180AF0E}" presName="accentRepeatNode" presStyleLbl="solidFgAcc1" presStyleIdx="1" presStyleCnt="3"/>
      <dgm:spPr>
        <a:ln>
          <a:solidFill>
            <a:schemeClr val="bg1">
              <a:lumMod val="50000"/>
            </a:schemeClr>
          </a:solidFill>
        </a:ln>
      </dgm:spPr>
    </dgm:pt>
    <dgm:pt modelId="{B376641C-8155-C440-B4D1-8337D95811D6}" type="pres">
      <dgm:prSet presAssocID="{D3A49908-C2B9-764D-99BA-DF6164B55B3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5E76401-98D7-F448-B35D-31D634D1BDB8}" type="pres">
      <dgm:prSet presAssocID="{D3A49908-C2B9-764D-99BA-DF6164B55B35}" presName="accent_3" presStyleCnt="0"/>
      <dgm:spPr/>
    </dgm:pt>
    <dgm:pt modelId="{BBA03DFC-66B8-794F-A69D-9F0718C2B34F}" type="pres">
      <dgm:prSet presAssocID="{D3A49908-C2B9-764D-99BA-DF6164B55B35}" presName="accentRepeatNode" presStyleLbl="solidFgAcc1" presStyleIdx="2" presStyleCnt="3"/>
      <dgm:spPr>
        <a:ln>
          <a:solidFill>
            <a:schemeClr val="bg1">
              <a:lumMod val="65000"/>
            </a:schemeClr>
          </a:solidFill>
        </a:ln>
      </dgm:spPr>
    </dgm:pt>
  </dgm:ptLst>
  <dgm:cxnLst>
    <dgm:cxn modelId="{583E594D-22E2-4DDB-BC09-EFB32BBE98DB}" type="presOf" srcId="{D3A49908-C2B9-764D-99BA-DF6164B55B35}" destId="{B376641C-8155-C440-B4D1-8337D95811D6}" srcOrd="0" destOrd="0" presId="urn:microsoft.com/office/officeart/2008/layout/VerticalCurvedList"/>
    <dgm:cxn modelId="{F5AB5C01-F9B2-478B-A1F3-7061809ED6B9}" type="presOf" srcId="{574768D6-4DF5-264F-95CF-F7C30180AF0E}" destId="{3282389D-DEAF-D941-BBA1-6DB988105C18}" srcOrd="0" destOrd="0" presId="urn:microsoft.com/office/officeart/2008/layout/VerticalCurvedList"/>
    <dgm:cxn modelId="{F45E6A20-D26C-4EEC-90DE-97C1F2ED89D7}" type="presOf" srcId="{22BB92FA-E490-C34A-B233-CF1AF6B9C38B}" destId="{840AF35F-CEF5-F04B-967D-BF540DA76786}" srcOrd="0" destOrd="0" presId="urn:microsoft.com/office/officeart/2008/layout/VerticalCurvedList"/>
    <dgm:cxn modelId="{3FE64624-908D-465D-BE63-5B9B1F972E10}" type="presOf" srcId="{44C85C74-9BE2-E444-8D0A-36FD0A555616}" destId="{FBA1046D-1D33-EF4F-9B59-288AEAEA6320}" srcOrd="0" destOrd="0" presId="urn:microsoft.com/office/officeart/2008/layout/VerticalCurvedList"/>
    <dgm:cxn modelId="{DB16C8E8-5CCB-9249-9533-53A790EC612D}" srcId="{22BB92FA-E490-C34A-B233-CF1AF6B9C38B}" destId="{574768D6-4DF5-264F-95CF-F7C30180AF0E}" srcOrd="1" destOrd="0" parTransId="{420F643D-ECCA-5044-82BA-570184D80605}" sibTransId="{F9709BB3-3755-2F4E-8B0A-6C1C56195B49}"/>
    <dgm:cxn modelId="{9A9CC7A5-0576-4037-8C20-D01B7DC4D92E}" type="presOf" srcId="{A05BBBEB-4256-F246-BD7A-9A02559F1374}" destId="{D82455F9-F558-9045-B284-2DB3F368741E}" srcOrd="0" destOrd="0" presId="urn:microsoft.com/office/officeart/2008/layout/VerticalCurvedList"/>
    <dgm:cxn modelId="{07910191-C4EA-0447-8598-590044AB837A}" srcId="{22BB92FA-E490-C34A-B233-CF1AF6B9C38B}" destId="{44C85C74-9BE2-E444-8D0A-36FD0A555616}" srcOrd="0" destOrd="0" parTransId="{69EE1C2B-830D-E542-A5D4-2FCBDEA22BA7}" sibTransId="{A05BBBEB-4256-F246-BD7A-9A02559F1374}"/>
    <dgm:cxn modelId="{DCE60164-B927-2A4B-BF68-17DFBE27198F}" srcId="{22BB92FA-E490-C34A-B233-CF1AF6B9C38B}" destId="{D3A49908-C2B9-764D-99BA-DF6164B55B35}" srcOrd="2" destOrd="0" parTransId="{F6287C21-1B8F-6749-ACD0-C8413C1D5C9F}" sibTransId="{20ED0C43-C245-9041-BFC5-7B860D6C151E}"/>
    <dgm:cxn modelId="{E39C7DCE-B431-401C-9642-DD0C0CE38E38}" type="presParOf" srcId="{840AF35F-CEF5-F04B-967D-BF540DA76786}" destId="{F317CA5D-79CB-DF48-BFB9-8E01DBDFE6CD}" srcOrd="0" destOrd="0" presId="urn:microsoft.com/office/officeart/2008/layout/VerticalCurvedList"/>
    <dgm:cxn modelId="{D46651F1-7DD5-4D08-918B-8B0FB065F69F}" type="presParOf" srcId="{F317CA5D-79CB-DF48-BFB9-8E01DBDFE6CD}" destId="{28FF98C3-E552-5E4E-A0F0-4C1E76FF61EE}" srcOrd="0" destOrd="0" presId="urn:microsoft.com/office/officeart/2008/layout/VerticalCurvedList"/>
    <dgm:cxn modelId="{56E7D86F-16D3-48D4-A203-81E8115BBBE4}" type="presParOf" srcId="{28FF98C3-E552-5E4E-A0F0-4C1E76FF61EE}" destId="{AAD49E6C-9762-A94E-9F1E-C90DAAC535E2}" srcOrd="0" destOrd="0" presId="urn:microsoft.com/office/officeart/2008/layout/VerticalCurvedList"/>
    <dgm:cxn modelId="{D2534455-EB3C-4A98-8602-D711CB1914F5}" type="presParOf" srcId="{28FF98C3-E552-5E4E-A0F0-4C1E76FF61EE}" destId="{D82455F9-F558-9045-B284-2DB3F368741E}" srcOrd="1" destOrd="0" presId="urn:microsoft.com/office/officeart/2008/layout/VerticalCurvedList"/>
    <dgm:cxn modelId="{9376BC4D-D792-4F98-A5D1-6B773182153C}" type="presParOf" srcId="{28FF98C3-E552-5E4E-A0F0-4C1E76FF61EE}" destId="{1A467B72-0BCF-DB4C-AD19-54ED7991DE7C}" srcOrd="2" destOrd="0" presId="urn:microsoft.com/office/officeart/2008/layout/VerticalCurvedList"/>
    <dgm:cxn modelId="{0BAF3E88-518E-42D8-BCCB-7F4945FD5329}" type="presParOf" srcId="{28FF98C3-E552-5E4E-A0F0-4C1E76FF61EE}" destId="{68934274-F079-DE44-89AF-864F2899B969}" srcOrd="3" destOrd="0" presId="urn:microsoft.com/office/officeart/2008/layout/VerticalCurvedList"/>
    <dgm:cxn modelId="{9F7CFCD6-F58B-40AB-B6D5-A47634D725CC}" type="presParOf" srcId="{F317CA5D-79CB-DF48-BFB9-8E01DBDFE6CD}" destId="{FBA1046D-1D33-EF4F-9B59-288AEAEA6320}" srcOrd="1" destOrd="0" presId="urn:microsoft.com/office/officeart/2008/layout/VerticalCurvedList"/>
    <dgm:cxn modelId="{AF362191-FEC1-4F2A-ACEA-24D1B7D1CDFA}" type="presParOf" srcId="{F317CA5D-79CB-DF48-BFB9-8E01DBDFE6CD}" destId="{5959234D-AD11-F341-AE86-A2D30588D93A}" srcOrd="2" destOrd="0" presId="urn:microsoft.com/office/officeart/2008/layout/VerticalCurvedList"/>
    <dgm:cxn modelId="{F6D170F4-DAFD-4408-BF53-01AED708150B}" type="presParOf" srcId="{5959234D-AD11-F341-AE86-A2D30588D93A}" destId="{46F3F006-49B4-C045-9599-8945837E193C}" srcOrd="0" destOrd="0" presId="urn:microsoft.com/office/officeart/2008/layout/VerticalCurvedList"/>
    <dgm:cxn modelId="{4C072648-BCE1-4B92-8A58-6A0A6D8FEAE5}" type="presParOf" srcId="{F317CA5D-79CB-DF48-BFB9-8E01DBDFE6CD}" destId="{3282389D-DEAF-D941-BBA1-6DB988105C18}" srcOrd="3" destOrd="0" presId="urn:microsoft.com/office/officeart/2008/layout/VerticalCurvedList"/>
    <dgm:cxn modelId="{80DB64CF-C5EA-444E-9C00-341FDB5EBBA5}" type="presParOf" srcId="{F317CA5D-79CB-DF48-BFB9-8E01DBDFE6CD}" destId="{BD57C076-76FD-5540-9D03-2187F1AADAB0}" srcOrd="4" destOrd="0" presId="urn:microsoft.com/office/officeart/2008/layout/VerticalCurvedList"/>
    <dgm:cxn modelId="{49A2F333-400B-465A-A945-FEE7F4DD2971}" type="presParOf" srcId="{BD57C076-76FD-5540-9D03-2187F1AADAB0}" destId="{778D6614-5A1A-1442-AE27-34F753A5283D}" srcOrd="0" destOrd="0" presId="urn:microsoft.com/office/officeart/2008/layout/VerticalCurvedList"/>
    <dgm:cxn modelId="{C98BDA37-9862-484D-93BE-60FD17098FC7}" type="presParOf" srcId="{F317CA5D-79CB-DF48-BFB9-8E01DBDFE6CD}" destId="{B376641C-8155-C440-B4D1-8337D95811D6}" srcOrd="5" destOrd="0" presId="urn:microsoft.com/office/officeart/2008/layout/VerticalCurvedList"/>
    <dgm:cxn modelId="{DA3B213F-CE3A-456E-93E0-D93DC48C0D63}" type="presParOf" srcId="{F317CA5D-79CB-DF48-BFB9-8E01DBDFE6CD}" destId="{B5E76401-98D7-F448-B35D-31D634D1BDB8}" srcOrd="6" destOrd="0" presId="urn:microsoft.com/office/officeart/2008/layout/VerticalCurvedList"/>
    <dgm:cxn modelId="{8E0861BC-5E88-49DC-AEE1-85F81DFD3660}" type="presParOf" srcId="{B5E76401-98D7-F448-B35D-31D634D1BDB8}" destId="{BBA03DFC-66B8-794F-A69D-9F0718C2B3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3D287C-37C1-4779-93BA-CAE968286B71}" type="doc">
      <dgm:prSet loTypeId="urn:microsoft.com/office/officeart/2005/8/layout/matrix3" loCatId="matrix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PE"/>
        </a:p>
      </dgm:t>
    </dgm:pt>
    <dgm:pt modelId="{123CE31F-6F85-4757-8EA9-03AA34CDC2CD}">
      <dgm:prSet phldrT="[Texto]" custT="1"/>
      <dgm:spPr/>
      <dgm:t>
        <a:bodyPr/>
        <a:lstStyle/>
        <a:p>
          <a:r>
            <a:rPr lang="es-PE" sz="2400" b="1" dirty="0">
              <a:latin typeface="Roboto"/>
            </a:rPr>
            <a:t>Conectividad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86DE0B40-AE5A-432E-A749-5DC6D5DD50AD}" type="parTrans" cxnId="{5ED41448-9AD9-41D6-85D7-9D7386780D20}">
      <dgm:prSet/>
      <dgm:spPr/>
      <dgm:t>
        <a:bodyPr/>
        <a:lstStyle/>
        <a:p>
          <a:endParaRPr lang="es-PE"/>
        </a:p>
      </dgm:t>
    </dgm:pt>
    <dgm:pt modelId="{9044D616-A320-4050-A758-3B6271374C64}" type="sibTrans" cxnId="{5ED41448-9AD9-41D6-85D7-9D7386780D20}">
      <dgm:prSet/>
      <dgm:spPr/>
      <dgm:t>
        <a:bodyPr/>
        <a:lstStyle/>
        <a:p>
          <a:endParaRPr lang="es-PE"/>
        </a:p>
      </dgm:t>
    </dgm:pt>
    <dgm:pt modelId="{8FC2ED30-42FF-462C-B8D1-C221F60BC114}">
      <dgm:prSet phldrT="[Texto]" custT="1"/>
      <dgm:spPr/>
      <dgm:t>
        <a:bodyPr/>
        <a:lstStyle/>
        <a:p>
          <a:r>
            <a:rPr lang="es-PE" sz="2400" b="1" dirty="0">
              <a:latin typeface="Roboto"/>
            </a:rPr>
            <a:t>Equipamiento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56FF201E-4E8F-49FF-986B-DADB89237460}" type="parTrans" cxnId="{AF967A96-0C1C-4CA2-8B4C-01AA7705F096}">
      <dgm:prSet/>
      <dgm:spPr/>
      <dgm:t>
        <a:bodyPr/>
        <a:lstStyle/>
        <a:p>
          <a:endParaRPr lang="es-PE"/>
        </a:p>
      </dgm:t>
    </dgm:pt>
    <dgm:pt modelId="{228C3796-FEA8-41DF-BAE0-8F0CDA4EB17B}" type="sibTrans" cxnId="{AF967A96-0C1C-4CA2-8B4C-01AA7705F096}">
      <dgm:prSet/>
      <dgm:spPr/>
      <dgm:t>
        <a:bodyPr/>
        <a:lstStyle/>
        <a:p>
          <a:endParaRPr lang="es-PE"/>
        </a:p>
      </dgm:t>
    </dgm:pt>
    <dgm:pt modelId="{D0F10C36-1A5D-4C89-9769-1F3D2EAAFE97}">
      <dgm:prSet phldrT="[Texto]" custT="1"/>
      <dgm:spPr/>
      <dgm:t>
        <a:bodyPr/>
        <a:lstStyle/>
        <a:p>
          <a:r>
            <a:rPr lang="es-PE" sz="2400" b="1" dirty="0">
              <a:latin typeface="Roboto"/>
            </a:rPr>
            <a:t>Recurso Humano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8F0FC5A2-B744-4776-9490-47EC0DCB814C}" type="parTrans" cxnId="{5C25E82D-B3EB-4EE1-A3B7-35741C7CC46A}">
      <dgm:prSet/>
      <dgm:spPr/>
      <dgm:t>
        <a:bodyPr/>
        <a:lstStyle/>
        <a:p>
          <a:endParaRPr lang="es-PE"/>
        </a:p>
      </dgm:t>
    </dgm:pt>
    <dgm:pt modelId="{E4216B6F-01F0-45D4-BB13-9493198DF6B8}" type="sibTrans" cxnId="{5C25E82D-B3EB-4EE1-A3B7-35741C7CC46A}">
      <dgm:prSet/>
      <dgm:spPr/>
      <dgm:t>
        <a:bodyPr/>
        <a:lstStyle/>
        <a:p>
          <a:endParaRPr lang="es-PE"/>
        </a:p>
      </dgm:t>
    </dgm:pt>
    <dgm:pt modelId="{CC66E0AC-10BF-4C44-B791-21F2E2F3C8FD}">
      <dgm:prSet phldrT="[Texto]" custT="1"/>
      <dgm:spPr/>
      <dgm:t>
        <a:bodyPr/>
        <a:lstStyle/>
        <a:p>
          <a:r>
            <a:rPr lang="es-PE" sz="2400" b="1" dirty="0">
              <a:latin typeface="Roboto"/>
            </a:rPr>
            <a:t>Infraestructura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ECF4F829-8CA0-4A12-8C6F-DBF8307ADAD4}" type="parTrans" cxnId="{6F51E259-51C2-4B00-9E46-715818294A1B}">
      <dgm:prSet/>
      <dgm:spPr/>
      <dgm:t>
        <a:bodyPr/>
        <a:lstStyle/>
        <a:p>
          <a:endParaRPr lang="es-PE"/>
        </a:p>
      </dgm:t>
    </dgm:pt>
    <dgm:pt modelId="{56106421-C7E5-4C6F-9994-2716255D3316}" type="sibTrans" cxnId="{6F51E259-51C2-4B00-9E46-715818294A1B}">
      <dgm:prSet/>
      <dgm:spPr/>
      <dgm:t>
        <a:bodyPr/>
        <a:lstStyle/>
        <a:p>
          <a:endParaRPr lang="es-PE"/>
        </a:p>
      </dgm:t>
    </dgm:pt>
    <dgm:pt modelId="{6A5935A3-93D4-41F1-B200-EC6D174C3B09}" type="pres">
      <dgm:prSet presAssocID="{4F3D287C-37C1-4779-93BA-CAE968286B7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EB55B17F-00E1-4214-97D4-C106ABFBD316}" type="pres">
      <dgm:prSet presAssocID="{4F3D287C-37C1-4779-93BA-CAE968286B71}" presName="diamond" presStyleLbl="bgShp" presStyleIdx="0" presStyleCnt="1" custScaleX="148843" custLinFactNeighborX="679" custLinFactNeighborY="-1678"/>
      <dgm:spPr/>
    </dgm:pt>
    <dgm:pt modelId="{9DDD5483-A8C8-4B5C-BF97-31435398996D}" type="pres">
      <dgm:prSet presAssocID="{4F3D287C-37C1-4779-93BA-CAE968286B71}" presName="quad1" presStyleLbl="node1" presStyleIdx="0" presStyleCnt="4" custScaleX="143185" custScaleY="52753" custLinFactNeighborX="-19245" custLinFactNeighborY="385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22DA122-239F-4395-A590-543DCC568097}" type="pres">
      <dgm:prSet presAssocID="{4F3D287C-37C1-4779-93BA-CAE968286B71}" presName="quad2" presStyleLbl="node1" presStyleIdx="1" presStyleCnt="4" custScaleX="141751" custScaleY="52753" custLinFactY="3016" custLinFactNeighborX="32647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5EFD9BD-DB26-4FDE-9F0E-5B41B388C2C6}" type="pres">
      <dgm:prSet presAssocID="{4F3D287C-37C1-4779-93BA-CAE968286B71}" presName="quad3" presStyleLbl="node1" presStyleIdx="2" presStyleCnt="4" custScaleX="143185" custScaleY="52753" custLinFactNeighborX="-19245" custLinFactNeighborY="-53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708519E-0CA4-46B0-AE2F-D94740202969}" type="pres">
      <dgm:prSet presAssocID="{4F3D287C-37C1-4779-93BA-CAE968286B71}" presName="quad4" presStyleLbl="node1" presStyleIdx="3" presStyleCnt="4" custScaleX="141751" custScaleY="52753" custLinFactNeighborX="31074" custLinFactNeighborY="-690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89AFCADC-D0DC-4F76-85EE-ED6BB27A5192}" type="presOf" srcId="{CC66E0AC-10BF-4C44-B791-21F2E2F3C8FD}" destId="{4708519E-0CA4-46B0-AE2F-D94740202969}" srcOrd="0" destOrd="0" presId="urn:microsoft.com/office/officeart/2005/8/layout/matrix3"/>
    <dgm:cxn modelId="{AF967A96-0C1C-4CA2-8B4C-01AA7705F096}" srcId="{4F3D287C-37C1-4779-93BA-CAE968286B71}" destId="{8FC2ED30-42FF-462C-B8D1-C221F60BC114}" srcOrd="1" destOrd="0" parTransId="{56FF201E-4E8F-49FF-986B-DADB89237460}" sibTransId="{228C3796-FEA8-41DF-BAE0-8F0CDA4EB17B}"/>
    <dgm:cxn modelId="{A084293E-EDDA-4C74-80ED-3A3A47F3C3F9}" type="presOf" srcId="{4F3D287C-37C1-4779-93BA-CAE968286B71}" destId="{6A5935A3-93D4-41F1-B200-EC6D174C3B09}" srcOrd="0" destOrd="0" presId="urn:microsoft.com/office/officeart/2005/8/layout/matrix3"/>
    <dgm:cxn modelId="{A1F094AA-3CA7-4E1F-A489-36D0855EBF1C}" type="presOf" srcId="{8FC2ED30-42FF-462C-B8D1-C221F60BC114}" destId="{A22DA122-239F-4395-A590-543DCC568097}" srcOrd="0" destOrd="0" presId="urn:microsoft.com/office/officeart/2005/8/layout/matrix3"/>
    <dgm:cxn modelId="{8D4E0052-75BC-4978-A8D5-069B1EB125E6}" type="presOf" srcId="{123CE31F-6F85-4757-8EA9-03AA34CDC2CD}" destId="{9DDD5483-A8C8-4B5C-BF97-31435398996D}" srcOrd="0" destOrd="0" presId="urn:microsoft.com/office/officeart/2005/8/layout/matrix3"/>
    <dgm:cxn modelId="{015730E6-3788-4F3B-A5C0-710B63DFF3D0}" type="presOf" srcId="{D0F10C36-1A5D-4C89-9769-1F3D2EAAFE97}" destId="{35EFD9BD-DB26-4FDE-9F0E-5B41B388C2C6}" srcOrd="0" destOrd="0" presId="urn:microsoft.com/office/officeart/2005/8/layout/matrix3"/>
    <dgm:cxn modelId="{6F51E259-51C2-4B00-9E46-715818294A1B}" srcId="{4F3D287C-37C1-4779-93BA-CAE968286B71}" destId="{CC66E0AC-10BF-4C44-B791-21F2E2F3C8FD}" srcOrd="3" destOrd="0" parTransId="{ECF4F829-8CA0-4A12-8C6F-DBF8307ADAD4}" sibTransId="{56106421-C7E5-4C6F-9994-2716255D3316}"/>
    <dgm:cxn modelId="{5ED41448-9AD9-41D6-85D7-9D7386780D20}" srcId="{4F3D287C-37C1-4779-93BA-CAE968286B71}" destId="{123CE31F-6F85-4757-8EA9-03AA34CDC2CD}" srcOrd="0" destOrd="0" parTransId="{86DE0B40-AE5A-432E-A749-5DC6D5DD50AD}" sibTransId="{9044D616-A320-4050-A758-3B6271374C64}"/>
    <dgm:cxn modelId="{5C25E82D-B3EB-4EE1-A3B7-35741C7CC46A}" srcId="{4F3D287C-37C1-4779-93BA-CAE968286B71}" destId="{D0F10C36-1A5D-4C89-9769-1F3D2EAAFE97}" srcOrd="2" destOrd="0" parTransId="{8F0FC5A2-B744-4776-9490-47EC0DCB814C}" sibTransId="{E4216B6F-01F0-45D4-BB13-9493198DF6B8}"/>
    <dgm:cxn modelId="{88DFFD88-E3E5-4373-B7DA-934B51ED5E17}" type="presParOf" srcId="{6A5935A3-93D4-41F1-B200-EC6D174C3B09}" destId="{EB55B17F-00E1-4214-97D4-C106ABFBD316}" srcOrd="0" destOrd="0" presId="urn:microsoft.com/office/officeart/2005/8/layout/matrix3"/>
    <dgm:cxn modelId="{36488A04-E42B-4578-959F-81E600EF9131}" type="presParOf" srcId="{6A5935A3-93D4-41F1-B200-EC6D174C3B09}" destId="{9DDD5483-A8C8-4B5C-BF97-31435398996D}" srcOrd="1" destOrd="0" presId="urn:microsoft.com/office/officeart/2005/8/layout/matrix3"/>
    <dgm:cxn modelId="{370D8D01-618E-4ACC-93E7-593B885DF63B}" type="presParOf" srcId="{6A5935A3-93D4-41F1-B200-EC6D174C3B09}" destId="{A22DA122-239F-4395-A590-543DCC568097}" srcOrd="2" destOrd="0" presId="urn:microsoft.com/office/officeart/2005/8/layout/matrix3"/>
    <dgm:cxn modelId="{530CA500-5A53-4D3D-97D5-6FF0A184985E}" type="presParOf" srcId="{6A5935A3-93D4-41F1-B200-EC6D174C3B09}" destId="{35EFD9BD-DB26-4FDE-9F0E-5B41B388C2C6}" srcOrd="3" destOrd="0" presId="urn:microsoft.com/office/officeart/2005/8/layout/matrix3"/>
    <dgm:cxn modelId="{C1991C8C-5C45-439C-A333-1B2D0C04C770}" type="presParOf" srcId="{6A5935A3-93D4-41F1-B200-EC6D174C3B09}" destId="{4708519E-0CA4-46B0-AE2F-D9474020296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emf"/><Relationship Id="rId1" Type="http://schemas.openxmlformats.org/officeDocument/2006/relationships/image" Target="../media/image2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6A4B2-DBAF-4DE6-AE5A-A163B487C11A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2F3F5-3FC1-4288-815A-6E484FC6B8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7438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>
            <a:extLst>
              <a:ext uri="{FF2B5EF4-FFF2-40B4-BE49-F238E27FC236}">
                <a16:creationId xmlns="" xmlns:a16="http://schemas.microsoft.com/office/drawing/2014/main" id="{9CDDA02D-6F4E-45CA-8ACE-57C8372D4B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>
            <a:extLst>
              <a:ext uri="{FF2B5EF4-FFF2-40B4-BE49-F238E27FC236}">
                <a16:creationId xmlns="" xmlns:a16="http://schemas.microsoft.com/office/drawing/2014/main" id="{B652004E-0C3A-4323-A61C-D87EADC7BB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E" altLang="es-ES"/>
          </a:p>
        </p:txBody>
      </p:sp>
      <p:sp>
        <p:nvSpPr>
          <p:cNvPr id="14340" name="Marcador de número de diapositiva 3">
            <a:extLst>
              <a:ext uri="{FF2B5EF4-FFF2-40B4-BE49-F238E27FC236}">
                <a16:creationId xmlns="" xmlns:a16="http://schemas.microsoft.com/office/drawing/2014/main" id="{88BDBC5A-65CA-48BB-A2AC-0FAE144E8B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EAF5CC37-CC3A-4A4F-BADD-C28608FD4BAE}" type="slidenum">
              <a:rPr lang="es-PE" altLang="es-ES" smtClean="0">
                <a:solidFill>
                  <a:srgbClr val="000000"/>
                </a:solidFill>
              </a:rPr>
              <a:pPr eaLnBrk="1" hangingPunct="1"/>
              <a:t>17</a:t>
            </a:fld>
            <a:endParaRPr lang="es-PE" alt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971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29356-93F0-49D2-A9AC-AC34BE7C379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39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Agregar</a:t>
            </a:r>
            <a:r>
              <a:rPr lang="es-MX" baseline="0" dirty="0"/>
              <a:t> otras definiciones del catálogo de servicios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5A950-89C0-48FE-9922-7EC86A321945}" type="slidenum">
              <a:rPr lang="es-ES" altLang="es-MX" smtClean="0"/>
              <a:pPr>
                <a:defRPr/>
              </a:pPr>
              <a:t>31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228181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499d3947f7_2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0" name="Google Shape;610;g499d3947f7_2_25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g499d3947f7_2_250:notes"/>
          <p:cNvSpPr txBox="1">
            <a:spLocks noGrp="1"/>
          </p:cNvSpPr>
          <p:nvPr>
            <p:ph type="sldNum" idx="12"/>
          </p:nvPr>
        </p:nvSpPr>
        <p:spPr>
          <a:xfrm>
            <a:off x="3849688" y="9428163"/>
            <a:ext cx="2946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P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217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5E0E5-6680-4A4F-AB25-E4C7951DB694}" type="slidenum">
              <a:rPr lang="es-VE" smtClean="0"/>
              <a:t>83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31993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http://www.world-heart-federation.org/cardiovascular-health/stroke/</a:t>
            </a:r>
          </a:p>
          <a:p>
            <a:r>
              <a:rPr lang="de-CH" dirty="0" smtClean="0"/>
              <a:t>http://www.siemens.com/annual/14/de/download/pdf/Siemens_JB2014_Healthcare-Kennzahlen.pdf</a:t>
            </a:r>
          </a:p>
          <a:p>
            <a:r>
              <a:rPr lang="de-CH" dirty="0" smtClean="0"/>
              <a:t>http://stroke.ahajournals.org/content/40/5/1900.full.pdf</a:t>
            </a:r>
          </a:p>
          <a:p>
            <a:r>
              <a:rPr lang="de-CH" dirty="0" smtClean="0"/>
              <a:t>http://www.strokecenter.org/patients/about-stroke/stroke-statistics/</a:t>
            </a:r>
          </a:p>
          <a:p>
            <a:r>
              <a:rPr lang="de-CH" dirty="0" smtClean="0"/>
              <a:t>http://newsroom.heart.org/news/new-statistical-update-looks-at-worldwide-heart-stroke-health</a:t>
            </a:r>
          </a:p>
          <a:p>
            <a:r>
              <a:rPr lang="de-CH" dirty="0" smtClean="0"/>
              <a:t>http://www.advisory.com/Daily-Briefing/2013/10/24/The-Lancet-million-will-die-from-strokes-each-year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CCBA3-A251-43A9-B1B9-B309A3F689C0}" type="slidenum">
              <a:rPr lang="de-CH" smtClean="0"/>
              <a:t>95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0341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85D0E-6511-AB44-B03E-8E3001D6D9DB}" type="slidenum">
              <a:rPr lang="en-US" altLang="x-none" smtClean="0"/>
              <a:pPr/>
              <a:t>99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51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85D0E-6511-AB44-B03E-8E3001D6D9DB}" type="slidenum">
              <a:rPr lang="en-US" altLang="x-none" smtClean="0"/>
              <a:pPr/>
              <a:t>100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97732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85D0E-6511-AB44-B03E-8E3001D6D9DB}" type="slidenum">
              <a:rPr lang="en-US" altLang="x-none" smtClean="0"/>
              <a:pPr/>
              <a:t>101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176042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2139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1272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80370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/>
              <a:t>CLICK TO EDIT MASTER TITLE STYLE</a:t>
            </a:r>
          </a:p>
        </p:txBody>
      </p:sp>
      <p:sp>
        <p:nvSpPr>
          <p:cNvPr id="6" name="Rectangle 5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419" y="2064774"/>
            <a:ext cx="10515163" cy="4068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38419" y="6356350"/>
            <a:ext cx="2743121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l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859" y="6356350"/>
            <a:ext cx="4114284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ctr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19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0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1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83A971A-5BA2-4982-B09A-40BAA5E215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7" y="6356350"/>
            <a:ext cx="1621441" cy="3357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6B173F3-FC68-4400-912C-2A3D31D236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6" y="6161617"/>
            <a:ext cx="2480842" cy="57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5530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91901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4" name="Shape 14"/>
          <p:cNvSpPr/>
          <p:nvPr/>
        </p:nvSpPr>
        <p:spPr>
          <a:xfrm>
            <a:off x="-12899" y="-12899"/>
            <a:ext cx="7035833" cy="6889433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864400" y="2111134"/>
            <a:ext cx="4696400" cy="398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4000"/>
            </a:lvl1pPr>
            <a:lvl2pPr lvl="1" rtl="0">
              <a:spcBef>
                <a:spcPts val="0"/>
              </a:spcBef>
              <a:buSzPct val="100000"/>
              <a:defRPr sz="4000"/>
            </a:lvl2pPr>
            <a:lvl3pPr lvl="2" rtl="0">
              <a:spcBef>
                <a:spcPts val="0"/>
              </a:spcBef>
              <a:buSzPct val="100000"/>
              <a:defRPr sz="4000"/>
            </a:lvl3pPr>
            <a:lvl4pPr lvl="3" rtl="0">
              <a:spcBef>
                <a:spcPts val="0"/>
              </a:spcBef>
              <a:buSzPct val="100000"/>
              <a:defRPr sz="4000"/>
            </a:lvl4pPr>
            <a:lvl5pPr lvl="4" rtl="0">
              <a:spcBef>
                <a:spcPts val="0"/>
              </a:spcBef>
              <a:buSzPct val="100000"/>
              <a:defRPr sz="4000"/>
            </a:lvl5pPr>
            <a:lvl6pPr lvl="5" rtl="0">
              <a:spcBef>
                <a:spcPts val="0"/>
              </a:spcBef>
              <a:buSzPct val="100000"/>
              <a:defRPr sz="4000"/>
            </a:lvl6pPr>
            <a:lvl7pPr lvl="6" rtl="0">
              <a:spcBef>
                <a:spcPts val="0"/>
              </a:spcBef>
              <a:buSzPct val="100000"/>
              <a:defRPr sz="4000"/>
            </a:lvl7pPr>
            <a:lvl8pPr lvl="7" rtl="0">
              <a:spcBef>
                <a:spcPts val="0"/>
              </a:spcBef>
              <a:buSzPct val="100000"/>
              <a:defRPr sz="4000"/>
            </a:lvl8pPr>
            <a:lvl9pPr lvl="8" rtl="0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8966601" y="4659067"/>
            <a:ext cx="2541599" cy="1375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5822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3350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28582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6549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1431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2887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3121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9120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248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5A289-F6F8-4830-B3C2-F6B2C58C472D}" type="datetimeFigureOut">
              <a:rPr lang="es-PE" smtClean="0"/>
              <a:t>20/02/2020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F441-BCAE-40A8-850D-F1F32038D8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8646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6" r:id="rId12"/>
    <p:sldLayoutId id="214748367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7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7.jpg"/><Relationship Id="rId4" Type="http://schemas.openxmlformats.org/officeDocument/2006/relationships/image" Target="../media/image22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7.jp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7.jp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3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jpeg"/><Relationship Id="rId39" Type="http://schemas.openxmlformats.org/officeDocument/2006/relationships/image" Target="../media/image58.png"/><Relationship Id="rId21" Type="http://schemas.openxmlformats.org/officeDocument/2006/relationships/image" Target="../media/image40.png"/><Relationship Id="rId34" Type="http://schemas.openxmlformats.org/officeDocument/2006/relationships/image" Target="../media/image5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33" Type="http://schemas.openxmlformats.org/officeDocument/2006/relationships/image" Target="../media/image52.png"/><Relationship Id="rId38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32" Type="http://schemas.openxmlformats.org/officeDocument/2006/relationships/image" Target="../media/image51.png"/><Relationship Id="rId37" Type="http://schemas.openxmlformats.org/officeDocument/2006/relationships/image" Target="../media/image56.png"/><Relationship Id="rId40" Type="http://schemas.openxmlformats.org/officeDocument/2006/relationships/image" Target="../media/image59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36" Type="http://schemas.openxmlformats.org/officeDocument/2006/relationships/image" Target="../media/image55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31" Type="http://schemas.openxmlformats.org/officeDocument/2006/relationships/image" Target="../media/image5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png"/><Relationship Id="rId35" Type="http://schemas.openxmlformats.org/officeDocument/2006/relationships/image" Target="../media/image54.png"/><Relationship Id="rId8" Type="http://schemas.openxmlformats.org/officeDocument/2006/relationships/image" Target="../media/image27.png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if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11" Type="http://schemas.openxmlformats.org/officeDocument/2006/relationships/image" Target="../media/image73.tiff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jpeg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jpeg"/><Relationship Id="rId7" Type="http://schemas.openxmlformats.org/officeDocument/2006/relationships/image" Target="../media/image81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g"/><Relationship Id="rId3" Type="http://schemas.openxmlformats.org/officeDocument/2006/relationships/image" Target="../media/image94.jpg"/><Relationship Id="rId7" Type="http://schemas.openxmlformats.org/officeDocument/2006/relationships/image" Target="../media/image9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jpeg"/><Relationship Id="rId5" Type="http://schemas.openxmlformats.org/officeDocument/2006/relationships/image" Target="../media/image96.jpg"/><Relationship Id="rId4" Type="http://schemas.openxmlformats.org/officeDocument/2006/relationships/image" Target="../media/image95.png"/><Relationship Id="rId9" Type="http://schemas.openxmlformats.org/officeDocument/2006/relationships/image" Target="../media/image100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10" Type="http://schemas.openxmlformats.org/officeDocument/2006/relationships/chart" Target="../charts/chart1.xml"/><Relationship Id="rId4" Type="http://schemas.openxmlformats.org/officeDocument/2006/relationships/image" Target="../media/image66.jpeg"/><Relationship Id="rId9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11" Type="http://schemas.openxmlformats.org/officeDocument/2006/relationships/chart" Target="../charts/chart3.xml"/><Relationship Id="rId5" Type="http://schemas.openxmlformats.org/officeDocument/2006/relationships/image" Target="../media/image67.png"/><Relationship Id="rId10" Type="http://schemas.openxmlformats.org/officeDocument/2006/relationships/chart" Target="../charts/chart2.xml"/><Relationship Id="rId4" Type="http://schemas.openxmlformats.org/officeDocument/2006/relationships/image" Target="../media/image66.jpeg"/><Relationship Id="rId9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4.png"/><Relationship Id="rId12" Type="http://schemas.openxmlformats.org/officeDocument/2006/relationships/image" Target="../media/image6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68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03.png"/><Relationship Id="rId10" Type="http://schemas.openxmlformats.org/officeDocument/2006/relationships/image" Target="../media/image6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6.jpeg"/><Relationship Id="rId1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fif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12" Type="http://schemas.openxmlformats.org/officeDocument/2006/relationships/image" Target="../media/image124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11" Type="http://schemas.openxmlformats.org/officeDocument/2006/relationships/image" Target="../media/image123.png"/><Relationship Id="rId5" Type="http://schemas.openxmlformats.org/officeDocument/2006/relationships/image" Target="../media/image117.jpeg"/><Relationship Id="rId10" Type="http://schemas.openxmlformats.org/officeDocument/2006/relationships/image" Target="../media/image122.png"/><Relationship Id="rId4" Type="http://schemas.openxmlformats.org/officeDocument/2006/relationships/image" Target="../media/image116.jpeg"/><Relationship Id="rId9" Type="http://schemas.openxmlformats.org/officeDocument/2006/relationships/image" Target="../media/image121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13" Type="http://schemas.openxmlformats.org/officeDocument/2006/relationships/image" Target="../media/image135.jpeg"/><Relationship Id="rId3" Type="http://schemas.openxmlformats.org/officeDocument/2006/relationships/image" Target="../media/image125.jpeg"/><Relationship Id="rId7" Type="http://schemas.openxmlformats.org/officeDocument/2006/relationships/image" Target="../media/image129.jpeg"/><Relationship Id="rId12" Type="http://schemas.openxmlformats.org/officeDocument/2006/relationships/image" Target="../media/image134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11" Type="http://schemas.openxmlformats.org/officeDocument/2006/relationships/image" Target="../media/image133.jpeg"/><Relationship Id="rId5" Type="http://schemas.openxmlformats.org/officeDocument/2006/relationships/image" Target="../media/image127.jpeg"/><Relationship Id="rId10" Type="http://schemas.openxmlformats.org/officeDocument/2006/relationships/image" Target="../media/image132.jpeg"/><Relationship Id="rId4" Type="http://schemas.openxmlformats.org/officeDocument/2006/relationships/image" Target="../media/image126.jpeg"/><Relationship Id="rId9" Type="http://schemas.openxmlformats.org/officeDocument/2006/relationships/image" Target="../media/image13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jpeg"/><Relationship Id="rId7" Type="http://schemas.openxmlformats.org/officeDocument/2006/relationships/image" Target="../media/image140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Relationship Id="rId9" Type="http://schemas.openxmlformats.org/officeDocument/2006/relationships/image" Target="../media/image14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jpeg"/><Relationship Id="rId7" Type="http://schemas.openxmlformats.org/officeDocument/2006/relationships/image" Target="../media/image155.png"/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jpeg"/><Relationship Id="rId4" Type="http://schemas.openxmlformats.org/officeDocument/2006/relationships/image" Target="../media/image15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7.png"/><Relationship Id="rId7" Type="http://schemas.openxmlformats.org/officeDocument/2006/relationships/chart" Target="../charts/chart8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159.png"/><Relationship Id="rId10" Type="http://schemas.openxmlformats.org/officeDocument/2006/relationships/image" Target="../media/image162.png"/><Relationship Id="rId4" Type="http://schemas.openxmlformats.org/officeDocument/2006/relationships/image" Target="../media/image158.png"/><Relationship Id="rId9" Type="http://schemas.openxmlformats.org/officeDocument/2006/relationships/image" Target="../media/image16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5.bin"/><Relationship Id="rId26" Type="http://schemas.openxmlformats.org/officeDocument/2006/relationships/oleObject" Target="../embeddings/oleObject23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4.bin"/><Relationship Id="rId25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24" Type="http://schemas.openxmlformats.org/officeDocument/2006/relationships/oleObject" Target="../embeddings/oleObject21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2.bin"/><Relationship Id="rId23" Type="http://schemas.openxmlformats.org/officeDocument/2006/relationships/oleObject" Target="../embeddings/oleObject20.bin"/><Relationship Id="rId28" Type="http://schemas.openxmlformats.org/officeDocument/2006/relationships/oleObject" Target="../embeddings/oleObject25.bin"/><Relationship Id="rId10" Type="http://schemas.openxmlformats.org/officeDocument/2006/relationships/oleObject" Target="../embeddings/oleObject7.bin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165.emf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11.bin"/><Relationship Id="rId22" Type="http://schemas.openxmlformats.org/officeDocument/2006/relationships/oleObject" Target="../embeddings/oleObject19.bin"/><Relationship Id="rId27" Type="http://schemas.openxmlformats.org/officeDocument/2006/relationships/oleObject" Target="../embeddings/oleObject24.bin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5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0.jpeg"/><Relationship Id="rId4" Type="http://schemas.openxmlformats.org/officeDocument/2006/relationships/image" Target="../media/image17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NULL"/><Relationship Id="rId18" Type="http://schemas.openxmlformats.org/officeDocument/2006/relationships/image" Target="NULL"/><Relationship Id="rId3" Type="http://schemas.openxmlformats.org/officeDocument/2006/relationships/image" Target="../media/image178.jpeg"/><Relationship Id="rId21" Type="http://schemas.openxmlformats.org/officeDocument/2006/relationships/image" Target="../media/image194.png"/><Relationship Id="rId7" Type="http://schemas.openxmlformats.org/officeDocument/2006/relationships/image" Target="NULL"/><Relationship Id="rId12" Type="http://schemas.openxmlformats.org/officeDocument/2006/relationships/image" Target="../media/image188.png"/><Relationship Id="rId17" Type="http://schemas.openxmlformats.org/officeDocument/2006/relationships/image" Target="../media/image191.png"/><Relationship Id="rId25" Type="http://schemas.openxmlformats.org/officeDocument/2006/relationships/image" Target="../media/image196.png"/><Relationship Id="rId2" Type="http://schemas.openxmlformats.org/officeDocument/2006/relationships/image" Target="../media/image177.jpeg"/><Relationship Id="rId16" Type="http://schemas.openxmlformats.org/officeDocument/2006/relationships/image" Target="../media/image190.png"/><Relationship Id="rId20" Type="http://schemas.openxmlformats.org/officeDocument/2006/relationships/image" Target="../media/image1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5.png"/><Relationship Id="rId11" Type="http://schemas.openxmlformats.org/officeDocument/2006/relationships/image" Target="NULL"/><Relationship Id="rId24" Type="http://schemas.openxmlformats.org/officeDocument/2006/relationships/image" Target="NULL"/><Relationship Id="rId5" Type="http://schemas.openxmlformats.org/officeDocument/2006/relationships/image" Target="../media/image184.png"/><Relationship Id="rId15" Type="http://schemas.openxmlformats.org/officeDocument/2006/relationships/image" Target="NULL"/><Relationship Id="rId23" Type="http://schemas.openxmlformats.org/officeDocument/2006/relationships/image" Target="../media/image195.png"/><Relationship Id="rId10" Type="http://schemas.openxmlformats.org/officeDocument/2006/relationships/image" Target="../media/image187.png"/><Relationship Id="rId19" Type="http://schemas.openxmlformats.org/officeDocument/2006/relationships/image" Target="../media/image192.png"/><Relationship Id="rId4" Type="http://schemas.openxmlformats.org/officeDocument/2006/relationships/image" Target="../media/image183.png"/><Relationship Id="rId9" Type="http://schemas.openxmlformats.org/officeDocument/2006/relationships/image" Target="NULL"/><Relationship Id="rId14" Type="http://schemas.openxmlformats.org/officeDocument/2006/relationships/image" Target="../media/image189.png"/><Relationship Id="rId22" Type="http://schemas.openxmlformats.org/officeDocument/2006/relationships/image" Target="NUL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9.emf"/><Relationship Id="rId5" Type="http://schemas.openxmlformats.org/officeDocument/2006/relationships/package" Target="../embeddings/Hoja_de_c_lculo_de_Microsoft_Excel1.xlsx"/><Relationship Id="rId4" Type="http://schemas.openxmlformats.org/officeDocument/2006/relationships/image" Target="../media/image17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01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20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slide" Target="slide19.xml"/><Relationship Id="rId5" Type="http://schemas.openxmlformats.org/officeDocument/2006/relationships/diagramData" Target="../diagrams/data2.xml"/><Relationship Id="rId10" Type="http://schemas.openxmlformats.org/officeDocument/2006/relationships/image" Target="../media/image203.jpg"/><Relationship Id="rId4" Type="http://schemas.openxmlformats.org/officeDocument/2006/relationships/image" Target="../media/image202.png"/><Relationship Id="rId9" Type="http://schemas.microsoft.com/office/2007/relationships/diagramDrawing" Target="../diagrams/drawing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frm=1&amp;source=images&amp;cd=&amp;cad=rja&amp;docid=JbzYHrHhEYlcyM&amp;tbnid=lJ3svDLASzEA0M:&amp;ved=0CAUQjRw&amp;url=http://hero-network.com/2013/03/31/mhealth-advancing-access-to-healthcare-services/&amp;ei=eB5MUrPrCZLc9QSnt4HQBQ&amp;bvm=bv.53371865,d.eWU&amp;psig=AFQjCNGGPCGeH5zjsXgP9M-pJbiVJMBpWw&amp;ust=1380806596535121" TargetMode="External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Relationship Id="rId9" Type="http://schemas.openxmlformats.org/officeDocument/2006/relationships/image" Target="../media/image21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4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13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13.e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mailto:telecapacitaciones@minsa.gob.pe" TargetMode="External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14.emf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mailto:telecapacitaciones@minsa.gob.pe" TargetMode="External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2.png"/><Relationship Id="rId5" Type="http://schemas.openxmlformats.org/officeDocument/2006/relationships/image" Target="../media/image221.png"/><Relationship Id="rId4" Type="http://schemas.openxmlformats.org/officeDocument/2006/relationships/image" Target="../media/image220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4.png"/><Relationship Id="rId4" Type="http://schemas.openxmlformats.org/officeDocument/2006/relationships/hyperlink" Target="http://www.google.ch/url?sa=i&amp;rct=j&amp;q=&amp;esrc=s&amp;source=images&amp;cd=&amp;cad=rja&amp;uact=8&amp;ved=0CAcQjRw&amp;url=http://www.deine-wandtattoos.de/weltkarte-ohne-antarktika.html&amp;ei=4jdHVd7uJJPPaOyUgLgI&amp;bvm=bv.92291466,d.d24&amp;psig=AFQjCNGp05RPyeZ3EXkrhScEUlTY4c7-4A&amp;ust=1430817118338309" TargetMode="Externa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7.jp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1"/>
          <a:stretch/>
        </p:blipFill>
        <p:spPr bwMode="auto">
          <a:xfrm>
            <a:off x="0" y="-146408"/>
            <a:ext cx="12192000" cy="688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415953" y="25077"/>
            <a:ext cx="9144000" cy="7279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 smtClean="0">
                <a:solidFill>
                  <a:srgbClr val="FFFF00"/>
                </a:solidFill>
              </a:rPr>
              <a:t>RED REGIONAL DE TELESALUD</a:t>
            </a:r>
            <a:endParaRPr lang="es-PE" dirty="0">
              <a:solidFill>
                <a:srgbClr val="FFFF00"/>
              </a:solidFill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3718572" y="6205409"/>
            <a:ext cx="6845449" cy="41056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 smtClean="0">
                <a:solidFill>
                  <a:schemeClr val="bg1"/>
                </a:solidFill>
              </a:rPr>
              <a:t>GERENCIA REGIONAL DE SALUD DE AREQUIPA</a:t>
            </a:r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47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5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087" y="552494"/>
            <a:ext cx="10819857" cy="973393"/>
          </a:xfrm>
        </p:spPr>
        <p:txBody>
          <a:bodyPr/>
          <a:lstStyle/>
          <a:p>
            <a:r>
              <a:rPr lang="es-ES" sz="4400"/>
              <a:t>Pacto 30•30•30: APS para la Salud Universal</a:t>
            </a:r>
            <a:endParaRPr lang="en-US" sz="440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56E624-A59D-4009-B206-27BECD3C0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978" y="1633571"/>
            <a:ext cx="10733518" cy="4435522"/>
          </a:xfrm>
        </p:spPr>
        <p:txBody>
          <a:bodyPr/>
          <a:lstStyle/>
          <a:p>
            <a:pPr marL="0" indent="0">
              <a:buNone/>
            </a:pPr>
            <a:r>
              <a:rPr lang="es-ES" sz="2200" dirty="0"/>
              <a:t>Requiere:</a:t>
            </a:r>
          </a:p>
          <a:p>
            <a:pPr lvl="1"/>
            <a:r>
              <a:rPr lang="es-ES" sz="2200" dirty="0"/>
              <a:t>La transformación de los  sistemas de salud para el 20</a:t>
            </a:r>
            <a:r>
              <a:rPr lang="es-ES" sz="2200" b="1" dirty="0"/>
              <a:t>30</a:t>
            </a:r>
            <a:r>
              <a:rPr lang="es-ES" sz="2200" dirty="0"/>
              <a:t> con base en la APS.</a:t>
            </a:r>
          </a:p>
          <a:p>
            <a:pPr lvl="1"/>
            <a:endParaRPr lang="es-ES" sz="2200" dirty="0"/>
          </a:p>
          <a:p>
            <a:pPr lvl="1"/>
            <a:r>
              <a:rPr lang="es-ES" sz="2200" dirty="0"/>
              <a:t>Un esfuerzo concertado para eliminar las barreras de acceso en un </a:t>
            </a:r>
            <a:r>
              <a:rPr lang="es-ES" sz="2200" b="1" dirty="0"/>
              <a:t>30%</a:t>
            </a:r>
            <a:r>
              <a:rPr lang="es-ES" sz="2200" dirty="0"/>
              <a:t> como mínimo, </a:t>
            </a:r>
          </a:p>
          <a:p>
            <a:pPr marL="457200" lvl="1" indent="0">
              <a:buNone/>
            </a:pPr>
            <a:endParaRPr lang="es-ES" sz="2200" dirty="0"/>
          </a:p>
          <a:p>
            <a:pPr lvl="1"/>
            <a:r>
              <a:rPr lang="es-ES" sz="2200" dirty="0"/>
              <a:t>Aumentar el gasto público en salud al menos a un 6% del producto interno bruto (PIB) e invertir al menos el </a:t>
            </a:r>
            <a:r>
              <a:rPr lang="es-ES" sz="2200" b="1" dirty="0"/>
              <a:t>30%</a:t>
            </a:r>
            <a:r>
              <a:rPr lang="es-ES" sz="2200" dirty="0"/>
              <a:t> de estos recursos </a:t>
            </a:r>
            <a:r>
              <a:rPr lang="es-ES" sz="2200" b="1" dirty="0"/>
              <a:t>en el primer nivel de atención.  </a:t>
            </a:r>
          </a:p>
          <a:p>
            <a:pPr lvl="1"/>
            <a:endParaRPr lang="es-ES" sz="2200" b="1" dirty="0"/>
          </a:p>
          <a:p>
            <a:pPr marL="457200" lvl="1" indent="0">
              <a:buNone/>
            </a:pPr>
            <a:r>
              <a:rPr lang="es-ES" sz="2200" dirty="0"/>
              <a:t>Esto catalizará la transformación necesaria para lograr la salud universal y los ODS para el 2030</a:t>
            </a:r>
            <a:endParaRPr lang="en-US" sz="2200" dirty="0"/>
          </a:p>
          <a:p>
            <a:pPr marL="0" indent="0" algn="just">
              <a:lnSpc>
                <a:spcPct val="100000"/>
              </a:lnSpc>
              <a:buNone/>
            </a:pPr>
            <a:endParaRPr lang="en-US" sz="2000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FFDE8C2F-F238-47C3-A113-9B604CBD85C8}"/>
              </a:ext>
            </a:extLst>
          </p:cNvPr>
          <p:cNvSpPr/>
          <p:nvPr/>
        </p:nvSpPr>
        <p:spPr>
          <a:xfrm>
            <a:off x="9278377" y="6275"/>
            <a:ext cx="2819400" cy="726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xmlns="" id="{EE389CC9-7144-4847-AD73-FF5C985578C7}"/>
              </a:ext>
            </a:extLst>
          </p:cNvPr>
          <p:cNvSpPr/>
          <p:nvPr/>
        </p:nvSpPr>
        <p:spPr>
          <a:xfrm>
            <a:off x="6193790" y="6261100"/>
            <a:ext cx="1177560" cy="4193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797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106F5E-269B-2D4C-8D44-7D8A53F5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462" y="978102"/>
            <a:ext cx="10997938" cy="1062644"/>
          </a:xfrm>
        </p:spPr>
        <p:txBody>
          <a:bodyPr anchor="b">
            <a:noAutofit/>
          </a:bodyPr>
          <a:lstStyle/>
          <a:p>
            <a:r>
              <a:rPr lang="en-US" sz="3600" b="1" dirty="0" err="1">
                <a:solidFill>
                  <a:srgbClr val="00AAF0"/>
                </a:solidFill>
              </a:rPr>
              <a:t>Transformar</a:t>
            </a:r>
            <a:r>
              <a:rPr lang="en-US" sz="3600" b="1" dirty="0">
                <a:solidFill>
                  <a:srgbClr val="00AAF0"/>
                </a:solidFill>
              </a:rPr>
              <a:t> los </a:t>
            </a:r>
            <a:r>
              <a:rPr lang="en-US" sz="3600" b="1" dirty="0" err="1">
                <a:solidFill>
                  <a:srgbClr val="00AAF0"/>
                </a:solidFill>
              </a:rPr>
              <a:t>sistemas</a:t>
            </a:r>
            <a:r>
              <a:rPr lang="en-US" sz="3600" b="1" dirty="0">
                <a:solidFill>
                  <a:srgbClr val="00AAF0"/>
                </a:solidFill>
              </a:rPr>
              <a:t> de </a:t>
            </a:r>
            <a:r>
              <a:rPr lang="en-US" sz="3600" b="1" dirty="0" err="1">
                <a:solidFill>
                  <a:srgbClr val="00AAF0"/>
                </a:solidFill>
              </a:rPr>
              <a:t>salud</a:t>
            </a:r>
            <a:r>
              <a:rPr lang="en-US" sz="3600" b="1" dirty="0">
                <a:solidFill>
                  <a:srgbClr val="00AAF0"/>
                </a:solidFill>
              </a:rPr>
              <a:t> 2030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67541D95-8AED-7949-B660-D21A816128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00"/>
          <a:stretch/>
        </p:blipFill>
        <p:spPr>
          <a:xfrm>
            <a:off x="1114023" y="2811104"/>
            <a:ext cx="3366480" cy="291001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C07ADF-5514-134B-9522-433BEC377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4610" y="2427909"/>
            <a:ext cx="7494310" cy="3215749"/>
          </a:xfrm>
        </p:spPr>
        <p:txBody>
          <a:bodyPr>
            <a:noAutofit/>
          </a:bodyPr>
          <a:lstStyle/>
          <a:p>
            <a:r>
              <a:rPr lang="es-ES" sz="2000" dirty="0"/>
              <a:t>Participación social real e inclusiva, particularmente de los grupos en condiciones de vulnerabilidad. </a:t>
            </a:r>
          </a:p>
          <a:p>
            <a:r>
              <a:rPr lang="es-ES" sz="2000" dirty="0"/>
              <a:t>Cambio de paradigma, un nuevo modelo de atención centrado en las personas, no en las enfermedades.</a:t>
            </a:r>
          </a:p>
          <a:p>
            <a:r>
              <a:rPr lang="es-ES" sz="2000" dirty="0"/>
              <a:t>Expansión progresiva de servicios equitativos, inclusivos e integrales y de calidad basados en APS.</a:t>
            </a:r>
          </a:p>
          <a:p>
            <a:r>
              <a:rPr lang="es-ES" sz="2000" dirty="0"/>
              <a:t>Intervenciones intersectoriales explícitas para abordar los determinantes sociales de la salud.</a:t>
            </a:r>
          </a:p>
          <a:p>
            <a:r>
              <a:rPr lang="es-ES" sz="2000" dirty="0"/>
              <a:t>Fortalecer las capacidades de salud pública con una perspectiva sobre las funciones esenciales de salud pública.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F9326EA-04CD-0149-B3D9-AF610906A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21422CCF-6147-497D-A6FA-670F5C1A485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101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D738DAF3-D2CA-437A-A7B1-D72EE2DD138A}"/>
              </a:ext>
            </a:extLst>
          </p:cNvPr>
          <p:cNvSpPr/>
          <p:nvPr/>
        </p:nvSpPr>
        <p:spPr>
          <a:xfrm>
            <a:off x="9278377" y="6275"/>
            <a:ext cx="2819400" cy="726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xmlns="" id="{0CBF0C41-CE36-42C9-A11D-61B067B49BCF}"/>
              </a:ext>
            </a:extLst>
          </p:cNvPr>
          <p:cNvSpPr/>
          <p:nvPr/>
        </p:nvSpPr>
        <p:spPr>
          <a:xfrm>
            <a:off x="6193790" y="6261100"/>
            <a:ext cx="1177560" cy="4193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196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094828-79F8-B94A-BA35-D8326445D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1" y="355933"/>
            <a:ext cx="12075737" cy="1062644"/>
          </a:xfrm>
        </p:spPr>
        <p:txBody>
          <a:bodyPr anchor="b">
            <a:noAutofit/>
          </a:bodyPr>
          <a:lstStyle/>
          <a:p>
            <a:r>
              <a:rPr lang="en-US" sz="3800" b="1" dirty="0" err="1">
                <a:solidFill>
                  <a:srgbClr val="00AAF0"/>
                </a:solidFill>
              </a:rPr>
              <a:t>Reducir</a:t>
            </a:r>
            <a:r>
              <a:rPr lang="en-US" sz="3800" b="1" dirty="0">
                <a:solidFill>
                  <a:srgbClr val="00AAF0"/>
                </a:solidFill>
              </a:rPr>
              <a:t> al </a:t>
            </a:r>
            <a:r>
              <a:rPr lang="en-US" sz="3800" b="1" dirty="0" err="1">
                <a:solidFill>
                  <a:srgbClr val="00AAF0"/>
                </a:solidFill>
              </a:rPr>
              <a:t>menos</a:t>
            </a:r>
            <a:r>
              <a:rPr lang="en-US" sz="3800" b="1" dirty="0">
                <a:solidFill>
                  <a:srgbClr val="00AAF0"/>
                </a:solidFill>
              </a:rPr>
              <a:t> </a:t>
            </a:r>
            <a:r>
              <a:rPr lang="en-US" sz="3800" b="1" dirty="0" err="1">
                <a:solidFill>
                  <a:srgbClr val="00AAF0"/>
                </a:solidFill>
              </a:rPr>
              <a:t>en</a:t>
            </a:r>
            <a:r>
              <a:rPr lang="en-US" sz="3800" b="1" dirty="0">
                <a:solidFill>
                  <a:srgbClr val="00AAF0"/>
                </a:solidFill>
              </a:rPr>
              <a:t> un 30% las barreras de </a:t>
            </a:r>
            <a:r>
              <a:rPr lang="en-US" sz="3800" b="1" dirty="0" err="1">
                <a:solidFill>
                  <a:srgbClr val="00AAF0"/>
                </a:solidFill>
              </a:rPr>
              <a:t>acceso</a:t>
            </a:r>
            <a:r>
              <a:rPr lang="en-US" sz="3800" b="1" dirty="0">
                <a:solidFill>
                  <a:srgbClr val="00AAF0"/>
                </a:solidFill>
              </a:rPr>
              <a:t> a la </a:t>
            </a:r>
            <a:r>
              <a:rPr lang="en-US" sz="3800" b="1" dirty="0" err="1">
                <a:solidFill>
                  <a:srgbClr val="00AAF0"/>
                </a:solidFill>
              </a:rPr>
              <a:t>salud</a:t>
            </a:r>
            <a:endParaRPr lang="en-US" sz="3800" b="1" dirty="0">
              <a:solidFill>
                <a:srgbClr val="00AAF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36B8C1-E9B5-E744-B95B-0D47E94FD1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00"/>
          <a:stretch/>
        </p:blipFill>
        <p:spPr>
          <a:xfrm>
            <a:off x="408494" y="2256975"/>
            <a:ext cx="3193282" cy="27854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1D3A27-1D0C-7940-9E86-806CEA543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7222" y="1659119"/>
            <a:ext cx="7626284" cy="42390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2000" dirty="0"/>
              <a:t>Muchas de estas barreras están relacionadas con los determinantes de la salud: geográficos, de género, de etnia, diversidad, culturales, socioeconómicos, institucionales, entre otros. Se necesita: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Reducirlas progresivamente para 2030 con acciones tanto en el sector de la salud como en otros sectores.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Actuar sectorial e intersectorialmente y mejorar la gobernanza de los sistemas de salud.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Definir de políticas de salud, sociales e inclusivas.</a:t>
            </a:r>
          </a:p>
          <a:p>
            <a:pPr>
              <a:lnSpc>
                <a:spcPct val="100000"/>
              </a:lnSpc>
            </a:pPr>
            <a:r>
              <a:rPr lang="es-ES" sz="2000" dirty="0"/>
              <a:t>Cambiar la forma tradicional de formular políticas y planificar en salud: pensar en las barreras que impiden que las personas tengan acceso efectivo a los servicios y al ejercicio del derecho a la salud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5711501-20D5-A74D-BD6E-EE66C0A5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21422CCF-6147-497D-A6FA-670F5C1A485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102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090766A4-1888-4175-8B97-2A18FD8B7A67}"/>
              </a:ext>
            </a:extLst>
          </p:cNvPr>
          <p:cNvSpPr/>
          <p:nvPr/>
        </p:nvSpPr>
        <p:spPr>
          <a:xfrm>
            <a:off x="9278377" y="6275"/>
            <a:ext cx="2819400" cy="726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xmlns="" id="{308A0771-2A8E-43A6-8574-1B6D29DA2D8E}"/>
              </a:ext>
            </a:extLst>
          </p:cNvPr>
          <p:cNvSpPr/>
          <p:nvPr/>
        </p:nvSpPr>
        <p:spPr>
          <a:xfrm>
            <a:off x="6193790" y="6261100"/>
            <a:ext cx="1177560" cy="4193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64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69CC67-B80C-B841-AA6A-9D9BE87C2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388339"/>
            <a:ext cx="10588434" cy="1062644"/>
          </a:xfrm>
        </p:spPr>
        <p:txBody>
          <a:bodyPr anchor="b">
            <a:normAutofit fontScale="90000"/>
          </a:bodyPr>
          <a:lstStyle/>
          <a:p>
            <a:r>
              <a:rPr lang="es-ES" sz="3600" b="1" dirty="0">
                <a:solidFill>
                  <a:srgbClr val="00AAF0"/>
                </a:solidFill>
              </a:rPr>
              <a:t>Destinar al menos un 30% del gasto público en salud al primer nivel de atención para el 2030 </a:t>
            </a:r>
            <a:endParaRPr lang="en-US" sz="3600" b="1" dirty="0">
              <a:solidFill>
                <a:srgbClr val="00AAF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8A775FA-AD14-0141-B808-39594A783E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00"/>
          <a:stretch/>
        </p:blipFill>
        <p:spPr>
          <a:xfrm>
            <a:off x="416440" y="2924226"/>
            <a:ext cx="2952651" cy="24827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6EDC8B-A6DF-7C45-88E0-3B07481FD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6260" y="1450983"/>
            <a:ext cx="8766928" cy="4742427"/>
          </a:xfrm>
        </p:spPr>
        <p:txBody>
          <a:bodyPr>
            <a:noAutofit/>
          </a:bodyPr>
          <a:lstStyle/>
          <a:p>
            <a:r>
              <a:rPr lang="es-ES" sz="1800" dirty="0"/>
              <a:t>Incrementar y optimizar el financiamiento público de manera sostenible, avanzando hacia el 6% del PIB y mejorando la eficiencia.</a:t>
            </a:r>
          </a:p>
          <a:p>
            <a:r>
              <a:rPr lang="es-ES" sz="1800" dirty="0"/>
              <a:t>Asignar nuevos recursos de manera eficiente, avanzando hacia la eliminación del pago directo. </a:t>
            </a:r>
          </a:p>
          <a:p>
            <a:r>
              <a:rPr lang="es-ES" sz="1800" dirty="0"/>
              <a:t>Reemplazar el pago directo con nuevos recursos públicos aumentará la protección financiera de la población.</a:t>
            </a:r>
          </a:p>
          <a:p>
            <a:r>
              <a:rPr lang="es-ES" sz="1800" dirty="0"/>
              <a:t>Asignar al menos el 30% del gasto público al primer nivel de atención:</a:t>
            </a:r>
          </a:p>
          <a:p>
            <a:pPr lvl="1"/>
            <a:r>
              <a:rPr lang="es-ES" sz="1800" dirty="0"/>
              <a:t>Atención de salud altamente resolutiva totalmente integrada en redes de salud bien organizadas</a:t>
            </a:r>
          </a:p>
          <a:p>
            <a:pPr lvl="1"/>
            <a:r>
              <a:rPr lang="es-ES" sz="1800" dirty="0"/>
              <a:t>Equipos interprofesionales de salud</a:t>
            </a:r>
          </a:p>
          <a:p>
            <a:pPr lvl="1"/>
            <a:r>
              <a:rPr lang="es-ES" sz="1800" dirty="0"/>
              <a:t>Medicamentos y otras tecnologías de salud.</a:t>
            </a:r>
          </a:p>
          <a:p>
            <a:pPr lvl="1"/>
            <a:r>
              <a:rPr lang="es-ES" sz="1800" dirty="0"/>
              <a:t>Capacidades de primer nivel de atención para actuar como coordinador y articulador de la red de servicios especializados de atención ambulatoria, hospitalaria y comunitaria.</a:t>
            </a:r>
          </a:p>
          <a:p>
            <a:pPr lvl="1"/>
            <a:r>
              <a:rPr lang="es-ES" sz="1800" dirty="0">
                <a:solidFill>
                  <a:srgbClr val="FF0000"/>
                </a:solidFill>
              </a:rPr>
              <a:t>Capacidades de la red de servicios de salud para garantizar la continuidad y la calidad de la atención integral.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21FDEC2-A317-7842-BDB9-6F75BEE2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21422CCF-6147-497D-A6FA-670F5C1A485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103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98B5B8E0-5A8A-40EA-BCAA-F7827AAE6F98}"/>
              </a:ext>
            </a:extLst>
          </p:cNvPr>
          <p:cNvSpPr/>
          <p:nvPr/>
        </p:nvSpPr>
        <p:spPr>
          <a:xfrm>
            <a:off x="9278377" y="6275"/>
            <a:ext cx="2819400" cy="726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xmlns="" id="{9E3ADB58-27C1-4263-BD4C-40F2529E4D18}"/>
              </a:ext>
            </a:extLst>
          </p:cNvPr>
          <p:cNvSpPr/>
          <p:nvPr/>
        </p:nvSpPr>
        <p:spPr>
          <a:xfrm>
            <a:off x="6193790" y="6261100"/>
            <a:ext cx="1177560" cy="4193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391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6451" y="12243"/>
            <a:ext cx="5977270" cy="1325563"/>
          </a:xfrm>
        </p:spPr>
        <p:txBody>
          <a:bodyPr/>
          <a:lstStyle/>
          <a:p>
            <a:r>
              <a:rPr lang="es-PE" b="1" dirty="0" smtClean="0">
                <a:solidFill>
                  <a:srgbClr val="FFFF00"/>
                </a:solidFill>
              </a:rPr>
              <a:t>Con el tiempo…</a:t>
            </a:r>
            <a:endParaRPr lang="es-PE" b="1" dirty="0">
              <a:solidFill>
                <a:srgbClr val="FFFF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5181" y="4167962"/>
            <a:ext cx="9835117" cy="2690037"/>
          </a:xfrm>
        </p:spPr>
        <p:txBody>
          <a:bodyPr>
            <a:normAutofit fontScale="70000" lnSpcReduction="20000"/>
          </a:bodyPr>
          <a:lstStyle/>
          <a:p>
            <a:r>
              <a:rPr lang="es-PE" dirty="0"/>
              <a:t>Ya no sólo Médico General…</a:t>
            </a:r>
          </a:p>
          <a:p>
            <a:r>
              <a:rPr lang="es-PE" dirty="0"/>
              <a:t>Ya no sólo Médico de Familia…</a:t>
            </a:r>
          </a:p>
          <a:p>
            <a:r>
              <a:rPr lang="es-PE" dirty="0"/>
              <a:t>Ya no Médico especialista…</a:t>
            </a:r>
          </a:p>
          <a:p>
            <a:r>
              <a:rPr lang="es-PE" dirty="0"/>
              <a:t>Médico Sub-especialista…</a:t>
            </a:r>
          </a:p>
          <a:p>
            <a:r>
              <a:rPr lang="es-PE" dirty="0"/>
              <a:t>Ahora Médico consultante…</a:t>
            </a:r>
          </a:p>
          <a:p>
            <a:r>
              <a:rPr lang="es-PE" dirty="0"/>
              <a:t>Nivel Regional, Nacional, Global…</a:t>
            </a:r>
          </a:p>
          <a:p>
            <a:r>
              <a:rPr lang="es-PE" dirty="0"/>
              <a:t>Mayor conocimiento…</a:t>
            </a:r>
          </a:p>
          <a:p>
            <a:r>
              <a:rPr lang="es-PE" dirty="0"/>
              <a:t>Médico Consultor…</a:t>
            </a:r>
          </a:p>
          <a:p>
            <a:endParaRPr lang="es-P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354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CONCLUSIONES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PE" dirty="0" smtClean="0"/>
              <a:t>LA TELESALUD ES UNA HERRAMIENTA VALIOSA PARA LA EQUIDAD E IGUALDAD EN EL CUIDADO DE LA SALUD</a:t>
            </a:r>
          </a:p>
          <a:p>
            <a:r>
              <a:rPr lang="es-PE" dirty="0" smtClean="0"/>
              <a:t>HAY QUE INTEGRAR LA TELESALUD AL SISTEMA DE SALUD CONVENCIONAL</a:t>
            </a:r>
          </a:p>
          <a:p>
            <a:r>
              <a:rPr lang="es-PE" dirty="0" smtClean="0"/>
              <a:t>LAS UNIVERSIDADES DEBEN FORMAR MÉDICOS-TICS (INFORMÁTICOS)</a:t>
            </a:r>
          </a:p>
          <a:p>
            <a:r>
              <a:rPr lang="es-PE" dirty="0" smtClean="0"/>
              <a:t>CERO PAPEL, HCE CON DATOS COMPLETOS, CON LETRA LEGIBLE, CÓDIGOS DE DIAGNÓSTICO Y TRATAMIENTO EXACTOS, A SOLO CLICK HIS, FUA, FAT, FIRMA ELECTRÓNICA, MEDICAMENTOS Y EXÁMENES AUXILIARES, ARTICULACIÓN TRANS-SECTORIAL</a:t>
            </a:r>
          </a:p>
          <a:p>
            <a:r>
              <a:rPr lang="es-PE" dirty="0" smtClean="0"/>
              <a:t>LA ERA DEL “HOMMUS DEUS”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21781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0" y="-107577"/>
            <a:ext cx="12192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29096" y="0"/>
            <a:ext cx="6981713" cy="1456660"/>
          </a:xfrm>
          <a:prstGeom prst="rect">
            <a:avLst/>
          </a:prstGeom>
          <a:solidFill>
            <a:srgbClr val="ED0950"/>
          </a:solidFill>
          <a:ln>
            <a:solidFill>
              <a:srgbClr val="ED09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dirty="0"/>
              <a:t>TELESALUD</a:t>
            </a:r>
            <a:br>
              <a:rPr lang="es-PE" sz="2800" dirty="0"/>
            </a:br>
            <a:r>
              <a:rPr lang="es-PE" sz="2800" dirty="0"/>
              <a:t> ¡¡¡El futuro de la salud en movimiento!!!</a:t>
            </a:r>
            <a:br>
              <a:rPr lang="es-PE" sz="2800" dirty="0"/>
            </a:br>
            <a:endParaRPr lang="es-PE" sz="2800" dirty="0"/>
          </a:p>
        </p:txBody>
      </p:sp>
      <p:sp>
        <p:nvSpPr>
          <p:cNvPr id="2" name="Rectángulo 1"/>
          <p:cNvSpPr/>
          <p:nvPr/>
        </p:nvSpPr>
        <p:spPr>
          <a:xfrm>
            <a:off x="390845" y="112241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>
                <a:solidFill>
                  <a:schemeClr val="bg1"/>
                </a:solidFill>
              </a:rPr>
              <a:t>Equipos digitales</a:t>
            </a:r>
          </a:p>
          <a:p>
            <a:r>
              <a:rPr lang="es-PE" dirty="0">
                <a:solidFill>
                  <a:schemeClr val="bg1"/>
                </a:solidFill>
              </a:rPr>
              <a:t>Terminales digitales</a:t>
            </a:r>
          </a:p>
          <a:p>
            <a:r>
              <a:rPr lang="es-PE" dirty="0">
                <a:solidFill>
                  <a:schemeClr val="bg1"/>
                </a:solidFill>
              </a:rPr>
              <a:t>Menos Referencias…</a:t>
            </a:r>
          </a:p>
          <a:p>
            <a:r>
              <a:rPr lang="es-PE" dirty="0">
                <a:solidFill>
                  <a:schemeClr val="bg1"/>
                </a:solidFill>
              </a:rPr>
              <a:t>Mayor contrarreferencia…</a:t>
            </a:r>
          </a:p>
          <a:p>
            <a:r>
              <a:rPr lang="es-PE" dirty="0">
                <a:solidFill>
                  <a:schemeClr val="bg1"/>
                </a:solidFill>
              </a:rPr>
              <a:t>Mayor seguimiento…</a:t>
            </a:r>
          </a:p>
          <a:p>
            <a:r>
              <a:rPr lang="es-PE" dirty="0">
                <a:solidFill>
                  <a:schemeClr val="bg1"/>
                </a:solidFill>
              </a:rPr>
              <a:t>Mayor “piel a piel”…</a:t>
            </a:r>
          </a:p>
          <a:p>
            <a:r>
              <a:rPr lang="es-PE" dirty="0">
                <a:solidFill>
                  <a:schemeClr val="bg1"/>
                </a:solidFill>
              </a:rPr>
              <a:t>Mayor “trascendencia </a:t>
            </a:r>
            <a:endParaRPr lang="es-PE" dirty="0" smtClean="0">
              <a:solidFill>
                <a:schemeClr val="bg1"/>
              </a:solidFill>
            </a:endParaRPr>
          </a:p>
          <a:p>
            <a:r>
              <a:rPr lang="es-PE" dirty="0" smtClean="0">
                <a:solidFill>
                  <a:schemeClr val="bg1"/>
                </a:solidFill>
              </a:rPr>
              <a:t>de </a:t>
            </a:r>
            <a:r>
              <a:rPr lang="es-PE" dirty="0">
                <a:solidFill>
                  <a:schemeClr val="bg1"/>
                </a:solidFill>
              </a:rPr>
              <a:t>pertenencia”</a:t>
            </a:r>
          </a:p>
        </p:txBody>
      </p:sp>
    </p:spTree>
    <p:extLst>
      <p:ext uri="{BB962C8B-B14F-4D97-AF65-F5344CB8AC3E}">
        <p14:creationId xmlns:p14="http://schemas.microsoft.com/office/powerpoint/2010/main" val="339664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01621" y="567032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4000" b="1" dirty="0">
                <a:solidFill>
                  <a:schemeClr val="bg1"/>
                </a:solidFill>
              </a:rPr>
              <a:t>A futuro…</a:t>
            </a:r>
            <a:br>
              <a:rPr lang="es-PE" sz="4000" b="1" dirty="0">
                <a:solidFill>
                  <a:schemeClr val="bg1"/>
                </a:solidFill>
              </a:rPr>
            </a:br>
            <a:endParaRPr lang="es-PE" sz="4000" b="1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55423" y="216591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 smtClean="0"/>
              <a:t>”</a:t>
            </a:r>
            <a:endParaRPr lang="es-PE" dirty="0"/>
          </a:p>
        </p:txBody>
      </p:sp>
      <p:sp>
        <p:nvSpPr>
          <p:cNvPr id="6" name="Rectángulo 5"/>
          <p:cNvSpPr/>
          <p:nvPr/>
        </p:nvSpPr>
        <p:spPr>
          <a:xfrm>
            <a:off x="401608" y="129184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>
                <a:solidFill>
                  <a:schemeClr val="bg1"/>
                </a:solidFill>
              </a:rPr>
              <a:t>RUMBO A LA INTELIGENCIA ARTIFICIAL</a:t>
            </a:r>
          </a:p>
          <a:p>
            <a:r>
              <a:rPr lang="es-PE" dirty="0">
                <a:solidFill>
                  <a:schemeClr val="bg1"/>
                </a:solidFill>
              </a:rPr>
              <a:t>LA MUERTE DE LA MUERTE</a:t>
            </a:r>
          </a:p>
          <a:p>
            <a:r>
              <a:rPr lang="es-PE" dirty="0">
                <a:solidFill>
                  <a:schemeClr val="bg1"/>
                </a:solidFill>
              </a:rPr>
              <a:t>LA TELESALUD ¡¡¡ SALVA VIDAS !!!</a:t>
            </a:r>
          </a:p>
          <a:p>
            <a:r>
              <a:rPr lang="es-PE" dirty="0">
                <a:solidFill>
                  <a:schemeClr val="bg1"/>
                </a:solidFill>
              </a:rPr>
              <a:t>“NADA SE VA A SALVAR DE LA TELESALUD” </a:t>
            </a:r>
          </a:p>
          <a:p>
            <a:r>
              <a:rPr lang="es-PE" dirty="0">
                <a:solidFill>
                  <a:schemeClr val="bg1"/>
                </a:solidFill>
              </a:rPr>
              <a:t>¡¡¡ EMPECEMOS YA !!!</a:t>
            </a:r>
          </a:p>
        </p:txBody>
      </p:sp>
    </p:spTree>
    <p:extLst>
      <p:ext uri="{BB962C8B-B14F-4D97-AF65-F5344CB8AC3E}">
        <p14:creationId xmlns:p14="http://schemas.microsoft.com/office/powerpoint/2010/main" val="204055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ED03F169-9A88-4A6A-9726-815FC59958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VVQi53Ps8aCbuCwX">
            <a:hlinkClick r:id="" action="ppaction://media"/>
            <a:extLst>
              <a:ext uri="{FF2B5EF4-FFF2-40B4-BE49-F238E27FC236}">
                <a16:creationId xmlns:a16="http://schemas.microsoft.com/office/drawing/2014/main" xmlns="" id="{01BDCF2F-0BFE-4BE7-8BAD-0613677C57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31035" y="0"/>
            <a:ext cx="8248650" cy="684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2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oms-vacunas-ebola.jpg" descr="oms-vacunas-ebola.jpg"/>
          <p:cNvPicPr>
            <a:picLocks noChangeAspect="1"/>
          </p:cNvPicPr>
          <p:nvPr/>
        </p:nvPicPr>
        <p:blipFill>
          <a:blip r:embed="rId2">
            <a:extLst/>
          </a:blip>
          <a:srcRect l="9202"/>
          <a:stretch>
            <a:fillRect/>
          </a:stretch>
        </p:blipFill>
        <p:spPr>
          <a:xfrm>
            <a:off x="0" y="-13366"/>
            <a:ext cx="12192000" cy="6871366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En el 2020"/>
          <p:cNvSpPr txBox="1"/>
          <p:nvPr/>
        </p:nvSpPr>
        <p:spPr>
          <a:xfrm>
            <a:off x="7473744" y="4139577"/>
            <a:ext cx="72200" cy="667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5500" b="1">
                <a:solidFill>
                  <a:srgbClr val="FFFFFF"/>
                </a:solidFill>
                <a:effectLst>
                  <a:outerShdw blurRad="12700" dist="63500" dir="978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endParaRPr sz="3867" dirty="0"/>
          </a:p>
        </p:txBody>
      </p:sp>
      <p:sp>
        <p:nvSpPr>
          <p:cNvPr id="165" name="10.3 millones de personas serán víctimas del cáncer"/>
          <p:cNvSpPr txBox="1"/>
          <p:nvPr/>
        </p:nvSpPr>
        <p:spPr>
          <a:xfrm>
            <a:off x="6702765" y="5620551"/>
            <a:ext cx="4005797" cy="60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>
            <a:lvl1pPr algn="l">
              <a:defRPr sz="4900">
                <a:solidFill>
                  <a:srgbClr val="FFFFFF"/>
                </a:solidFill>
                <a:effectLst>
                  <a:outerShdw blurRad="12700" dist="63500" dir="90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endParaRPr sz="3445" dirty="0"/>
          </a:p>
        </p:txBody>
      </p:sp>
      <p:sp>
        <p:nvSpPr>
          <p:cNvPr id="2" name="Rectángulo 1"/>
          <p:cNvSpPr/>
          <p:nvPr/>
        </p:nvSpPr>
        <p:spPr>
          <a:xfrm>
            <a:off x="8119730" y="730839"/>
            <a:ext cx="40722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6000" dirty="0">
                <a:solidFill>
                  <a:schemeClr val="bg1"/>
                </a:solidFill>
                <a:latin typeface="Calibri Light" panose="020F0302020204030204"/>
              </a:rPr>
              <a:t>SALUD PARA TODOS POR TODOS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8303234" y="4349316"/>
            <a:ext cx="3705261" cy="17396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PE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040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27589" y="5937463"/>
            <a:ext cx="4508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/>
              <a:t>DR. GUSTAVO RONDON FUDINAGA</a:t>
            </a:r>
            <a:endParaRPr lang="es-PE" sz="2000" b="1" dirty="0"/>
          </a:p>
        </p:txBody>
      </p:sp>
    </p:spTree>
    <p:extLst>
      <p:ext uri="{BB962C8B-B14F-4D97-AF65-F5344CB8AC3E}">
        <p14:creationId xmlns:p14="http://schemas.microsoft.com/office/powerpoint/2010/main" val="382791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224" y="5166315"/>
            <a:ext cx="6493983" cy="1691685"/>
          </a:xfrm>
        </p:spPr>
        <p:txBody>
          <a:bodyPr>
            <a:noAutofit/>
          </a:bodyPr>
          <a:lstStyle/>
          <a:p>
            <a:r>
              <a:rPr lang="es-PE" sz="7200" b="1" dirty="0" smtClean="0">
                <a:solidFill>
                  <a:schemeClr val="bg1"/>
                </a:solidFill>
              </a:rPr>
              <a:t>GRACIAS TOTALES!!!</a:t>
            </a:r>
            <a:endParaRPr lang="es-PE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1571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Captura de pantalla 2017-11-08 a la(s) 14.29.01.png" descr="Captura de pantalla 2017-11-08 a la(s) 14.29.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Marcador de texto 3"/>
          <p:cNvSpPr txBox="1">
            <a:spLocks/>
          </p:cNvSpPr>
          <p:nvPr/>
        </p:nvSpPr>
        <p:spPr>
          <a:xfrm>
            <a:off x="1904801" y="3810912"/>
            <a:ext cx="3678424" cy="19014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 smtClean="0">
                <a:solidFill>
                  <a:schemeClr val="bg1"/>
                </a:solidFill>
              </a:rPr>
              <a:t>TELEHEALTH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e – SALUD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CIBERSALUD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SALUD DIGITAL 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SALUD GLOBAL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646638" y="903632"/>
            <a:ext cx="4937042" cy="8633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 smtClean="0">
                <a:solidFill>
                  <a:srgbClr val="FFFF00"/>
                </a:solidFill>
              </a:rPr>
              <a:t>DENOMINACIONES</a:t>
            </a:r>
            <a:endParaRPr lang="es-P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7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117" y="187325"/>
            <a:ext cx="3932237" cy="1600200"/>
          </a:xfrm>
        </p:spPr>
        <p:txBody>
          <a:bodyPr/>
          <a:lstStyle/>
          <a:p>
            <a:r>
              <a:rPr lang="es-PE" dirty="0" err="1" smtClean="0"/>
              <a:t>TIPs</a:t>
            </a:r>
            <a:r>
              <a:rPr lang="es-PE" dirty="0" smtClean="0"/>
              <a:t> DE LAS </a:t>
            </a:r>
            <a:r>
              <a:rPr lang="es-PE" dirty="0" err="1" smtClean="0"/>
              <a:t>TICs</a:t>
            </a:r>
            <a:endParaRPr lang="es-PE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48116" y="1971338"/>
            <a:ext cx="3932237" cy="3811588"/>
          </a:xfrm>
        </p:spPr>
        <p:txBody>
          <a:bodyPr/>
          <a:lstStyle/>
          <a:p>
            <a:r>
              <a:rPr lang="es-PE" dirty="0" smtClean="0"/>
              <a:t>EL MUNDO ESTÁ CAMBIANDO Y TENEMOS QUE SUBIR A ESA OLA</a:t>
            </a:r>
          </a:p>
          <a:p>
            <a:r>
              <a:rPr lang="es-PE" dirty="0" smtClean="0"/>
              <a:t>CONECTAR A LOS NO CONECTADOS</a:t>
            </a:r>
          </a:p>
          <a:p>
            <a:r>
              <a:rPr lang="es-PE" dirty="0" smtClean="0"/>
              <a:t>PROPUESTA NO TRADICIONAL</a:t>
            </a:r>
          </a:p>
          <a:p>
            <a:r>
              <a:rPr lang="es-PE" dirty="0" smtClean="0"/>
              <a:t>MEDICINA QUE VIAJA VIRTUAL PARA CURAR PERSONAS REALES</a:t>
            </a:r>
          </a:p>
          <a:p>
            <a:r>
              <a:rPr lang="es-PE" dirty="0" smtClean="0"/>
              <a:t>SALUD UNIVERSAL PARA TODOS, POR TODOS Y EN TODAS PARTES</a:t>
            </a:r>
          </a:p>
          <a:p>
            <a:r>
              <a:rPr lang="es-PE" dirty="0" smtClean="0"/>
              <a:t>VIVIMOS LA ERA DIGITAL IRREMEDIABLEMENTE</a:t>
            </a:r>
          </a:p>
          <a:p>
            <a:r>
              <a:rPr lang="es-PE" dirty="0" smtClean="0"/>
              <a:t>INTERNET PARA TODOS, NO ES UN LUJO, ES UNA NECESIDAD</a:t>
            </a:r>
            <a:endParaRPr lang="es-P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198" y="1711150"/>
            <a:ext cx="6699253" cy="336645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182262" y="779458"/>
            <a:ext cx="3931124" cy="738664"/>
          </a:xfrm>
          <a:prstGeom prst="rect">
            <a:avLst/>
          </a:prstGeom>
          <a:noFill/>
          <a:ln>
            <a:noFill/>
          </a:ln>
        </p:spPr>
        <p:txBody>
          <a:bodyPr wrap="none" lIns="121917" tIns="60958" rIns="121917" bIns="60958">
            <a:spAutoFit/>
          </a:bodyPr>
          <a:lstStyle>
            <a:defPPr>
              <a:defRPr lang="es-ES"/>
            </a:defPPr>
            <a:lvl1pPr algn="ctr" eaLnBrk="0" hangingPunct="0">
              <a:defRPr sz="3200" b="1">
                <a:solidFill>
                  <a:schemeClr val="tx2">
                    <a:lumMod val="75000"/>
                  </a:schemeClr>
                </a:solidFill>
                <a:latin typeface="Verdana" pitchFamily="34" charset="0"/>
              </a:defRPr>
            </a:lvl1pPr>
            <a:lvl2pPr marL="742950" indent="-285750" algn="ctr" eaLnBrk="0" hangingPunct="0">
              <a:defRPr sz="2400">
                <a:latin typeface="Frutiger 55 Roman"/>
                <a:cs typeface="Arial" pitchFamily="34" charset="0"/>
              </a:defRPr>
            </a:lvl2pPr>
            <a:lvl3pPr marL="1143000" indent="-228600" algn="ctr" eaLnBrk="0" hangingPunct="0">
              <a:defRPr sz="2400">
                <a:latin typeface="Frutiger 55 Roman"/>
                <a:cs typeface="Arial" pitchFamily="34" charset="0"/>
              </a:defRPr>
            </a:lvl3pPr>
            <a:lvl4pPr marL="1600200" indent="-228600" algn="ctr" eaLnBrk="0" hangingPunct="0">
              <a:defRPr sz="2400">
                <a:latin typeface="Frutiger 55 Roman"/>
                <a:cs typeface="Arial" pitchFamily="34" charset="0"/>
              </a:defRPr>
            </a:lvl4pPr>
            <a:lvl5pPr marL="2057400" indent="-228600" algn="ctr" eaLnBrk="0" hangingPunct="0">
              <a:defRPr sz="2400">
                <a:latin typeface="Frutiger 55 Roman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Frutiger 55 Roman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Frutiger 55 Roman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Frutiger 55 Roman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Frutiger 55 Roman"/>
                <a:cs typeface="Arial" pitchFamily="34" charset="0"/>
              </a:defRPr>
            </a:lvl9pPr>
          </a:lstStyle>
          <a:p>
            <a:r>
              <a:rPr lang="es-ES" sz="4000" dirty="0">
                <a:latin typeface="Cambria"/>
                <a:cs typeface="Cambria"/>
              </a:rPr>
              <a:t>Mercado digital </a:t>
            </a:r>
          </a:p>
        </p:txBody>
      </p:sp>
    </p:spTree>
    <p:extLst>
      <p:ext uri="{BB962C8B-B14F-4D97-AF65-F5344CB8AC3E}">
        <p14:creationId xmlns:p14="http://schemas.microsoft.com/office/powerpoint/2010/main" val="419249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ciexpro.com/wp-content/uploads/2017/09/transformaci%C3%B3n-digital.jpg">
            <a:extLst>
              <a:ext uri="{FF2B5EF4-FFF2-40B4-BE49-F238E27FC236}">
                <a16:creationId xmlns:a16="http://schemas.microsoft.com/office/drawing/2014/main" xmlns="" id="{141340CF-4297-4A64-9FA7-C355E422C7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0" t="623" r="25262" b="-1"/>
          <a:stretch/>
        </p:blipFill>
        <p:spPr bwMode="auto">
          <a:xfrm>
            <a:off x="4818888" y="10"/>
            <a:ext cx="7373112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reeform 8">
            <a:extLst>
              <a:ext uri="{FF2B5EF4-FFF2-40B4-BE49-F238E27FC236}">
                <a16:creationId xmlns:a16="http://schemas.microsoft.com/office/drawing/2014/main" xmlns="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851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75" name="Freeform 11">
            <a:extLst>
              <a:ext uri="{FF2B5EF4-FFF2-40B4-BE49-F238E27FC236}">
                <a16:creationId xmlns:a16="http://schemas.microsoft.com/office/drawing/2014/main" xmlns="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852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Marcador de texto 3"/>
          <p:cNvSpPr>
            <a:spLocks noGrp="1"/>
          </p:cNvSpPr>
          <p:nvPr>
            <p:ph type="ctrTitle"/>
          </p:nvPr>
        </p:nvSpPr>
        <p:spPr>
          <a:xfrm>
            <a:off x="462579" y="2799612"/>
            <a:ext cx="6874136" cy="3986399"/>
          </a:xfrm>
        </p:spPr>
        <p:txBody>
          <a:bodyPr>
            <a:normAutofit fontScale="90000"/>
          </a:bodyPr>
          <a:lstStyle/>
          <a:p>
            <a:r>
              <a:rPr lang="es-PE" sz="4400" dirty="0" smtClean="0"/>
              <a:t>TIPS DE LAS TICS</a:t>
            </a:r>
            <a:r>
              <a:rPr lang="es-PE" sz="2200" dirty="0" smtClean="0"/>
              <a:t/>
            </a:r>
            <a:br>
              <a:rPr lang="es-PE" sz="2200" dirty="0" smtClean="0"/>
            </a:br>
            <a:r>
              <a:rPr lang="es-PE" sz="2200" dirty="0"/>
              <a:t/>
            </a:r>
            <a:br>
              <a:rPr lang="es-PE" sz="2200" dirty="0"/>
            </a:br>
            <a:r>
              <a:rPr lang="es-PE" sz="2200" dirty="0" smtClean="0"/>
              <a:t/>
            </a:r>
            <a:br>
              <a:rPr lang="es-PE" sz="2200" dirty="0" smtClean="0"/>
            </a:br>
            <a:r>
              <a:rPr lang="es-PE" sz="2200" dirty="0"/>
              <a:t/>
            </a:r>
            <a:br>
              <a:rPr lang="es-PE" sz="2200" dirty="0"/>
            </a:br>
            <a:r>
              <a:rPr lang="es-PE" sz="2200" dirty="0" smtClean="0"/>
              <a:t>INTELIGENCIA ARTIFICIAL</a:t>
            </a:r>
          </a:p>
          <a:p>
            <a:r>
              <a:rPr lang="es-PE" sz="2200" dirty="0" smtClean="0"/>
              <a:t>LA TECNOLOGÍA AFECTA NUESTRO FUTURO</a:t>
            </a:r>
          </a:p>
          <a:p>
            <a:r>
              <a:rPr lang="es-PE" sz="2200" dirty="0" smtClean="0"/>
              <a:t>LA TELESALUD ES TRANSVERSAL A TODO</a:t>
            </a:r>
          </a:p>
          <a:p>
            <a:r>
              <a:rPr lang="es-PE" sz="2200" dirty="0" smtClean="0"/>
              <a:t>EL TELETRABAJO Y EL MUNDO GLOBAL</a:t>
            </a:r>
          </a:p>
          <a:p>
            <a:r>
              <a:rPr lang="es-PE" sz="2200" dirty="0" smtClean="0"/>
              <a:t>INTEROPERABILIDAD</a:t>
            </a:r>
          </a:p>
          <a:p>
            <a:r>
              <a:rPr lang="es-PE" sz="2200" dirty="0" smtClean="0"/>
              <a:t>REINVENCIÓN DEL ESTADO</a:t>
            </a:r>
          </a:p>
          <a:p>
            <a:r>
              <a:rPr lang="es-PE" sz="2200" dirty="0" smtClean="0"/>
              <a:t>APORTAR SERVICIOS DE SALUD DONDE LA DISTANCIA Y LA GEOGRAFÍA LO EVITAN O ENTORPECEN (OMS 1977)</a:t>
            </a:r>
            <a:br>
              <a:rPr lang="es-PE" sz="2200" dirty="0" smtClean="0"/>
            </a:br>
            <a:r>
              <a:rPr lang="es-PE" sz="2200" dirty="0" smtClean="0"/>
              <a:t>LA TRANSFORMACIÓN DIGITAL ES CUESTIÓN DE PERSONAS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0861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smtClean="0"/>
              <a:t>CURVA DE LOS PIONEROS INNOVADORES</a:t>
            </a:r>
            <a:endParaRPr lang="es-PE" dirty="0"/>
          </a:p>
        </p:txBody>
      </p:sp>
      <p:pic>
        <p:nvPicPr>
          <p:cNvPr id="5" name="Imagen 4" descr="Resultado de imagen para diffusion of innovations rogers 5th edition pdf curv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4" y="1473798"/>
            <a:ext cx="12073666" cy="50345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799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9847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8648" y="1957896"/>
            <a:ext cx="4173967" cy="5507908"/>
          </a:xfrm>
        </p:spPr>
        <p:txBody>
          <a:bodyPr>
            <a:noAutofit/>
          </a:bodyPr>
          <a:lstStyle/>
          <a:p>
            <a:r>
              <a:rPr lang="es-PE" sz="2400" b="1" dirty="0"/>
              <a:t>TERRITORIALIDAD </a:t>
            </a:r>
            <a:br>
              <a:rPr lang="es-PE" sz="2400" b="1" dirty="0"/>
            </a:br>
            <a:r>
              <a:rPr lang="es-PE" sz="2400" b="1" dirty="0"/>
              <a:t>INTERCONEXIÓN </a:t>
            </a:r>
            <a:br>
              <a:rPr lang="es-PE" sz="2400" b="1" dirty="0"/>
            </a:br>
            <a:r>
              <a:rPr lang="es-PE" sz="2400" b="1" dirty="0" smtClean="0"/>
              <a:t>REDES INTEGRADAS DE SALUD </a:t>
            </a:r>
            <a:r>
              <a:rPr lang="es-PE" sz="2400" b="1" dirty="0"/>
              <a:t/>
            </a:r>
            <a:br>
              <a:rPr lang="es-PE" sz="2400" b="1" dirty="0"/>
            </a:br>
            <a:r>
              <a:rPr lang="es-PE" sz="2400" b="1" dirty="0"/>
              <a:t>COGESTIÓN </a:t>
            </a:r>
            <a:br>
              <a:rPr lang="es-PE" sz="2400" b="1" dirty="0"/>
            </a:br>
            <a:r>
              <a:rPr lang="es-PE" sz="2400" b="1" dirty="0"/>
              <a:t>TELESALUD</a:t>
            </a:r>
            <a:br>
              <a:rPr lang="es-PE" sz="2400" b="1" dirty="0"/>
            </a:br>
            <a:r>
              <a:rPr lang="es-PE" sz="2400" b="1" dirty="0"/>
              <a:t>TELEMEDICINA</a:t>
            </a:r>
            <a:br>
              <a:rPr lang="es-PE" sz="2400" b="1" dirty="0"/>
            </a:br>
            <a:r>
              <a:rPr lang="es-PE" sz="2400" b="1" dirty="0"/>
              <a:t>TELEGESTIÓN</a:t>
            </a:r>
            <a:br>
              <a:rPr lang="es-PE" sz="2400" b="1" dirty="0"/>
            </a:br>
            <a:r>
              <a:rPr lang="es-PE" sz="2400" b="1" dirty="0"/>
              <a:t>TELECAPACITACIÓN</a:t>
            </a:r>
            <a:br>
              <a:rPr lang="es-PE" sz="2400" b="1" dirty="0"/>
            </a:br>
            <a:r>
              <a:rPr lang="es-PE" sz="2400" b="1" dirty="0"/>
              <a:t>TELEIEC</a:t>
            </a:r>
            <a:r>
              <a:rPr lang="es-PE" sz="8000" dirty="0"/>
              <a:t/>
            </a:r>
            <a:br>
              <a:rPr lang="es-PE" sz="8000" dirty="0"/>
            </a:br>
            <a:endParaRPr lang="es-PE" sz="8000" b="1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38200" y="854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rgbClr val="FFFF00"/>
                </a:solidFill>
              </a:rPr>
              <a:t>SALUD INTEGRAL E INTEGRADA</a:t>
            </a:r>
            <a:endParaRPr lang="es-PE" b="1" dirty="0">
              <a:solidFill>
                <a:srgbClr val="FFFF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057939" y="3244334"/>
            <a:ext cx="22958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/>
              <a:t>TODO CAMBIO CENTRADO EN EL PACIENTE</a:t>
            </a:r>
          </a:p>
        </p:txBody>
      </p:sp>
    </p:spTree>
    <p:extLst>
      <p:ext uri="{BB962C8B-B14F-4D97-AF65-F5344CB8AC3E}">
        <p14:creationId xmlns:p14="http://schemas.microsoft.com/office/powerpoint/2010/main" val="212008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n 257">
            <a:extLst>
              <a:ext uri="{FF2B5EF4-FFF2-40B4-BE49-F238E27FC236}">
                <a16:creationId xmlns="" xmlns:a16="http://schemas.microsoft.com/office/drawing/2014/main" id="{56B9581B-613C-4FFD-B4ED-3F84F10F4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 t="533"/>
          <a:stretch>
            <a:fillRect/>
          </a:stretch>
        </p:blipFill>
        <p:spPr bwMode="auto">
          <a:xfrm>
            <a:off x="0" y="-320675"/>
            <a:ext cx="12217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ángulo 4">
            <a:extLst>
              <a:ext uri="{FF2B5EF4-FFF2-40B4-BE49-F238E27FC236}">
                <a16:creationId xmlns="" xmlns:a16="http://schemas.microsoft.com/office/drawing/2014/main" id="{F534E0A2-76E6-4F68-8032-EDD8A03FD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625" y="30163"/>
            <a:ext cx="2332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Titulo tema 2.1</a:t>
            </a:r>
          </a:p>
        </p:txBody>
      </p:sp>
      <p:pic>
        <p:nvPicPr>
          <p:cNvPr id="13316" name="Imagen 4">
            <a:extLst>
              <a:ext uri="{FF2B5EF4-FFF2-40B4-BE49-F238E27FC236}">
                <a16:creationId xmlns="" xmlns:a16="http://schemas.microsoft.com/office/drawing/2014/main" id="{4B2BC9C3-EA85-4935-810A-B1AA2032B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528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5">
            <a:extLst>
              <a:ext uri="{FF2B5EF4-FFF2-40B4-BE49-F238E27FC236}">
                <a16:creationId xmlns="" xmlns:a16="http://schemas.microsoft.com/office/drawing/2014/main" id="{408CCD5E-6053-4B62-B256-0AA6D4C6123B}"/>
              </a:ext>
            </a:extLst>
          </p:cNvPr>
          <p:cNvSpPr/>
          <p:nvPr/>
        </p:nvSpPr>
        <p:spPr>
          <a:xfrm>
            <a:off x="7924800" y="0"/>
            <a:ext cx="4303713" cy="522288"/>
          </a:xfrm>
          <a:custGeom>
            <a:avLst/>
            <a:gdLst>
              <a:gd name="connsiteX0" fmla="*/ 0 w 6016625"/>
              <a:gd name="connsiteY0" fmla="*/ 0 h 503238"/>
              <a:gd name="connsiteX1" fmla="*/ 6016625 w 6016625"/>
              <a:gd name="connsiteY1" fmla="*/ 0 h 503238"/>
              <a:gd name="connsiteX2" fmla="*/ 6016625 w 6016625"/>
              <a:gd name="connsiteY2" fmla="*/ 503238 h 503238"/>
              <a:gd name="connsiteX3" fmla="*/ 0 w 6016625"/>
              <a:gd name="connsiteY3" fmla="*/ 503238 h 503238"/>
              <a:gd name="connsiteX4" fmla="*/ 0 w 6016625"/>
              <a:gd name="connsiteY4" fmla="*/ 0 h 503238"/>
              <a:gd name="connsiteX0" fmla="*/ 0 w 6016625"/>
              <a:gd name="connsiteY0" fmla="*/ 0 h 509334"/>
              <a:gd name="connsiteX1" fmla="*/ 6016625 w 6016625"/>
              <a:gd name="connsiteY1" fmla="*/ 0 h 509334"/>
              <a:gd name="connsiteX2" fmla="*/ 6016625 w 6016625"/>
              <a:gd name="connsiteY2" fmla="*/ 503238 h 509334"/>
              <a:gd name="connsiteX3" fmla="*/ 256032 w 6016625"/>
              <a:gd name="connsiteY3" fmla="*/ 509334 h 509334"/>
              <a:gd name="connsiteX4" fmla="*/ 0 w 6016625"/>
              <a:gd name="connsiteY4" fmla="*/ 0 h 509334"/>
              <a:gd name="connsiteX0" fmla="*/ 0 w 6025147"/>
              <a:gd name="connsiteY0" fmla="*/ 0 h 539814"/>
              <a:gd name="connsiteX1" fmla="*/ 6016625 w 6025147"/>
              <a:gd name="connsiteY1" fmla="*/ 0 h 539814"/>
              <a:gd name="connsiteX2" fmla="*/ 6025147 w 6025147"/>
              <a:gd name="connsiteY2" fmla="*/ 539814 h 539814"/>
              <a:gd name="connsiteX3" fmla="*/ 256032 w 6025147"/>
              <a:gd name="connsiteY3" fmla="*/ 509334 h 539814"/>
              <a:gd name="connsiteX4" fmla="*/ 0 w 6025147"/>
              <a:gd name="connsiteY4" fmla="*/ 0 h 539814"/>
              <a:gd name="connsiteX0" fmla="*/ 0 w 6025147"/>
              <a:gd name="connsiteY0" fmla="*/ 0 h 539814"/>
              <a:gd name="connsiteX1" fmla="*/ 6016625 w 6025147"/>
              <a:gd name="connsiteY1" fmla="*/ 0 h 539814"/>
              <a:gd name="connsiteX2" fmla="*/ 6025147 w 6025147"/>
              <a:gd name="connsiteY2" fmla="*/ 539814 h 539814"/>
              <a:gd name="connsiteX3" fmla="*/ 256032 w 6025147"/>
              <a:gd name="connsiteY3" fmla="*/ 521526 h 539814"/>
              <a:gd name="connsiteX4" fmla="*/ 0 w 6025147"/>
              <a:gd name="connsiteY4" fmla="*/ 0 h 539814"/>
              <a:gd name="connsiteX0" fmla="*/ 0 w 6025147"/>
              <a:gd name="connsiteY0" fmla="*/ 0 h 539814"/>
              <a:gd name="connsiteX1" fmla="*/ 6016625 w 6025147"/>
              <a:gd name="connsiteY1" fmla="*/ 0 h 539814"/>
              <a:gd name="connsiteX2" fmla="*/ 6025147 w 6025147"/>
              <a:gd name="connsiteY2" fmla="*/ 539814 h 539814"/>
              <a:gd name="connsiteX3" fmla="*/ 256032 w 6025147"/>
              <a:gd name="connsiteY3" fmla="*/ 521526 h 539814"/>
              <a:gd name="connsiteX4" fmla="*/ 0 w 6025147"/>
              <a:gd name="connsiteY4" fmla="*/ 0 h 539814"/>
              <a:gd name="connsiteX0" fmla="*/ 0 w 6016625"/>
              <a:gd name="connsiteY0" fmla="*/ 0 h 521526"/>
              <a:gd name="connsiteX1" fmla="*/ 6016625 w 6016625"/>
              <a:gd name="connsiteY1" fmla="*/ 0 h 521526"/>
              <a:gd name="connsiteX2" fmla="*/ 6016625 w 6016625"/>
              <a:gd name="connsiteY2" fmla="*/ 521526 h 521526"/>
              <a:gd name="connsiteX3" fmla="*/ 256032 w 6016625"/>
              <a:gd name="connsiteY3" fmla="*/ 521526 h 521526"/>
              <a:gd name="connsiteX4" fmla="*/ 0 w 6016625"/>
              <a:gd name="connsiteY4" fmla="*/ 0 h 52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6625" h="521526">
                <a:moveTo>
                  <a:pt x="0" y="0"/>
                </a:moveTo>
                <a:lnTo>
                  <a:pt x="6016625" y="0"/>
                </a:lnTo>
                <a:lnTo>
                  <a:pt x="6016625" y="521526"/>
                </a:lnTo>
                <a:lnTo>
                  <a:pt x="256032" y="521526"/>
                </a:lnTo>
                <a:lnTo>
                  <a:pt x="0" y="0"/>
                </a:lnTo>
                <a:close/>
              </a:path>
            </a:pathLst>
          </a:custGeom>
          <a:solidFill>
            <a:srgbClr val="0083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>
              <a:solidFill>
                <a:srgbClr val="F292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28C51A02-FA70-4496-81D8-E9B08892CCE3}"/>
              </a:ext>
            </a:extLst>
          </p:cNvPr>
          <p:cNvSpPr txBox="1">
            <a:spLocks/>
          </p:cNvSpPr>
          <p:nvPr/>
        </p:nvSpPr>
        <p:spPr bwMode="auto">
          <a:xfrm>
            <a:off x="2403475" y="255588"/>
            <a:ext cx="644366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defRPr/>
            </a:pPr>
            <a:r>
              <a:rPr lang="es-PE" sz="2400" dirty="0">
                <a:solidFill>
                  <a:srgbClr val="0070C0"/>
                </a:solidFill>
                <a:latin typeface="Arial Black" panose="020B0A04020102020204" pitchFamily="34" charset="0"/>
                <a:ea typeface="+mn-ea"/>
                <a:cs typeface="+mn-cs"/>
              </a:rPr>
              <a:t>MODELO RIS</a:t>
            </a:r>
          </a:p>
        </p:txBody>
      </p:sp>
      <p:grpSp>
        <p:nvGrpSpPr>
          <p:cNvPr id="13319" name="Grupo 1">
            <a:extLst>
              <a:ext uri="{FF2B5EF4-FFF2-40B4-BE49-F238E27FC236}">
                <a16:creationId xmlns="" xmlns:a16="http://schemas.microsoft.com/office/drawing/2014/main" id="{C35E1E1D-D51C-4DAC-81B6-F1CE923E59E7}"/>
              </a:ext>
            </a:extLst>
          </p:cNvPr>
          <p:cNvGrpSpPr>
            <a:grpSpLocks/>
          </p:cNvGrpSpPr>
          <p:nvPr/>
        </p:nvGrpSpPr>
        <p:grpSpPr bwMode="auto">
          <a:xfrm>
            <a:off x="149225" y="896938"/>
            <a:ext cx="11696700" cy="5616575"/>
            <a:chOff x="149225" y="896938"/>
            <a:chExt cx="11696297" cy="5616575"/>
          </a:xfrm>
        </p:grpSpPr>
        <p:sp>
          <p:nvSpPr>
            <p:cNvPr id="123" name="Elipse 122">
              <a:extLst>
                <a:ext uri="{FF2B5EF4-FFF2-40B4-BE49-F238E27FC236}">
                  <a16:creationId xmlns="" xmlns:a16="http://schemas.microsoft.com/office/drawing/2014/main" id="{E727C12F-15E7-4155-837E-33BDE06260F4}"/>
                </a:ext>
              </a:extLst>
            </p:cNvPr>
            <p:cNvSpPr/>
            <p:nvPr/>
          </p:nvSpPr>
          <p:spPr>
            <a:xfrm>
              <a:off x="222247" y="896938"/>
              <a:ext cx="11362933" cy="5616575"/>
            </a:xfrm>
            <a:prstGeom prst="ellipse">
              <a:avLst/>
            </a:prstGeom>
            <a:pattFill prst="dotDmnd">
              <a:fgClr>
                <a:srgbClr val="6BAC48"/>
              </a:fgClr>
              <a:bgClr>
                <a:schemeClr val="bg1"/>
              </a:bgClr>
            </a:pattFill>
            <a:ln w="28575">
              <a:solidFill>
                <a:schemeClr val="accent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pic>
          <p:nvPicPr>
            <p:cNvPr id="13321" name="Imagen 187">
              <a:extLst>
                <a:ext uri="{FF2B5EF4-FFF2-40B4-BE49-F238E27FC236}">
                  <a16:creationId xmlns="" xmlns:a16="http://schemas.microsoft.com/office/drawing/2014/main" id="{2312BACF-9A65-4DC5-8269-4FE4DC14B8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97" t="31726" r="5324" b="56551"/>
            <a:stretch>
              <a:fillRect/>
            </a:stretch>
          </p:blipFill>
          <p:spPr bwMode="auto">
            <a:xfrm rot="17649864" flipH="1">
              <a:off x="3476625" y="3432175"/>
              <a:ext cx="3968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Elipse 79">
              <a:extLst>
                <a:ext uri="{FF2B5EF4-FFF2-40B4-BE49-F238E27FC236}">
                  <a16:creationId xmlns="" xmlns:a16="http://schemas.microsoft.com/office/drawing/2014/main" id="{4E2C6C84-FEA9-49FB-92F2-6FDE061AE5F6}"/>
                </a:ext>
              </a:extLst>
            </p:cNvPr>
            <p:cNvSpPr/>
            <p:nvPr/>
          </p:nvSpPr>
          <p:spPr>
            <a:xfrm>
              <a:off x="168274" y="1174750"/>
              <a:ext cx="8826196" cy="526573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 dirty="0">
                <a:solidFill>
                  <a:prstClr val="white"/>
                </a:solidFill>
              </a:endParaRPr>
            </a:p>
          </p:txBody>
        </p:sp>
        <p:sp>
          <p:nvSpPr>
            <p:cNvPr id="35" name="Elipse 34">
              <a:extLst>
                <a:ext uri="{FF2B5EF4-FFF2-40B4-BE49-F238E27FC236}">
                  <a16:creationId xmlns="" xmlns:a16="http://schemas.microsoft.com/office/drawing/2014/main" id="{A447C5A5-FB66-488F-9BAE-97F550A43D4F}"/>
                </a:ext>
              </a:extLst>
            </p:cNvPr>
            <p:cNvSpPr/>
            <p:nvPr/>
          </p:nvSpPr>
          <p:spPr>
            <a:xfrm>
              <a:off x="160338" y="1547813"/>
              <a:ext cx="6130714" cy="4511675"/>
            </a:xfrm>
            <a:prstGeom prst="ellips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 dirty="0">
                <a:solidFill>
                  <a:prstClr val="white"/>
                </a:solidFill>
              </a:endParaRPr>
            </a:p>
          </p:txBody>
        </p:sp>
        <p:grpSp>
          <p:nvGrpSpPr>
            <p:cNvPr id="13324" name="Grupo 65">
              <a:extLst>
                <a:ext uri="{FF2B5EF4-FFF2-40B4-BE49-F238E27FC236}">
                  <a16:creationId xmlns="" xmlns:a16="http://schemas.microsoft.com/office/drawing/2014/main" id="{4937A853-EC2D-4496-8E3E-65852DC0CA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000" y="2900363"/>
              <a:ext cx="4500563" cy="3144837"/>
              <a:chOff x="2251339" y="1871606"/>
              <a:chExt cx="6781808" cy="3982549"/>
            </a:xfrm>
          </p:grpSpPr>
          <p:sp>
            <p:nvSpPr>
              <p:cNvPr id="68" name="Freeform 5">
                <a:extLst>
                  <a:ext uri="{FF2B5EF4-FFF2-40B4-BE49-F238E27FC236}">
                    <a16:creationId xmlns="" xmlns:a16="http://schemas.microsoft.com/office/drawing/2014/main" id="{3BC193A4-536A-4710-8A52-9B92FEA49C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9166" y="2593329"/>
                <a:ext cx="1593132" cy="3260826"/>
              </a:xfrm>
              <a:custGeom>
                <a:avLst/>
                <a:gdLst>
                  <a:gd name="T0" fmla="*/ 0 w 2784"/>
                  <a:gd name="T1" fmla="*/ 0 h 6911"/>
                  <a:gd name="T2" fmla="*/ 0 w 2784"/>
                  <a:gd name="T3" fmla="*/ 0 h 6911"/>
                  <a:gd name="T4" fmla="*/ 0 w 2784"/>
                  <a:gd name="T5" fmla="*/ 0 h 6911"/>
                  <a:gd name="T6" fmla="*/ 0 w 2784"/>
                  <a:gd name="T7" fmla="*/ 0 h 6911"/>
                  <a:gd name="T8" fmla="*/ 0 w 2784"/>
                  <a:gd name="T9" fmla="*/ 0 h 6911"/>
                  <a:gd name="T10" fmla="*/ 0 w 2784"/>
                  <a:gd name="T11" fmla="*/ 0 h 6911"/>
                  <a:gd name="T12" fmla="*/ 0 w 2784"/>
                  <a:gd name="T13" fmla="*/ 0 h 6911"/>
                  <a:gd name="T14" fmla="*/ 0 w 2784"/>
                  <a:gd name="T15" fmla="*/ 0 h 6911"/>
                  <a:gd name="T16" fmla="*/ 0 w 2784"/>
                  <a:gd name="T17" fmla="*/ 0 h 6911"/>
                  <a:gd name="T18" fmla="*/ 0 w 2784"/>
                  <a:gd name="T19" fmla="*/ 0 h 6911"/>
                  <a:gd name="T20" fmla="*/ 0 w 2784"/>
                  <a:gd name="T21" fmla="*/ 0 h 6911"/>
                  <a:gd name="T22" fmla="*/ 0 w 2784"/>
                  <a:gd name="T23" fmla="*/ 0 h 6911"/>
                  <a:gd name="T24" fmla="*/ 0 w 2784"/>
                  <a:gd name="T25" fmla="*/ 0 h 6911"/>
                  <a:gd name="T26" fmla="*/ 0 w 2784"/>
                  <a:gd name="T27" fmla="*/ 0 h 6911"/>
                  <a:gd name="T28" fmla="*/ 0 w 2784"/>
                  <a:gd name="T29" fmla="*/ 0 h 6911"/>
                  <a:gd name="T30" fmla="*/ 0 w 2784"/>
                  <a:gd name="T31" fmla="*/ 0 h 6911"/>
                  <a:gd name="T32" fmla="*/ 0 w 2784"/>
                  <a:gd name="T33" fmla="*/ 0 h 6911"/>
                  <a:gd name="T34" fmla="*/ 0 w 2784"/>
                  <a:gd name="T35" fmla="*/ 0 h 6911"/>
                  <a:gd name="T36" fmla="*/ 0 w 2784"/>
                  <a:gd name="T37" fmla="*/ 0 h 6911"/>
                  <a:gd name="T38" fmla="*/ 0 w 2784"/>
                  <a:gd name="T39" fmla="*/ 0 h 6911"/>
                  <a:gd name="T40" fmla="*/ 0 w 2784"/>
                  <a:gd name="T41" fmla="*/ 0 h 6911"/>
                  <a:gd name="T42" fmla="*/ 0 w 2784"/>
                  <a:gd name="T43" fmla="*/ 0 h 6911"/>
                  <a:gd name="T44" fmla="*/ 0 w 2784"/>
                  <a:gd name="T45" fmla="*/ 0 h 6911"/>
                  <a:gd name="T46" fmla="*/ 0 w 2784"/>
                  <a:gd name="T47" fmla="*/ 0 h 6911"/>
                  <a:gd name="T48" fmla="*/ 0 w 2784"/>
                  <a:gd name="T49" fmla="*/ 0 h 6911"/>
                  <a:gd name="T50" fmla="*/ 0 w 2784"/>
                  <a:gd name="T51" fmla="*/ 0 h 6911"/>
                  <a:gd name="T52" fmla="*/ 0 w 2784"/>
                  <a:gd name="T53" fmla="*/ 0 h 6911"/>
                  <a:gd name="T54" fmla="*/ 0 w 2784"/>
                  <a:gd name="T55" fmla="*/ 0 h 6911"/>
                  <a:gd name="T56" fmla="*/ 0 w 2784"/>
                  <a:gd name="T57" fmla="*/ 0 h 6911"/>
                  <a:gd name="T58" fmla="*/ 0 w 2784"/>
                  <a:gd name="T59" fmla="*/ 0 h 6911"/>
                  <a:gd name="T60" fmla="*/ 0 w 2784"/>
                  <a:gd name="T61" fmla="*/ 0 h 6911"/>
                  <a:gd name="T62" fmla="*/ 0 w 2784"/>
                  <a:gd name="T63" fmla="*/ 0 h 6911"/>
                  <a:gd name="T64" fmla="*/ 0 w 2784"/>
                  <a:gd name="T65" fmla="*/ 0 h 6911"/>
                  <a:gd name="T66" fmla="*/ 0 w 2784"/>
                  <a:gd name="T67" fmla="*/ 0 h 6911"/>
                  <a:gd name="T68" fmla="*/ 0 w 2784"/>
                  <a:gd name="T69" fmla="*/ 0 h 6911"/>
                  <a:gd name="T70" fmla="*/ 0 w 2784"/>
                  <a:gd name="T71" fmla="*/ 0 h 6911"/>
                  <a:gd name="T72" fmla="*/ 0 w 2784"/>
                  <a:gd name="T73" fmla="*/ 0 h 6911"/>
                  <a:gd name="T74" fmla="*/ 0 w 2784"/>
                  <a:gd name="T75" fmla="*/ 0 h 6911"/>
                  <a:gd name="T76" fmla="*/ 0 w 2784"/>
                  <a:gd name="T77" fmla="*/ 0 h 6911"/>
                  <a:gd name="T78" fmla="*/ 0 w 2784"/>
                  <a:gd name="T79" fmla="*/ 0 h 6911"/>
                  <a:gd name="T80" fmla="*/ 0 w 2784"/>
                  <a:gd name="T81" fmla="*/ 0 h 6911"/>
                  <a:gd name="T82" fmla="*/ 0 w 2784"/>
                  <a:gd name="T83" fmla="*/ 0 h 6911"/>
                  <a:gd name="T84" fmla="*/ 0 w 2784"/>
                  <a:gd name="T85" fmla="*/ 0 h 6911"/>
                  <a:gd name="T86" fmla="*/ 0 w 2784"/>
                  <a:gd name="T87" fmla="*/ 0 h 6911"/>
                  <a:gd name="T88" fmla="*/ 0 w 2784"/>
                  <a:gd name="T89" fmla="*/ 0 h 6911"/>
                  <a:gd name="T90" fmla="*/ 0 w 2784"/>
                  <a:gd name="T91" fmla="*/ 0 h 6911"/>
                  <a:gd name="T92" fmla="*/ 0 w 2784"/>
                  <a:gd name="T93" fmla="*/ 0 h 6911"/>
                  <a:gd name="T94" fmla="*/ 0 w 2784"/>
                  <a:gd name="T95" fmla="*/ 0 h 6911"/>
                  <a:gd name="T96" fmla="*/ 0 w 2784"/>
                  <a:gd name="T97" fmla="*/ 0 h 691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784"/>
                  <a:gd name="T148" fmla="*/ 0 h 6911"/>
                  <a:gd name="T149" fmla="*/ 2784 w 2784"/>
                  <a:gd name="T150" fmla="*/ 6911 h 691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784" h="6911">
                    <a:moveTo>
                      <a:pt x="546" y="100"/>
                    </a:moveTo>
                    <a:lnTo>
                      <a:pt x="636" y="110"/>
                    </a:lnTo>
                    <a:lnTo>
                      <a:pt x="696" y="110"/>
                    </a:lnTo>
                    <a:lnTo>
                      <a:pt x="720" y="80"/>
                    </a:lnTo>
                    <a:lnTo>
                      <a:pt x="732" y="50"/>
                    </a:lnTo>
                    <a:lnTo>
                      <a:pt x="756" y="10"/>
                    </a:lnTo>
                    <a:lnTo>
                      <a:pt x="786" y="0"/>
                    </a:lnTo>
                    <a:lnTo>
                      <a:pt x="810" y="0"/>
                    </a:lnTo>
                    <a:lnTo>
                      <a:pt x="834" y="30"/>
                    </a:lnTo>
                    <a:lnTo>
                      <a:pt x="846" y="70"/>
                    </a:lnTo>
                    <a:lnTo>
                      <a:pt x="882" y="120"/>
                    </a:lnTo>
                    <a:lnTo>
                      <a:pt x="882" y="180"/>
                    </a:lnTo>
                    <a:lnTo>
                      <a:pt x="906" y="200"/>
                    </a:lnTo>
                    <a:lnTo>
                      <a:pt x="972" y="270"/>
                    </a:lnTo>
                    <a:lnTo>
                      <a:pt x="1008" y="290"/>
                    </a:lnTo>
                    <a:lnTo>
                      <a:pt x="1044" y="290"/>
                    </a:lnTo>
                    <a:lnTo>
                      <a:pt x="1092" y="290"/>
                    </a:lnTo>
                    <a:lnTo>
                      <a:pt x="1206" y="250"/>
                    </a:lnTo>
                    <a:lnTo>
                      <a:pt x="1242" y="260"/>
                    </a:lnTo>
                    <a:lnTo>
                      <a:pt x="1332" y="330"/>
                    </a:lnTo>
                    <a:lnTo>
                      <a:pt x="1380" y="430"/>
                    </a:lnTo>
                    <a:lnTo>
                      <a:pt x="1440" y="500"/>
                    </a:lnTo>
                    <a:lnTo>
                      <a:pt x="1494" y="540"/>
                    </a:lnTo>
                    <a:lnTo>
                      <a:pt x="1590" y="560"/>
                    </a:lnTo>
                    <a:lnTo>
                      <a:pt x="1656" y="590"/>
                    </a:lnTo>
                    <a:lnTo>
                      <a:pt x="1764" y="710"/>
                    </a:lnTo>
                    <a:lnTo>
                      <a:pt x="1818" y="730"/>
                    </a:lnTo>
                    <a:lnTo>
                      <a:pt x="1902" y="730"/>
                    </a:lnTo>
                    <a:lnTo>
                      <a:pt x="1968" y="750"/>
                    </a:lnTo>
                    <a:lnTo>
                      <a:pt x="1992" y="760"/>
                    </a:lnTo>
                    <a:lnTo>
                      <a:pt x="2040" y="740"/>
                    </a:lnTo>
                    <a:lnTo>
                      <a:pt x="2076" y="670"/>
                    </a:lnTo>
                    <a:lnTo>
                      <a:pt x="2088" y="670"/>
                    </a:lnTo>
                    <a:lnTo>
                      <a:pt x="2154" y="750"/>
                    </a:lnTo>
                    <a:lnTo>
                      <a:pt x="2190" y="810"/>
                    </a:lnTo>
                    <a:lnTo>
                      <a:pt x="2238" y="960"/>
                    </a:lnTo>
                    <a:lnTo>
                      <a:pt x="2250" y="1030"/>
                    </a:lnTo>
                    <a:lnTo>
                      <a:pt x="2250" y="1330"/>
                    </a:lnTo>
                    <a:lnTo>
                      <a:pt x="2226" y="1390"/>
                    </a:lnTo>
                    <a:lnTo>
                      <a:pt x="2142" y="1550"/>
                    </a:lnTo>
                    <a:lnTo>
                      <a:pt x="2112" y="1720"/>
                    </a:lnTo>
                    <a:lnTo>
                      <a:pt x="2154" y="1860"/>
                    </a:lnTo>
                    <a:lnTo>
                      <a:pt x="2142" y="2160"/>
                    </a:lnTo>
                    <a:lnTo>
                      <a:pt x="2178" y="2280"/>
                    </a:lnTo>
                    <a:lnTo>
                      <a:pt x="2154" y="2420"/>
                    </a:lnTo>
                    <a:lnTo>
                      <a:pt x="2190" y="2560"/>
                    </a:lnTo>
                    <a:lnTo>
                      <a:pt x="2178" y="2620"/>
                    </a:lnTo>
                    <a:lnTo>
                      <a:pt x="2166" y="2670"/>
                    </a:lnTo>
                    <a:lnTo>
                      <a:pt x="2178" y="2871"/>
                    </a:lnTo>
                    <a:lnTo>
                      <a:pt x="2190" y="2921"/>
                    </a:lnTo>
                    <a:lnTo>
                      <a:pt x="2238" y="2971"/>
                    </a:lnTo>
                    <a:lnTo>
                      <a:pt x="2424" y="3051"/>
                    </a:lnTo>
                    <a:lnTo>
                      <a:pt x="2448" y="3041"/>
                    </a:lnTo>
                    <a:lnTo>
                      <a:pt x="2478" y="3051"/>
                    </a:lnTo>
                    <a:lnTo>
                      <a:pt x="2502" y="3091"/>
                    </a:lnTo>
                    <a:lnTo>
                      <a:pt x="2538" y="3211"/>
                    </a:lnTo>
                    <a:lnTo>
                      <a:pt x="2676" y="3401"/>
                    </a:lnTo>
                    <a:lnTo>
                      <a:pt x="2700" y="3441"/>
                    </a:lnTo>
                    <a:lnTo>
                      <a:pt x="2700" y="3551"/>
                    </a:lnTo>
                    <a:lnTo>
                      <a:pt x="2748" y="3741"/>
                    </a:lnTo>
                    <a:lnTo>
                      <a:pt x="2748" y="3841"/>
                    </a:lnTo>
                    <a:lnTo>
                      <a:pt x="2784" y="3991"/>
                    </a:lnTo>
                    <a:lnTo>
                      <a:pt x="2784" y="4041"/>
                    </a:lnTo>
                    <a:lnTo>
                      <a:pt x="2760" y="4101"/>
                    </a:lnTo>
                    <a:lnTo>
                      <a:pt x="2688" y="4171"/>
                    </a:lnTo>
                    <a:lnTo>
                      <a:pt x="2652" y="4241"/>
                    </a:lnTo>
                    <a:lnTo>
                      <a:pt x="2640" y="4471"/>
                    </a:lnTo>
                    <a:lnTo>
                      <a:pt x="2586" y="4601"/>
                    </a:lnTo>
                    <a:lnTo>
                      <a:pt x="2598" y="4651"/>
                    </a:lnTo>
                    <a:lnTo>
                      <a:pt x="2628" y="4721"/>
                    </a:lnTo>
                    <a:lnTo>
                      <a:pt x="2628" y="5041"/>
                    </a:lnTo>
                    <a:lnTo>
                      <a:pt x="2562" y="5301"/>
                    </a:lnTo>
                    <a:lnTo>
                      <a:pt x="2550" y="5391"/>
                    </a:lnTo>
                    <a:lnTo>
                      <a:pt x="2562" y="5431"/>
                    </a:lnTo>
                    <a:lnTo>
                      <a:pt x="2574" y="5461"/>
                    </a:lnTo>
                    <a:lnTo>
                      <a:pt x="2574" y="5721"/>
                    </a:lnTo>
                    <a:lnTo>
                      <a:pt x="2598" y="5781"/>
                    </a:lnTo>
                    <a:lnTo>
                      <a:pt x="2610" y="5861"/>
                    </a:lnTo>
                    <a:lnTo>
                      <a:pt x="2676" y="5941"/>
                    </a:lnTo>
                    <a:lnTo>
                      <a:pt x="2688" y="6001"/>
                    </a:lnTo>
                    <a:lnTo>
                      <a:pt x="2664" y="6061"/>
                    </a:lnTo>
                    <a:lnTo>
                      <a:pt x="2538" y="6251"/>
                    </a:lnTo>
                    <a:lnTo>
                      <a:pt x="2448" y="6341"/>
                    </a:lnTo>
                    <a:lnTo>
                      <a:pt x="2424" y="6401"/>
                    </a:lnTo>
                    <a:lnTo>
                      <a:pt x="2448" y="6501"/>
                    </a:lnTo>
                    <a:lnTo>
                      <a:pt x="2436" y="6611"/>
                    </a:lnTo>
                    <a:lnTo>
                      <a:pt x="2448" y="6651"/>
                    </a:lnTo>
                    <a:lnTo>
                      <a:pt x="2514" y="6781"/>
                    </a:lnTo>
                    <a:lnTo>
                      <a:pt x="2550" y="6831"/>
                    </a:lnTo>
                    <a:lnTo>
                      <a:pt x="2538" y="6881"/>
                    </a:lnTo>
                    <a:lnTo>
                      <a:pt x="2514" y="6901"/>
                    </a:lnTo>
                    <a:lnTo>
                      <a:pt x="2400" y="6911"/>
                    </a:lnTo>
                    <a:lnTo>
                      <a:pt x="2316" y="6911"/>
                    </a:lnTo>
                    <a:lnTo>
                      <a:pt x="2262" y="6861"/>
                    </a:lnTo>
                    <a:lnTo>
                      <a:pt x="2250" y="6821"/>
                    </a:lnTo>
                    <a:lnTo>
                      <a:pt x="2226" y="6781"/>
                    </a:lnTo>
                    <a:lnTo>
                      <a:pt x="2154" y="6781"/>
                    </a:lnTo>
                    <a:lnTo>
                      <a:pt x="2076" y="6691"/>
                    </a:lnTo>
                    <a:lnTo>
                      <a:pt x="1956" y="6631"/>
                    </a:lnTo>
                    <a:lnTo>
                      <a:pt x="1914" y="6611"/>
                    </a:lnTo>
                    <a:lnTo>
                      <a:pt x="1878" y="6531"/>
                    </a:lnTo>
                    <a:lnTo>
                      <a:pt x="1794" y="6461"/>
                    </a:lnTo>
                    <a:lnTo>
                      <a:pt x="1764" y="6351"/>
                    </a:lnTo>
                    <a:lnTo>
                      <a:pt x="1692" y="6271"/>
                    </a:lnTo>
                    <a:lnTo>
                      <a:pt x="1680" y="6221"/>
                    </a:lnTo>
                    <a:lnTo>
                      <a:pt x="1680" y="6091"/>
                    </a:lnTo>
                    <a:lnTo>
                      <a:pt x="1656" y="6041"/>
                    </a:lnTo>
                    <a:lnTo>
                      <a:pt x="1578" y="5971"/>
                    </a:lnTo>
                    <a:lnTo>
                      <a:pt x="1530" y="5901"/>
                    </a:lnTo>
                    <a:lnTo>
                      <a:pt x="1530" y="5851"/>
                    </a:lnTo>
                    <a:lnTo>
                      <a:pt x="1530" y="5781"/>
                    </a:lnTo>
                    <a:lnTo>
                      <a:pt x="1428" y="5671"/>
                    </a:lnTo>
                    <a:lnTo>
                      <a:pt x="1416" y="5611"/>
                    </a:lnTo>
                    <a:lnTo>
                      <a:pt x="1416" y="5541"/>
                    </a:lnTo>
                    <a:lnTo>
                      <a:pt x="1392" y="5501"/>
                    </a:lnTo>
                    <a:lnTo>
                      <a:pt x="1344" y="5471"/>
                    </a:lnTo>
                    <a:lnTo>
                      <a:pt x="1254" y="5471"/>
                    </a:lnTo>
                    <a:lnTo>
                      <a:pt x="1158" y="5461"/>
                    </a:lnTo>
                    <a:lnTo>
                      <a:pt x="1122" y="5441"/>
                    </a:lnTo>
                    <a:lnTo>
                      <a:pt x="1020" y="5361"/>
                    </a:lnTo>
                    <a:lnTo>
                      <a:pt x="846" y="5291"/>
                    </a:lnTo>
                    <a:lnTo>
                      <a:pt x="774" y="5261"/>
                    </a:lnTo>
                    <a:lnTo>
                      <a:pt x="624" y="5251"/>
                    </a:lnTo>
                    <a:lnTo>
                      <a:pt x="558" y="5241"/>
                    </a:lnTo>
                    <a:lnTo>
                      <a:pt x="360" y="5251"/>
                    </a:lnTo>
                    <a:lnTo>
                      <a:pt x="300" y="5211"/>
                    </a:lnTo>
                    <a:lnTo>
                      <a:pt x="288" y="5181"/>
                    </a:lnTo>
                    <a:lnTo>
                      <a:pt x="336" y="5141"/>
                    </a:lnTo>
                    <a:lnTo>
                      <a:pt x="372" y="5091"/>
                    </a:lnTo>
                    <a:lnTo>
                      <a:pt x="384" y="5031"/>
                    </a:lnTo>
                    <a:lnTo>
                      <a:pt x="420" y="4961"/>
                    </a:lnTo>
                    <a:lnTo>
                      <a:pt x="438" y="4901"/>
                    </a:lnTo>
                    <a:lnTo>
                      <a:pt x="420" y="4831"/>
                    </a:lnTo>
                    <a:lnTo>
                      <a:pt x="360" y="4751"/>
                    </a:lnTo>
                    <a:lnTo>
                      <a:pt x="348" y="4731"/>
                    </a:lnTo>
                    <a:lnTo>
                      <a:pt x="372" y="4651"/>
                    </a:lnTo>
                    <a:lnTo>
                      <a:pt x="360" y="4481"/>
                    </a:lnTo>
                    <a:lnTo>
                      <a:pt x="384" y="4271"/>
                    </a:lnTo>
                    <a:lnTo>
                      <a:pt x="384" y="3921"/>
                    </a:lnTo>
                    <a:lnTo>
                      <a:pt x="396" y="3821"/>
                    </a:lnTo>
                    <a:lnTo>
                      <a:pt x="450" y="3701"/>
                    </a:lnTo>
                    <a:lnTo>
                      <a:pt x="522" y="3631"/>
                    </a:lnTo>
                    <a:lnTo>
                      <a:pt x="612" y="3501"/>
                    </a:lnTo>
                    <a:lnTo>
                      <a:pt x="660" y="3461"/>
                    </a:lnTo>
                    <a:lnTo>
                      <a:pt x="786" y="3391"/>
                    </a:lnTo>
                    <a:lnTo>
                      <a:pt x="834" y="3351"/>
                    </a:lnTo>
                    <a:lnTo>
                      <a:pt x="858" y="3301"/>
                    </a:lnTo>
                    <a:lnTo>
                      <a:pt x="870" y="3261"/>
                    </a:lnTo>
                    <a:lnTo>
                      <a:pt x="858" y="3191"/>
                    </a:lnTo>
                    <a:lnTo>
                      <a:pt x="798" y="3051"/>
                    </a:lnTo>
                    <a:lnTo>
                      <a:pt x="786" y="2901"/>
                    </a:lnTo>
                    <a:lnTo>
                      <a:pt x="798" y="2861"/>
                    </a:lnTo>
                    <a:lnTo>
                      <a:pt x="846" y="2791"/>
                    </a:lnTo>
                    <a:lnTo>
                      <a:pt x="858" y="2740"/>
                    </a:lnTo>
                    <a:lnTo>
                      <a:pt x="870" y="2650"/>
                    </a:lnTo>
                    <a:lnTo>
                      <a:pt x="870" y="2520"/>
                    </a:lnTo>
                    <a:lnTo>
                      <a:pt x="858" y="2320"/>
                    </a:lnTo>
                    <a:lnTo>
                      <a:pt x="846" y="2300"/>
                    </a:lnTo>
                    <a:lnTo>
                      <a:pt x="822" y="2270"/>
                    </a:lnTo>
                    <a:lnTo>
                      <a:pt x="594" y="2140"/>
                    </a:lnTo>
                    <a:lnTo>
                      <a:pt x="474" y="2040"/>
                    </a:lnTo>
                    <a:lnTo>
                      <a:pt x="450" y="2000"/>
                    </a:lnTo>
                    <a:lnTo>
                      <a:pt x="396" y="1860"/>
                    </a:lnTo>
                    <a:lnTo>
                      <a:pt x="324" y="1790"/>
                    </a:lnTo>
                    <a:lnTo>
                      <a:pt x="288" y="1690"/>
                    </a:lnTo>
                    <a:lnTo>
                      <a:pt x="234" y="1660"/>
                    </a:lnTo>
                    <a:lnTo>
                      <a:pt x="234" y="1640"/>
                    </a:lnTo>
                    <a:lnTo>
                      <a:pt x="234" y="1570"/>
                    </a:lnTo>
                    <a:lnTo>
                      <a:pt x="288" y="1440"/>
                    </a:lnTo>
                    <a:lnTo>
                      <a:pt x="288" y="1370"/>
                    </a:lnTo>
                    <a:lnTo>
                      <a:pt x="276" y="1310"/>
                    </a:lnTo>
                    <a:lnTo>
                      <a:pt x="246" y="1270"/>
                    </a:lnTo>
                    <a:lnTo>
                      <a:pt x="126" y="1190"/>
                    </a:lnTo>
                    <a:lnTo>
                      <a:pt x="126" y="1170"/>
                    </a:lnTo>
                    <a:lnTo>
                      <a:pt x="138" y="1130"/>
                    </a:lnTo>
                    <a:lnTo>
                      <a:pt x="138" y="1090"/>
                    </a:lnTo>
                    <a:lnTo>
                      <a:pt x="114" y="1090"/>
                    </a:lnTo>
                    <a:lnTo>
                      <a:pt x="24" y="1090"/>
                    </a:lnTo>
                    <a:lnTo>
                      <a:pt x="0" y="1050"/>
                    </a:lnTo>
                    <a:lnTo>
                      <a:pt x="0" y="1040"/>
                    </a:lnTo>
                    <a:lnTo>
                      <a:pt x="36" y="980"/>
                    </a:lnTo>
                    <a:lnTo>
                      <a:pt x="60" y="890"/>
                    </a:lnTo>
                    <a:lnTo>
                      <a:pt x="84" y="840"/>
                    </a:lnTo>
                    <a:lnTo>
                      <a:pt x="126" y="740"/>
                    </a:lnTo>
                    <a:lnTo>
                      <a:pt x="150" y="710"/>
                    </a:lnTo>
                    <a:lnTo>
                      <a:pt x="198" y="680"/>
                    </a:lnTo>
                    <a:lnTo>
                      <a:pt x="210" y="670"/>
                    </a:lnTo>
                    <a:lnTo>
                      <a:pt x="210" y="630"/>
                    </a:lnTo>
                    <a:lnTo>
                      <a:pt x="198" y="570"/>
                    </a:lnTo>
                    <a:lnTo>
                      <a:pt x="162" y="490"/>
                    </a:lnTo>
                    <a:lnTo>
                      <a:pt x="222" y="470"/>
                    </a:lnTo>
                    <a:lnTo>
                      <a:pt x="288" y="400"/>
                    </a:lnTo>
                    <a:lnTo>
                      <a:pt x="360" y="360"/>
                    </a:lnTo>
                    <a:lnTo>
                      <a:pt x="396" y="310"/>
                    </a:lnTo>
                    <a:lnTo>
                      <a:pt x="498" y="210"/>
                    </a:lnTo>
                    <a:lnTo>
                      <a:pt x="546" y="100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PE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11">
                <a:extLst>
                  <a:ext uri="{FF2B5EF4-FFF2-40B4-BE49-F238E27FC236}">
                    <a16:creationId xmlns="" xmlns:a16="http://schemas.microsoft.com/office/drawing/2014/main" id="{C54D69E5-6CF3-4C4D-ABB1-15412FD793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1321" y="1871606"/>
                <a:ext cx="2999680" cy="3037674"/>
              </a:xfrm>
              <a:custGeom>
                <a:avLst/>
                <a:gdLst>
                  <a:gd name="T0" fmla="*/ 4725 w 4854"/>
                  <a:gd name="T1" fmla="*/ 1140 h 6421"/>
                  <a:gd name="T2" fmla="*/ 4791 w 4854"/>
                  <a:gd name="T3" fmla="*/ 1450 h 6421"/>
                  <a:gd name="T4" fmla="*/ 4737 w 4854"/>
                  <a:gd name="T5" fmla="*/ 1630 h 6421"/>
                  <a:gd name="T6" fmla="*/ 4599 w 4854"/>
                  <a:gd name="T7" fmla="*/ 1960 h 6421"/>
                  <a:gd name="T8" fmla="*/ 4329 w 4854"/>
                  <a:gd name="T9" fmla="*/ 2160 h 6421"/>
                  <a:gd name="T10" fmla="*/ 4005 w 4854"/>
                  <a:gd name="T11" fmla="*/ 2270 h 6421"/>
                  <a:gd name="T12" fmla="*/ 3729 w 4854"/>
                  <a:gd name="T13" fmla="*/ 2360 h 6421"/>
                  <a:gd name="T14" fmla="*/ 3555 w 4854"/>
                  <a:gd name="T15" fmla="*/ 2680 h 6421"/>
                  <a:gd name="T16" fmla="*/ 3309 w 4854"/>
                  <a:gd name="T17" fmla="*/ 3240 h 6421"/>
                  <a:gd name="T18" fmla="*/ 2883 w 4854"/>
                  <a:gd name="T19" fmla="*/ 3520 h 6421"/>
                  <a:gd name="T20" fmla="*/ 2949 w 4854"/>
                  <a:gd name="T21" fmla="*/ 3930 h 6421"/>
                  <a:gd name="T22" fmla="*/ 2721 w 4854"/>
                  <a:gd name="T23" fmla="*/ 5141 h 6421"/>
                  <a:gd name="T24" fmla="*/ 2997 w 4854"/>
                  <a:gd name="T25" fmla="*/ 5461 h 6421"/>
                  <a:gd name="T26" fmla="*/ 3021 w 4854"/>
                  <a:gd name="T27" fmla="*/ 5831 h 6421"/>
                  <a:gd name="T28" fmla="*/ 2763 w 4854"/>
                  <a:gd name="T29" fmla="*/ 5771 h 6421"/>
                  <a:gd name="T30" fmla="*/ 2418 w 4854"/>
                  <a:gd name="T31" fmla="*/ 5671 h 6421"/>
                  <a:gd name="T32" fmla="*/ 2388 w 4854"/>
                  <a:gd name="T33" fmla="*/ 5951 h 6421"/>
                  <a:gd name="T34" fmla="*/ 2142 w 4854"/>
                  <a:gd name="T35" fmla="*/ 6031 h 6421"/>
                  <a:gd name="T36" fmla="*/ 1932 w 4854"/>
                  <a:gd name="T37" fmla="*/ 6371 h 6421"/>
                  <a:gd name="T38" fmla="*/ 1632 w 4854"/>
                  <a:gd name="T39" fmla="*/ 6191 h 6421"/>
                  <a:gd name="T40" fmla="*/ 1554 w 4854"/>
                  <a:gd name="T41" fmla="*/ 5791 h 6421"/>
                  <a:gd name="T42" fmla="*/ 1146 w 4854"/>
                  <a:gd name="T43" fmla="*/ 5681 h 6421"/>
                  <a:gd name="T44" fmla="*/ 900 w 4854"/>
                  <a:gd name="T45" fmla="*/ 5481 h 6421"/>
                  <a:gd name="T46" fmla="*/ 774 w 4854"/>
                  <a:gd name="T47" fmla="*/ 5321 h 6421"/>
                  <a:gd name="T48" fmla="*/ 624 w 4854"/>
                  <a:gd name="T49" fmla="*/ 5071 h 6421"/>
                  <a:gd name="T50" fmla="*/ 624 w 4854"/>
                  <a:gd name="T51" fmla="*/ 4791 h 6421"/>
                  <a:gd name="T52" fmla="*/ 414 w 4854"/>
                  <a:gd name="T53" fmla="*/ 4531 h 6421"/>
                  <a:gd name="T54" fmla="*/ 186 w 4854"/>
                  <a:gd name="T55" fmla="*/ 4150 h 6421"/>
                  <a:gd name="T56" fmla="*/ 162 w 4854"/>
                  <a:gd name="T57" fmla="*/ 3590 h 6421"/>
                  <a:gd name="T58" fmla="*/ 186 w 4854"/>
                  <a:gd name="T59" fmla="*/ 2880 h 6421"/>
                  <a:gd name="T60" fmla="*/ 210 w 4854"/>
                  <a:gd name="T61" fmla="*/ 2510 h 6421"/>
                  <a:gd name="T62" fmla="*/ 0 w 4854"/>
                  <a:gd name="T63" fmla="*/ 2360 h 6421"/>
                  <a:gd name="T64" fmla="*/ 114 w 4854"/>
                  <a:gd name="T65" fmla="*/ 1820 h 6421"/>
                  <a:gd name="T66" fmla="*/ 264 w 4854"/>
                  <a:gd name="T67" fmla="*/ 1600 h 6421"/>
                  <a:gd name="T68" fmla="*/ 810 w 4854"/>
                  <a:gd name="T69" fmla="*/ 1610 h 6421"/>
                  <a:gd name="T70" fmla="*/ 1182 w 4854"/>
                  <a:gd name="T71" fmla="*/ 1450 h 6421"/>
                  <a:gd name="T72" fmla="*/ 1494 w 4854"/>
                  <a:gd name="T73" fmla="*/ 1040 h 6421"/>
                  <a:gd name="T74" fmla="*/ 1434 w 4854"/>
                  <a:gd name="T75" fmla="*/ 530 h 6421"/>
                  <a:gd name="T76" fmla="*/ 1218 w 4854"/>
                  <a:gd name="T77" fmla="*/ 30 h 6421"/>
                  <a:gd name="T78" fmla="*/ 1380 w 4854"/>
                  <a:gd name="T79" fmla="*/ 130 h 6421"/>
                  <a:gd name="T80" fmla="*/ 1758 w 4854"/>
                  <a:gd name="T81" fmla="*/ 780 h 6421"/>
                  <a:gd name="T82" fmla="*/ 2166 w 4854"/>
                  <a:gd name="T83" fmla="*/ 1110 h 6421"/>
                  <a:gd name="T84" fmla="*/ 2499 w 4854"/>
                  <a:gd name="T85" fmla="*/ 1400 h 6421"/>
                  <a:gd name="T86" fmla="*/ 2847 w 4854"/>
                  <a:gd name="T87" fmla="*/ 870 h 6421"/>
                  <a:gd name="T88" fmla="*/ 2835 w 4854"/>
                  <a:gd name="T89" fmla="*/ 480 h 6421"/>
                  <a:gd name="T90" fmla="*/ 3069 w 4854"/>
                  <a:gd name="T91" fmla="*/ 190 h 6421"/>
                  <a:gd name="T92" fmla="*/ 3447 w 4854"/>
                  <a:gd name="T93" fmla="*/ 230 h 6421"/>
                  <a:gd name="T94" fmla="*/ 3669 w 4854"/>
                  <a:gd name="T95" fmla="*/ 430 h 6421"/>
                  <a:gd name="T96" fmla="*/ 3879 w 4854"/>
                  <a:gd name="T97" fmla="*/ 660 h 6421"/>
                  <a:gd name="T98" fmla="*/ 4263 w 4854"/>
                  <a:gd name="T99" fmla="*/ 790 h 6421"/>
                  <a:gd name="T100" fmla="*/ 4503 w 4854"/>
                  <a:gd name="T101" fmla="*/ 940 h 6421"/>
                  <a:gd name="T102" fmla="*/ 4803 w 4854"/>
                  <a:gd name="T103" fmla="*/ 990 h 642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854"/>
                  <a:gd name="T157" fmla="*/ 0 h 6421"/>
                  <a:gd name="T158" fmla="*/ 4854 w 4854"/>
                  <a:gd name="T159" fmla="*/ 6421 h 642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854" h="6421">
                    <a:moveTo>
                      <a:pt x="4794" y="990"/>
                    </a:moveTo>
                    <a:lnTo>
                      <a:pt x="4782" y="1050"/>
                    </a:lnTo>
                    <a:lnTo>
                      <a:pt x="4716" y="1090"/>
                    </a:lnTo>
                    <a:lnTo>
                      <a:pt x="4704" y="1110"/>
                    </a:lnTo>
                    <a:lnTo>
                      <a:pt x="4716" y="1140"/>
                    </a:lnTo>
                    <a:lnTo>
                      <a:pt x="4782" y="1210"/>
                    </a:lnTo>
                    <a:lnTo>
                      <a:pt x="4794" y="1280"/>
                    </a:lnTo>
                    <a:lnTo>
                      <a:pt x="4794" y="1350"/>
                    </a:lnTo>
                    <a:lnTo>
                      <a:pt x="4764" y="1390"/>
                    </a:lnTo>
                    <a:lnTo>
                      <a:pt x="4782" y="1450"/>
                    </a:lnTo>
                    <a:lnTo>
                      <a:pt x="4764" y="1520"/>
                    </a:lnTo>
                    <a:lnTo>
                      <a:pt x="4764" y="1540"/>
                    </a:lnTo>
                    <a:lnTo>
                      <a:pt x="4716" y="1570"/>
                    </a:lnTo>
                    <a:lnTo>
                      <a:pt x="4704" y="1600"/>
                    </a:lnTo>
                    <a:lnTo>
                      <a:pt x="4728" y="1630"/>
                    </a:lnTo>
                    <a:lnTo>
                      <a:pt x="4854" y="1660"/>
                    </a:lnTo>
                    <a:lnTo>
                      <a:pt x="4806" y="1770"/>
                    </a:lnTo>
                    <a:lnTo>
                      <a:pt x="4704" y="1870"/>
                    </a:lnTo>
                    <a:lnTo>
                      <a:pt x="4668" y="1920"/>
                    </a:lnTo>
                    <a:lnTo>
                      <a:pt x="4590" y="1960"/>
                    </a:lnTo>
                    <a:lnTo>
                      <a:pt x="4530" y="2030"/>
                    </a:lnTo>
                    <a:lnTo>
                      <a:pt x="4470" y="2050"/>
                    </a:lnTo>
                    <a:lnTo>
                      <a:pt x="4404" y="2120"/>
                    </a:lnTo>
                    <a:lnTo>
                      <a:pt x="4368" y="2160"/>
                    </a:lnTo>
                    <a:lnTo>
                      <a:pt x="4320" y="2160"/>
                    </a:lnTo>
                    <a:lnTo>
                      <a:pt x="4206" y="2160"/>
                    </a:lnTo>
                    <a:lnTo>
                      <a:pt x="4170" y="2160"/>
                    </a:lnTo>
                    <a:lnTo>
                      <a:pt x="4134" y="2180"/>
                    </a:lnTo>
                    <a:lnTo>
                      <a:pt x="4044" y="2250"/>
                    </a:lnTo>
                    <a:lnTo>
                      <a:pt x="3996" y="2270"/>
                    </a:lnTo>
                    <a:lnTo>
                      <a:pt x="3870" y="2290"/>
                    </a:lnTo>
                    <a:lnTo>
                      <a:pt x="3834" y="2270"/>
                    </a:lnTo>
                    <a:lnTo>
                      <a:pt x="3774" y="2250"/>
                    </a:lnTo>
                    <a:lnTo>
                      <a:pt x="3744" y="2260"/>
                    </a:lnTo>
                    <a:lnTo>
                      <a:pt x="3720" y="2360"/>
                    </a:lnTo>
                    <a:lnTo>
                      <a:pt x="3636" y="2430"/>
                    </a:lnTo>
                    <a:lnTo>
                      <a:pt x="3624" y="2440"/>
                    </a:lnTo>
                    <a:lnTo>
                      <a:pt x="3612" y="2570"/>
                    </a:lnTo>
                    <a:lnTo>
                      <a:pt x="3570" y="2620"/>
                    </a:lnTo>
                    <a:lnTo>
                      <a:pt x="3546" y="2680"/>
                    </a:lnTo>
                    <a:lnTo>
                      <a:pt x="3534" y="2890"/>
                    </a:lnTo>
                    <a:lnTo>
                      <a:pt x="3522" y="2960"/>
                    </a:lnTo>
                    <a:lnTo>
                      <a:pt x="3498" y="3020"/>
                    </a:lnTo>
                    <a:lnTo>
                      <a:pt x="3372" y="3130"/>
                    </a:lnTo>
                    <a:lnTo>
                      <a:pt x="3300" y="3240"/>
                    </a:lnTo>
                    <a:lnTo>
                      <a:pt x="3114" y="3320"/>
                    </a:lnTo>
                    <a:lnTo>
                      <a:pt x="3048" y="3360"/>
                    </a:lnTo>
                    <a:lnTo>
                      <a:pt x="2910" y="3430"/>
                    </a:lnTo>
                    <a:lnTo>
                      <a:pt x="2886" y="3460"/>
                    </a:lnTo>
                    <a:lnTo>
                      <a:pt x="2874" y="3520"/>
                    </a:lnTo>
                    <a:lnTo>
                      <a:pt x="2874" y="3600"/>
                    </a:lnTo>
                    <a:lnTo>
                      <a:pt x="2910" y="3700"/>
                    </a:lnTo>
                    <a:lnTo>
                      <a:pt x="2928" y="3740"/>
                    </a:lnTo>
                    <a:lnTo>
                      <a:pt x="2940" y="3830"/>
                    </a:lnTo>
                    <a:lnTo>
                      <a:pt x="2940" y="3930"/>
                    </a:lnTo>
                    <a:lnTo>
                      <a:pt x="2898" y="4040"/>
                    </a:lnTo>
                    <a:lnTo>
                      <a:pt x="2766" y="4270"/>
                    </a:lnTo>
                    <a:lnTo>
                      <a:pt x="2736" y="4361"/>
                    </a:lnTo>
                    <a:lnTo>
                      <a:pt x="2700" y="4631"/>
                    </a:lnTo>
                    <a:lnTo>
                      <a:pt x="2712" y="5141"/>
                    </a:lnTo>
                    <a:lnTo>
                      <a:pt x="2736" y="5231"/>
                    </a:lnTo>
                    <a:lnTo>
                      <a:pt x="2766" y="5281"/>
                    </a:lnTo>
                    <a:lnTo>
                      <a:pt x="2814" y="5331"/>
                    </a:lnTo>
                    <a:lnTo>
                      <a:pt x="2952" y="5421"/>
                    </a:lnTo>
                    <a:lnTo>
                      <a:pt x="2988" y="5461"/>
                    </a:lnTo>
                    <a:lnTo>
                      <a:pt x="3012" y="5511"/>
                    </a:lnTo>
                    <a:lnTo>
                      <a:pt x="3036" y="5581"/>
                    </a:lnTo>
                    <a:lnTo>
                      <a:pt x="3036" y="5731"/>
                    </a:lnTo>
                    <a:lnTo>
                      <a:pt x="3060" y="5821"/>
                    </a:lnTo>
                    <a:lnTo>
                      <a:pt x="3012" y="5831"/>
                    </a:lnTo>
                    <a:lnTo>
                      <a:pt x="2964" y="5831"/>
                    </a:lnTo>
                    <a:lnTo>
                      <a:pt x="2862" y="5761"/>
                    </a:lnTo>
                    <a:lnTo>
                      <a:pt x="2826" y="5771"/>
                    </a:lnTo>
                    <a:lnTo>
                      <a:pt x="2802" y="5791"/>
                    </a:lnTo>
                    <a:lnTo>
                      <a:pt x="2754" y="5771"/>
                    </a:lnTo>
                    <a:lnTo>
                      <a:pt x="2652" y="5731"/>
                    </a:lnTo>
                    <a:lnTo>
                      <a:pt x="2562" y="5661"/>
                    </a:lnTo>
                    <a:lnTo>
                      <a:pt x="2502" y="5631"/>
                    </a:lnTo>
                    <a:lnTo>
                      <a:pt x="2466" y="5631"/>
                    </a:lnTo>
                    <a:lnTo>
                      <a:pt x="2418" y="5671"/>
                    </a:lnTo>
                    <a:lnTo>
                      <a:pt x="2388" y="5741"/>
                    </a:lnTo>
                    <a:lnTo>
                      <a:pt x="2388" y="5811"/>
                    </a:lnTo>
                    <a:lnTo>
                      <a:pt x="2418" y="5881"/>
                    </a:lnTo>
                    <a:lnTo>
                      <a:pt x="2418" y="5911"/>
                    </a:lnTo>
                    <a:lnTo>
                      <a:pt x="2388" y="5951"/>
                    </a:lnTo>
                    <a:lnTo>
                      <a:pt x="2316" y="6001"/>
                    </a:lnTo>
                    <a:lnTo>
                      <a:pt x="2292" y="6001"/>
                    </a:lnTo>
                    <a:lnTo>
                      <a:pt x="2256" y="5971"/>
                    </a:lnTo>
                    <a:lnTo>
                      <a:pt x="2166" y="6001"/>
                    </a:lnTo>
                    <a:lnTo>
                      <a:pt x="2142" y="6031"/>
                    </a:lnTo>
                    <a:lnTo>
                      <a:pt x="2142" y="6051"/>
                    </a:lnTo>
                    <a:lnTo>
                      <a:pt x="2106" y="6151"/>
                    </a:lnTo>
                    <a:lnTo>
                      <a:pt x="2064" y="6191"/>
                    </a:lnTo>
                    <a:lnTo>
                      <a:pt x="1968" y="6281"/>
                    </a:lnTo>
                    <a:lnTo>
                      <a:pt x="1932" y="6371"/>
                    </a:lnTo>
                    <a:lnTo>
                      <a:pt x="1830" y="6421"/>
                    </a:lnTo>
                    <a:lnTo>
                      <a:pt x="1770" y="6401"/>
                    </a:lnTo>
                    <a:lnTo>
                      <a:pt x="1680" y="6351"/>
                    </a:lnTo>
                    <a:lnTo>
                      <a:pt x="1632" y="6261"/>
                    </a:lnTo>
                    <a:lnTo>
                      <a:pt x="1632" y="6191"/>
                    </a:lnTo>
                    <a:lnTo>
                      <a:pt x="1656" y="6101"/>
                    </a:lnTo>
                    <a:lnTo>
                      <a:pt x="1656" y="6021"/>
                    </a:lnTo>
                    <a:lnTo>
                      <a:pt x="1644" y="5971"/>
                    </a:lnTo>
                    <a:lnTo>
                      <a:pt x="1554" y="5861"/>
                    </a:lnTo>
                    <a:lnTo>
                      <a:pt x="1554" y="5791"/>
                    </a:lnTo>
                    <a:lnTo>
                      <a:pt x="1542" y="5761"/>
                    </a:lnTo>
                    <a:lnTo>
                      <a:pt x="1494" y="5741"/>
                    </a:lnTo>
                    <a:lnTo>
                      <a:pt x="1356" y="5721"/>
                    </a:lnTo>
                    <a:lnTo>
                      <a:pt x="1194" y="5671"/>
                    </a:lnTo>
                    <a:lnTo>
                      <a:pt x="1146" y="5681"/>
                    </a:lnTo>
                    <a:lnTo>
                      <a:pt x="1122" y="5701"/>
                    </a:lnTo>
                    <a:lnTo>
                      <a:pt x="1032" y="5691"/>
                    </a:lnTo>
                    <a:lnTo>
                      <a:pt x="1008" y="5671"/>
                    </a:lnTo>
                    <a:lnTo>
                      <a:pt x="972" y="5611"/>
                    </a:lnTo>
                    <a:lnTo>
                      <a:pt x="900" y="5481"/>
                    </a:lnTo>
                    <a:lnTo>
                      <a:pt x="900" y="5451"/>
                    </a:lnTo>
                    <a:lnTo>
                      <a:pt x="882" y="5441"/>
                    </a:lnTo>
                    <a:lnTo>
                      <a:pt x="822" y="5381"/>
                    </a:lnTo>
                    <a:lnTo>
                      <a:pt x="798" y="5341"/>
                    </a:lnTo>
                    <a:lnTo>
                      <a:pt x="774" y="5321"/>
                    </a:lnTo>
                    <a:lnTo>
                      <a:pt x="750" y="5301"/>
                    </a:lnTo>
                    <a:lnTo>
                      <a:pt x="684" y="5251"/>
                    </a:lnTo>
                    <a:lnTo>
                      <a:pt x="636" y="5201"/>
                    </a:lnTo>
                    <a:lnTo>
                      <a:pt x="636" y="5111"/>
                    </a:lnTo>
                    <a:lnTo>
                      <a:pt x="624" y="5071"/>
                    </a:lnTo>
                    <a:lnTo>
                      <a:pt x="636" y="4951"/>
                    </a:lnTo>
                    <a:lnTo>
                      <a:pt x="612" y="4891"/>
                    </a:lnTo>
                    <a:lnTo>
                      <a:pt x="600" y="4861"/>
                    </a:lnTo>
                    <a:lnTo>
                      <a:pt x="600" y="4821"/>
                    </a:lnTo>
                    <a:lnTo>
                      <a:pt x="624" y="4791"/>
                    </a:lnTo>
                    <a:lnTo>
                      <a:pt x="624" y="4771"/>
                    </a:lnTo>
                    <a:lnTo>
                      <a:pt x="588" y="4721"/>
                    </a:lnTo>
                    <a:lnTo>
                      <a:pt x="462" y="4631"/>
                    </a:lnTo>
                    <a:lnTo>
                      <a:pt x="438" y="4571"/>
                    </a:lnTo>
                    <a:lnTo>
                      <a:pt x="414" y="4531"/>
                    </a:lnTo>
                    <a:lnTo>
                      <a:pt x="384" y="4481"/>
                    </a:lnTo>
                    <a:lnTo>
                      <a:pt x="240" y="4340"/>
                    </a:lnTo>
                    <a:lnTo>
                      <a:pt x="228" y="4230"/>
                    </a:lnTo>
                    <a:lnTo>
                      <a:pt x="186" y="4190"/>
                    </a:lnTo>
                    <a:lnTo>
                      <a:pt x="186" y="4150"/>
                    </a:lnTo>
                    <a:lnTo>
                      <a:pt x="174" y="4020"/>
                    </a:lnTo>
                    <a:lnTo>
                      <a:pt x="186" y="4010"/>
                    </a:lnTo>
                    <a:lnTo>
                      <a:pt x="210" y="3990"/>
                    </a:lnTo>
                    <a:lnTo>
                      <a:pt x="228" y="3980"/>
                    </a:lnTo>
                    <a:lnTo>
                      <a:pt x="162" y="3590"/>
                    </a:lnTo>
                    <a:lnTo>
                      <a:pt x="162" y="3300"/>
                    </a:lnTo>
                    <a:lnTo>
                      <a:pt x="174" y="3150"/>
                    </a:lnTo>
                    <a:lnTo>
                      <a:pt x="210" y="3030"/>
                    </a:lnTo>
                    <a:lnTo>
                      <a:pt x="210" y="2940"/>
                    </a:lnTo>
                    <a:lnTo>
                      <a:pt x="186" y="2880"/>
                    </a:lnTo>
                    <a:lnTo>
                      <a:pt x="228" y="2830"/>
                    </a:lnTo>
                    <a:lnTo>
                      <a:pt x="228" y="2740"/>
                    </a:lnTo>
                    <a:lnTo>
                      <a:pt x="252" y="2670"/>
                    </a:lnTo>
                    <a:lnTo>
                      <a:pt x="252" y="2650"/>
                    </a:lnTo>
                    <a:lnTo>
                      <a:pt x="210" y="2510"/>
                    </a:lnTo>
                    <a:lnTo>
                      <a:pt x="186" y="2500"/>
                    </a:lnTo>
                    <a:lnTo>
                      <a:pt x="162" y="2500"/>
                    </a:lnTo>
                    <a:lnTo>
                      <a:pt x="138" y="2480"/>
                    </a:lnTo>
                    <a:lnTo>
                      <a:pt x="36" y="2400"/>
                    </a:lnTo>
                    <a:lnTo>
                      <a:pt x="0" y="2360"/>
                    </a:lnTo>
                    <a:lnTo>
                      <a:pt x="0" y="2310"/>
                    </a:lnTo>
                    <a:lnTo>
                      <a:pt x="0" y="2220"/>
                    </a:lnTo>
                    <a:lnTo>
                      <a:pt x="54" y="2080"/>
                    </a:lnTo>
                    <a:lnTo>
                      <a:pt x="126" y="1950"/>
                    </a:lnTo>
                    <a:lnTo>
                      <a:pt x="114" y="1820"/>
                    </a:lnTo>
                    <a:lnTo>
                      <a:pt x="126" y="1760"/>
                    </a:lnTo>
                    <a:lnTo>
                      <a:pt x="102" y="1710"/>
                    </a:lnTo>
                    <a:lnTo>
                      <a:pt x="114" y="1630"/>
                    </a:lnTo>
                    <a:lnTo>
                      <a:pt x="162" y="1610"/>
                    </a:lnTo>
                    <a:lnTo>
                      <a:pt x="264" y="1600"/>
                    </a:lnTo>
                    <a:lnTo>
                      <a:pt x="372" y="1570"/>
                    </a:lnTo>
                    <a:lnTo>
                      <a:pt x="510" y="1590"/>
                    </a:lnTo>
                    <a:lnTo>
                      <a:pt x="576" y="1600"/>
                    </a:lnTo>
                    <a:lnTo>
                      <a:pt x="720" y="1590"/>
                    </a:lnTo>
                    <a:lnTo>
                      <a:pt x="810" y="1610"/>
                    </a:lnTo>
                    <a:lnTo>
                      <a:pt x="846" y="1570"/>
                    </a:lnTo>
                    <a:lnTo>
                      <a:pt x="924" y="1480"/>
                    </a:lnTo>
                    <a:lnTo>
                      <a:pt x="984" y="1450"/>
                    </a:lnTo>
                    <a:lnTo>
                      <a:pt x="1122" y="1430"/>
                    </a:lnTo>
                    <a:lnTo>
                      <a:pt x="1182" y="1450"/>
                    </a:lnTo>
                    <a:lnTo>
                      <a:pt x="1284" y="1470"/>
                    </a:lnTo>
                    <a:lnTo>
                      <a:pt x="1380" y="1460"/>
                    </a:lnTo>
                    <a:lnTo>
                      <a:pt x="1422" y="1390"/>
                    </a:lnTo>
                    <a:lnTo>
                      <a:pt x="1494" y="1190"/>
                    </a:lnTo>
                    <a:lnTo>
                      <a:pt x="1494" y="1040"/>
                    </a:lnTo>
                    <a:lnTo>
                      <a:pt x="1518" y="940"/>
                    </a:lnTo>
                    <a:lnTo>
                      <a:pt x="1518" y="870"/>
                    </a:lnTo>
                    <a:lnTo>
                      <a:pt x="1494" y="690"/>
                    </a:lnTo>
                    <a:lnTo>
                      <a:pt x="1458" y="580"/>
                    </a:lnTo>
                    <a:lnTo>
                      <a:pt x="1434" y="530"/>
                    </a:lnTo>
                    <a:lnTo>
                      <a:pt x="1332" y="430"/>
                    </a:lnTo>
                    <a:lnTo>
                      <a:pt x="1272" y="300"/>
                    </a:lnTo>
                    <a:lnTo>
                      <a:pt x="1260" y="200"/>
                    </a:lnTo>
                    <a:lnTo>
                      <a:pt x="1218" y="80"/>
                    </a:lnTo>
                    <a:lnTo>
                      <a:pt x="1218" y="30"/>
                    </a:lnTo>
                    <a:lnTo>
                      <a:pt x="1236" y="0"/>
                    </a:lnTo>
                    <a:lnTo>
                      <a:pt x="1284" y="0"/>
                    </a:lnTo>
                    <a:lnTo>
                      <a:pt x="1332" y="20"/>
                    </a:lnTo>
                    <a:lnTo>
                      <a:pt x="1344" y="50"/>
                    </a:lnTo>
                    <a:lnTo>
                      <a:pt x="1380" y="130"/>
                    </a:lnTo>
                    <a:lnTo>
                      <a:pt x="1470" y="210"/>
                    </a:lnTo>
                    <a:lnTo>
                      <a:pt x="1542" y="300"/>
                    </a:lnTo>
                    <a:lnTo>
                      <a:pt x="1656" y="520"/>
                    </a:lnTo>
                    <a:lnTo>
                      <a:pt x="1692" y="630"/>
                    </a:lnTo>
                    <a:lnTo>
                      <a:pt x="1758" y="780"/>
                    </a:lnTo>
                    <a:lnTo>
                      <a:pt x="1830" y="900"/>
                    </a:lnTo>
                    <a:lnTo>
                      <a:pt x="1866" y="940"/>
                    </a:lnTo>
                    <a:lnTo>
                      <a:pt x="1908" y="990"/>
                    </a:lnTo>
                    <a:lnTo>
                      <a:pt x="2028" y="1060"/>
                    </a:lnTo>
                    <a:lnTo>
                      <a:pt x="2166" y="1110"/>
                    </a:lnTo>
                    <a:lnTo>
                      <a:pt x="2304" y="1140"/>
                    </a:lnTo>
                    <a:lnTo>
                      <a:pt x="2400" y="1190"/>
                    </a:lnTo>
                    <a:lnTo>
                      <a:pt x="2442" y="1220"/>
                    </a:lnTo>
                    <a:lnTo>
                      <a:pt x="2466" y="1270"/>
                    </a:lnTo>
                    <a:lnTo>
                      <a:pt x="2490" y="1400"/>
                    </a:lnTo>
                    <a:lnTo>
                      <a:pt x="2538" y="1430"/>
                    </a:lnTo>
                    <a:lnTo>
                      <a:pt x="2574" y="1410"/>
                    </a:lnTo>
                    <a:lnTo>
                      <a:pt x="2616" y="1380"/>
                    </a:lnTo>
                    <a:lnTo>
                      <a:pt x="2724" y="1020"/>
                    </a:lnTo>
                    <a:lnTo>
                      <a:pt x="2838" y="870"/>
                    </a:lnTo>
                    <a:lnTo>
                      <a:pt x="2862" y="810"/>
                    </a:lnTo>
                    <a:lnTo>
                      <a:pt x="2874" y="730"/>
                    </a:lnTo>
                    <a:lnTo>
                      <a:pt x="2874" y="600"/>
                    </a:lnTo>
                    <a:lnTo>
                      <a:pt x="2862" y="550"/>
                    </a:lnTo>
                    <a:lnTo>
                      <a:pt x="2826" y="480"/>
                    </a:lnTo>
                    <a:lnTo>
                      <a:pt x="2814" y="420"/>
                    </a:lnTo>
                    <a:lnTo>
                      <a:pt x="2862" y="380"/>
                    </a:lnTo>
                    <a:lnTo>
                      <a:pt x="2964" y="340"/>
                    </a:lnTo>
                    <a:lnTo>
                      <a:pt x="3000" y="300"/>
                    </a:lnTo>
                    <a:lnTo>
                      <a:pt x="3060" y="190"/>
                    </a:lnTo>
                    <a:lnTo>
                      <a:pt x="3186" y="60"/>
                    </a:lnTo>
                    <a:lnTo>
                      <a:pt x="3210" y="60"/>
                    </a:lnTo>
                    <a:lnTo>
                      <a:pt x="3276" y="80"/>
                    </a:lnTo>
                    <a:lnTo>
                      <a:pt x="3312" y="140"/>
                    </a:lnTo>
                    <a:lnTo>
                      <a:pt x="3438" y="230"/>
                    </a:lnTo>
                    <a:lnTo>
                      <a:pt x="3450" y="270"/>
                    </a:lnTo>
                    <a:lnTo>
                      <a:pt x="3438" y="360"/>
                    </a:lnTo>
                    <a:lnTo>
                      <a:pt x="3450" y="380"/>
                    </a:lnTo>
                    <a:lnTo>
                      <a:pt x="3522" y="420"/>
                    </a:lnTo>
                    <a:lnTo>
                      <a:pt x="3660" y="430"/>
                    </a:lnTo>
                    <a:lnTo>
                      <a:pt x="3720" y="450"/>
                    </a:lnTo>
                    <a:lnTo>
                      <a:pt x="3762" y="490"/>
                    </a:lnTo>
                    <a:lnTo>
                      <a:pt x="3774" y="530"/>
                    </a:lnTo>
                    <a:lnTo>
                      <a:pt x="3822" y="620"/>
                    </a:lnTo>
                    <a:lnTo>
                      <a:pt x="3870" y="660"/>
                    </a:lnTo>
                    <a:lnTo>
                      <a:pt x="3936" y="700"/>
                    </a:lnTo>
                    <a:lnTo>
                      <a:pt x="3984" y="730"/>
                    </a:lnTo>
                    <a:lnTo>
                      <a:pt x="4020" y="730"/>
                    </a:lnTo>
                    <a:lnTo>
                      <a:pt x="4182" y="720"/>
                    </a:lnTo>
                    <a:lnTo>
                      <a:pt x="4254" y="790"/>
                    </a:lnTo>
                    <a:lnTo>
                      <a:pt x="4368" y="830"/>
                    </a:lnTo>
                    <a:lnTo>
                      <a:pt x="4392" y="860"/>
                    </a:lnTo>
                    <a:lnTo>
                      <a:pt x="4404" y="910"/>
                    </a:lnTo>
                    <a:lnTo>
                      <a:pt x="4446" y="930"/>
                    </a:lnTo>
                    <a:lnTo>
                      <a:pt x="4494" y="940"/>
                    </a:lnTo>
                    <a:lnTo>
                      <a:pt x="4566" y="920"/>
                    </a:lnTo>
                    <a:lnTo>
                      <a:pt x="4632" y="920"/>
                    </a:lnTo>
                    <a:lnTo>
                      <a:pt x="4704" y="950"/>
                    </a:lnTo>
                    <a:lnTo>
                      <a:pt x="4752" y="970"/>
                    </a:lnTo>
                    <a:lnTo>
                      <a:pt x="4794" y="99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PE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12">
                <a:extLst>
                  <a:ext uri="{FF2B5EF4-FFF2-40B4-BE49-F238E27FC236}">
                    <a16:creationId xmlns="" xmlns:a16="http://schemas.microsoft.com/office/drawing/2014/main" id="{918AE9D2-C0BF-4552-A742-58EB372F75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0568" y="2844627"/>
                <a:ext cx="1530937" cy="2181254"/>
              </a:xfrm>
              <a:custGeom>
                <a:avLst/>
                <a:gdLst>
                  <a:gd name="T0" fmla="*/ 1818 w 2478"/>
                  <a:gd name="T1" fmla="*/ 140 h 4691"/>
                  <a:gd name="T2" fmla="*/ 1758 w 2478"/>
                  <a:gd name="T3" fmla="*/ 220 h 4691"/>
                  <a:gd name="T4" fmla="*/ 1668 w 2478"/>
                  <a:gd name="T5" fmla="*/ 400 h 4691"/>
                  <a:gd name="T6" fmla="*/ 1608 w 2478"/>
                  <a:gd name="T7" fmla="*/ 560 h 4691"/>
                  <a:gd name="T8" fmla="*/ 1746 w 2478"/>
                  <a:gd name="T9" fmla="*/ 600 h 4691"/>
                  <a:gd name="T10" fmla="*/ 1734 w 2478"/>
                  <a:gd name="T11" fmla="*/ 700 h 4691"/>
                  <a:gd name="T12" fmla="*/ 1890 w 2478"/>
                  <a:gd name="T13" fmla="*/ 880 h 4691"/>
                  <a:gd name="T14" fmla="*/ 1842 w 2478"/>
                  <a:gd name="T15" fmla="*/ 1150 h 4691"/>
                  <a:gd name="T16" fmla="*/ 1932 w 2478"/>
                  <a:gd name="T17" fmla="*/ 1300 h 4691"/>
                  <a:gd name="T18" fmla="*/ 2082 w 2478"/>
                  <a:gd name="T19" fmla="*/ 1550 h 4691"/>
                  <a:gd name="T20" fmla="*/ 2454 w 2478"/>
                  <a:gd name="T21" fmla="*/ 1810 h 4691"/>
                  <a:gd name="T22" fmla="*/ 2478 w 2478"/>
                  <a:gd name="T23" fmla="*/ 2160 h 4691"/>
                  <a:gd name="T24" fmla="*/ 2400 w 2478"/>
                  <a:gd name="T25" fmla="*/ 2371 h 4691"/>
                  <a:gd name="T26" fmla="*/ 2466 w 2478"/>
                  <a:gd name="T27" fmla="*/ 2701 h 4691"/>
                  <a:gd name="T28" fmla="*/ 2442 w 2478"/>
                  <a:gd name="T29" fmla="*/ 2861 h 4691"/>
                  <a:gd name="T30" fmla="*/ 2214 w 2478"/>
                  <a:gd name="T31" fmla="*/ 3011 h 4691"/>
                  <a:gd name="T32" fmla="*/ 2004 w 2478"/>
                  <a:gd name="T33" fmla="*/ 3331 h 4691"/>
                  <a:gd name="T34" fmla="*/ 1968 w 2478"/>
                  <a:gd name="T35" fmla="*/ 3991 h 4691"/>
                  <a:gd name="T36" fmla="*/ 1968 w 2478"/>
                  <a:gd name="T37" fmla="*/ 4261 h 4691"/>
                  <a:gd name="T38" fmla="*/ 2028 w 2478"/>
                  <a:gd name="T39" fmla="*/ 4471 h 4691"/>
                  <a:gd name="T40" fmla="*/ 1944 w 2478"/>
                  <a:gd name="T41" fmla="*/ 4651 h 4691"/>
                  <a:gd name="T42" fmla="*/ 1794 w 2478"/>
                  <a:gd name="T43" fmla="*/ 4531 h 4691"/>
                  <a:gd name="T44" fmla="*/ 1506 w 2478"/>
                  <a:gd name="T45" fmla="*/ 4351 h 4691"/>
                  <a:gd name="T46" fmla="*/ 1332 w 2478"/>
                  <a:gd name="T47" fmla="*/ 4321 h 4691"/>
                  <a:gd name="T48" fmla="*/ 1260 w 2478"/>
                  <a:gd name="T49" fmla="*/ 4171 h 4691"/>
                  <a:gd name="T50" fmla="*/ 1032 w 2478"/>
                  <a:gd name="T51" fmla="*/ 4041 h 4691"/>
                  <a:gd name="T52" fmla="*/ 588 w 2478"/>
                  <a:gd name="T53" fmla="*/ 3831 h 4691"/>
                  <a:gd name="T54" fmla="*/ 336 w 2478"/>
                  <a:gd name="T55" fmla="*/ 3681 h 4691"/>
                  <a:gd name="T56" fmla="*/ 288 w 2478"/>
                  <a:gd name="T57" fmla="*/ 3411 h 4691"/>
                  <a:gd name="T58" fmla="*/ 66 w 2478"/>
                  <a:gd name="T59" fmla="*/ 3231 h 4691"/>
                  <a:gd name="T60" fmla="*/ 0 w 2478"/>
                  <a:gd name="T61" fmla="*/ 2581 h 4691"/>
                  <a:gd name="T62" fmla="*/ 198 w 2478"/>
                  <a:gd name="T63" fmla="*/ 1990 h 4691"/>
                  <a:gd name="T64" fmla="*/ 228 w 2478"/>
                  <a:gd name="T65" fmla="*/ 1690 h 4691"/>
                  <a:gd name="T66" fmla="*/ 174 w 2478"/>
                  <a:gd name="T67" fmla="*/ 1470 h 4691"/>
                  <a:gd name="T68" fmla="*/ 348 w 2478"/>
                  <a:gd name="T69" fmla="*/ 1310 h 4691"/>
                  <a:gd name="T70" fmla="*/ 672 w 2478"/>
                  <a:gd name="T71" fmla="*/ 1080 h 4691"/>
                  <a:gd name="T72" fmla="*/ 834 w 2478"/>
                  <a:gd name="T73" fmla="*/ 840 h 4691"/>
                  <a:gd name="T74" fmla="*/ 912 w 2478"/>
                  <a:gd name="T75" fmla="*/ 520 h 4691"/>
                  <a:gd name="T76" fmla="*/ 1020 w 2478"/>
                  <a:gd name="T77" fmla="*/ 310 h 4691"/>
                  <a:gd name="T78" fmla="*/ 1134 w 2478"/>
                  <a:gd name="T79" fmla="*/ 220 h 4691"/>
                  <a:gd name="T80" fmla="*/ 1344 w 2478"/>
                  <a:gd name="T81" fmla="*/ 200 h 4691"/>
                  <a:gd name="T82" fmla="*/ 1506 w 2478"/>
                  <a:gd name="T83" fmla="*/ 110 h 4691"/>
                  <a:gd name="T84" fmla="*/ 1704 w 2478"/>
                  <a:gd name="T85" fmla="*/ 70 h 469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78"/>
                  <a:gd name="T130" fmla="*/ 0 h 4691"/>
                  <a:gd name="T131" fmla="*/ 2478 w 2478"/>
                  <a:gd name="T132" fmla="*/ 4691 h 469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78" h="4691">
                    <a:moveTo>
                      <a:pt x="1770" y="0"/>
                    </a:moveTo>
                    <a:lnTo>
                      <a:pt x="1806" y="80"/>
                    </a:lnTo>
                    <a:lnTo>
                      <a:pt x="1818" y="140"/>
                    </a:lnTo>
                    <a:lnTo>
                      <a:pt x="1818" y="180"/>
                    </a:lnTo>
                    <a:lnTo>
                      <a:pt x="1806" y="190"/>
                    </a:lnTo>
                    <a:lnTo>
                      <a:pt x="1758" y="220"/>
                    </a:lnTo>
                    <a:lnTo>
                      <a:pt x="1734" y="250"/>
                    </a:lnTo>
                    <a:lnTo>
                      <a:pt x="1692" y="350"/>
                    </a:lnTo>
                    <a:lnTo>
                      <a:pt x="1668" y="400"/>
                    </a:lnTo>
                    <a:lnTo>
                      <a:pt x="1644" y="490"/>
                    </a:lnTo>
                    <a:lnTo>
                      <a:pt x="1608" y="550"/>
                    </a:lnTo>
                    <a:lnTo>
                      <a:pt x="1608" y="560"/>
                    </a:lnTo>
                    <a:lnTo>
                      <a:pt x="1632" y="600"/>
                    </a:lnTo>
                    <a:lnTo>
                      <a:pt x="1716" y="600"/>
                    </a:lnTo>
                    <a:lnTo>
                      <a:pt x="1746" y="600"/>
                    </a:lnTo>
                    <a:lnTo>
                      <a:pt x="1746" y="640"/>
                    </a:lnTo>
                    <a:lnTo>
                      <a:pt x="1734" y="680"/>
                    </a:lnTo>
                    <a:lnTo>
                      <a:pt x="1734" y="700"/>
                    </a:lnTo>
                    <a:lnTo>
                      <a:pt x="1854" y="780"/>
                    </a:lnTo>
                    <a:lnTo>
                      <a:pt x="1878" y="820"/>
                    </a:lnTo>
                    <a:lnTo>
                      <a:pt x="1890" y="880"/>
                    </a:lnTo>
                    <a:lnTo>
                      <a:pt x="1890" y="950"/>
                    </a:lnTo>
                    <a:lnTo>
                      <a:pt x="1842" y="1080"/>
                    </a:lnTo>
                    <a:lnTo>
                      <a:pt x="1842" y="1150"/>
                    </a:lnTo>
                    <a:lnTo>
                      <a:pt x="1842" y="1170"/>
                    </a:lnTo>
                    <a:lnTo>
                      <a:pt x="1890" y="1200"/>
                    </a:lnTo>
                    <a:lnTo>
                      <a:pt x="1932" y="1300"/>
                    </a:lnTo>
                    <a:lnTo>
                      <a:pt x="2004" y="1370"/>
                    </a:lnTo>
                    <a:lnTo>
                      <a:pt x="2052" y="1510"/>
                    </a:lnTo>
                    <a:lnTo>
                      <a:pt x="2082" y="1550"/>
                    </a:lnTo>
                    <a:lnTo>
                      <a:pt x="2202" y="1650"/>
                    </a:lnTo>
                    <a:lnTo>
                      <a:pt x="2430" y="1780"/>
                    </a:lnTo>
                    <a:lnTo>
                      <a:pt x="2454" y="1810"/>
                    </a:lnTo>
                    <a:lnTo>
                      <a:pt x="2466" y="1830"/>
                    </a:lnTo>
                    <a:lnTo>
                      <a:pt x="2478" y="2030"/>
                    </a:lnTo>
                    <a:lnTo>
                      <a:pt x="2478" y="2160"/>
                    </a:lnTo>
                    <a:lnTo>
                      <a:pt x="2466" y="2250"/>
                    </a:lnTo>
                    <a:lnTo>
                      <a:pt x="2454" y="2301"/>
                    </a:lnTo>
                    <a:lnTo>
                      <a:pt x="2400" y="2371"/>
                    </a:lnTo>
                    <a:lnTo>
                      <a:pt x="2388" y="2411"/>
                    </a:lnTo>
                    <a:lnTo>
                      <a:pt x="2400" y="2561"/>
                    </a:lnTo>
                    <a:lnTo>
                      <a:pt x="2466" y="2701"/>
                    </a:lnTo>
                    <a:lnTo>
                      <a:pt x="2478" y="2771"/>
                    </a:lnTo>
                    <a:lnTo>
                      <a:pt x="2466" y="2811"/>
                    </a:lnTo>
                    <a:lnTo>
                      <a:pt x="2442" y="2861"/>
                    </a:lnTo>
                    <a:lnTo>
                      <a:pt x="2388" y="2901"/>
                    </a:lnTo>
                    <a:lnTo>
                      <a:pt x="2268" y="2971"/>
                    </a:lnTo>
                    <a:lnTo>
                      <a:pt x="2214" y="3011"/>
                    </a:lnTo>
                    <a:lnTo>
                      <a:pt x="2130" y="3141"/>
                    </a:lnTo>
                    <a:lnTo>
                      <a:pt x="2052" y="3211"/>
                    </a:lnTo>
                    <a:lnTo>
                      <a:pt x="2004" y="3331"/>
                    </a:lnTo>
                    <a:lnTo>
                      <a:pt x="1992" y="3431"/>
                    </a:lnTo>
                    <a:lnTo>
                      <a:pt x="1992" y="3781"/>
                    </a:lnTo>
                    <a:lnTo>
                      <a:pt x="1968" y="3991"/>
                    </a:lnTo>
                    <a:lnTo>
                      <a:pt x="1980" y="4161"/>
                    </a:lnTo>
                    <a:lnTo>
                      <a:pt x="1956" y="4241"/>
                    </a:lnTo>
                    <a:lnTo>
                      <a:pt x="1968" y="4261"/>
                    </a:lnTo>
                    <a:lnTo>
                      <a:pt x="2028" y="4341"/>
                    </a:lnTo>
                    <a:lnTo>
                      <a:pt x="2040" y="4411"/>
                    </a:lnTo>
                    <a:lnTo>
                      <a:pt x="2028" y="4471"/>
                    </a:lnTo>
                    <a:lnTo>
                      <a:pt x="1992" y="4541"/>
                    </a:lnTo>
                    <a:lnTo>
                      <a:pt x="1980" y="4601"/>
                    </a:lnTo>
                    <a:lnTo>
                      <a:pt x="1944" y="4651"/>
                    </a:lnTo>
                    <a:lnTo>
                      <a:pt x="1890" y="4691"/>
                    </a:lnTo>
                    <a:lnTo>
                      <a:pt x="1842" y="4651"/>
                    </a:lnTo>
                    <a:lnTo>
                      <a:pt x="1794" y="4531"/>
                    </a:lnTo>
                    <a:lnTo>
                      <a:pt x="1734" y="4471"/>
                    </a:lnTo>
                    <a:lnTo>
                      <a:pt x="1620" y="4411"/>
                    </a:lnTo>
                    <a:lnTo>
                      <a:pt x="1506" y="4351"/>
                    </a:lnTo>
                    <a:lnTo>
                      <a:pt x="1458" y="4341"/>
                    </a:lnTo>
                    <a:lnTo>
                      <a:pt x="1368" y="4341"/>
                    </a:lnTo>
                    <a:lnTo>
                      <a:pt x="1332" y="4321"/>
                    </a:lnTo>
                    <a:lnTo>
                      <a:pt x="1284" y="4281"/>
                    </a:lnTo>
                    <a:lnTo>
                      <a:pt x="1248" y="4251"/>
                    </a:lnTo>
                    <a:lnTo>
                      <a:pt x="1260" y="4171"/>
                    </a:lnTo>
                    <a:lnTo>
                      <a:pt x="1248" y="4141"/>
                    </a:lnTo>
                    <a:lnTo>
                      <a:pt x="1134" y="4121"/>
                    </a:lnTo>
                    <a:lnTo>
                      <a:pt x="1032" y="4041"/>
                    </a:lnTo>
                    <a:lnTo>
                      <a:pt x="858" y="3981"/>
                    </a:lnTo>
                    <a:lnTo>
                      <a:pt x="648" y="3851"/>
                    </a:lnTo>
                    <a:lnTo>
                      <a:pt x="588" y="3831"/>
                    </a:lnTo>
                    <a:lnTo>
                      <a:pt x="438" y="3821"/>
                    </a:lnTo>
                    <a:lnTo>
                      <a:pt x="360" y="3771"/>
                    </a:lnTo>
                    <a:lnTo>
                      <a:pt x="336" y="3681"/>
                    </a:lnTo>
                    <a:lnTo>
                      <a:pt x="336" y="3531"/>
                    </a:lnTo>
                    <a:lnTo>
                      <a:pt x="312" y="3461"/>
                    </a:lnTo>
                    <a:lnTo>
                      <a:pt x="288" y="3411"/>
                    </a:lnTo>
                    <a:lnTo>
                      <a:pt x="252" y="3371"/>
                    </a:lnTo>
                    <a:lnTo>
                      <a:pt x="114" y="3281"/>
                    </a:lnTo>
                    <a:lnTo>
                      <a:pt x="66" y="3231"/>
                    </a:lnTo>
                    <a:lnTo>
                      <a:pt x="36" y="3181"/>
                    </a:lnTo>
                    <a:lnTo>
                      <a:pt x="12" y="3091"/>
                    </a:lnTo>
                    <a:lnTo>
                      <a:pt x="0" y="2581"/>
                    </a:lnTo>
                    <a:lnTo>
                      <a:pt x="36" y="2311"/>
                    </a:lnTo>
                    <a:lnTo>
                      <a:pt x="66" y="2220"/>
                    </a:lnTo>
                    <a:lnTo>
                      <a:pt x="198" y="1990"/>
                    </a:lnTo>
                    <a:lnTo>
                      <a:pt x="240" y="1880"/>
                    </a:lnTo>
                    <a:lnTo>
                      <a:pt x="240" y="1780"/>
                    </a:lnTo>
                    <a:lnTo>
                      <a:pt x="228" y="1690"/>
                    </a:lnTo>
                    <a:lnTo>
                      <a:pt x="210" y="1650"/>
                    </a:lnTo>
                    <a:lnTo>
                      <a:pt x="174" y="1550"/>
                    </a:lnTo>
                    <a:lnTo>
                      <a:pt x="174" y="1470"/>
                    </a:lnTo>
                    <a:lnTo>
                      <a:pt x="186" y="1410"/>
                    </a:lnTo>
                    <a:lnTo>
                      <a:pt x="210" y="1380"/>
                    </a:lnTo>
                    <a:lnTo>
                      <a:pt x="348" y="1310"/>
                    </a:lnTo>
                    <a:lnTo>
                      <a:pt x="414" y="1270"/>
                    </a:lnTo>
                    <a:lnTo>
                      <a:pt x="600" y="1190"/>
                    </a:lnTo>
                    <a:lnTo>
                      <a:pt x="672" y="1080"/>
                    </a:lnTo>
                    <a:lnTo>
                      <a:pt x="798" y="970"/>
                    </a:lnTo>
                    <a:lnTo>
                      <a:pt x="822" y="910"/>
                    </a:lnTo>
                    <a:lnTo>
                      <a:pt x="834" y="840"/>
                    </a:lnTo>
                    <a:lnTo>
                      <a:pt x="846" y="630"/>
                    </a:lnTo>
                    <a:lnTo>
                      <a:pt x="870" y="570"/>
                    </a:lnTo>
                    <a:lnTo>
                      <a:pt x="912" y="520"/>
                    </a:lnTo>
                    <a:lnTo>
                      <a:pt x="924" y="390"/>
                    </a:lnTo>
                    <a:lnTo>
                      <a:pt x="936" y="380"/>
                    </a:lnTo>
                    <a:lnTo>
                      <a:pt x="1020" y="310"/>
                    </a:lnTo>
                    <a:lnTo>
                      <a:pt x="1044" y="210"/>
                    </a:lnTo>
                    <a:lnTo>
                      <a:pt x="1074" y="200"/>
                    </a:lnTo>
                    <a:lnTo>
                      <a:pt x="1134" y="220"/>
                    </a:lnTo>
                    <a:lnTo>
                      <a:pt x="1170" y="240"/>
                    </a:lnTo>
                    <a:lnTo>
                      <a:pt x="1296" y="220"/>
                    </a:lnTo>
                    <a:lnTo>
                      <a:pt x="1344" y="200"/>
                    </a:lnTo>
                    <a:lnTo>
                      <a:pt x="1434" y="130"/>
                    </a:lnTo>
                    <a:lnTo>
                      <a:pt x="1470" y="110"/>
                    </a:lnTo>
                    <a:lnTo>
                      <a:pt x="1506" y="110"/>
                    </a:lnTo>
                    <a:lnTo>
                      <a:pt x="1620" y="110"/>
                    </a:lnTo>
                    <a:lnTo>
                      <a:pt x="1668" y="110"/>
                    </a:lnTo>
                    <a:lnTo>
                      <a:pt x="1704" y="70"/>
                    </a:lnTo>
                    <a:lnTo>
                      <a:pt x="1770" y="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1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PE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Freeform 3">
                <a:extLst>
                  <a:ext uri="{FF2B5EF4-FFF2-40B4-BE49-F238E27FC236}">
                    <a16:creationId xmlns="" xmlns:a16="http://schemas.microsoft.com/office/drawing/2014/main" id="{9C2DAAA8-E175-48DC-AB86-E845CC554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03053" y="2894885"/>
                <a:ext cx="2829843" cy="2949218"/>
              </a:xfrm>
              <a:custGeom>
                <a:avLst/>
                <a:gdLst>
                  <a:gd name="T0" fmla="*/ 0 w 5478"/>
                  <a:gd name="T1" fmla="*/ 0 h 6301"/>
                  <a:gd name="T2" fmla="*/ 0 w 5478"/>
                  <a:gd name="T3" fmla="*/ 0 h 6301"/>
                  <a:gd name="T4" fmla="*/ 0 w 5478"/>
                  <a:gd name="T5" fmla="*/ 0 h 6301"/>
                  <a:gd name="T6" fmla="*/ 0 w 5478"/>
                  <a:gd name="T7" fmla="*/ 0 h 6301"/>
                  <a:gd name="T8" fmla="*/ 0 w 5478"/>
                  <a:gd name="T9" fmla="*/ 0 h 6301"/>
                  <a:gd name="T10" fmla="*/ 0 w 5478"/>
                  <a:gd name="T11" fmla="*/ 0 h 6301"/>
                  <a:gd name="T12" fmla="*/ 0 w 5478"/>
                  <a:gd name="T13" fmla="*/ 0 h 6301"/>
                  <a:gd name="T14" fmla="*/ 0 w 5478"/>
                  <a:gd name="T15" fmla="*/ 0 h 6301"/>
                  <a:gd name="T16" fmla="*/ 0 w 5478"/>
                  <a:gd name="T17" fmla="*/ 0 h 6301"/>
                  <a:gd name="T18" fmla="*/ 0 w 5478"/>
                  <a:gd name="T19" fmla="*/ 0 h 6301"/>
                  <a:gd name="T20" fmla="*/ 0 w 5478"/>
                  <a:gd name="T21" fmla="*/ 0 h 6301"/>
                  <a:gd name="T22" fmla="*/ 0 w 5478"/>
                  <a:gd name="T23" fmla="*/ 0 h 6301"/>
                  <a:gd name="T24" fmla="*/ 0 w 5478"/>
                  <a:gd name="T25" fmla="*/ 0 h 6301"/>
                  <a:gd name="T26" fmla="*/ 0 w 5478"/>
                  <a:gd name="T27" fmla="*/ 0 h 6301"/>
                  <a:gd name="T28" fmla="*/ 0 w 5478"/>
                  <a:gd name="T29" fmla="*/ 0 h 6301"/>
                  <a:gd name="T30" fmla="*/ 0 w 5478"/>
                  <a:gd name="T31" fmla="*/ 0 h 6301"/>
                  <a:gd name="T32" fmla="*/ 0 w 5478"/>
                  <a:gd name="T33" fmla="*/ 0 h 6301"/>
                  <a:gd name="T34" fmla="*/ 0 w 5478"/>
                  <a:gd name="T35" fmla="*/ 0 h 6301"/>
                  <a:gd name="T36" fmla="*/ 0 w 5478"/>
                  <a:gd name="T37" fmla="*/ 0 h 6301"/>
                  <a:gd name="T38" fmla="*/ 0 w 5478"/>
                  <a:gd name="T39" fmla="*/ 0 h 6301"/>
                  <a:gd name="T40" fmla="*/ 0 w 5478"/>
                  <a:gd name="T41" fmla="*/ 0 h 6301"/>
                  <a:gd name="T42" fmla="*/ 0 w 5478"/>
                  <a:gd name="T43" fmla="*/ 0 h 6301"/>
                  <a:gd name="T44" fmla="*/ 0 w 5478"/>
                  <a:gd name="T45" fmla="*/ 0 h 6301"/>
                  <a:gd name="T46" fmla="*/ 0 w 5478"/>
                  <a:gd name="T47" fmla="*/ 0 h 6301"/>
                  <a:gd name="T48" fmla="*/ 0 w 5478"/>
                  <a:gd name="T49" fmla="*/ 0 h 6301"/>
                  <a:gd name="T50" fmla="*/ 0 w 5478"/>
                  <a:gd name="T51" fmla="*/ 0 h 6301"/>
                  <a:gd name="T52" fmla="*/ 0 w 5478"/>
                  <a:gd name="T53" fmla="*/ 0 h 6301"/>
                  <a:gd name="T54" fmla="*/ 0 w 5478"/>
                  <a:gd name="T55" fmla="*/ 0 h 6301"/>
                  <a:gd name="T56" fmla="*/ 0 w 5478"/>
                  <a:gd name="T57" fmla="*/ 0 h 6301"/>
                  <a:gd name="T58" fmla="*/ 0 w 5478"/>
                  <a:gd name="T59" fmla="*/ 0 h 6301"/>
                  <a:gd name="T60" fmla="*/ 0 w 5478"/>
                  <a:gd name="T61" fmla="*/ 0 h 6301"/>
                  <a:gd name="T62" fmla="*/ 0 w 5478"/>
                  <a:gd name="T63" fmla="*/ 0 h 6301"/>
                  <a:gd name="T64" fmla="*/ 0 w 5478"/>
                  <a:gd name="T65" fmla="*/ 0 h 6301"/>
                  <a:gd name="T66" fmla="*/ 0 w 5478"/>
                  <a:gd name="T67" fmla="*/ 0 h 6301"/>
                  <a:gd name="T68" fmla="*/ 0 w 5478"/>
                  <a:gd name="T69" fmla="*/ 0 h 6301"/>
                  <a:gd name="T70" fmla="*/ 0 w 5478"/>
                  <a:gd name="T71" fmla="*/ 0 h 6301"/>
                  <a:gd name="T72" fmla="*/ 0 w 5478"/>
                  <a:gd name="T73" fmla="*/ 0 h 6301"/>
                  <a:gd name="T74" fmla="*/ 0 w 5478"/>
                  <a:gd name="T75" fmla="*/ 0 h 6301"/>
                  <a:gd name="T76" fmla="*/ 0 w 5478"/>
                  <a:gd name="T77" fmla="*/ 0 h 6301"/>
                  <a:gd name="T78" fmla="*/ 0 w 5478"/>
                  <a:gd name="T79" fmla="*/ 0 h 6301"/>
                  <a:gd name="T80" fmla="*/ 0 w 5478"/>
                  <a:gd name="T81" fmla="*/ 0 h 6301"/>
                  <a:gd name="T82" fmla="*/ 0 w 5478"/>
                  <a:gd name="T83" fmla="*/ 0 h 6301"/>
                  <a:gd name="T84" fmla="*/ 0 w 5478"/>
                  <a:gd name="T85" fmla="*/ 0 h 6301"/>
                  <a:gd name="T86" fmla="*/ 0 w 5478"/>
                  <a:gd name="T87" fmla="*/ 0 h 6301"/>
                  <a:gd name="T88" fmla="*/ 0 w 5478"/>
                  <a:gd name="T89" fmla="*/ 0 h 6301"/>
                  <a:gd name="T90" fmla="*/ 0 w 5478"/>
                  <a:gd name="T91" fmla="*/ 0 h 6301"/>
                  <a:gd name="T92" fmla="*/ 0 w 5478"/>
                  <a:gd name="T93" fmla="*/ 0 h 6301"/>
                  <a:gd name="T94" fmla="*/ 0 w 5478"/>
                  <a:gd name="T95" fmla="*/ 0 h 6301"/>
                  <a:gd name="T96" fmla="*/ 0 w 5478"/>
                  <a:gd name="T97" fmla="*/ 0 h 6301"/>
                  <a:gd name="T98" fmla="*/ 0 w 5478"/>
                  <a:gd name="T99" fmla="*/ 0 h 6301"/>
                  <a:gd name="T100" fmla="*/ 0 w 5478"/>
                  <a:gd name="T101" fmla="*/ 0 h 6301"/>
                  <a:gd name="T102" fmla="*/ 0 w 5478"/>
                  <a:gd name="T103" fmla="*/ 0 h 6301"/>
                  <a:gd name="T104" fmla="*/ 0 w 5478"/>
                  <a:gd name="T105" fmla="*/ 0 h 6301"/>
                  <a:gd name="T106" fmla="*/ 0 w 5478"/>
                  <a:gd name="T107" fmla="*/ 0 h 6301"/>
                  <a:gd name="T108" fmla="*/ 0 w 5478"/>
                  <a:gd name="T109" fmla="*/ 0 h 6301"/>
                  <a:gd name="T110" fmla="*/ 0 w 5478"/>
                  <a:gd name="T111" fmla="*/ 0 h 6301"/>
                  <a:gd name="T112" fmla="*/ 0 w 5478"/>
                  <a:gd name="T113" fmla="*/ 0 h 630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478"/>
                  <a:gd name="T172" fmla="*/ 0 h 6301"/>
                  <a:gd name="T173" fmla="*/ 5478 w 5478"/>
                  <a:gd name="T174" fmla="*/ 6301 h 630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478" h="6301">
                    <a:moveTo>
                      <a:pt x="972" y="80"/>
                    </a:moveTo>
                    <a:lnTo>
                      <a:pt x="1074" y="140"/>
                    </a:lnTo>
                    <a:lnTo>
                      <a:pt x="1248" y="170"/>
                    </a:lnTo>
                    <a:lnTo>
                      <a:pt x="1320" y="170"/>
                    </a:lnTo>
                    <a:lnTo>
                      <a:pt x="1458" y="130"/>
                    </a:lnTo>
                    <a:lnTo>
                      <a:pt x="1542" y="110"/>
                    </a:lnTo>
                    <a:lnTo>
                      <a:pt x="1620" y="130"/>
                    </a:lnTo>
                    <a:lnTo>
                      <a:pt x="1656" y="150"/>
                    </a:lnTo>
                    <a:lnTo>
                      <a:pt x="1806" y="320"/>
                    </a:lnTo>
                    <a:lnTo>
                      <a:pt x="1866" y="380"/>
                    </a:lnTo>
                    <a:lnTo>
                      <a:pt x="1920" y="410"/>
                    </a:lnTo>
                    <a:lnTo>
                      <a:pt x="2028" y="410"/>
                    </a:lnTo>
                    <a:lnTo>
                      <a:pt x="2130" y="460"/>
                    </a:lnTo>
                    <a:lnTo>
                      <a:pt x="2154" y="460"/>
                    </a:lnTo>
                    <a:lnTo>
                      <a:pt x="2202" y="450"/>
                    </a:lnTo>
                    <a:lnTo>
                      <a:pt x="2268" y="430"/>
                    </a:lnTo>
                    <a:lnTo>
                      <a:pt x="2394" y="290"/>
                    </a:lnTo>
                    <a:lnTo>
                      <a:pt x="2478" y="240"/>
                    </a:lnTo>
                    <a:lnTo>
                      <a:pt x="2502" y="290"/>
                    </a:lnTo>
                    <a:lnTo>
                      <a:pt x="2550" y="320"/>
                    </a:lnTo>
                    <a:lnTo>
                      <a:pt x="2604" y="320"/>
                    </a:lnTo>
                    <a:lnTo>
                      <a:pt x="2700" y="300"/>
                    </a:lnTo>
                    <a:lnTo>
                      <a:pt x="2754" y="310"/>
                    </a:lnTo>
                    <a:lnTo>
                      <a:pt x="2754" y="340"/>
                    </a:lnTo>
                    <a:lnTo>
                      <a:pt x="2712" y="370"/>
                    </a:lnTo>
                    <a:lnTo>
                      <a:pt x="2712" y="410"/>
                    </a:lnTo>
                    <a:lnTo>
                      <a:pt x="2700" y="530"/>
                    </a:lnTo>
                    <a:lnTo>
                      <a:pt x="2712" y="560"/>
                    </a:lnTo>
                    <a:lnTo>
                      <a:pt x="2730" y="570"/>
                    </a:lnTo>
                    <a:lnTo>
                      <a:pt x="2766" y="580"/>
                    </a:lnTo>
                    <a:lnTo>
                      <a:pt x="2826" y="580"/>
                    </a:lnTo>
                    <a:lnTo>
                      <a:pt x="2904" y="500"/>
                    </a:lnTo>
                    <a:lnTo>
                      <a:pt x="2940" y="490"/>
                    </a:lnTo>
                    <a:lnTo>
                      <a:pt x="2976" y="500"/>
                    </a:lnTo>
                    <a:lnTo>
                      <a:pt x="3048" y="530"/>
                    </a:lnTo>
                    <a:lnTo>
                      <a:pt x="3150" y="590"/>
                    </a:lnTo>
                    <a:lnTo>
                      <a:pt x="3222" y="600"/>
                    </a:lnTo>
                    <a:lnTo>
                      <a:pt x="3264" y="630"/>
                    </a:lnTo>
                    <a:lnTo>
                      <a:pt x="3276" y="670"/>
                    </a:lnTo>
                    <a:lnTo>
                      <a:pt x="3300" y="700"/>
                    </a:lnTo>
                    <a:lnTo>
                      <a:pt x="3324" y="770"/>
                    </a:lnTo>
                    <a:lnTo>
                      <a:pt x="3348" y="830"/>
                    </a:lnTo>
                    <a:lnTo>
                      <a:pt x="3486" y="950"/>
                    </a:lnTo>
                    <a:lnTo>
                      <a:pt x="3636" y="1150"/>
                    </a:lnTo>
                    <a:lnTo>
                      <a:pt x="3684" y="1190"/>
                    </a:lnTo>
                    <a:lnTo>
                      <a:pt x="3786" y="1230"/>
                    </a:lnTo>
                    <a:lnTo>
                      <a:pt x="3822" y="1320"/>
                    </a:lnTo>
                    <a:lnTo>
                      <a:pt x="3870" y="1350"/>
                    </a:lnTo>
                    <a:lnTo>
                      <a:pt x="3894" y="1350"/>
                    </a:lnTo>
                    <a:lnTo>
                      <a:pt x="3984" y="1300"/>
                    </a:lnTo>
                    <a:lnTo>
                      <a:pt x="4032" y="1290"/>
                    </a:lnTo>
                    <a:lnTo>
                      <a:pt x="4098" y="1290"/>
                    </a:lnTo>
                    <a:lnTo>
                      <a:pt x="4182" y="1330"/>
                    </a:lnTo>
                    <a:lnTo>
                      <a:pt x="4332" y="1300"/>
                    </a:lnTo>
                    <a:lnTo>
                      <a:pt x="4392" y="1300"/>
                    </a:lnTo>
                    <a:lnTo>
                      <a:pt x="4434" y="1330"/>
                    </a:lnTo>
                    <a:lnTo>
                      <a:pt x="4584" y="1460"/>
                    </a:lnTo>
                    <a:lnTo>
                      <a:pt x="4704" y="1510"/>
                    </a:lnTo>
                    <a:lnTo>
                      <a:pt x="4866" y="1440"/>
                    </a:lnTo>
                    <a:lnTo>
                      <a:pt x="5052" y="1320"/>
                    </a:lnTo>
                    <a:lnTo>
                      <a:pt x="5238" y="1260"/>
                    </a:lnTo>
                    <a:lnTo>
                      <a:pt x="5304" y="1250"/>
                    </a:lnTo>
                    <a:lnTo>
                      <a:pt x="5364" y="1270"/>
                    </a:lnTo>
                    <a:lnTo>
                      <a:pt x="5412" y="1280"/>
                    </a:lnTo>
                    <a:lnTo>
                      <a:pt x="5430" y="1340"/>
                    </a:lnTo>
                    <a:lnTo>
                      <a:pt x="5328" y="1320"/>
                    </a:lnTo>
                    <a:lnTo>
                      <a:pt x="5226" y="1330"/>
                    </a:lnTo>
                    <a:lnTo>
                      <a:pt x="5118" y="1360"/>
                    </a:lnTo>
                    <a:lnTo>
                      <a:pt x="5064" y="1420"/>
                    </a:lnTo>
                    <a:lnTo>
                      <a:pt x="5052" y="1460"/>
                    </a:lnTo>
                    <a:lnTo>
                      <a:pt x="5040" y="1490"/>
                    </a:lnTo>
                    <a:lnTo>
                      <a:pt x="5076" y="1570"/>
                    </a:lnTo>
                    <a:lnTo>
                      <a:pt x="5076" y="1670"/>
                    </a:lnTo>
                    <a:lnTo>
                      <a:pt x="5004" y="1860"/>
                    </a:lnTo>
                    <a:lnTo>
                      <a:pt x="4992" y="1990"/>
                    </a:lnTo>
                    <a:lnTo>
                      <a:pt x="5016" y="2140"/>
                    </a:lnTo>
                    <a:lnTo>
                      <a:pt x="5052" y="2261"/>
                    </a:lnTo>
                    <a:lnTo>
                      <a:pt x="5154" y="2511"/>
                    </a:lnTo>
                    <a:lnTo>
                      <a:pt x="5166" y="2611"/>
                    </a:lnTo>
                    <a:lnTo>
                      <a:pt x="5190" y="2691"/>
                    </a:lnTo>
                    <a:lnTo>
                      <a:pt x="5316" y="2891"/>
                    </a:lnTo>
                    <a:lnTo>
                      <a:pt x="5442" y="3031"/>
                    </a:lnTo>
                    <a:lnTo>
                      <a:pt x="5442" y="3101"/>
                    </a:lnTo>
                    <a:lnTo>
                      <a:pt x="5478" y="3161"/>
                    </a:lnTo>
                    <a:lnTo>
                      <a:pt x="5478" y="3191"/>
                    </a:lnTo>
                    <a:lnTo>
                      <a:pt x="5478" y="3291"/>
                    </a:lnTo>
                    <a:lnTo>
                      <a:pt x="5466" y="3351"/>
                    </a:lnTo>
                    <a:lnTo>
                      <a:pt x="5466" y="3451"/>
                    </a:lnTo>
                    <a:lnTo>
                      <a:pt x="5412" y="3461"/>
                    </a:lnTo>
                    <a:lnTo>
                      <a:pt x="5364" y="3541"/>
                    </a:lnTo>
                    <a:lnTo>
                      <a:pt x="5328" y="3561"/>
                    </a:lnTo>
                    <a:lnTo>
                      <a:pt x="5304" y="3571"/>
                    </a:lnTo>
                    <a:lnTo>
                      <a:pt x="5214" y="3701"/>
                    </a:lnTo>
                    <a:lnTo>
                      <a:pt x="5178" y="3731"/>
                    </a:lnTo>
                    <a:lnTo>
                      <a:pt x="5154" y="3741"/>
                    </a:lnTo>
                    <a:lnTo>
                      <a:pt x="5064" y="3751"/>
                    </a:lnTo>
                    <a:lnTo>
                      <a:pt x="5040" y="3771"/>
                    </a:lnTo>
                    <a:lnTo>
                      <a:pt x="4944" y="3881"/>
                    </a:lnTo>
                    <a:lnTo>
                      <a:pt x="4890" y="3991"/>
                    </a:lnTo>
                    <a:lnTo>
                      <a:pt x="4890" y="4081"/>
                    </a:lnTo>
                    <a:lnTo>
                      <a:pt x="4854" y="4121"/>
                    </a:lnTo>
                    <a:lnTo>
                      <a:pt x="4680" y="4131"/>
                    </a:lnTo>
                    <a:lnTo>
                      <a:pt x="4632" y="4151"/>
                    </a:lnTo>
                    <a:lnTo>
                      <a:pt x="4506" y="4151"/>
                    </a:lnTo>
                    <a:lnTo>
                      <a:pt x="4482" y="4161"/>
                    </a:lnTo>
                    <a:lnTo>
                      <a:pt x="4434" y="4221"/>
                    </a:lnTo>
                    <a:lnTo>
                      <a:pt x="4308" y="4261"/>
                    </a:lnTo>
                    <a:lnTo>
                      <a:pt x="4230" y="4291"/>
                    </a:lnTo>
                    <a:lnTo>
                      <a:pt x="4170" y="4361"/>
                    </a:lnTo>
                    <a:lnTo>
                      <a:pt x="4110" y="4471"/>
                    </a:lnTo>
                    <a:lnTo>
                      <a:pt x="4044" y="4541"/>
                    </a:lnTo>
                    <a:lnTo>
                      <a:pt x="3870" y="4661"/>
                    </a:lnTo>
                    <a:lnTo>
                      <a:pt x="3732" y="4751"/>
                    </a:lnTo>
                    <a:lnTo>
                      <a:pt x="3672" y="4791"/>
                    </a:lnTo>
                    <a:lnTo>
                      <a:pt x="3636" y="4851"/>
                    </a:lnTo>
                    <a:lnTo>
                      <a:pt x="3534" y="4901"/>
                    </a:lnTo>
                    <a:lnTo>
                      <a:pt x="3450" y="4981"/>
                    </a:lnTo>
                    <a:lnTo>
                      <a:pt x="3372" y="5061"/>
                    </a:lnTo>
                    <a:lnTo>
                      <a:pt x="3360" y="5101"/>
                    </a:lnTo>
                    <a:lnTo>
                      <a:pt x="3348" y="5141"/>
                    </a:lnTo>
                    <a:lnTo>
                      <a:pt x="3288" y="5201"/>
                    </a:lnTo>
                    <a:lnTo>
                      <a:pt x="3222" y="5211"/>
                    </a:lnTo>
                    <a:lnTo>
                      <a:pt x="3138" y="5211"/>
                    </a:lnTo>
                    <a:lnTo>
                      <a:pt x="3066" y="5251"/>
                    </a:lnTo>
                    <a:lnTo>
                      <a:pt x="2952" y="5271"/>
                    </a:lnTo>
                    <a:lnTo>
                      <a:pt x="2838" y="5321"/>
                    </a:lnTo>
                    <a:lnTo>
                      <a:pt x="2778" y="5311"/>
                    </a:lnTo>
                    <a:lnTo>
                      <a:pt x="2700" y="5261"/>
                    </a:lnTo>
                    <a:lnTo>
                      <a:pt x="2652" y="5261"/>
                    </a:lnTo>
                    <a:lnTo>
                      <a:pt x="2640" y="5271"/>
                    </a:lnTo>
                    <a:lnTo>
                      <a:pt x="2592" y="5321"/>
                    </a:lnTo>
                    <a:lnTo>
                      <a:pt x="2502" y="5371"/>
                    </a:lnTo>
                    <a:lnTo>
                      <a:pt x="2466" y="5401"/>
                    </a:lnTo>
                    <a:lnTo>
                      <a:pt x="2268" y="5481"/>
                    </a:lnTo>
                    <a:lnTo>
                      <a:pt x="2166" y="5511"/>
                    </a:lnTo>
                    <a:lnTo>
                      <a:pt x="2082" y="5511"/>
                    </a:lnTo>
                    <a:lnTo>
                      <a:pt x="2028" y="5511"/>
                    </a:lnTo>
                    <a:lnTo>
                      <a:pt x="1980" y="5481"/>
                    </a:lnTo>
                    <a:lnTo>
                      <a:pt x="1932" y="5481"/>
                    </a:lnTo>
                    <a:lnTo>
                      <a:pt x="1896" y="5511"/>
                    </a:lnTo>
                    <a:lnTo>
                      <a:pt x="1806" y="5601"/>
                    </a:lnTo>
                    <a:lnTo>
                      <a:pt x="1746" y="5631"/>
                    </a:lnTo>
                    <a:lnTo>
                      <a:pt x="1680" y="5651"/>
                    </a:lnTo>
                    <a:lnTo>
                      <a:pt x="1560" y="5661"/>
                    </a:lnTo>
                    <a:lnTo>
                      <a:pt x="1458" y="5691"/>
                    </a:lnTo>
                    <a:lnTo>
                      <a:pt x="1356" y="5691"/>
                    </a:lnTo>
                    <a:lnTo>
                      <a:pt x="1308" y="5721"/>
                    </a:lnTo>
                    <a:lnTo>
                      <a:pt x="1212" y="5791"/>
                    </a:lnTo>
                    <a:lnTo>
                      <a:pt x="1074" y="5801"/>
                    </a:lnTo>
                    <a:lnTo>
                      <a:pt x="1032" y="5811"/>
                    </a:lnTo>
                    <a:lnTo>
                      <a:pt x="900" y="5951"/>
                    </a:lnTo>
                    <a:lnTo>
                      <a:pt x="810" y="6001"/>
                    </a:lnTo>
                    <a:lnTo>
                      <a:pt x="798" y="6021"/>
                    </a:lnTo>
                    <a:lnTo>
                      <a:pt x="798" y="6051"/>
                    </a:lnTo>
                    <a:lnTo>
                      <a:pt x="762" y="6091"/>
                    </a:lnTo>
                    <a:lnTo>
                      <a:pt x="684" y="6211"/>
                    </a:lnTo>
                    <a:lnTo>
                      <a:pt x="636" y="6231"/>
                    </a:lnTo>
                    <a:lnTo>
                      <a:pt x="552" y="6231"/>
                    </a:lnTo>
                    <a:lnTo>
                      <a:pt x="510" y="6241"/>
                    </a:lnTo>
                    <a:lnTo>
                      <a:pt x="474" y="6261"/>
                    </a:lnTo>
                    <a:lnTo>
                      <a:pt x="462" y="6301"/>
                    </a:lnTo>
                    <a:lnTo>
                      <a:pt x="426" y="6251"/>
                    </a:lnTo>
                    <a:lnTo>
                      <a:pt x="360" y="6121"/>
                    </a:lnTo>
                    <a:lnTo>
                      <a:pt x="348" y="6081"/>
                    </a:lnTo>
                    <a:lnTo>
                      <a:pt x="360" y="5971"/>
                    </a:lnTo>
                    <a:lnTo>
                      <a:pt x="336" y="5871"/>
                    </a:lnTo>
                    <a:lnTo>
                      <a:pt x="360" y="5811"/>
                    </a:lnTo>
                    <a:lnTo>
                      <a:pt x="450" y="5721"/>
                    </a:lnTo>
                    <a:lnTo>
                      <a:pt x="576" y="5531"/>
                    </a:lnTo>
                    <a:lnTo>
                      <a:pt x="600" y="5471"/>
                    </a:lnTo>
                    <a:lnTo>
                      <a:pt x="588" y="5411"/>
                    </a:lnTo>
                    <a:lnTo>
                      <a:pt x="522" y="5331"/>
                    </a:lnTo>
                    <a:lnTo>
                      <a:pt x="510" y="5251"/>
                    </a:lnTo>
                    <a:lnTo>
                      <a:pt x="486" y="5191"/>
                    </a:lnTo>
                    <a:lnTo>
                      <a:pt x="486" y="4931"/>
                    </a:lnTo>
                    <a:lnTo>
                      <a:pt x="474" y="4901"/>
                    </a:lnTo>
                    <a:lnTo>
                      <a:pt x="462" y="4861"/>
                    </a:lnTo>
                    <a:lnTo>
                      <a:pt x="474" y="4771"/>
                    </a:lnTo>
                    <a:lnTo>
                      <a:pt x="540" y="4511"/>
                    </a:lnTo>
                    <a:lnTo>
                      <a:pt x="540" y="4191"/>
                    </a:lnTo>
                    <a:lnTo>
                      <a:pt x="510" y="4121"/>
                    </a:lnTo>
                    <a:lnTo>
                      <a:pt x="498" y="4071"/>
                    </a:lnTo>
                    <a:lnTo>
                      <a:pt x="552" y="3941"/>
                    </a:lnTo>
                    <a:lnTo>
                      <a:pt x="564" y="3711"/>
                    </a:lnTo>
                    <a:lnTo>
                      <a:pt x="600" y="3641"/>
                    </a:lnTo>
                    <a:lnTo>
                      <a:pt x="672" y="3571"/>
                    </a:lnTo>
                    <a:lnTo>
                      <a:pt x="696" y="3511"/>
                    </a:lnTo>
                    <a:lnTo>
                      <a:pt x="696" y="3461"/>
                    </a:lnTo>
                    <a:lnTo>
                      <a:pt x="660" y="3311"/>
                    </a:lnTo>
                    <a:lnTo>
                      <a:pt x="660" y="3211"/>
                    </a:lnTo>
                    <a:lnTo>
                      <a:pt x="612" y="3021"/>
                    </a:lnTo>
                    <a:lnTo>
                      <a:pt x="612" y="2911"/>
                    </a:lnTo>
                    <a:lnTo>
                      <a:pt x="588" y="2871"/>
                    </a:lnTo>
                    <a:lnTo>
                      <a:pt x="450" y="2681"/>
                    </a:lnTo>
                    <a:lnTo>
                      <a:pt x="414" y="2561"/>
                    </a:lnTo>
                    <a:lnTo>
                      <a:pt x="390" y="2521"/>
                    </a:lnTo>
                    <a:lnTo>
                      <a:pt x="360" y="2511"/>
                    </a:lnTo>
                    <a:lnTo>
                      <a:pt x="336" y="2521"/>
                    </a:lnTo>
                    <a:lnTo>
                      <a:pt x="150" y="2441"/>
                    </a:lnTo>
                    <a:lnTo>
                      <a:pt x="102" y="2391"/>
                    </a:lnTo>
                    <a:lnTo>
                      <a:pt x="90" y="2341"/>
                    </a:lnTo>
                    <a:lnTo>
                      <a:pt x="78" y="2140"/>
                    </a:lnTo>
                    <a:lnTo>
                      <a:pt x="90" y="2090"/>
                    </a:lnTo>
                    <a:lnTo>
                      <a:pt x="102" y="2030"/>
                    </a:lnTo>
                    <a:lnTo>
                      <a:pt x="66" y="1890"/>
                    </a:lnTo>
                    <a:lnTo>
                      <a:pt x="90" y="1750"/>
                    </a:lnTo>
                    <a:lnTo>
                      <a:pt x="54" y="1630"/>
                    </a:lnTo>
                    <a:lnTo>
                      <a:pt x="66" y="1330"/>
                    </a:lnTo>
                    <a:lnTo>
                      <a:pt x="24" y="1190"/>
                    </a:lnTo>
                    <a:lnTo>
                      <a:pt x="54" y="1020"/>
                    </a:lnTo>
                    <a:lnTo>
                      <a:pt x="138" y="860"/>
                    </a:lnTo>
                    <a:lnTo>
                      <a:pt x="162" y="800"/>
                    </a:lnTo>
                    <a:lnTo>
                      <a:pt x="162" y="500"/>
                    </a:lnTo>
                    <a:lnTo>
                      <a:pt x="150" y="430"/>
                    </a:lnTo>
                    <a:lnTo>
                      <a:pt x="102" y="280"/>
                    </a:lnTo>
                    <a:lnTo>
                      <a:pt x="66" y="220"/>
                    </a:lnTo>
                    <a:lnTo>
                      <a:pt x="0" y="140"/>
                    </a:lnTo>
                    <a:lnTo>
                      <a:pt x="24" y="110"/>
                    </a:lnTo>
                    <a:lnTo>
                      <a:pt x="66" y="110"/>
                    </a:lnTo>
                    <a:lnTo>
                      <a:pt x="114" y="130"/>
                    </a:lnTo>
                    <a:lnTo>
                      <a:pt x="162" y="150"/>
                    </a:lnTo>
                    <a:lnTo>
                      <a:pt x="174" y="150"/>
                    </a:lnTo>
                    <a:lnTo>
                      <a:pt x="252" y="100"/>
                    </a:lnTo>
                    <a:lnTo>
                      <a:pt x="300" y="100"/>
                    </a:lnTo>
                    <a:lnTo>
                      <a:pt x="348" y="90"/>
                    </a:lnTo>
                    <a:lnTo>
                      <a:pt x="426" y="10"/>
                    </a:lnTo>
                    <a:lnTo>
                      <a:pt x="474" y="0"/>
                    </a:lnTo>
                    <a:lnTo>
                      <a:pt x="774" y="10"/>
                    </a:lnTo>
                    <a:lnTo>
                      <a:pt x="834" y="30"/>
                    </a:lnTo>
                    <a:lnTo>
                      <a:pt x="924" y="80"/>
                    </a:lnTo>
                    <a:lnTo>
                      <a:pt x="972" y="80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PE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3325" name="CuadroTexto 70">
              <a:extLst>
                <a:ext uri="{FF2B5EF4-FFF2-40B4-BE49-F238E27FC236}">
                  <a16:creationId xmlns="" xmlns:a16="http://schemas.microsoft.com/office/drawing/2014/main" id="{DE137A47-98B0-418F-9B2A-A83BBAC2FE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625" y="4746625"/>
              <a:ext cx="557213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200">
                  <a:solidFill>
                    <a:srgbClr val="000000"/>
                  </a:solidFill>
                  <a:latin typeface="Brush Script MT" panose="03060802040406070304" pitchFamily="66" charset="0"/>
                </a:rPr>
                <a:t>Sector 1</a:t>
              </a:r>
            </a:p>
          </p:txBody>
        </p:sp>
        <p:sp>
          <p:nvSpPr>
            <p:cNvPr id="13326" name="CuadroTexto 71">
              <a:extLst>
                <a:ext uri="{FF2B5EF4-FFF2-40B4-BE49-F238E27FC236}">
                  <a16:creationId xmlns="" xmlns:a16="http://schemas.microsoft.com/office/drawing/2014/main" id="{84B9F46F-1A05-4BA1-95B3-53FC414FF9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9600" y="4926013"/>
              <a:ext cx="654050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200">
                  <a:solidFill>
                    <a:srgbClr val="000000"/>
                  </a:solidFill>
                  <a:latin typeface="Brush Script MT" panose="03060802040406070304" pitchFamily="66" charset="0"/>
                </a:rPr>
                <a:t>Sector 2</a:t>
              </a:r>
            </a:p>
          </p:txBody>
        </p:sp>
        <p:sp>
          <p:nvSpPr>
            <p:cNvPr id="13327" name="CuadroTexto 72">
              <a:extLst>
                <a:ext uri="{FF2B5EF4-FFF2-40B4-BE49-F238E27FC236}">
                  <a16:creationId xmlns="" xmlns:a16="http://schemas.microsoft.com/office/drawing/2014/main" id="{06CA2539-E44B-4BD1-BB24-FF2EFE3FF9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5725" y="5213350"/>
              <a:ext cx="592138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200">
                  <a:solidFill>
                    <a:srgbClr val="000000"/>
                  </a:solidFill>
                  <a:latin typeface="Brush Script MT" panose="03060802040406070304" pitchFamily="66" charset="0"/>
                </a:rPr>
                <a:t>Sector 3</a:t>
              </a:r>
            </a:p>
          </p:txBody>
        </p:sp>
        <p:sp>
          <p:nvSpPr>
            <p:cNvPr id="13328" name="CuadroTexto 73">
              <a:extLst>
                <a:ext uri="{FF2B5EF4-FFF2-40B4-BE49-F238E27FC236}">
                  <a16:creationId xmlns="" xmlns:a16="http://schemas.microsoft.com/office/drawing/2014/main" id="{725C6914-44CD-422D-A7D2-A2DF023403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950" y="5353050"/>
              <a:ext cx="579438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200">
                  <a:solidFill>
                    <a:srgbClr val="000000"/>
                  </a:solidFill>
                  <a:latin typeface="Brush Script MT" panose="03060802040406070304" pitchFamily="66" charset="0"/>
                </a:rPr>
                <a:t>Sector 4</a:t>
              </a:r>
            </a:p>
          </p:txBody>
        </p:sp>
        <p:grpSp>
          <p:nvGrpSpPr>
            <p:cNvPr id="13329" name="Grupo 74">
              <a:extLst>
                <a:ext uri="{FF2B5EF4-FFF2-40B4-BE49-F238E27FC236}">
                  <a16:creationId xmlns="" xmlns:a16="http://schemas.microsoft.com/office/drawing/2014/main" id="{63C564E7-0FBF-49B9-9E66-1ADF118BF3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9013" y="3459163"/>
              <a:ext cx="508000" cy="568325"/>
              <a:chOff x="2460392" y="1542097"/>
              <a:chExt cx="732642" cy="776186"/>
            </a:xfrm>
          </p:grpSpPr>
          <p:sp>
            <p:nvSpPr>
              <p:cNvPr id="76" name="Elipse 75">
                <a:extLst>
                  <a:ext uri="{FF2B5EF4-FFF2-40B4-BE49-F238E27FC236}">
                    <a16:creationId xmlns="" xmlns:a16="http://schemas.microsoft.com/office/drawing/2014/main" id="{7F6D2A10-48E1-40BE-918C-00C88C2E02E2}"/>
                  </a:ext>
                </a:extLst>
              </p:cNvPr>
              <p:cNvSpPr/>
              <p:nvPr/>
            </p:nvSpPr>
            <p:spPr>
              <a:xfrm>
                <a:off x="2460350" y="1542097"/>
                <a:ext cx="695985" cy="776186"/>
              </a:xfrm>
              <a:prstGeom prst="ellipse">
                <a:avLst/>
              </a:prstGeom>
              <a:pattFill prst="pct5">
                <a:fgClr>
                  <a:schemeClr val="accent5"/>
                </a:fgClr>
                <a:bgClr>
                  <a:schemeClr val="bg1"/>
                </a:bgClr>
              </a:patt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PE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473" name="Grupo 76">
                <a:extLst>
                  <a:ext uri="{FF2B5EF4-FFF2-40B4-BE49-F238E27FC236}">
                    <a16:creationId xmlns="" xmlns:a16="http://schemas.microsoft.com/office/drawing/2014/main" id="{8FE6C893-055A-44EA-AC1F-4269C220D2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0764" y="1683938"/>
                <a:ext cx="662270" cy="629670"/>
                <a:chOff x="2530764" y="1683938"/>
                <a:chExt cx="662270" cy="629670"/>
              </a:xfrm>
            </p:grpSpPr>
            <p:pic>
              <p:nvPicPr>
                <p:cNvPr id="78" name="Picture 27" descr="Resultado de imagen para icono medicos">
                  <a:extLst>
                    <a:ext uri="{FF2B5EF4-FFF2-40B4-BE49-F238E27FC236}">
                      <a16:creationId xmlns="" xmlns:a16="http://schemas.microsoft.com/office/drawing/2014/main" id="{A7B0D2F3-3B36-4B22-A946-CF023B42BD5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62390" r="23027" b="77998"/>
                <a:stretch/>
              </p:blipFill>
              <p:spPr bwMode="auto">
                <a:xfrm>
                  <a:off x="2530764" y="1683938"/>
                  <a:ext cx="552803" cy="531905"/>
                </a:xfrm>
                <a:prstGeom prst="rect">
                  <a:avLst/>
                </a:prstGeom>
                <a:noFill/>
                <a:extLst/>
              </p:spPr>
            </p:pic>
            <p:pic>
              <p:nvPicPr>
                <p:cNvPr id="79" name="Picture 29" descr="Resultado de imagen para icono medicos">
                  <a:extLst>
                    <a:ext uri="{FF2B5EF4-FFF2-40B4-BE49-F238E27FC236}">
                      <a16:creationId xmlns="" xmlns:a16="http://schemas.microsoft.com/office/drawing/2014/main" id="{2280CAEF-6970-4A3B-A300-6C2F5AE3B7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33532" t="70286" r="54611" b="12572"/>
                <a:stretch/>
              </p:blipFill>
              <p:spPr bwMode="auto">
                <a:xfrm>
                  <a:off x="2948834" y="2048603"/>
                  <a:ext cx="244200" cy="265005"/>
                </a:xfrm>
                <a:prstGeom prst="rect">
                  <a:avLst/>
                </a:prstGeom>
                <a:noFill/>
                <a:extLst/>
              </p:spPr>
            </p:pic>
          </p:grpSp>
        </p:grpSp>
        <p:grpSp>
          <p:nvGrpSpPr>
            <p:cNvPr id="13330" name="Grupo 96">
              <a:extLst>
                <a:ext uri="{FF2B5EF4-FFF2-40B4-BE49-F238E27FC236}">
                  <a16:creationId xmlns="" xmlns:a16="http://schemas.microsoft.com/office/drawing/2014/main" id="{EC00F81F-4225-4054-9E89-6B112C1DA0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9150" y="4021138"/>
              <a:ext cx="541338" cy="568325"/>
              <a:chOff x="2460392" y="1542097"/>
              <a:chExt cx="732642" cy="776186"/>
            </a:xfrm>
          </p:grpSpPr>
          <p:sp>
            <p:nvSpPr>
              <p:cNvPr id="98" name="Elipse 97">
                <a:extLst>
                  <a:ext uri="{FF2B5EF4-FFF2-40B4-BE49-F238E27FC236}">
                    <a16:creationId xmlns="" xmlns:a16="http://schemas.microsoft.com/office/drawing/2014/main" id="{6279CF74-AF34-449D-90BB-9875F78F1220}"/>
                  </a:ext>
                </a:extLst>
              </p:cNvPr>
              <p:cNvSpPr/>
              <p:nvPr/>
            </p:nvSpPr>
            <p:spPr>
              <a:xfrm>
                <a:off x="2460242" y="1542097"/>
                <a:ext cx="696092" cy="776186"/>
              </a:xfrm>
              <a:prstGeom prst="ellipse">
                <a:avLst/>
              </a:prstGeom>
              <a:pattFill prst="pct5">
                <a:fgClr>
                  <a:schemeClr val="accent5"/>
                </a:fgClr>
                <a:bgClr>
                  <a:schemeClr val="bg1"/>
                </a:bgClr>
              </a:patt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PE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469" name="Grupo 98">
                <a:extLst>
                  <a:ext uri="{FF2B5EF4-FFF2-40B4-BE49-F238E27FC236}">
                    <a16:creationId xmlns="" xmlns:a16="http://schemas.microsoft.com/office/drawing/2014/main" id="{7D46916C-04C3-4C6C-AC29-D77360D1E5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0764" y="1683938"/>
                <a:ext cx="662270" cy="629670"/>
                <a:chOff x="2530764" y="1683938"/>
                <a:chExt cx="662270" cy="629670"/>
              </a:xfrm>
            </p:grpSpPr>
            <p:pic>
              <p:nvPicPr>
                <p:cNvPr id="100" name="Picture 27" descr="Resultado de imagen para icono medicos">
                  <a:extLst>
                    <a:ext uri="{FF2B5EF4-FFF2-40B4-BE49-F238E27FC236}">
                      <a16:creationId xmlns="" xmlns:a16="http://schemas.microsoft.com/office/drawing/2014/main" id="{1DFA1ABD-5176-4711-B530-D0E23CFF6A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62390" r="23027" b="77998"/>
                <a:stretch/>
              </p:blipFill>
              <p:spPr bwMode="auto">
                <a:xfrm>
                  <a:off x="2530764" y="1683938"/>
                  <a:ext cx="552803" cy="531905"/>
                </a:xfrm>
                <a:prstGeom prst="rect">
                  <a:avLst/>
                </a:prstGeom>
                <a:noFill/>
                <a:extLst/>
              </p:spPr>
            </p:pic>
            <p:pic>
              <p:nvPicPr>
                <p:cNvPr id="101" name="Picture 29" descr="Resultado de imagen para icono medicos">
                  <a:extLst>
                    <a:ext uri="{FF2B5EF4-FFF2-40B4-BE49-F238E27FC236}">
                      <a16:creationId xmlns="" xmlns:a16="http://schemas.microsoft.com/office/drawing/2014/main" id="{D92F0B9E-B4ED-466F-B5CF-78EDB10514A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33532" t="70286" r="54611" b="12572"/>
                <a:stretch/>
              </p:blipFill>
              <p:spPr bwMode="auto">
                <a:xfrm>
                  <a:off x="2948834" y="2048603"/>
                  <a:ext cx="244200" cy="265005"/>
                </a:xfrm>
                <a:prstGeom prst="rect">
                  <a:avLst/>
                </a:prstGeom>
                <a:noFill/>
                <a:extLst/>
              </p:spPr>
            </p:pic>
          </p:grpSp>
        </p:grpSp>
        <p:sp>
          <p:nvSpPr>
            <p:cNvPr id="40" name="CuadroTexto 39">
              <a:extLst>
                <a:ext uri="{FF2B5EF4-FFF2-40B4-BE49-F238E27FC236}">
                  <a16:creationId xmlns="" xmlns:a16="http://schemas.microsoft.com/office/drawing/2014/main" id="{13AB54D7-8B9C-449F-A986-A8CAC47B797D}"/>
                </a:ext>
              </a:extLst>
            </p:cNvPr>
            <p:cNvSpPr txBox="1"/>
            <p:nvPr/>
          </p:nvSpPr>
          <p:spPr>
            <a:xfrm>
              <a:off x="765154" y="2532063"/>
              <a:ext cx="788961" cy="306387"/>
            </a:xfrm>
            <a:prstGeom prst="roundRect">
              <a:avLst/>
            </a:prstGeom>
            <a:pattFill prst="pct90">
              <a:fgClr>
                <a:schemeClr val="accent5">
                  <a:lumMod val="75000"/>
                </a:schemeClr>
              </a:fgClr>
              <a:bgClr>
                <a:schemeClr val="bg1"/>
              </a:bgClr>
            </a:patt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PE" sz="1200" dirty="0">
                  <a:solidFill>
                    <a:prstClr val="white"/>
                  </a:solidFill>
                </a:rPr>
                <a:t>ZONA 1</a:t>
              </a:r>
            </a:p>
          </p:txBody>
        </p:sp>
        <p:sp>
          <p:nvSpPr>
            <p:cNvPr id="81" name="CuadroTexto 80">
              <a:extLst>
                <a:ext uri="{FF2B5EF4-FFF2-40B4-BE49-F238E27FC236}">
                  <a16:creationId xmlns="" xmlns:a16="http://schemas.microsoft.com/office/drawing/2014/main" id="{10ADAD3A-0202-45A7-BA7D-6B8BB5D25C5B}"/>
                </a:ext>
              </a:extLst>
            </p:cNvPr>
            <p:cNvSpPr txBox="1"/>
            <p:nvPr/>
          </p:nvSpPr>
          <p:spPr>
            <a:xfrm>
              <a:off x="4044816" y="1281113"/>
              <a:ext cx="1103275" cy="306387"/>
            </a:xfrm>
            <a:prstGeom prst="roundRect">
              <a:avLst/>
            </a:prstGeom>
            <a:pattFill prst="pct90">
              <a:fgClr>
                <a:schemeClr val="accent5">
                  <a:lumMod val="75000"/>
                </a:schemeClr>
              </a:fgClr>
              <a:bgClr>
                <a:schemeClr val="bg1"/>
              </a:bgClr>
            </a:patt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PE" sz="1200" dirty="0">
                  <a:solidFill>
                    <a:prstClr val="white"/>
                  </a:solidFill>
                </a:rPr>
                <a:t>AREA 1</a:t>
              </a:r>
            </a:p>
          </p:txBody>
        </p:sp>
        <p:grpSp>
          <p:nvGrpSpPr>
            <p:cNvPr id="13333" name="Grupo 107">
              <a:extLst>
                <a:ext uri="{FF2B5EF4-FFF2-40B4-BE49-F238E27FC236}">
                  <a16:creationId xmlns="" xmlns:a16="http://schemas.microsoft.com/office/drawing/2014/main" id="{A96EEF0A-A849-4F09-A145-6354125368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1600" y="4891088"/>
              <a:ext cx="666750" cy="306387"/>
              <a:chOff x="5585987" y="2375447"/>
              <a:chExt cx="1344531" cy="508763"/>
            </a:xfrm>
          </p:grpSpPr>
          <p:pic>
            <p:nvPicPr>
              <p:cNvPr id="13464" name="Imagen 108">
                <a:extLst>
                  <a:ext uri="{FF2B5EF4-FFF2-40B4-BE49-F238E27FC236}">
                    <a16:creationId xmlns="" xmlns:a16="http://schemas.microsoft.com/office/drawing/2014/main" id="{BD018805-F06A-4DEE-9D8C-11681E5E17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585987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65" name="Imagen 109">
                <a:extLst>
                  <a:ext uri="{FF2B5EF4-FFF2-40B4-BE49-F238E27FC236}">
                    <a16:creationId xmlns="" xmlns:a16="http://schemas.microsoft.com/office/drawing/2014/main" id="{5D88CCD4-6713-45DC-A2F8-6950233758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896020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66" name="Imagen 110">
                <a:extLst>
                  <a:ext uri="{FF2B5EF4-FFF2-40B4-BE49-F238E27FC236}">
                    <a16:creationId xmlns="" xmlns:a16="http://schemas.microsoft.com/office/drawing/2014/main" id="{5901F012-A577-4FA2-9B8D-73CD8E9C40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202835" y="2375448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67" name="Imagen 111">
                <a:extLst>
                  <a:ext uri="{FF2B5EF4-FFF2-40B4-BE49-F238E27FC236}">
                    <a16:creationId xmlns="" xmlns:a16="http://schemas.microsoft.com/office/drawing/2014/main" id="{897474D8-1DC5-4513-9323-D85E0EFDEA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512868" y="2375447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334" name="CuadroTexto 118">
              <a:extLst>
                <a:ext uri="{FF2B5EF4-FFF2-40B4-BE49-F238E27FC236}">
                  <a16:creationId xmlns="" xmlns:a16="http://schemas.microsoft.com/office/drawing/2014/main" id="{48864B8F-727C-4126-A127-44CCEC8116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1475" y="4519613"/>
              <a:ext cx="639763" cy="230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9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E.B.S.</a:t>
              </a:r>
            </a:p>
          </p:txBody>
        </p:sp>
        <p:sp>
          <p:nvSpPr>
            <p:cNvPr id="124" name="CuadroTexto 123">
              <a:extLst>
                <a:ext uri="{FF2B5EF4-FFF2-40B4-BE49-F238E27FC236}">
                  <a16:creationId xmlns="" xmlns:a16="http://schemas.microsoft.com/office/drawing/2014/main" id="{B20FF93F-33E2-4BFA-9ADA-9CBF6D0B7A1D}"/>
                </a:ext>
              </a:extLst>
            </p:cNvPr>
            <p:cNvSpPr txBox="1"/>
            <p:nvPr/>
          </p:nvSpPr>
          <p:spPr>
            <a:xfrm>
              <a:off x="8305519" y="1547813"/>
              <a:ext cx="1238207" cy="509587"/>
            </a:xfrm>
            <a:prstGeom prst="roundRect">
              <a:avLst/>
            </a:prstGeom>
            <a:pattFill prst="pct90">
              <a:fgClr>
                <a:schemeClr val="accent5">
                  <a:lumMod val="75000"/>
                </a:schemeClr>
              </a:fgClr>
              <a:bgClr>
                <a:schemeClr val="bg1"/>
              </a:bgClr>
            </a:patt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PE" sz="1200" dirty="0">
                  <a:solidFill>
                    <a:prstClr val="white"/>
                  </a:solidFill>
                </a:rPr>
                <a:t>REGION/ MACROREGION</a:t>
              </a:r>
            </a:p>
          </p:txBody>
        </p:sp>
        <p:sp>
          <p:nvSpPr>
            <p:cNvPr id="13336" name="CuadroTexto 129">
              <a:extLst>
                <a:ext uri="{FF2B5EF4-FFF2-40B4-BE49-F238E27FC236}">
                  <a16:creationId xmlns="" xmlns:a16="http://schemas.microsoft.com/office/drawing/2014/main" id="{B0B77F91-9BC7-4815-A072-FF0D593D4F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82175" y="3251200"/>
              <a:ext cx="148748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0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Hospital III nivel </a:t>
              </a:r>
            </a:p>
          </p:txBody>
        </p:sp>
        <p:grpSp>
          <p:nvGrpSpPr>
            <p:cNvPr id="13337" name="Grupo 132">
              <a:extLst>
                <a:ext uri="{FF2B5EF4-FFF2-40B4-BE49-F238E27FC236}">
                  <a16:creationId xmlns="" xmlns:a16="http://schemas.microsoft.com/office/drawing/2014/main" id="{E22EACAA-DD71-4C97-8C01-5A6AB8836F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57463" y="3775075"/>
              <a:ext cx="541337" cy="568325"/>
              <a:chOff x="2460392" y="1542097"/>
              <a:chExt cx="732642" cy="776186"/>
            </a:xfrm>
          </p:grpSpPr>
          <p:sp>
            <p:nvSpPr>
              <p:cNvPr id="134" name="Elipse 133">
                <a:extLst>
                  <a:ext uri="{FF2B5EF4-FFF2-40B4-BE49-F238E27FC236}">
                    <a16:creationId xmlns="" xmlns:a16="http://schemas.microsoft.com/office/drawing/2014/main" id="{9B2386EF-2E6D-4B80-BFE0-A0FE3EA0D89F}"/>
                  </a:ext>
                </a:extLst>
              </p:cNvPr>
              <p:cNvSpPr/>
              <p:nvPr/>
            </p:nvSpPr>
            <p:spPr>
              <a:xfrm>
                <a:off x="2460280" y="1542097"/>
                <a:ext cx="696094" cy="776186"/>
              </a:xfrm>
              <a:prstGeom prst="ellipse">
                <a:avLst/>
              </a:prstGeom>
              <a:pattFill prst="pct5">
                <a:fgClr>
                  <a:schemeClr val="accent5"/>
                </a:fgClr>
                <a:bgClr>
                  <a:schemeClr val="bg1"/>
                </a:bgClr>
              </a:patt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PE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461" name="Grupo 134">
                <a:extLst>
                  <a:ext uri="{FF2B5EF4-FFF2-40B4-BE49-F238E27FC236}">
                    <a16:creationId xmlns="" xmlns:a16="http://schemas.microsoft.com/office/drawing/2014/main" id="{C5E39A42-6DA8-45B7-8B27-CE83D92ED9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0764" y="1683938"/>
                <a:ext cx="662270" cy="629670"/>
                <a:chOff x="2530764" y="1683938"/>
                <a:chExt cx="662270" cy="629670"/>
              </a:xfrm>
            </p:grpSpPr>
            <p:pic>
              <p:nvPicPr>
                <p:cNvPr id="136" name="Picture 27" descr="Resultado de imagen para icono medicos">
                  <a:extLst>
                    <a:ext uri="{FF2B5EF4-FFF2-40B4-BE49-F238E27FC236}">
                      <a16:creationId xmlns="" xmlns:a16="http://schemas.microsoft.com/office/drawing/2014/main" id="{8325B40F-BA57-4CE1-B700-8B65093079C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62390" r="23027" b="77998"/>
                <a:stretch/>
              </p:blipFill>
              <p:spPr bwMode="auto">
                <a:xfrm>
                  <a:off x="2530764" y="1683938"/>
                  <a:ext cx="552803" cy="531905"/>
                </a:xfrm>
                <a:prstGeom prst="rect">
                  <a:avLst/>
                </a:prstGeom>
                <a:noFill/>
                <a:extLst/>
              </p:spPr>
            </p:pic>
            <p:pic>
              <p:nvPicPr>
                <p:cNvPr id="137" name="Picture 29" descr="Resultado de imagen para icono medicos">
                  <a:extLst>
                    <a:ext uri="{FF2B5EF4-FFF2-40B4-BE49-F238E27FC236}">
                      <a16:creationId xmlns="" xmlns:a16="http://schemas.microsoft.com/office/drawing/2014/main" id="{2398365B-B84E-48C5-ABFE-7E77BF75065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33532" t="70286" r="54611" b="12572"/>
                <a:stretch/>
              </p:blipFill>
              <p:spPr bwMode="auto">
                <a:xfrm>
                  <a:off x="2948834" y="2048603"/>
                  <a:ext cx="244200" cy="265005"/>
                </a:xfrm>
                <a:prstGeom prst="rect">
                  <a:avLst/>
                </a:prstGeom>
                <a:noFill/>
                <a:extLst/>
              </p:spPr>
            </p:pic>
          </p:grpSp>
        </p:grpSp>
        <p:grpSp>
          <p:nvGrpSpPr>
            <p:cNvPr id="13338" name="Grupo 137">
              <a:extLst>
                <a:ext uri="{FF2B5EF4-FFF2-40B4-BE49-F238E27FC236}">
                  <a16:creationId xmlns="" xmlns:a16="http://schemas.microsoft.com/office/drawing/2014/main" id="{210E4EC3-4BE3-4FDB-9F5C-D7A0210703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82775" y="3963988"/>
              <a:ext cx="541338" cy="569912"/>
              <a:chOff x="2460392" y="1542097"/>
              <a:chExt cx="732642" cy="776186"/>
            </a:xfrm>
          </p:grpSpPr>
          <p:sp>
            <p:nvSpPr>
              <p:cNvPr id="139" name="Elipse 138">
                <a:extLst>
                  <a:ext uri="{FF2B5EF4-FFF2-40B4-BE49-F238E27FC236}">
                    <a16:creationId xmlns="" xmlns:a16="http://schemas.microsoft.com/office/drawing/2014/main" id="{ED590781-65B7-4DB3-9D97-826B0A4F31E2}"/>
                  </a:ext>
                </a:extLst>
              </p:cNvPr>
              <p:cNvSpPr/>
              <p:nvPr/>
            </p:nvSpPr>
            <p:spPr>
              <a:xfrm>
                <a:off x="2460311" y="1542097"/>
                <a:ext cx="696092" cy="776186"/>
              </a:xfrm>
              <a:prstGeom prst="ellipse">
                <a:avLst/>
              </a:prstGeom>
              <a:pattFill prst="pct5">
                <a:fgClr>
                  <a:schemeClr val="accent5"/>
                </a:fgClr>
                <a:bgClr>
                  <a:schemeClr val="bg1"/>
                </a:bgClr>
              </a:patt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PE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3457" name="Grupo 139">
                <a:extLst>
                  <a:ext uri="{FF2B5EF4-FFF2-40B4-BE49-F238E27FC236}">
                    <a16:creationId xmlns="" xmlns:a16="http://schemas.microsoft.com/office/drawing/2014/main" id="{98D92839-6DC9-485A-93F3-F1949F4722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0764" y="1683938"/>
                <a:ext cx="662270" cy="629670"/>
                <a:chOff x="2530764" y="1683938"/>
                <a:chExt cx="662270" cy="629670"/>
              </a:xfrm>
            </p:grpSpPr>
            <p:pic>
              <p:nvPicPr>
                <p:cNvPr id="141" name="Picture 27" descr="Resultado de imagen para icono medicos">
                  <a:extLst>
                    <a:ext uri="{FF2B5EF4-FFF2-40B4-BE49-F238E27FC236}">
                      <a16:creationId xmlns="" xmlns:a16="http://schemas.microsoft.com/office/drawing/2014/main" id="{D10A7B52-1F78-4BBB-A4D1-85F1850DDB9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62390" r="23027" b="77998"/>
                <a:stretch/>
              </p:blipFill>
              <p:spPr bwMode="auto">
                <a:xfrm>
                  <a:off x="2530764" y="1683938"/>
                  <a:ext cx="552803" cy="531905"/>
                </a:xfrm>
                <a:prstGeom prst="rect">
                  <a:avLst/>
                </a:prstGeom>
                <a:noFill/>
                <a:extLst/>
              </p:spPr>
            </p:pic>
            <p:pic>
              <p:nvPicPr>
                <p:cNvPr id="142" name="Picture 29" descr="Resultado de imagen para icono medicos">
                  <a:extLst>
                    <a:ext uri="{FF2B5EF4-FFF2-40B4-BE49-F238E27FC236}">
                      <a16:creationId xmlns="" xmlns:a16="http://schemas.microsoft.com/office/drawing/2014/main" id="{DC5A6C3F-B22C-4862-A768-10C917BF31D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l="33532" t="70286" r="54611" b="12572"/>
                <a:stretch/>
              </p:blipFill>
              <p:spPr bwMode="auto">
                <a:xfrm>
                  <a:off x="2948834" y="2048603"/>
                  <a:ext cx="244200" cy="265005"/>
                </a:xfrm>
                <a:prstGeom prst="rect">
                  <a:avLst/>
                </a:prstGeom>
                <a:noFill/>
                <a:extLst/>
              </p:spPr>
            </p:pic>
          </p:grpSp>
        </p:grpSp>
        <p:sp>
          <p:nvSpPr>
            <p:cNvPr id="13339" name="CuadroTexto 142">
              <a:extLst>
                <a:ext uri="{FF2B5EF4-FFF2-40B4-BE49-F238E27FC236}">
                  <a16:creationId xmlns="" xmlns:a16="http://schemas.microsoft.com/office/drawing/2014/main" id="{EC9324AC-59EC-449D-9646-DAF687A4E4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1450" y="4764088"/>
              <a:ext cx="641350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9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E.B.S.</a:t>
              </a:r>
            </a:p>
          </p:txBody>
        </p:sp>
        <p:grpSp>
          <p:nvGrpSpPr>
            <p:cNvPr id="13340" name="Grupo 144">
              <a:extLst>
                <a:ext uri="{FF2B5EF4-FFF2-40B4-BE49-F238E27FC236}">
                  <a16:creationId xmlns="" xmlns:a16="http://schemas.microsoft.com/office/drawing/2014/main" id="{25C3BB16-5CD8-4364-A65F-B8EEFD27A0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0063" y="4640263"/>
              <a:ext cx="666750" cy="306387"/>
              <a:chOff x="5585987" y="2375447"/>
              <a:chExt cx="1344531" cy="508763"/>
            </a:xfrm>
          </p:grpSpPr>
          <p:pic>
            <p:nvPicPr>
              <p:cNvPr id="13452" name="Imagen 145">
                <a:extLst>
                  <a:ext uri="{FF2B5EF4-FFF2-40B4-BE49-F238E27FC236}">
                    <a16:creationId xmlns="" xmlns:a16="http://schemas.microsoft.com/office/drawing/2014/main" id="{74C5EFAB-B67B-4B06-9650-DD23CADCEC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585987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53" name="Imagen 146">
                <a:extLst>
                  <a:ext uri="{FF2B5EF4-FFF2-40B4-BE49-F238E27FC236}">
                    <a16:creationId xmlns="" xmlns:a16="http://schemas.microsoft.com/office/drawing/2014/main" id="{6F57AFB2-5B86-420A-A044-88B3080658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896020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54" name="Imagen 147">
                <a:extLst>
                  <a:ext uri="{FF2B5EF4-FFF2-40B4-BE49-F238E27FC236}">
                    <a16:creationId xmlns="" xmlns:a16="http://schemas.microsoft.com/office/drawing/2014/main" id="{1E10BCFD-D87E-42D8-89C3-CEBEB694F0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202835" y="2375448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55" name="Imagen 148">
                <a:extLst>
                  <a:ext uri="{FF2B5EF4-FFF2-40B4-BE49-F238E27FC236}">
                    <a16:creationId xmlns="" xmlns:a16="http://schemas.microsoft.com/office/drawing/2014/main" id="{E62224DE-0B15-46A7-8F6E-85DED09870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512868" y="2375447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341" name="Imagen 166">
              <a:extLst>
                <a:ext uri="{FF2B5EF4-FFF2-40B4-BE49-F238E27FC236}">
                  <a16:creationId xmlns="" xmlns:a16="http://schemas.microsoft.com/office/drawing/2014/main" id="{330C2B7C-DFC4-4383-B880-8DEFE37571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789" t="31726" r="5322" b="56522"/>
            <a:stretch>
              <a:fillRect/>
            </a:stretch>
          </p:blipFill>
          <p:spPr bwMode="auto">
            <a:xfrm rot="20570015" flipH="1">
              <a:off x="2462213" y="3003550"/>
              <a:ext cx="431800" cy="21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1" name="Conector recto de flecha 180">
              <a:extLst>
                <a:ext uri="{FF2B5EF4-FFF2-40B4-BE49-F238E27FC236}">
                  <a16:creationId xmlns="" xmlns:a16="http://schemas.microsoft.com/office/drawing/2014/main" id="{24E7698E-9087-413A-A483-F795D80E6880}"/>
                </a:ext>
              </a:extLst>
            </p:cNvPr>
            <p:cNvCxnSpPr>
              <a:cxnSpLocks/>
              <a:stCxn id="139" idx="0"/>
            </p:cNvCxnSpPr>
            <p:nvPr/>
          </p:nvCxnSpPr>
          <p:spPr>
            <a:xfrm flipV="1">
              <a:off x="2139881" y="3095625"/>
              <a:ext cx="1641418" cy="868363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ector recto de flecha 182">
              <a:extLst>
                <a:ext uri="{FF2B5EF4-FFF2-40B4-BE49-F238E27FC236}">
                  <a16:creationId xmlns="" xmlns:a16="http://schemas.microsoft.com/office/drawing/2014/main" id="{16F34CB3-661F-4F45-A005-BAB1D2865190}"/>
                </a:ext>
              </a:extLst>
            </p:cNvPr>
            <p:cNvCxnSpPr>
              <a:cxnSpLocks/>
              <a:stCxn id="134" idx="7"/>
            </p:cNvCxnSpPr>
            <p:nvPr/>
          </p:nvCxnSpPr>
          <p:spPr>
            <a:xfrm flipV="1">
              <a:off x="2995515" y="3416300"/>
              <a:ext cx="781023" cy="441325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ector recto de flecha 184">
              <a:extLst>
                <a:ext uri="{FF2B5EF4-FFF2-40B4-BE49-F238E27FC236}">
                  <a16:creationId xmlns="" xmlns:a16="http://schemas.microsoft.com/office/drawing/2014/main" id="{404A339C-87EE-44F3-BDA8-86CD71ADBC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08269" y="3629025"/>
              <a:ext cx="380987" cy="400050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45" name="Imagen 185">
              <a:extLst>
                <a:ext uri="{FF2B5EF4-FFF2-40B4-BE49-F238E27FC236}">
                  <a16:creationId xmlns="" xmlns:a16="http://schemas.microsoft.com/office/drawing/2014/main" id="{15FF8504-361D-4B2B-836B-7A7595452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73" t="31726" r="5324" b="57121"/>
            <a:stretch>
              <a:fillRect/>
            </a:stretch>
          </p:blipFill>
          <p:spPr bwMode="auto">
            <a:xfrm rot="9530609" flipH="1">
              <a:off x="1787525" y="3424238"/>
              <a:ext cx="407988" cy="20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46" name="CuadroTexto 199">
              <a:extLst>
                <a:ext uri="{FF2B5EF4-FFF2-40B4-BE49-F238E27FC236}">
                  <a16:creationId xmlns="" xmlns:a16="http://schemas.microsoft.com/office/drawing/2014/main" id="{26D38B16-E0D9-49E3-B102-3B0A6DB551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6325" y="2452688"/>
              <a:ext cx="15176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9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E.S. de  Primer nivel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9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(24 horas)</a:t>
              </a:r>
            </a:p>
          </p:txBody>
        </p:sp>
        <p:pic>
          <p:nvPicPr>
            <p:cNvPr id="13347" name="Imagen 209">
              <a:extLst>
                <a:ext uri="{FF2B5EF4-FFF2-40B4-BE49-F238E27FC236}">
                  <a16:creationId xmlns="" xmlns:a16="http://schemas.microsoft.com/office/drawing/2014/main" id="{D6413CDD-2436-4C56-AC43-2BEAC617BF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4" t="31726" r="72173" b="57121"/>
            <a:stretch>
              <a:fillRect/>
            </a:stretch>
          </p:blipFill>
          <p:spPr bwMode="auto">
            <a:xfrm>
              <a:off x="7891463" y="3478213"/>
              <a:ext cx="407987" cy="20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" name="Imagen 210">
              <a:extLst>
                <a:ext uri="{FF2B5EF4-FFF2-40B4-BE49-F238E27FC236}">
                  <a16:creationId xmlns="" xmlns:a16="http://schemas.microsoft.com/office/drawing/2014/main" id="{18E28378-96B4-4D16-B434-9698F2A131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07" t="59963" r="34239" b="14497"/>
            <a:stretch/>
          </p:blipFill>
          <p:spPr>
            <a:xfrm rot="19910630">
              <a:off x="2750989" y="3266022"/>
              <a:ext cx="327543" cy="256185"/>
            </a:xfrm>
            <a:prstGeom prst="rect">
              <a:avLst/>
            </a:prstGeom>
          </p:spPr>
        </p:pic>
        <p:pic>
          <p:nvPicPr>
            <p:cNvPr id="215" name="Imagen 214">
              <a:extLst>
                <a:ext uri="{FF2B5EF4-FFF2-40B4-BE49-F238E27FC236}">
                  <a16:creationId xmlns="" xmlns:a16="http://schemas.microsoft.com/office/drawing/2014/main" id="{3B422E44-9130-41AB-B07D-20A60700A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0681" t="45630" r="66423" b="49910"/>
            <a:stretch/>
          </p:blipFill>
          <p:spPr>
            <a:xfrm rot="18635857">
              <a:off x="3638799" y="3566914"/>
              <a:ext cx="265509" cy="221486"/>
            </a:xfrm>
            <a:prstGeom prst="rect">
              <a:avLst/>
            </a:prstGeom>
          </p:spPr>
        </p:pic>
        <p:pic>
          <p:nvPicPr>
            <p:cNvPr id="13350" name="Imagen 240">
              <a:extLst>
                <a:ext uri="{FF2B5EF4-FFF2-40B4-BE49-F238E27FC236}">
                  <a16:creationId xmlns="" xmlns:a16="http://schemas.microsoft.com/office/drawing/2014/main" id="{645548E8-9477-4069-9837-0D9EC4CB6E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77" t="69873" r="3670" b="15141"/>
            <a:stretch>
              <a:fillRect/>
            </a:stretch>
          </p:blipFill>
          <p:spPr bwMode="auto">
            <a:xfrm>
              <a:off x="1228725" y="4325938"/>
              <a:ext cx="238125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2" name="Imagen 241">
              <a:extLst>
                <a:ext uri="{FF2B5EF4-FFF2-40B4-BE49-F238E27FC236}">
                  <a16:creationId xmlns="" xmlns:a16="http://schemas.microsoft.com/office/drawing/2014/main" id="{6E777F68-7D5C-4618-AF3E-69F06296F7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77008" t="35397" b="57474"/>
            <a:stretch/>
          </p:blipFill>
          <p:spPr>
            <a:xfrm>
              <a:off x="1092516" y="4595782"/>
              <a:ext cx="442083" cy="179359"/>
            </a:xfrm>
            <a:prstGeom prst="rect">
              <a:avLst/>
            </a:prstGeom>
          </p:spPr>
        </p:pic>
        <p:pic>
          <p:nvPicPr>
            <p:cNvPr id="243" name="Imagen 242">
              <a:extLst>
                <a:ext uri="{FF2B5EF4-FFF2-40B4-BE49-F238E27FC236}">
                  <a16:creationId xmlns="" xmlns:a16="http://schemas.microsoft.com/office/drawing/2014/main" id="{8DC65B94-7771-44C4-BD39-7F7BD41485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rcRect l="29056" t="30977" r="30484" b="31120"/>
            <a:stretch/>
          </p:blipFill>
          <p:spPr>
            <a:xfrm>
              <a:off x="4216242" y="4595782"/>
              <a:ext cx="696153" cy="679843"/>
            </a:xfrm>
            <a:prstGeom prst="rect">
              <a:avLst/>
            </a:prstGeom>
          </p:spPr>
        </p:pic>
        <p:cxnSp>
          <p:nvCxnSpPr>
            <p:cNvPr id="245" name="Conector: angular 244">
              <a:extLst>
                <a:ext uri="{FF2B5EF4-FFF2-40B4-BE49-F238E27FC236}">
                  <a16:creationId xmlns="" xmlns:a16="http://schemas.microsoft.com/office/drawing/2014/main" id="{61F22D23-FB16-4B1F-86C2-F49B64A1D918}"/>
                </a:ext>
              </a:extLst>
            </p:cNvPr>
            <p:cNvCxnSpPr>
              <a:cxnSpLocks/>
              <a:stCxn id="76" idx="2"/>
              <a:endCxn id="242" idx="1"/>
            </p:cNvCxnSpPr>
            <p:nvPr/>
          </p:nvCxnSpPr>
          <p:spPr>
            <a:xfrm rot="10800000" flipH="1" flipV="1">
              <a:off x="988984" y="3743325"/>
              <a:ext cx="103183" cy="941388"/>
            </a:xfrm>
            <a:prstGeom prst="bentConnector3">
              <a:avLst>
                <a:gd name="adj1" fmla="val -158491"/>
              </a:avLst>
            </a:prstGeom>
            <a:ln w="190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54" name="Grupo 41">
              <a:extLst>
                <a:ext uri="{FF2B5EF4-FFF2-40B4-BE49-F238E27FC236}">
                  <a16:creationId xmlns="" xmlns:a16="http://schemas.microsoft.com/office/drawing/2014/main" id="{0DCF9DF9-A7BD-4830-891A-39DABC3A7F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8788" y="4008438"/>
              <a:ext cx="666750" cy="306387"/>
              <a:chOff x="5585987" y="2375447"/>
              <a:chExt cx="1344531" cy="508763"/>
            </a:xfrm>
          </p:grpSpPr>
          <p:pic>
            <p:nvPicPr>
              <p:cNvPr id="13448" name="Imagen 40">
                <a:extLst>
                  <a:ext uri="{FF2B5EF4-FFF2-40B4-BE49-F238E27FC236}">
                    <a16:creationId xmlns="" xmlns:a16="http://schemas.microsoft.com/office/drawing/2014/main" id="{AF237A30-26DF-4A2B-A6D7-3026A8EC59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585987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49" name="Imagen 81">
                <a:extLst>
                  <a:ext uri="{FF2B5EF4-FFF2-40B4-BE49-F238E27FC236}">
                    <a16:creationId xmlns="" xmlns:a16="http://schemas.microsoft.com/office/drawing/2014/main" id="{6F60A877-B796-47BD-971B-8CE8B8B3C5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896020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50" name="Imagen 82">
                <a:extLst>
                  <a:ext uri="{FF2B5EF4-FFF2-40B4-BE49-F238E27FC236}">
                    <a16:creationId xmlns="" xmlns:a16="http://schemas.microsoft.com/office/drawing/2014/main" id="{5C7F35CC-F9DC-4A31-A760-A36830C466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202835" y="2375448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51" name="Imagen 101">
                <a:extLst>
                  <a:ext uri="{FF2B5EF4-FFF2-40B4-BE49-F238E27FC236}">
                    <a16:creationId xmlns="" xmlns:a16="http://schemas.microsoft.com/office/drawing/2014/main" id="{E0ABCD1B-A694-4B0E-B3B4-8AC59346F2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512868" y="2375447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355" name="CuadroTexto 43">
              <a:extLst>
                <a:ext uri="{FF2B5EF4-FFF2-40B4-BE49-F238E27FC236}">
                  <a16:creationId xmlns="" xmlns:a16="http://schemas.microsoft.com/office/drawing/2014/main" id="{53DA08D0-F767-4110-9E51-039AEBE078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550" y="3857625"/>
              <a:ext cx="641350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9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E.B.S.</a:t>
              </a:r>
            </a:p>
          </p:txBody>
        </p:sp>
        <p:cxnSp>
          <p:nvCxnSpPr>
            <p:cNvPr id="249" name="Conector: angular 248">
              <a:extLst>
                <a:ext uri="{FF2B5EF4-FFF2-40B4-BE49-F238E27FC236}">
                  <a16:creationId xmlns="" xmlns:a16="http://schemas.microsoft.com/office/drawing/2014/main" id="{E07FCB4E-4565-4E2C-A718-7DCF13CE79A2}"/>
                </a:ext>
              </a:extLst>
            </p:cNvPr>
            <p:cNvCxnSpPr>
              <a:cxnSpLocks/>
              <a:stCxn id="98" idx="4"/>
            </p:cNvCxnSpPr>
            <p:nvPr/>
          </p:nvCxnSpPr>
          <p:spPr>
            <a:xfrm rot="16200000" flipH="1">
              <a:off x="3717002" y="4488666"/>
              <a:ext cx="406400" cy="607992"/>
            </a:xfrm>
            <a:prstGeom prst="bentConnector2">
              <a:avLst/>
            </a:prstGeom>
            <a:ln w="1905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57" name="Grupo 102">
              <a:extLst>
                <a:ext uri="{FF2B5EF4-FFF2-40B4-BE49-F238E27FC236}">
                  <a16:creationId xmlns="" xmlns:a16="http://schemas.microsoft.com/office/drawing/2014/main" id="{EA662A91-FC48-490A-99B7-BDEB1E6386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1063" y="4799013"/>
              <a:ext cx="666750" cy="306387"/>
              <a:chOff x="5585987" y="2375447"/>
              <a:chExt cx="1344531" cy="508763"/>
            </a:xfrm>
          </p:grpSpPr>
          <p:pic>
            <p:nvPicPr>
              <p:cNvPr id="13444" name="Imagen 103">
                <a:extLst>
                  <a:ext uri="{FF2B5EF4-FFF2-40B4-BE49-F238E27FC236}">
                    <a16:creationId xmlns="" xmlns:a16="http://schemas.microsoft.com/office/drawing/2014/main" id="{2191197F-568D-4C9C-B29F-DCEA5391A7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585987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45" name="Imagen 104">
                <a:extLst>
                  <a:ext uri="{FF2B5EF4-FFF2-40B4-BE49-F238E27FC236}">
                    <a16:creationId xmlns="" xmlns:a16="http://schemas.microsoft.com/office/drawing/2014/main" id="{58F56280-56F8-4CBF-944E-E4FE2DDAE2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5896020" y="2375449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46" name="Imagen 105">
                <a:extLst>
                  <a:ext uri="{FF2B5EF4-FFF2-40B4-BE49-F238E27FC236}">
                    <a16:creationId xmlns="" xmlns:a16="http://schemas.microsoft.com/office/drawing/2014/main" id="{0E318192-39AD-4DC5-9CAB-5C065F873F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202835" y="2375448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47" name="Imagen 106">
                <a:extLst>
                  <a:ext uri="{FF2B5EF4-FFF2-40B4-BE49-F238E27FC236}">
                    <a16:creationId xmlns="" xmlns:a16="http://schemas.microsoft.com/office/drawing/2014/main" id="{657D005E-75D6-4B81-88CF-D5CF103D2F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283" t="16982" r="52122" b="67075"/>
              <a:stretch>
                <a:fillRect/>
              </a:stretch>
            </p:blipFill>
            <p:spPr bwMode="auto">
              <a:xfrm>
                <a:off x="6512868" y="2375447"/>
                <a:ext cx="417650" cy="508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358" name="CuadroTexto 143">
              <a:extLst>
                <a:ext uri="{FF2B5EF4-FFF2-40B4-BE49-F238E27FC236}">
                  <a16:creationId xmlns="" xmlns:a16="http://schemas.microsoft.com/office/drawing/2014/main" id="{F089F317-8CFC-4E73-9A8D-6369A528E8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4875" y="4705350"/>
              <a:ext cx="639763" cy="230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9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E.B.S.</a:t>
              </a:r>
            </a:p>
          </p:txBody>
        </p:sp>
        <p:sp>
          <p:nvSpPr>
            <p:cNvPr id="13359" name="CuadroTexto 253">
              <a:extLst>
                <a:ext uri="{FF2B5EF4-FFF2-40B4-BE49-F238E27FC236}">
                  <a16:creationId xmlns="" xmlns:a16="http://schemas.microsoft.com/office/drawing/2014/main" id="{5BAC5913-F002-44AC-9E83-D4D1CB996F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2383597">
              <a:off x="149225" y="1860550"/>
              <a:ext cx="16541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800" b="1" dirty="0">
                  <a:solidFill>
                    <a:srgbClr val="000000"/>
                  </a:solidFill>
                </a:rPr>
                <a:t>CONTINUIDAD</a:t>
              </a:r>
            </a:p>
          </p:txBody>
        </p:sp>
        <p:sp>
          <p:nvSpPr>
            <p:cNvPr id="13360" name="CuadroTexto 254">
              <a:extLst>
                <a:ext uri="{FF2B5EF4-FFF2-40B4-BE49-F238E27FC236}">
                  <a16:creationId xmlns="" xmlns:a16="http://schemas.microsoft.com/office/drawing/2014/main" id="{83E37B7E-7B74-4857-B73E-F4AB928EB7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67753">
              <a:off x="279400" y="5576888"/>
              <a:ext cx="21304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800" b="1">
                  <a:solidFill>
                    <a:srgbClr val="000000"/>
                  </a:solidFill>
                </a:rPr>
                <a:t>LONGITUDINALIDAD </a:t>
              </a:r>
            </a:p>
          </p:txBody>
        </p:sp>
        <p:sp>
          <p:nvSpPr>
            <p:cNvPr id="13361" name="CuadroTexto 255">
              <a:extLst>
                <a:ext uri="{FF2B5EF4-FFF2-40B4-BE49-F238E27FC236}">
                  <a16:creationId xmlns="" xmlns:a16="http://schemas.microsoft.com/office/drawing/2014/main" id="{2DC3EA6C-83AF-4571-89F6-74607BC11A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207400">
              <a:off x="8936038" y="1347788"/>
              <a:ext cx="217328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800" b="1">
                  <a:solidFill>
                    <a:srgbClr val="000000"/>
                  </a:solidFill>
                </a:rPr>
                <a:t>INTEGRALIDAD</a:t>
              </a:r>
            </a:p>
          </p:txBody>
        </p:sp>
        <p:sp>
          <p:nvSpPr>
            <p:cNvPr id="13362" name="CuadroTexto 256">
              <a:extLst>
                <a:ext uri="{FF2B5EF4-FFF2-40B4-BE49-F238E27FC236}">
                  <a16:creationId xmlns="" xmlns:a16="http://schemas.microsoft.com/office/drawing/2014/main" id="{74E55823-0174-435E-BC66-0126AFC68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2169411">
              <a:off x="4173538" y="5021263"/>
              <a:ext cx="21717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800" b="1">
                  <a:solidFill>
                    <a:srgbClr val="000000"/>
                  </a:solidFill>
                </a:rPr>
                <a:t>PRIMER CONTACTO</a:t>
              </a:r>
            </a:p>
          </p:txBody>
        </p:sp>
        <p:cxnSp>
          <p:nvCxnSpPr>
            <p:cNvPr id="261" name="Conector recto de flecha 260">
              <a:extLst>
                <a:ext uri="{FF2B5EF4-FFF2-40B4-BE49-F238E27FC236}">
                  <a16:creationId xmlns="" xmlns:a16="http://schemas.microsoft.com/office/drawing/2014/main" id="{17E7D082-14C9-4E7E-B14E-C5D330E28BA5}"/>
                </a:ext>
              </a:extLst>
            </p:cNvPr>
            <p:cNvCxnSpPr>
              <a:cxnSpLocks/>
            </p:cNvCxnSpPr>
            <p:nvPr/>
          </p:nvCxnSpPr>
          <p:spPr>
            <a:xfrm>
              <a:off x="6654576" y="2174875"/>
              <a:ext cx="503221" cy="1120775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9" name="Elipse 268">
              <a:extLst>
                <a:ext uri="{FF2B5EF4-FFF2-40B4-BE49-F238E27FC236}">
                  <a16:creationId xmlns="" xmlns:a16="http://schemas.microsoft.com/office/drawing/2014/main" id="{E7D3ACA3-3415-4758-9CE6-87698444A279}"/>
                </a:ext>
              </a:extLst>
            </p:cNvPr>
            <p:cNvSpPr/>
            <p:nvPr/>
          </p:nvSpPr>
          <p:spPr>
            <a:xfrm>
              <a:off x="5535427" y="1387475"/>
              <a:ext cx="1171535" cy="1190625"/>
            </a:xfrm>
            <a:prstGeom prst="ellipse">
              <a:avLst/>
            </a:prstGeom>
            <a:pattFill prst="pct5">
              <a:fgClr>
                <a:schemeClr val="accent5"/>
              </a:fgClr>
              <a:bgClr>
                <a:schemeClr val="bg1"/>
              </a:bgClr>
            </a:patt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pic>
          <p:nvPicPr>
            <p:cNvPr id="13365" name="Imagen 251">
              <a:extLst>
                <a:ext uri="{FF2B5EF4-FFF2-40B4-BE49-F238E27FC236}">
                  <a16:creationId xmlns="" xmlns:a16="http://schemas.microsoft.com/office/drawing/2014/main" id="{6DD60EE9-4598-4B24-A24E-E9AB22A4EE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1" t="-8606" r="35355"/>
            <a:stretch>
              <a:fillRect/>
            </a:stretch>
          </p:blipFill>
          <p:spPr bwMode="auto">
            <a:xfrm>
              <a:off x="5948363" y="1914525"/>
              <a:ext cx="404812" cy="55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8" name="Elipse 277">
              <a:extLst>
                <a:ext uri="{FF2B5EF4-FFF2-40B4-BE49-F238E27FC236}">
                  <a16:creationId xmlns="" xmlns:a16="http://schemas.microsoft.com/office/drawing/2014/main" id="{EC95D087-D9DE-4D80-932E-71440043D13E}"/>
                </a:ext>
              </a:extLst>
            </p:cNvPr>
            <p:cNvSpPr/>
            <p:nvPr/>
          </p:nvSpPr>
          <p:spPr>
            <a:xfrm>
              <a:off x="3806699" y="2754313"/>
              <a:ext cx="1035014" cy="984250"/>
            </a:xfrm>
            <a:prstGeom prst="ellipse">
              <a:avLst/>
            </a:prstGeom>
            <a:pattFill prst="pct5">
              <a:fgClr>
                <a:schemeClr val="accent5"/>
              </a:fgClr>
              <a:bgClr>
                <a:schemeClr val="bg1"/>
              </a:bgClr>
            </a:patt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pic>
          <p:nvPicPr>
            <p:cNvPr id="131" name="Imagen 130">
              <a:extLst>
                <a:ext uri="{FF2B5EF4-FFF2-40B4-BE49-F238E27FC236}">
                  <a16:creationId xmlns="" xmlns:a16="http://schemas.microsoft.com/office/drawing/2014/main" id="{F4155793-31A9-47BF-BF1B-69A5D921F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3678" y="2776745"/>
              <a:ext cx="1023192" cy="937371"/>
            </a:xfrm>
            <a:prstGeom prst="rect">
              <a:avLst/>
            </a:prstGeom>
          </p:spPr>
        </p:pic>
        <p:sp>
          <p:nvSpPr>
            <p:cNvPr id="289" name="Elipse 288">
              <a:extLst>
                <a:ext uri="{FF2B5EF4-FFF2-40B4-BE49-F238E27FC236}">
                  <a16:creationId xmlns="" xmlns:a16="http://schemas.microsoft.com/office/drawing/2014/main" id="{67D5FED0-C375-472B-B272-3CCC64A27372}"/>
                </a:ext>
              </a:extLst>
            </p:cNvPr>
            <p:cNvSpPr/>
            <p:nvPr/>
          </p:nvSpPr>
          <p:spPr>
            <a:xfrm>
              <a:off x="9611987" y="3429000"/>
              <a:ext cx="1787463" cy="1482725"/>
            </a:xfrm>
            <a:prstGeom prst="ellipse">
              <a:avLst/>
            </a:prstGeom>
            <a:pattFill prst="pct5">
              <a:fgClr>
                <a:schemeClr val="accent5"/>
              </a:fgClr>
              <a:bgClr>
                <a:schemeClr val="bg1"/>
              </a:bgClr>
            </a:patt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pic>
          <p:nvPicPr>
            <p:cNvPr id="132" name="Imagen 131">
              <a:extLst>
                <a:ext uri="{FF2B5EF4-FFF2-40B4-BE49-F238E27FC236}">
                  <a16:creationId xmlns="" xmlns:a16="http://schemas.microsoft.com/office/drawing/2014/main" id="{C913F01E-B65E-4412-BE08-AB76B45C3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310" y="3357522"/>
              <a:ext cx="2256212" cy="1337378"/>
            </a:xfrm>
            <a:prstGeom prst="rect">
              <a:avLst/>
            </a:prstGeom>
          </p:spPr>
        </p:pic>
        <p:sp>
          <p:nvSpPr>
            <p:cNvPr id="293" name="Elipse 292">
              <a:extLst>
                <a:ext uri="{FF2B5EF4-FFF2-40B4-BE49-F238E27FC236}">
                  <a16:creationId xmlns="" xmlns:a16="http://schemas.microsoft.com/office/drawing/2014/main" id="{8FA5AD08-E271-408C-BF6A-AF4DE75C76CD}"/>
                </a:ext>
              </a:extLst>
            </p:cNvPr>
            <p:cNvSpPr/>
            <p:nvPr/>
          </p:nvSpPr>
          <p:spPr>
            <a:xfrm>
              <a:off x="8721430" y="2087563"/>
              <a:ext cx="1030253" cy="1214437"/>
            </a:xfrm>
            <a:prstGeom prst="ellipse">
              <a:avLst/>
            </a:prstGeom>
            <a:pattFill prst="pct5">
              <a:fgClr>
                <a:schemeClr val="accent5"/>
              </a:fgClr>
              <a:bgClr>
                <a:schemeClr val="bg1"/>
              </a:bgClr>
            </a:patt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pic>
          <p:nvPicPr>
            <p:cNvPr id="13371" name="Imagen 293">
              <a:extLst>
                <a:ext uri="{FF2B5EF4-FFF2-40B4-BE49-F238E27FC236}">
                  <a16:creationId xmlns="" xmlns:a16="http://schemas.microsoft.com/office/drawing/2014/main" id="{6834782E-A2D7-446C-96AB-FF10C0BD5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1" t="-8606" r="35355"/>
            <a:stretch>
              <a:fillRect/>
            </a:stretch>
          </p:blipFill>
          <p:spPr bwMode="auto">
            <a:xfrm>
              <a:off x="9055100" y="2689225"/>
              <a:ext cx="404813" cy="547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6" name="Elipse 295">
              <a:extLst>
                <a:ext uri="{FF2B5EF4-FFF2-40B4-BE49-F238E27FC236}">
                  <a16:creationId xmlns="" xmlns:a16="http://schemas.microsoft.com/office/drawing/2014/main" id="{A3A7F7BD-1FF8-4676-8612-2010824872E5}"/>
                </a:ext>
              </a:extLst>
            </p:cNvPr>
            <p:cNvSpPr/>
            <p:nvPr/>
          </p:nvSpPr>
          <p:spPr>
            <a:xfrm>
              <a:off x="8108676" y="5414963"/>
              <a:ext cx="669902" cy="736600"/>
            </a:xfrm>
            <a:prstGeom prst="ellipse">
              <a:avLst/>
            </a:prstGeom>
            <a:pattFill prst="pct5">
              <a:fgClr>
                <a:schemeClr val="accent5"/>
              </a:fgClr>
              <a:bgClr>
                <a:schemeClr val="bg1"/>
              </a:bgClr>
            </a:patt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sp>
          <p:nvSpPr>
            <p:cNvPr id="13373" name="CuadroTexto 296">
              <a:extLst>
                <a:ext uri="{FF2B5EF4-FFF2-40B4-BE49-F238E27FC236}">
                  <a16:creationId xmlns="" xmlns:a16="http://schemas.microsoft.com/office/drawing/2014/main" id="{0E365FC9-D7BD-4084-94B1-4069D0F2DA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5938" y="5437188"/>
              <a:ext cx="600075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0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S.M.A.</a:t>
              </a:r>
            </a:p>
          </p:txBody>
        </p:sp>
        <p:pic>
          <p:nvPicPr>
            <p:cNvPr id="13374" name="Imagen 297">
              <a:extLst>
                <a:ext uri="{FF2B5EF4-FFF2-40B4-BE49-F238E27FC236}">
                  <a16:creationId xmlns="" xmlns:a16="http://schemas.microsoft.com/office/drawing/2014/main" id="{5ED2C939-2EFE-44CC-919D-D1AC4F789E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89" t="42979" r="3352"/>
            <a:stretch>
              <a:fillRect/>
            </a:stretch>
          </p:blipFill>
          <p:spPr bwMode="auto">
            <a:xfrm>
              <a:off x="8275638" y="5643563"/>
              <a:ext cx="336550" cy="42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02" name="Conector recto de flecha 301">
              <a:extLst>
                <a:ext uri="{FF2B5EF4-FFF2-40B4-BE49-F238E27FC236}">
                  <a16:creationId xmlns="" xmlns:a16="http://schemas.microsoft.com/office/drawing/2014/main" id="{AD544594-AC59-4F8B-A9CE-7FF874637A5C}"/>
                </a:ext>
              </a:extLst>
            </p:cNvPr>
            <p:cNvCxnSpPr>
              <a:stCxn id="296" idx="6"/>
            </p:cNvCxnSpPr>
            <p:nvPr/>
          </p:nvCxnSpPr>
          <p:spPr>
            <a:xfrm flipV="1">
              <a:off x="8778578" y="4940300"/>
              <a:ext cx="1660468" cy="842963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76" name="CuadroTexto 303">
              <a:extLst>
                <a:ext uri="{FF2B5EF4-FFF2-40B4-BE49-F238E27FC236}">
                  <a16:creationId xmlns="" xmlns:a16="http://schemas.microsoft.com/office/drawing/2014/main" id="{FD9876F0-7E48-41FE-A40E-53BF65CE35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1338" y="1400175"/>
              <a:ext cx="1016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0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Otros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0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Prestadores</a:t>
              </a:r>
            </a:p>
          </p:txBody>
        </p:sp>
        <p:sp>
          <p:nvSpPr>
            <p:cNvPr id="13377" name="CuadroTexto 304">
              <a:extLst>
                <a:ext uri="{FF2B5EF4-FFF2-40B4-BE49-F238E27FC236}">
                  <a16:creationId xmlns="" xmlns:a16="http://schemas.microsoft.com/office/drawing/2014/main" id="{1BA94B5A-A507-4454-924B-37D20C3C79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34425" y="2101850"/>
              <a:ext cx="105886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0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Otros 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0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Prestadores </a:t>
              </a:r>
            </a:p>
          </p:txBody>
        </p:sp>
        <p:cxnSp>
          <p:nvCxnSpPr>
            <p:cNvPr id="307" name="Conector recto de flecha 306">
              <a:extLst>
                <a:ext uri="{FF2B5EF4-FFF2-40B4-BE49-F238E27FC236}">
                  <a16:creationId xmlns="" xmlns:a16="http://schemas.microsoft.com/office/drawing/2014/main" id="{2E6BD34D-9180-4538-AB59-BD783E11B5CF}"/>
                </a:ext>
              </a:extLst>
            </p:cNvPr>
            <p:cNvCxnSpPr>
              <a:cxnSpLocks/>
            </p:cNvCxnSpPr>
            <p:nvPr/>
          </p:nvCxnSpPr>
          <p:spPr>
            <a:xfrm>
              <a:off x="4836951" y="3038475"/>
              <a:ext cx="1749365" cy="655638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Conector recto de flecha 307">
              <a:extLst>
                <a:ext uri="{FF2B5EF4-FFF2-40B4-BE49-F238E27FC236}">
                  <a16:creationId xmlns="" xmlns:a16="http://schemas.microsoft.com/office/drawing/2014/main" id="{044AC9E5-F66F-4CEF-BED0-536664A8694E}"/>
                </a:ext>
              </a:extLst>
            </p:cNvPr>
            <p:cNvCxnSpPr>
              <a:cxnSpLocks/>
            </p:cNvCxnSpPr>
            <p:nvPr/>
          </p:nvCxnSpPr>
          <p:spPr>
            <a:xfrm>
              <a:off x="7714989" y="3695700"/>
              <a:ext cx="1754128" cy="0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80" name="Imagen 308">
              <a:extLst>
                <a:ext uri="{FF2B5EF4-FFF2-40B4-BE49-F238E27FC236}">
                  <a16:creationId xmlns="" xmlns:a16="http://schemas.microsoft.com/office/drawing/2014/main" id="{4D9C335B-F92E-45D3-86BC-F002B35285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33" t="30884" r="7199" b="56088"/>
            <a:stretch>
              <a:fillRect/>
            </a:stretch>
          </p:blipFill>
          <p:spPr bwMode="auto">
            <a:xfrm rot="1259542" flipH="1">
              <a:off x="5073650" y="2927350"/>
              <a:ext cx="392113" cy="236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81" name="Imagen 309">
              <a:extLst>
                <a:ext uri="{FF2B5EF4-FFF2-40B4-BE49-F238E27FC236}">
                  <a16:creationId xmlns="" xmlns:a16="http://schemas.microsoft.com/office/drawing/2014/main" id="{E38EFA11-5FBB-46A2-82BC-160FF98FFD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73" t="31726" r="5324" b="57121"/>
            <a:stretch>
              <a:fillRect/>
            </a:stretch>
          </p:blipFill>
          <p:spPr bwMode="auto">
            <a:xfrm rot="12021234" flipH="1">
              <a:off x="5807075" y="3536950"/>
              <a:ext cx="406400" cy="20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82" name="Imagen 311">
              <a:extLst>
                <a:ext uri="{FF2B5EF4-FFF2-40B4-BE49-F238E27FC236}">
                  <a16:creationId xmlns="" xmlns:a16="http://schemas.microsoft.com/office/drawing/2014/main" id="{7E544740-1543-48E1-8F4B-E4BDB76F2A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73" t="57121" r="5324" b="31726"/>
            <a:stretch>
              <a:fillRect/>
            </a:stretch>
          </p:blipFill>
          <p:spPr bwMode="auto">
            <a:xfrm>
              <a:off x="8510588" y="3740150"/>
              <a:ext cx="406400" cy="23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13" name="Conector recto de flecha 312">
              <a:extLst>
                <a:ext uri="{FF2B5EF4-FFF2-40B4-BE49-F238E27FC236}">
                  <a16:creationId xmlns="" xmlns:a16="http://schemas.microsoft.com/office/drawing/2014/main" id="{8C89CF95-A28E-4CBE-85AD-621F4A595C94}"/>
                </a:ext>
              </a:extLst>
            </p:cNvPr>
            <p:cNvCxnSpPr>
              <a:cxnSpLocks/>
            </p:cNvCxnSpPr>
            <p:nvPr/>
          </p:nvCxnSpPr>
          <p:spPr>
            <a:xfrm>
              <a:off x="4817902" y="3489325"/>
              <a:ext cx="1746190" cy="608013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4" name="Imagen 313">
              <a:extLst>
                <a:ext uri="{FF2B5EF4-FFF2-40B4-BE49-F238E27FC236}">
                  <a16:creationId xmlns="" xmlns:a16="http://schemas.microsoft.com/office/drawing/2014/main" id="{E8BF7DBF-636C-4A7E-9789-08430A6700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07" t="59963" r="34239" b="14497"/>
            <a:stretch/>
          </p:blipFill>
          <p:spPr>
            <a:xfrm rot="1388804">
              <a:off x="5086942" y="3712078"/>
              <a:ext cx="283914" cy="222061"/>
            </a:xfrm>
            <a:prstGeom prst="rect">
              <a:avLst/>
            </a:prstGeom>
          </p:spPr>
        </p:pic>
        <p:pic>
          <p:nvPicPr>
            <p:cNvPr id="315" name="Imagen 314">
              <a:extLst>
                <a:ext uri="{FF2B5EF4-FFF2-40B4-BE49-F238E27FC236}">
                  <a16:creationId xmlns="" xmlns:a16="http://schemas.microsoft.com/office/drawing/2014/main" id="{8AF5D58E-1FDE-47F3-80AF-58DAE1F81B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rcRect l="11083" t="66374" r="77152" b="7795"/>
            <a:stretch/>
          </p:blipFill>
          <p:spPr>
            <a:xfrm rot="1388804">
              <a:off x="4736683" y="3437169"/>
              <a:ext cx="560156" cy="560773"/>
            </a:xfrm>
            <a:prstGeom prst="rect">
              <a:avLst/>
            </a:prstGeom>
          </p:spPr>
        </p:pic>
        <p:pic>
          <p:nvPicPr>
            <p:cNvPr id="316" name="Imagen 315">
              <a:extLst>
                <a:ext uri="{FF2B5EF4-FFF2-40B4-BE49-F238E27FC236}">
                  <a16:creationId xmlns="" xmlns:a16="http://schemas.microsoft.com/office/drawing/2014/main" id="{E5146844-9E39-4448-A595-89315E261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0681" t="45630" r="66423" b="49910"/>
            <a:stretch/>
          </p:blipFill>
          <p:spPr>
            <a:xfrm rot="1345819">
              <a:off x="5317842" y="3810161"/>
              <a:ext cx="255377" cy="206773"/>
            </a:xfrm>
            <a:prstGeom prst="rect">
              <a:avLst/>
            </a:prstGeom>
          </p:spPr>
        </p:pic>
        <p:cxnSp>
          <p:nvCxnSpPr>
            <p:cNvPr id="317" name="Conector recto de flecha 316">
              <a:extLst>
                <a:ext uri="{FF2B5EF4-FFF2-40B4-BE49-F238E27FC236}">
                  <a16:creationId xmlns="" xmlns:a16="http://schemas.microsoft.com/office/drawing/2014/main" id="{6A59C8BA-11C9-4559-8DCB-504C9474BF31}"/>
                </a:ext>
              </a:extLst>
            </p:cNvPr>
            <p:cNvCxnSpPr>
              <a:cxnSpLocks/>
            </p:cNvCxnSpPr>
            <p:nvPr/>
          </p:nvCxnSpPr>
          <p:spPr>
            <a:xfrm>
              <a:off x="7714989" y="4205288"/>
              <a:ext cx="1762064" cy="0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8" name="Imagen 317">
              <a:extLst>
                <a:ext uri="{FF2B5EF4-FFF2-40B4-BE49-F238E27FC236}">
                  <a16:creationId xmlns="" xmlns:a16="http://schemas.microsoft.com/office/drawing/2014/main" id="{BB5A9A84-374F-4812-9055-33BE427012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07" t="59963" r="34239" b="14497"/>
            <a:stretch/>
          </p:blipFill>
          <p:spPr>
            <a:xfrm>
              <a:off x="8072746" y="4237319"/>
              <a:ext cx="283914" cy="222061"/>
            </a:xfrm>
            <a:prstGeom prst="rect">
              <a:avLst/>
            </a:prstGeom>
          </p:spPr>
        </p:pic>
        <p:pic>
          <p:nvPicPr>
            <p:cNvPr id="319" name="Imagen 318">
              <a:extLst>
                <a:ext uri="{FF2B5EF4-FFF2-40B4-BE49-F238E27FC236}">
                  <a16:creationId xmlns="" xmlns:a16="http://schemas.microsoft.com/office/drawing/2014/main" id="{4884F2E4-C504-4454-9A49-3E06F4D8C2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rcRect l="11083" t="66374" r="77152" b="7795"/>
            <a:stretch/>
          </p:blipFill>
          <p:spPr>
            <a:xfrm>
              <a:off x="8194415" y="4069490"/>
              <a:ext cx="560156" cy="560773"/>
            </a:xfrm>
            <a:prstGeom prst="rect">
              <a:avLst/>
            </a:prstGeom>
          </p:spPr>
        </p:pic>
        <p:pic>
          <p:nvPicPr>
            <p:cNvPr id="320" name="Imagen 319">
              <a:extLst>
                <a:ext uri="{FF2B5EF4-FFF2-40B4-BE49-F238E27FC236}">
                  <a16:creationId xmlns="" xmlns:a16="http://schemas.microsoft.com/office/drawing/2014/main" id="{835322A2-E7CF-4E8B-AFEC-F52A8F4663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0681" t="45630" r="66423" b="49910"/>
            <a:stretch/>
          </p:blipFill>
          <p:spPr>
            <a:xfrm rot="21557015">
              <a:off x="8525178" y="4249864"/>
              <a:ext cx="255377" cy="206773"/>
            </a:xfrm>
            <a:prstGeom prst="rect">
              <a:avLst/>
            </a:prstGeom>
          </p:spPr>
        </p:pic>
        <p:sp>
          <p:nvSpPr>
            <p:cNvPr id="321" name="Elipse 320">
              <a:extLst>
                <a:ext uri="{FF2B5EF4-FFF2-40B4-BE49-F238E27FC236}">
                  <a16:creationId xmlns="" xmlns:a16="http://schemas.microsoft.com/office/drawing/2014/main" id="{769B9D1A-2604-46C9-9DD3-15E5429936E6}"/>
                </a:ext>
              </a:extLst>
            </p:cNvPr>
            <p:cNvSpPr/>
            <p:nvPr/>
          </p:nvSpPr>
          <p:spPr>
            <a:xfrm>
              <a:off x="6586316" y="3379788"/>
              <a:ext cx="1128673" cy="1184275"/>
            </a:xfrm>
            <a:prstGeom prst="ellipse">
              <a:avLst/>
            </a:prstGeom>
            <a:pattFill prst="pct5">
              <a:fgClr>
                <a:schemeClr val="accent5"/>
              </a:fgClr>
              <a:bgClr>
                <a:schemeClr val="bg1"/>
              </a:bgClr>
            </a:patt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pic>
          <p:nvPicPr>
            <p:cNvPr id="322" name="Imagen 321">
              <a:extLst>
                <a:ext uri="{FF2B5EF4-FFF2-40B4-BE49-F238E27FC236}">
                  <a16:creationId xmlns="" xmlns:a16="http://schemas.microsoft.com/office/drawing/2014/main" id="{61BC60AB-609A-4D3A-BC87-0B16C5A81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50" t="44771" r="75681" b="42018"/>
            <a:stretch/>
          </p:blipFill>
          <p:spPr>
            <a:xfrm>
              <a:off x="6694436" y="3295370"/>
              <a:ext cx="936262" cy="1042436"/>
            </a:xfrm>
            <a:prstGeom prst="rect">
              <a:avLst/>
            </a:prstGeom>
          </p:spPr>
        </p:pic>
        <p:sp>
          <p:nvSpPr>
            <p:cNvPr id="328" name="Elipse 327">
              <a:extLst>
                <a:ext uri="{FF2B5EF4-FFF2-40B4-BE49-F238E27FC236}">
                  <a16:creationId xmlns="" xmlns:a16="http://schemas.microsoft.com/office/drawing/2014/main" id="{B1137CEE-36A0-449A-99D3-E11B83F838FD}"/>
                </a:ext>
              </a:extLst>
            </p:cNvPr>
            <p:cNvSpPr/>
            <p:nvPr/>
          </p:nvSpPr>
          <p:spPr>
            <a:xfrm>
              <a:off x="5381445" y="5408613"/>
              <a:ext cx="671490" cy="736600"/>
            </a:xfrm>
            <a:prstGeom prst="ellipse">
              <a:avLst/>
            </a:prstGeom>
            <a:pattFill prst="pct5">
              <a:fgClr>
                <a:schemeClr val="accent5"/>
              </a:fgClr>
              <a:bgClr>
                <a:schemeClr val="bg1"/>
              </a:bgClr>
            </a:pattFill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PE">
                <a:solidFill>
                  <a:prstClr val="white"/>
                </a:solidFill>
              </a:endParaRPr>
            </a:p>
          </p:txBody>
        </p:sp>
        <p:sp>
          <p:nvSpPr>
            <p:cNvPr id="13394" name="CuadroTexto 328">
              <a:extLst>
                <a:ext uri="{FF2B5EF4-FFF2-40B4-BE49-F238E27FC236}">
                  <a16:creationId xmlns="" xmlns:a16="http://schemas.microsoft.com/office/drawing/2014/main" id="{CC6A7A20-1CC4-4312-8880-0D78BD1043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8613" y="5430838"/>
              <a:ext cx="600075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PE" altLang="es-ES" sz="1000" b="1">
                  <a:solidFill>
                    <a:srgbClr val="000000"/>
                  </a:solidFill>
                  <a:latin typeface="Lucida Handwriting" panose="03010101010101010101" pitchFamily="66" charset="0"/>
                </a:rPr>
                <a:t>S.M.A.</a:t>
              </a:r>
            </a:p>
          </p:txBody>
        </p:sp>
        <p:pic>
          <p:nvPicPr>
            <p:cNvPr id="13395" name="Imagen 329">
              <a:extLst>
                <a:ext uri="{FF2B5EF4-FFF2-40B4-BE49-F238E27FC236}">
                  <a16:creationId xmlns="" xmlns:a16="http://schemas.microsoft.com/office/drawing/2014/main" id="{F70EC36F-674D-41B9-991D-740A7F051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89" t="42979" r="3352"/>
            <a:stretch>
              <a:fillRect/>
            </a:stretch>
          </p:blipFill>
          <p:spPr bwMode="auto">
            <a:xfrm>
              <a:off x="5548313" y="5638800"/>
              <a:ext cx="338137" cy="420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32" name="Conector recto de flecha 331">
              <a:extLst>
                <a:ext uri="{FF2B5EF4-FFF2-40B4-BE49-F238E27FC236}">
                  <a16:creationId xmlns="" xmlns:a16="http://schemas.microsoft.com/office/drawing/2014/main" id="{BF3846F1-D02E-4853-BE80-3F70B7A02491}"/>
                </a:ext>
              </a:extLst>
            </p:cNvPr>
            <p:cNvCxnSpPr>
              <a:stCxn id="328" idx="6"/>
            </p:cNvCxnSpPr>
            <p:nvPr/>
          </p:nvCxnSpPr>
          <p:spPr>
            <a:xfrm flipV="1">
              <a:off x="6052935" y="4630738"/>
              <a:ext cx="1060413" cy="1146175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97" name="Grupo 332">
              <a:extLst>
                <a:ext uri="{FF2B5EF4-FFF2-40B4-BE49-F238E27FC236}">
                  <a16:creationId xmlns="" xmlns:a16="http://schemas.microsoft.com/office/drawing/2014/main" id="{EC313DFC-B569-4F71-A359-B2A402EDB9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78425" y="1108075"/>
              <a:ext cx="3278188" cy="938213"/>
              <a:chOff x="4792101" y="989130"/>
              <a:chExt cx="3277244" cy="937066"/>
            </a:xfrm>
          </p:grpSpPr>
          <p:sp>
            <p:nvSpPr>
              <p:cNvPr id="13441" name="CuadroTexto 333">
                <a:extLst>
                  <a:ext uri="{FF2B5EF4-FFF2-40B4-BE49-F238E27FC236}">
                    <a16:creationId xmlns="" xmlns:a16="http://schemas.microsoft.com/office/drawing/2014/main" id="{9A890D37-5DD4-448E-A19B-3EDC2CD3D5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38275">
                <a:off x="4792101" y="989130"/>
                <a:ext cx="32772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PE" altLang="es-ES" sz="1800" b="1">
                    <a:solidFill>
                      <a:srgbClr val="C00000"/>
                    </a:solidFill>
                  </a:rPr>
                  <a:t>AMBITO</a:t>
                </a:r>
              </a:p>
            </p:txBody>
          </p:sp>
          <p:sp>
            <p:nvSpPr>
              <p:cNvPr id="13442" name="Rectángulo 334">
                <a:extLst>
                  <a:ext uri="{FF2B5EF4-FFF2-40B4-BE49-F238E27FC236}">
                    <a16:creationId xmlns="" xmlns:a16="http://schemas.microsoft.com/office/drawing/2014/main" id="{A80F3250-6578-409D-A710-3570A30EDB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08730">
                <a:off x="5664384" y="1090608"/>
                <a:ext cx="142237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PE" altLang="es-ES" sz="1800" b="1">
                    <a:solidFill>
                      <a:srgbClr val="C00000"/>
                    </a:solidFill>
                  </a:rPr>
                  <a:t>TERRITORIAL</a:t>
                </a:r>
                <a:endParaRPr lang="es-PE" altLang="es-ES" sz="1800">
                  <a:solidFill>
                    <a:srgbClr val="C00000"/>
                  </a:solidFill>
                </a:endParaRPr>
              </a:p>
            </p:txBody>
          </p:sp>
          <p:sp>
            <p:nvSpPr>
              <p:cNvPr id="13443" name="Rectángulo 335">
                <a:extLst>
                  <a:ext uri="{FF2B5EF4-FFF2-40B4-BE49-F238E27FC236}">
                    <a16:creationId xmlns="" xmlns:a16="http://schemas.microsoft.com/office/drawing/2014/main" id="{78435665-9AD9-4320-940E-1FF1AE8AB1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79804">
                <a:off x="6914742" y="1556864"/>
                <a:ext cx="113845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PE" altLang="es-ES" sz="1800" b="1">
                    <a:solidFill>
                      <a:srgbClr val="C00000"/>
                    </a:solidFill>
                  </a:rPr>
                  <a:t>DE LA RIS </a:t>
                </a:r>
                <a:endParaRPr lang="es-PE" altLang="es-ES" sz="1800">
                  <a:solidFill>
                    <a:srgbClr val="C00000"/>
                  </a:solidFill>
                </a:endParaRPr>
              </a:p>
            </p:txBody>
          </p:sp>
        </p:grpSp>
        <p:pic>
          <p:nvPicPr>
            <p:cNvPr id="13398" name="Imagen 337">
              <a:extLst>
                <a:ext uri="{FF2B5EF4-FFF2-40B4-BE49-F238E27FC236}">
                  <a16:creationId xmlns="" xmlns:a16="http://schemas.microsoft.com/office/drawing/2014/main" id="{A90EB3BC-9DB8-4F99-97CC-3C1AD1D1C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 rot="1254799">
              <a:off x="5522913" y="3162300"/>
              <a:ext cx="520700" cy="180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99" name="Imagen 338">
              <a:extLst>
                <a:ext uri="{FF2B5EF4-FFF2-40B4-BE49-F238E27FC236}">
                  <a16:creationId xmlns="" xmlns:a16="http://schemas.microsoft.com/office/drawing/2014/main" id="{6C96A7B0-20C9-4DFB-AF67-C5362404AF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>
              <a:off x="8335963" y="3487738"/>
              <a:ext cx="51117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00" name="Imagen 339">
              <a:extLst>
                <a:ext uri="{FF2B5EF4-FFF2-40B4-BE49-F238E27FC236}">
                  <a16:creationId xmlns="" xmlns:a16="http://schemas.microsoft.com/office/drawing/2014/main" id="{DA407ED6-83DE-4F7F-81FA-93D99CE98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 rot="-707141">
              <a:off x="2976563" y="2871788"/>
              <a:ext cx="520700" cy="180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401" name="Grupo 340">
              <a:extLst>
                <a:ext uri="{FF2B5EF4-FFF2-40B4-BE49-F238E27FC236}">
                  <a16:creationId xmlns="" xmlns:a16="http://schemas.microsoft.com/office/drawing/2014/main" id="{ECE7E7D5-78C3-43DC-B718-01E48E20F9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24163" y="1557338"/>
              <a:ext cx="669925" cy="738187"/>
              <a:chOff x="1536655" y="2082621"/>
              <a:chExt cx="670577" cy="737042"/>
            </a:xfrm>
          </p:grpSpPr>
          <p:sp>
            <p:nvSpPr>
              <p:cNvPr id="342" name="Elipse 341">
                <a:extLst>
                  <a:ext uri="{FF2B5EF4-FFF2-40B4-BE49-F238E27FC236}">
                    <a16:creationId xmlns="" xmlns:a16="http://schemas.microsoft.com/office/drawing/2014/main" id="{0ED41BAF-0515-4424-A229-790DEF10FA1D}"/>
                  </a:ext>
                </a:extLst>
              </p:cNvPr>
              <p:cNvSpPr/>
              <p:nvPr/>
            </p:nvSpPr>
            <p:spPr>
              <a:xfrm>
                <a:off x="1536563" y="2082621"/>
                <a:ext cx="670554" cy="737042"/>
              </a:xfrm>
              <a:prstGeom prst="ellipse">
                <a:avLst/>
              </a:prstGeom>
              <a:pattFill prst="pct5">
                <a:fgClr>
                  <a:schemeClr val="accent5"/>
                </a:fgClr>
                <a:bgClr>
                  <a:schemeClr val="bg1"/>
                </a:bgClr>
              </a:patt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PE">
                  <a:solidFill>
                    <a:prstClr val="white"/>
                  </a:solidFill>
                </a:endParaRPr>
              </a:p>
            </p:txBody>
          </p:sp>
          <p:pic>
            <p:nvPicPr>
              <p:cNvPr id="13439" name="Imagen 342">
                <a:extLst>
                  <a:ext uri="{FF2B5EF4-FFF2-40B4-BE49-F238E27FC236}">
                    <a16:creationId xmlns="" xmlns:a16="http://schemas.microsoft.com/office/drawing/2014/main" id="{D06C1E15-7E0C-43B3-A0E7-5DDD45DD8D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89" t="42979" r="3352"/>
              <a:stretch>
                <a:fillRect/>
              </a:stretch>
            </p:blipFill>
            <p:spPr bwMode="auto">
              <a:xfrm>
                <a:off x="1703130" y="2297693"/>
                <a:ext cx="337628" cy="422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440" name="CuadroTexto 343">
                <a:extLst>
                  <a:ext uri="{FF2B5EF4-FFF2-40B4-BE49-F238E27FC236}">
                    <a16:creationId xmlns="" xmlns:a16="http://schemas.microsoft.com/office/drawing/2014/main" id="{31D0F643-4514-4770-A241-C3646879AB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63928" y="2105422"/>
                <a:ext cx="59984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PE" altLang="es-ES" sz="1000" b="1">
                    <a:solidFill>
                      <a:srgbClr val="000000"/>
                    </a:solidFill>
                    <a:latin typeface="Lucida Handwriting" panose="03010101010101010101" pitchFamily="66" charset="0"/>
                  </a:rPr>
                  <a:t>S.M.A.</a:t>
                </a:r>
              </a:p>
            </p:txBody>
          </p:sp>
        </p:grpSp>
        <p:grpSp>
          <p:nvGrpSpPr>
            <p:cNvPr id="13402" name="Grupo 344">
              <a:extLst>
                <a:ext uri="{FF2B5EF4-FFF2-40B4-BE49-F238E27FC236}">
                  <a16:creationId xmlns="" xmlns:a16="http://schemas.microsoft.com/office/drawing/2014/main" id="{7BEB41D9-BA4A-459D-A1AA-3AE5DBE105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2100" y="1725613"/>
              <a:ext cx="1255713" cy="1298575"/>
              <a:chOff x="3291516" y="1893352"/>
              <a:chExt cx="1015021" cy="996040"/>
            </a:xfrm>
          </p:grpSpPr>
          <p:sp>
            <p:nvSpPr>
              <p:cNvPr id="346" name="Elipse 345">
                <a:extLst>
                  <a:ext uri="{FF2B5EF4-FFF2-40B4-BE49-F238E27FC236}">
                    <a16:creationId xmlns="" xmlns:a16="http://schemas.microsoft.com/office/drawing/2014/main" id="{DC441E40-1431-4A72-B8C4-6B1FD85F740B}"/>
                  </a:ext>
                </a:extLst>
              </p:cNvPr>
              <p:cNvSpPr/>
              <p:nvPr/>
            </p:nvSpPr>
            <p:spPr>
              <a:xfrm>
                <a:off x="3349219" y="1904310"/>
                <a:ext cx="914898" cy="985082"/>
              </a:xfrm>
              <a:prstGeom prst="ellipse">
                <a:avLst/>
              </a:prstGeom>
              <a:pattFill prst="pct5">
                <a:fgClr>
                  <a:schemeClr val="accent5"/>
                </a:fgClr>
                <a:bgClr>
                  <a:schemeClr val="bg1"/>
                </a:bgClr>
              </a:pattFill>
              <a:ln w="1905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PE">
                  <a:solidFill>
                    <a:prstClr val="white"/>
                  </a:solidFill>
                </a:endParaRPr>
              </a:p>
            </p:txBody>
          </p:sp>
          <p:pic>
            <p:nvPicPr>
              <p:cNvPr id="13436" name="Imagen 346">
                <a:extLst>
                  <a:ext uri="{FF2B5EF4-FFF2-40B4-BE49-F238E27FC236}">
                    <a16:creationId xmlns="" xmlns:a16="http://schemas.microsoft.com/office/drawing/2014/main" id="{F4BB05EC-41A5-4B85-AB60-40D79A73C3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41" t="-8606" r="35355"/>
              <a:stretch>
                <a:fillRect/>
              </a:stretch>
            </p:blipFill>
            <p:spPr bwMode="auto">
              <a:xfrm>
                <a:off x="3596229" y="2294553"/>
                <a:ext cx="404234" cy="558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437" name="CuadroTexto 347">
                <a:extLst>
                  <a:ext uri="{FF2B5EF4-FFF2-40B4-BE49-F238E27FC236}">
                    <a16:creationId xmlns="" xmlns:a16="http://schemas.microsoft.com/office/drawing/2014/main" id="{5CEC6D32-38FF-4F2F-B43B-66F226AF16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91516" y="1893352"/>
                <a:ext cx="1015021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PE" altLang="es-ES" sz="1000" b="1">
                    <a:solidFill>
                      <a:srgbClr val="000000"/>
                    </a:solidFill>
                    <a:latin typeface="Lucida Handwriting" panose="03010101010101010101" pitchFamily="66" charset="0"/>
                  </a:rPr>
                  <a:t>Otros 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PE" altLang="es-ES" sz="1000" b="1">
                    <a:solidFill>
                      <a:srgbClr val="000000"/>
                    </a:solidFill>
                    <a:latin typeface="Lucida Handwriting" panose="03010101010101010101" pitchFamily="66" charset="0"/>
                  </a:rPr>
                  <a:t>Prestadores</a:t>
                </a:r>
              </a:p>
            </p:txBody>
          </p:sp>
        </p:grpSp>
        <p:cxnSp>
          <p:nvCxnSpPr>
            <p:cNvPr id="354" name="Conector: angular 353">
              <a:extLst>
                <a:ext uri="{FF2B5EF4-FFF2-40B4-BE49-F238E27FC236}">
                  <a16:creationId xmlns="" xmlns:a16="http://schemas.microsoft.com/office/drawing/2014/main" id="{780C3199-7DC7-46BE-979F-10292100F18D}"/>
                </a:ext>
              </a:extLst>
            </p:cNvPr>
            <p:cNvCxnSpPr>
              <a:cxnSpLocks/>
              <a:stCxn id="342" idx="6"/>
              <a:endCxn id="13346" idx="0"/>
            </p:cNvCxnSpPr>
            <p:nvPr/>
          </p:nvCxnSpPr>
          <p:spPr>
            <a:xfrm>
              <a:off x="3493973" y="1925638"/>
              <a:ext cx="881032" cy="527050"/>
            </a:xfrm>
            <a:prstGeom prst="bentConnector2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Conector recto de flecha 359">
              <a:extLst>
                <a:ext uri="{FF2B5EF4-FFF2-40B4-BE49-F238E27FC236}">
                  <a16:creationId xmlns="" xmlns:a16="http://schemas.microsoft.com/office/drawing/2014/main" id="{FBB1E229-DCDD-426C-9D36-A6B58A31A39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44699" y="2322513"/>
              <a:ext cx="1630306" cy="11112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405" name="Imagen 366">
              <a:extLst>
                <a:ext uri="{FF2B5EF4-FFF2-40B4-BE49-F238E27FC236}">
                  <a16:creationId xmlns="" xmlns:a16="http://schemas.microsoft.com/office/drawing/2014/main" id="{6AB8A29E-E867-4B59-BED7-4AD5382566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21040">
              <a:off x="4956175" y="3386138"/>
              <a:ext cx="433388" cy="217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06" name="Imagen 367">
              <a:extLst>
                <a:ext uri="{FF2B5EF4-FFF2-40B4-BE49-F238E27FC236}">
                  <a16:creationId xmlns="" xmlns:a16="http://schemas.microsoft.com/office/drawing/2014/main" id="{D4EE6525-0CB7-46BC-8343-FF8AE5FF5A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2875" y="3929063"/>
              <a:ext cx="51117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07" name="Imagen 368">
              <a:extLst>
                <a:ext uri="{FF2B5EF4-FFF2-40B4-BE49-F238E27FC236}">
                  <a16:creationId xmlns="" xmlns:a16="http://schemas.microsoft.com/office/drawing/2014/main" id="{77BDB8A3-79F6-4501-95C4-5DF4CCD319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569277">
              <a:off x="3025775" y="3130550"/>
              <a:ext cx="471488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9" name="Conector recto de flecha 178">
              <a:extLst>
                <a:ext uri="{FF2B5EF4-FFF2-40B4-BE49-F238E27FC236}">
                  <a16:creationId xmlns="" xmlns:a16="http://schemas.microsoft.com/office/drawing/2014/main" id="{4C82363B-7EA0-420E-AEC1-436BD9E6489D}"/>
                </a:ext>
              </a:extLst>
            </p:cNvPr>
            <p:cNvCxnSpPr>
              <a:cxnSpLocks/>
              <a:stCxn id="76" idx="7"/>
            </p:cNvCxnSpPr>
            <p:nvPr/>
          </p:nvCxnSpPr>
          <p:spPr>
            <a:xfrm flipV="1">
              <a:off x="1400132" y="2906713"/>
              <a:ext cx="2460540" cy="635000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409" name="Imagen 369">
              <a:extLst>
                <a:ext uri="{FF2B5EF4-FFF2-40B4-BE49-F238E27FC236}">
                  <a16:creationId xmlns="" xmlns:a16="http://schemas.microsoft.com/office/drawing/2014/main" id="{666E2600-D82C-4071-98A7-E80D5FA205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 rot="4095090">
              <a:off x="6681788" y="2430463"/>
              <a:ext cx="523875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0" name="Imagen 370">
              <a:extLst>
                <a:ext uri="{FF2B5EF4-FFF2-40B4-BE49-F238E27FC236}">
                  <a16:creationId xmlns="" xmlns:a16="http://schemas.microsoft.com/office/drawing/2014/main" id="{276E8BF7-A6B9-4E2B-85FB-634932C597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 rot="-2839515">
              <a:off x="6155532" y="5214144"/>
              <a:ext cx="431800" cy="160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1" name="Imagen 371">
              <a:extLst>
                <a:ext uri="{FF2B5EF4-FFF2-40B4-BE49-F238E27FC236}">
                  <a16:creationId xmlns="" xmlns:a16="http://schemas.microsoft.com/office/drawing/2014/main" id="{4E668DDD-63DA-4F36-9EE2-71E2A756DA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905325">
              <a:off x="6529388" y="2632075"/>
              <a:ext cx="417512" cy="21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2" name="Imagen 372">
              <a:extLst>
                <a:ext uri="{FF2B5EF4-FFF2-40B4-BE49-F238E27FC236}">
                  <a16:creationId xmlns="" xmlns:a16="http://schemas.microsoft.com/office/drawing/2014/main" id="{8060EEED-60A9-4AE9-9488-FB67DC102E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682814">
              <a:off x="6470650" y="5164138"/>
              <a:ext cx="417513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3" name="Imagen 373">
              <a:extLst>
                <a:ext uri="{FF2B5EF4-FFF2-40B4-BE49-F238E27FC236}">
                  <a16:creationId xmlns="" xmlns:a16="http://schemas.microsoft.com/office/drawing/2014/main" id="{6141355C-4D7E-4E12-9B33-0E3F8DC29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>
              <a:off x="3897313" y="2166938"/>
              <a:ext cx="449262" cy="153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4" name="Imagen 374">
              <a:extLst>
                <a:ext uri="{FF2B5EF4-FFF2-40B4-BE49-F238E27FC236}">
                  <a16:creationId xmlns="" xmlns:a16="http://schemas.microsoft.com/office/drawing/2014/main" id="{CB1B2E9B-82F3-4A04-A763-96C4132E14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6050" y="1936750"/>
              <a:ext cx="39687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5" name="Imagen 375">
              <a:extLst>
                <a:ext uri="{FF2B5EF4-FFF2-40B4-BE49-F238E27FC236}">
                  <a16:creationId xmlns="" xmlns:a16="http://schemas.microsoft.com/office/drawing/2014/main" id="{79DBBB33-E58A-44D7-BB54-815F43E06A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 rot="1798179">
              <a:off x="9821863" y="2787650"/>
              <a:ext cx="541337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6" name="Imagen 376">
              <a:extLst>
                <a:ext uri="{FF2B5EF4-FFF2-40B4-BE49-F238E27FC236}">
                  <a16:creationId xmlns="" xmlns:a16="http://schemas.microsoft.com/office/drawing/2014/main" id="{F2305244-CFA1-4218-BD8F-BFCB12FC26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20218">
              <a:off x="9818688" y="2986088"/>
              <a:ext cx="415925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00" name="Conector recto de flecha 299">
              <a:extLst>
                <a:ext uri="{FF2B5EF4-FFF2-40B4-BE49-F238E27FC236}">
                  <a16:creationId xmlns="" xmlns:a16="http://schemas.microsoft.com/office/drawing/2014/main" id="{8195B9EA-BE0F-4521-B38C-A31CCF453A12}"/>
                </a:ext>
              </a:extLst>
            </p:cNvPr>
            <p:cNvCxnSpPr/>
            <p:nvPr/>
          </p:nvCxnSpPr>
          <p:spPr>
            <a:xfrm>
              <a:off x="9667547" y="2770188"/>
              <a:ext cx="838171" cy="468312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418" name="Imagen 377">
              <a:extLst>
                <a:ext uri="{FF2B5EF4-FFF2-40B4-BE49-F238E27FC236}">
                  <a16:creationId xmlns="" xmlns:a16="http://schemas.microsoft.com/office/drawing/2014/main" id="{25A654EB-02B7-4907-9DF5-1271F29980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420" b="32767"/>
            <a:stretch>
              <a:fillRect/>
            </a:stretch>
          </p:blipFill>
          <p:spPr bwMode="auto">
            <a:xfrm rot="-1495557">
              <a:off x="9042400" y="5356225"/>
              <a:ext cx="473075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19" name="Imagen 378">
              <a:extLst>
                <a:ext uri="{FF2B5EF4-FFF2-40B4-BE49-F238E27FC236}">
                  <a16:creationId xmlns="" xmlns:a16="http://schemas.microsoft.com/office/drawing/2014/main" id="{F967B7D2-D5DA-4730-B2B2-2FB6118EF9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639818">
              <a:off x="9361488" y="5424488"/>
              <a:ext cx="412750" cy="20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20" name="Imagen 379">
              <a:extLst>
                <a:ext uri="{FF2B5EF4-FFF2-40B4-BE49-F238E27FC236}">
                  <a16:creationId xmlns="" xmlns:a16="http://schemas.microsoft.com/office/drawing/2014/main" id="{B2888CB1-93AB-439C-A534-04477A7909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55" b="86353"/>
            <a:stretch>
              <a:fillRect/>
            </a:stretch>
          </p:blipFill>
          <p:spPr bwMode="auto">
            <a:xfrm rot="1098539">
              <a:off x="5368925" y="3579813"/>
              <a:ext cx="468313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21" name="Imagen 380">
              <a:extLst>
                <a:ext uri="{FF2B5EF4-FFF2-40B4-BE49-F238E27FC236}">
                  <a16:creationId xmlns="" xmlns:a16="http://schemas.microsoft.com/office/drawing/2014/main" id="{453656DF-AFED-45E1-AA83-1083902A3B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55" b="86353"/>
            <a:stretch>
              <a:fillRect/>
            </a:stretch>
          </p:blipFill>
          <p:spPr bwMode="auto">
            <a:xfrm>
              <a:off x="8335963" y="3959225"/>
              <a:ext cx="571500" cy="227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22" name="Imagen 381">
              <a:extLst>
                <a:ext uri="{FF2B5EF4-FFF2-40B4-BE49-F238E27FC236}">
                  <a16:creationId xmlns="" xmlns:a16="http://schemas.microsoft.com/office/drawing/2014/main" id="{EA6AA450-0FD0-458E-805A-FBC70D3D8E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55" b="86353"/>
            <a:stretch>
              <a:fillRect/>
            </a:stretch>
          </p:blipFill>
          <p:spPr bwMode="auto">
            <a:xfrm rot="-1890579">
              <a:off x="3059113" y="3427413"/>
              <a:ext cx="519112" cy="206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4" name="Imagen 223">
              <a:extLst>
                <a:ext uri="{FF2B5EF4-FFF2-40B4-BE49-F238E27FC236}">
                  <a16:creationId xmlns="" xmlns:a16="http://schemas.microsoft.com/office/drawing/2014/main" id="{28614200-4DB8-47E0-A92C-55516CF91F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rcRect l="11083" t="66374" r="77152" b="7795"/>
            <a:stretch/>
          </p:blipFill>
          <p:spPr>
            <a:xfrm>
              <a:off x="3269621" y="3134846"/>
              <a:ext cx="560156" cy="560773"/>
            </a:xfrm>
            <a:prstGeom prst="rect">
              <a:avLst/>
            </a:prstGeom>
          </p:spPr>
        </p:pic>
        <p:pic>
          <p:nvPicPr>
            <p:cNvPr id="385" name="Imagen 384">
              <a:extLst>
                <a:ext uri="{FF2B5EF4-FFF2-40B4-BE49-F238E27FC236}">
                  <a16:creationId xmlns="" xmlns:a16="http://schemas.microsoft.com/office/drawing/2014/main" id="{FFB60F79-2898-4B59-8B28-2CD944295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tretch>
              <a:fillRect/>
            </a:stretch>
          </p:blipFill>
          <p:spPr>
            <a:xfrm>
              <a:off x="5554683" y="1696093"/>
              <a:ext cx="404235" cy="404235"/>
            </a:xfrm>
            <a:prstGeom prst="rect">
              <a:avLst/>
            </a:prstGeom>
          </p:spPr>
        </p:pic>
        <p:pic>
          <p:nvPicPr>
            <p:cNvPr id="387" name="Imagen 386">
              <a:extLst>
                <a:ext uri="{FF2B5EF4-FFF2-40B4-BE49-F238E27FC236}">
                  <a16:creationId xmlns="" xmlns:a16="http://schemas.microsoft.com/office/drawing/2014/main" id="{245DCEC2-F740-4A20-BF17-D53A71E0A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79867" y="1738917"/>
              <a:ext cx="332887" cy="228860"/>
            </a:xfrm>
            <a:prstGeom prst="rect">
              <a:avLst/>
            </a:prstGeom>
          </p:spPr>
        </p:pic>
        <p:pic>
          <p:nvPicPr>
            <p:cNvPr id="388" name="Imagen 387">
              <a:extLst>
                <a:ext uri="{FF2B5EF4-FFF2-40B4-BE49-F238E27FC236}">
                  <a16:creationId xmlns="" xmlns:a16="http://schemas.microsoft.com/office/drawing/2014/main" id="{4DF515BB-D637-458F-A854-A5E5CA48E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71158" y="1742848"/>
              <a:ext cx="333333" cy="228571"/>
            </a:xfrm>
            <a:prstGeom prst="rect">
              <a:avLst/>
            </a:prstGeom>
          </p:spPr>
        </p:pic>
        <p:pic>
          <p:nvPicPr>
            <p:cNvPr id="390" name="Imagen 389">
              <a:extLst>
                <a:ext uri="{FF2B5EF4-FFF2-40B4-BE49-F238E27FC236}">
                  <a16:creationId xmlns="" xmlns:a16="http://schemas.microsoft.com/office/drawing/2014/main" id="{F099613C-8150-4569-86AD-71E796973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tretch>
              <a:fillRect/>
            </a:stretch>
          </p:blipFill>
          <p:spPr>
            <a:xfrm>
              <a:off x="1589029" y="2024646"/>
              <a:ext cx="404235" cy="404235"/>
            </a:xfrm>
            <a:prstGeom prst="rect">
              <a:avLst/>
            </a:prstGeom>
          </p:spPr>
        </p:pic>
        <p:pic>
          <p:nvPicPr>
            <p:cNvPr id="391" name="Imagen 390">
              <a:extLst>
                <a:ext uri="{FF2B5EF4-FFF2-40B4-BE49-F238E27FC236}">
                  <a16:creationId xmlns="" xmlns:a16="http://schemas.microsoft.com/office/drawing/2014/main" id="{45D0C117-4187-488F-8A34-49049F952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14213" y="2067470"/>
              <a:ext cx="332887" cy="228860"/>
            </a:xfrm>
            <a:prstGeom prst="rect">
              <a:avLst/>
            </a:prstGeom>
          </p:spPr>
        </p:pic>
        <p:pic>
          <p:nvPicPr>
            <p:cNvPr id="392" name="Imagen 391">
              <a:extLst>
                <a:ext uri="{FF2B5EF4-FFF2-40B4-BE49-F238E27FC236}">
                  <a16:creationId xmlns="" xmlns:a16="http://schemas.microsoft.com/office/drawing/2014/main" id="{C38EB4A4-2497-45DD-BF61-A0B93FA9F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05504" y="2071401"/>
              <a:ext cx="333333" cy="228571"/>
            </a:xfrm>
            <a:prstGeom prst="rect">
              <a:avLst/>
            </a:prstGeom>
          </p:spPr>
        </p:pic>
        <p:pic>
          <p:nvPicPr>
            <p:cNvPr id="393" name="Imagen 392">
              <a:extLst>
                <a:ext uri="{FF2B5EF4-FFF2-40B4-BE49-F238E27FC236}">
                  <a16:creationId xmlns="" xmlns:a16="http://schemas.microsoft.com/office/drawing/2014/main" id="{F6C48876-D3CC-43FD-850A-30C913F5A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tretch>
              <a:fillRect/>
            </a:stretch>
          </p:blipFill>
          <p:spPr>
            <a:xfrm>
              <a:off x="8654608" y="2402279"/>
              <a:ext cx="404235" cy="404235"/>
            </a:xfrm>
            <a:prstGeom prst="rect">
              <a:avLst/>
            </a:prstGeom>
          </p:spPr>
        </p:pic>
        <p:pic>
          <p:nvPicPr>
            <p:cNvPr id="394" name="Imagen 393">
              <a:extLst>
                <a:ext uri="{FF2B5EF4-FFF2-40B4-BE49-F238E27FC236}">
                  <a16:creationId xmlns="" xmlns:a16="http://schemas.microsoft.com/office/drawing/2014/main" id="{FBCE2DBE-193F-42F4-B9A3-EDE15E555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79792" y="2445103"/>
              <a:ext cx="332887" cy="228860"/>
            </a:xfrm>
            <a:prstGeom prst="rect">
              <a:avLst/>
            </a:prstGeom>
          </p:spPr>
        </p:pic>
        <p:pic>
          <p:nvPicPr>
            <p:cNvPr id="395" name="Imagen 394">
              <a:extLst>
                <a:ext uri="{FF2B5EF4-FFF2-40B4-BE49-F238E27FC236}">
                  <a16:creationId xmlns="" xmlns:a16="http://schemas.microsoft.com/office/drawing/2014/main" id="{DAA263B8-FFDB-48C8-B996-0458F6135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371083" y="2449034"/>
              <a:ext cx="333333" cy="228571"/>
            </a:xfrm>
            <a:prstGeom prst="rect">
              <a:avLst/>
            </a:prstGeom>
          </p:spPr>
        </p:pic>
        <p:pic>
          <p:nvPicPr>
            <p:cNvPr id="396" name="Imagen 395">
              <a:extLst>
                <a:ext uri="{FF2B5EF4-FFF2-40B4-BE49-F238E27FC236}">
                  <a16:creationId xmlns="" xmlns:a16="http://schemas.microsoft.com/office/drawing/2014/main" id="{F9BC9167-96E5-4858-813C-997BBB81C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95086" y="1977064"/>
              <a:ext cx="363784" cy="189732"/>
            </a:xfrm>
            <a:prstGeom prst="rect">
              <a:avLst/>
            </a:prstGeom>
          </p:spPr>
        </p:pic>
        <p:pic>
          <p:nvPicPr>
            <p:cNvPr id="398" name="Imagen 397">
              <a:extLst>
                <a:ext uri="{FF2B5EF4-FFF2-40B4-BE49-F238E27FC236}">
                  <a16:creationId xmlns="" xmlns:a16="http://schemas.microsoft.com/office/drawing/2014/main" id="{B0BD5889-05FA-4C40-8375-8149FD047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738546" y="2685335"/>
              <a:ext cx="363784" cy="189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38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VISIÓN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LOGRAR UNA REGIÓN HUMANA, MODERNA Y EXITOSA CON TELESALUD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305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MISIÓN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/>
              <a:t>INCORPORAR LA TELESALUD Y SUS 4 EJES AL SISTEMA DE SALUD FORMAL, PARA ACERCARLA MÁS A LA POBLACIÓN ESPECIALMENTE LA MENOS ACCESIBLE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5581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GRUPO 10</a:t>
            </a:r>
            <a:endParaRPr lang="es-PE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PE" dirty="0" smtClean="0"/>
              <a:t>HOSPITAL REGIONAL HONORIO DELGADO</a:t>
            </a:r>
          </a:p>
          <a:p>
            <a:r>
              <a:rPr lang="es-PE" dirty="0" smtClean="0"/>
              <a:t>HOSPITAL GOYENECHE</a:t>
            </a:r>
          </a:p>
          <a:p>
            <a:r>
              <a:rPr lang="es-PE" dirty="0" smtClean="0"/>
              <a:t>INSTITUTO REGIONAL DE ENFERMEDADES NEOPLÁSICAS</a:t>
            </a:r>
          </a:p>
          <a:p>
            <a:r>
              <a:rPr lang="es-PE" dirty="0" smtClean="0"/>
              <a:t>RED AREQUIPA CAYLLOMA</a:t>
            </a:r>
          </a:p>
          <a:p>
            <a:r>
              <a:rPr lang="es-PE" dirty="0" smtClean="0"/>
              <a:t>HOSPITAL CENTRAL MAJES</a:t>
            </a:r>
          </a:p>
          <a:p>
            <a:r>
              <a:rPr lang="es-PE" dirty="0" smtClean="0"/>
              <a:t>RED CAMANÁ CARAVELÍ</a:t>
            </a:r>
          </a:p>
          <a:p>
            <a:r>
              <a:rPr lang="es-PE" dirty="0" smtClean="0"/>
              <a:t>HOSPITAL CAMANÁ</a:t>
            </a:r>
          </a:p>
          <a:p>
            <a:r>
              <a:rPr lang="es-PE" dirty="0" smtClean="0"/>
              <a:t>RED CASTILLA CONDESUYOS LA UNIÓN</a:t>
            </a:r>
          </a:p>
          <a:p>
            <a:r>
              <a:rPr lang="es-PE" dirty="0" smtClean="0"/>
              <a:t>HOSPITAL APLAO</a:t>
            </a:r>
          </a:p>
          <a:p>
            <a:r>
              <a:rPr lang="es-PE" dirty="0" smtClean="0"/>
              <a:t>RED ISLAY</a:t>
            </a:r>
          </a:p>
          <a:p>
            <a:endParaRPr lang="es-PE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133F960B-562A-4AB1-95A8-0DD1DD4E6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3515" y="570155"/>
            <a:ext cx="7207623" cy="592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6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581200"/>
            <a:ext cx="10515600" cy="1325563"/>
          </a:xfrm>
        </p:spPr>
        <p:txBody>
          <a:bodyPr>
            <a:noAutofit/>
          </a:bodyPr>
          <a:lstStyle/>
          <a:p>
            <a:r>
              <a:rPr lang="es-PE" sz="8800" dirty="0" smtClean="0"/>
              <a:t>EXPERIENCIAS GLOBALES</a:t>
            </a:r>
            <a:endParaRPr lang="es-PE" sz="8800" dirty="0"/>
          </a:p>
        </p:txBody>
      </p:sp>
    </p:spTree>
    <p:extLst>
      <p:ext uri="{BB962C8B-B14F-4D97-AF65-F5344CB8AC3E}">
        <p14:creationId xmlns:p14="http://schemas.microsoft.com/office/powerpoint/2010/main" val="412376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22638" y="935221"/>
            <a:ext cx="3217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ANTECEDENTES/Background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46437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0943A4-7C24-EF46-B5EB-150F5BAB8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7155" cy="4351338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  <a:cs typeface="Calibri Light" panose="020F0302020204030204" pitchFamily="34" charset="0"/>
              </a:rPr>
              <a:t>Dartmouth-Hitchcock Context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5 system member hospitals serving population of 2 million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Northern New England (New Hampshire, Vermont, Maine)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Dartmouth-Hitchcock Medical Center </a:t>
            </a:r>
          </a:p>
          <a:p>
            <a:pPr lvl="2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400 beds</a:t>
            </a:r>
          </a:p>
          <a:p>
            <a:pPr lvl="2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Level 1 Trauma Center</a:t>
            </a:r>
          </a:p>
          <a:p>
            <a:pPr lvl="2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Children’s hospital, </a:t>
            </a:r>
          </a:p>
          <a:p>
            <a:pPr lvl="2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Helicopter and critical care ground transport</a:t>
            </a:r>
          </a:p>
          <a:p>
            <a:pPr lvl="2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National Cancer Institute cancer center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900,000 people in rural regions</a:t>
            </a:r>
          </a:p>
          <a:p>
            <a:pPr lvl="1"/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2CBD20-9AB6-7242-9D47-4DD44B238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729" y="1485241"/>
            <a:ext cx="3217740" cy="35216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F7C3B71-856C-3A4A-B8F7-1B47E7FC010A}"/>
              </a:ext>
            </a:extLst>
          </p:cNvPr>
          <p:cNvSpPr txBox="1"/>
          <p:nvPr/>
        </p:nvSpPr>
        <p:spPr>
          <a:xfrm>
            <a:off x="9474309" y="2721114"/>
            <a:ext cx="2052544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900,000 people in rural regions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xmlns="" id="{13EA8F18-CF30-7248-9CC4-178A3B4E6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63" y="89480"/>
            <a:ext cx="669657" cy="68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8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22638" y="935221"/>
            <a:ext cx="3217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ANTECEDENTES/Background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46437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0943A4-7C24-EF46-B5EB-150F5BAB8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71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  <a:cs typeface="Calibri Light" panose="020F0302020204030204" pitchFamily="34" charset="0"/>
              </a:rPr>
              <a:t>Many challenges similar to Peru and other LMIC settings: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Tertiary/referral centers have limited capacity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Limited healthcare infrastructure in rural regions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Provider shortages in rural regions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Socioeconomic status of population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Remote, rural geography</a:t>
            </a:r>
          </a:p>
          <a:p>
            <a:pPr lvl="1"/>
            <a:r>
              <a:rPr lang="en-US" dirty="0">
                <a:latin typeface="Franklin Gothic Medium" panose="020B0603020102020204" pitchFamily="34" charset="0"/>
                <a:cs typeface="Calibri Light" panose="020F0302020204030204" pitchFamily="34" charset="0"/>
              </a:rPr>
              <a:t>Climate </a:t>
            </a:r>
          </a:p>
          <a:p>
            <a:endParaRPr lang="en-US" dirty="0"/>
          </a:p>
        </p:txBody>
      </p:sp>
      <p:pic>
        <p:nvPicPr>
          <p:cNvPr id="11" name="Picture 10" descr="A building that has a sign on the side of a road&#10;&#10;Description automatically generated">
            <a:extLst>
              <a:ext uri="{FF2B5EF4-FFF2-40B4-BE49-F238E27FC236}">
                <a16:creationId xmlns:a16="http://schemas.microsoft.com/office/drawing/2014/main" xmlns="" id="{A34095E3-B53B-C044-824C-AA59ED5F6C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468" y="3984455"/>
            <a:ext cx="2811332" cy="21084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579E6F5-6F90-E84D-B7F4-02CA46EA6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353" y="1210540"/>
            <a:ext cx="3492500" cy="2324100"/>
          </a:xfrm>
          <a:prstGeom prst="rect">
            <a:avLst/>
          </a:prstGeom>
        </p:spPr>
      </p:pic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xmlns="" id="{C628B964-CE17-F442-AB0A-B7691F1880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538" y="155715"/>
            <a:ext cx="917575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5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16200" y="2159000"/>
            <a:ext cx="7010400" cy="299720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2" name="Rectangle 1"/>
          <p:cNvSpPr/>
          <p:nvPr/>
        </p:nvSpPr>
        <p:spPr>
          <a:xfrm>
            <a:off x="4864100" y="1473201"/>
            <a:ext cx="2514601" cy="2683044"/>
          </a:xfrm>
          <a:prstGeom prst="rect">
            <a:avLst/>
          </a:prstGeom>
          <a:solidFill>
            <a:schemeClr val="bg1"/>
          </a:solidFill>
          <a:ln w="152400">
            <a:solidFill>
              <a:schemeClr val="tx2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733" dirty="0">
                <a:solidFill>
                  <a:schemeClr val="tx1"/>
                </a:solidFill>
              </a:rPr>
              <a:t>D-H</a:t>
            </a:r>
          </a:p>
          <a:p>
            <a:pPr algn="ctr">
              <a:lnSpc>
                <a:spcPct val="90000"/>
              </a:lnSpc>
            </a:pPr>
            <a:r>
              <a:rPr lang="en-US" sz="3733" dirty="0">
                <a:solidFill>
                  <a:schemeClr val="tx1"/>
                </a:solidFill>
              </a:rPr>
              <a:t>Connected</a:t>
            </a:r>
          </a:p>
          <a:p>
            <a:pPr algn="ctr">
              <a:lnSpc>
                <a:spcPct val="90000"/>
              </a:lnSpc>
            </a:pPr>
            <a:r>
              <a:rPr lang="en-US" sz="3733" dirty="0">
                <a:solidFill>
                  <a:schemeClr val="tx1"/>
                </a:solidFill>
              </a:rPr>
              <a:t>Care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11402" y="1810990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1">
                <a:lumMod val="7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Emergency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11401" y="3226930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Urgent Care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11402" y="4604907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ICU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94299" y="4604907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4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Neurology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89902" y="4604907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6">
                <a:lumMod val="75000"/>
                <a:lumOff val="2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Psychiatry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89899" y="3226930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5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Pharmacy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89902" y="1810990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6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Specialty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3805" y="790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Current D-H </a:t>
            </a:r>
            <a:r>
              <a:rPr lang="en-US" sz="3600" dirty="0" err="1">
                <a:latin typeface="+mn-lt"/>
              </a:rPr>
              <a:t>Tele</a:t>
            </a:r>
            <a:r>
              <a:rPr lang="en-US" sz="3600" dirty="0" err="1">
                <a:solidFill>
                  <a:schemeClr val="accent3"/>
                </a:solidFill>
                <a:latin typeface="+mn-lt"/>
              </a:rPr>
              <a:t>Health</a:t>
            </a:r>
            <a:r>
              <a:rPr lang="en-US" sz="3600" dirty="0">
                <a:latin typeface="+mn-lt"/>
              </a:rPr>
              <a:t> Services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9702" y="5064321"/>
            <a:ext cx="1854199" cy="918829"/>
          </a:xfrm>
          <a:prstGeom prst="rect">
            <a:avLst/>
          </a:prstGeom>
          <a:solidFill>
            <a:schemeClr val="bg1"/>
          </a:solidFill>
          <a:ln w="152400">
            <a:solidFill>
              <a:schemeClr val="accent5">
                <a:lumMod val="50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eConsults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1" name="Content Placeholder 6">
            <a:extLst>
              <a:ext uri="{FF2B5EF4-FFF2-40B4-BE49-F238E27FC236}">
                <a16:creationId xmlns:a16="http://schemas.microsoft.com/office/drawing/2014/main" xmlns="" id="{6BC9AC67-61F2-0949-AD3E-BB2835598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538" y="155715"/>
            <a:ext cx="917575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3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73382" y="873613"/>
            <a:ext cx="3108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RESULTADOS (ESTADÍSTICA)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73382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1D75918-8E6F-E64D-ADD6-DACD5A3F2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31" y="1425514"/>
            <a:ext cx="10548938" cy="5032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Dartmouth-Hitchcock Connected Care Data: </a:t>
            </a:r>
          </a:p>
          <a:p>
            <a:r>
              <a:rPr lang="en-US" dirty="0" err="1"/>
              <a:t>Tele</a:t>
            </a:r>
            <a:r>
              <a:rPr lang="en-US" dirty="0" err="1">
                <a:solidFill>
                  <a:schemeClr val="accent3"/>
                </a:solidFill>
              </a:rPr>
              <a:t>Neurology</a:t>
            </a:r>
            <a:endParaRPr lang="en-US" dirty="0">
              <a:solidFill>
                <a:schemeClr val="accent3"/>
              </a:solidFill>
            </a:endParaRPr>
          </a:p>
          <a:p>
            <a:pPr lvl="1"/>
            <a:r>
              <a:rPr lang="en-US" dirty="0" err="1"/>
              <a:t>tPA</a:t>
            </a:r>
            <a:r>
              <a:rPr lang="en-US" dirty="0"/>
              <a:t> administration rates equivalent to Stroke Specialty Centers</a:t>
            </a:r>
          </a:p>
          <a:p>
            <a:pPr lvl="1"/>
            <a:r>
              <a:rPr lang="en-US" dirty="0"/>
              <a:t>Retention rates &gt;90% at community hospitals</a:t>
            </a:r>
          </a:p>
          <a:p>
            <a:r>
              <a:rPr lang="en-US" dirty="0" err="1"/>
              <a:t>Tele</a:t>
            </a:r>
            <a:r>
              <a:rPr lang="en-US" dirty="0" err="1">
                <a:solidFill>
                  <a:schemeClr val="accent3"/>
                </a:solidFill>
              </a:rPr>
              <a:t>Emergency</a:t>
            </a:r>
            <a:endParaRPr lang="en-US" dirty="0">
              <a:solidFill>
                <a:schemeClr val="accent3"/>
              </a:solidFill>
            </a:endParaRPr>
          </a:p>
          <a:p>
            <a:pPr lvl="1"/>
            <a:r>
              <a:rPr lang="en-US" dirty="0"/>
              <a:t>Expedited care and disposition for critically ill patients</a:t>
            </a:r>
          </a:p>
          <a:p>
            <a:pPr lvl="1"/>
            <a:r>
              <a:rPr lang="en-US" dirty="0"/>
              <a:t>Opportunities for Critical Access Hospital EDs to drive down costs</a:t>
            </a:r>
          </a:p>
          <a:p>
            <a:r>
              <a:rPr lang="en-US" dirty="0" err="1"/>
              <a:t>Tele</a:t>
            </a:r>
            <a:r>
              <a:rPr lang="en-US" dirty="0" err="1">
                <a:solidFill>
                  <a:schemeClr val="accent3"/>
                </a:solidFill>
              </a:rPr>
              <a:t>Pharmacy</a:t>
            </a:r>
            <a:endParaRPr lang="en-US" dirty="0">
              <a:solidFill>
                <a:schemeClr val="accent3"/>
              </a:solidFill>
            </a:endParaRPr>
          </a:p>
          <a:p>
            <a:pPr lvl="1"/>
            <a:r>
              <a:rPr lang="en-US" dirty="0"/>
              <a:t>~ 500 medication errors avoided each quarter</a:t>
            </a:r>
          </a:p>
          <a:p>
            <a:pPr lvl="1"/>
            <a:r>
              <a:rPr lang="en-US" dirty="0"/>
              <a:t>125 shifts/quarter above and beyond contract = 50% cost reduction</a:t>
            </a:r>
          </a:p>
          <a:p>
            <a:r>
              <a:rPr lang="en-US" dirty="0" err="1"/>
              <a:t>Tele</a:t>
            </a:r>
            <a:r>
              <a:rPr lang="en-US" dirty="0" err="1">
                <a:solidFill>
                  <a:schemeClr val="accent3"/>
                </a:solidFill>
              </a:rPr>
              <a:t>Psychiatry</a:t>
            </a:r>
            <a:endParaRPr lang="en-US" dirty="0">
              <a:solidFill>
                <a:schemeClr val="accent3"/>
              </a:solidFill>
            </a:endParaRPr>
          </a:p>
          <a:p>
            <a:pPr lvl="1"/>
            <a:r>
              <a:rPr lang="en-US" dirty="0"/>
              <a:t>Expedited assessment including treatment recommendations for patients in mental health crisis</a:t>
            </a:r>
          </a:p>
          <a:p>
            <a:pPr lvl="1"/>
            <a:r>
              <a:rPr lang="en-US" dirty="0"/>
              <a:t>30% of patients discharged to home after initial evaluation</a:t>
            </a:r>
          </a:p>
          <a:p>
            <a:r>
              <a:rPr lang="en-US" dirty="0" err="1"/>
              <a:t>Tele</a:t>
            </a:r>
            <a:r>
              <a:rPr lang="en-US" dirty="0" err="1">
                <a:solidFill>
                  <a:schemeClr val="accent3"/>
                </a:solidFill>
              </a:rPr>
              <a:t>Specialty</a:t>
            </a:r>
            <a:endParaRPr lang="en-US" dirty="0">
              <a:solidFill>
                <a:schemeClr val="accent3"/>
              </a:solidFill>
            </a:endParaRPr>
          </a:p>
          <a:p>
            <a:pPr lvl="1"/>
            <a:r>
              <a:rPr lang="en-US" dirty="0"/>
              <a:t>&gt;30 specialties </a:t>
            </a:r>
          </a:p>
          <a:p>
            <a:pPr lvl="1"/>
            <a:r>
              <a:rPr lang="en-US" dirty="0"/>
              <a:t>14 service locations including patient home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xmlns="" id="{5558E327-1901-A94B-9763-C2B6529844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538" y="155715"/>
            <a:ext cx="917575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7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7" y="6244501"/>
            <a:ext cx="2664655" cy="452178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88" y="6161287"/>
            <a:ext cx="1823344" cy="546470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854" y="137660"/>
            <a:ext cx="609600" cy="612648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57" y="6114141"/>
            <a:ext cx="2055202" cy="54647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43" y="5979633"/>
            <a:ext cx="724907" cy="836847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371" y="6185587"/>
            <a:ext cx="2194612" cy="475024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84074C67-5079-4C64-B4B4-12E6A4831E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0" name="Imagen 4">
            <a:extLst>
              <a:ext uri="{FF2B5EF4-FFF2-40B4-BE49-F238E27FC236}">
                <a16:creationId xmlns:a16="http://schemas.microsoft.com/office/drawing/2014/main" xmlns="" id="{8FBB4726-751D-493D-84B7-279499BBD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32" y="6161287"/>
            <a:ext cx="2383356" cy="67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FA6819E-1FCD-4637-99C5-B2F95F447A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1314" y="137660"/>
            <a:ext cx="1636379" cy="739733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359797" y="1433630"/>
            <a:ext cx="6144331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Centro de Salud Global </a:t>
            </a: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CSG</a:t>
            </a:r>
          </a:p>
          <a:p>
            <a:pPr algn="just"/>
            <a:r>
              <a:rPr lang="it-IT" sz="2300" dirty="0"/>
              <a:t>Es una estructura de la Región Toscana que trabaja para la coordinación de iniciativas de </a:t>
            </a:r>
            <a:r>
              <a:rPr lang="it-IT" sz="2300" b="1" u="sng" dirty="0"/>
              <a:t>cooperación internacional en salud</a:t>
            </a:r>
            <a:r>
              <a:rPr lang="it-IT" sz="2300" dirty="0"/>
              <a:t> y la </a:t>
            </a:r>
            <a:r>
              <a:rPr lang="it-IT" sz="2300" b="1" u="sng" dirty="0"/>
              <a:t>protección de la salud de los migrantes. </a:t>
            </a:r>
          </a:p>
          <a:p>
            <a:pPr algn="just"/>
            <a:r>
              <a:rPr lang="it-IT" sz="2300" dirty="0" err="1"/>
              <a:t>El</a:t>
            </a:r>
            <a:r>
              <a:rPr lang="it-IT" sz="2300" dirty="0"/>
              <a:t> </a:t>
            </a:r>
            <a:r>
              <a:rPr lang="it-IT" sz="2300" dirty="0" err="1"/>
              <a:t>obietivo</a:t>
            </a:r>
            <a:r>
              <a:rPr lang="it-IT" sz="2300" dirty="0"/>
              <a:t> del CSG es </a:t>
            </a:r>
            <a:r>
              <a:rPr lang="it-IT" sz="2300" dirty="0" err="1"/>
              <a:t>satisfacer</a:t>
            </a:r>
            <a:r>
              <a:rPr lang="it-IT" sz="2300" dirty="0"/>
              <a:t> </a:t>
            </a:r>
            <a:r>
              <a:rPr lang="it-IT" sz="2300" dirty="0" err="1"/>
              <a:t>las</a:t>
            </a:r>
            <a:r>
              <a:rPr lang="it-IT" sz="2300" dirty="0"/>
              <a:t> </a:t>
            </a:r>
            <a:r>
              <a:rPr lang="it-IT" sz="2300" dirty="0" err="1"/>
              <a:t>necesidades</a:t>
            </a:r>
            <a:r>
              <a:rPr lang="it-IT" sz="2300" dirty="0"/>
              <a:t> de </a:t>
            </a:r>
            <a:r>
              <a:rPr lang="it-IT" sz="2300" dirty="0" err="1"/>
              <a:t>salud</a:t>
            </a:r>
            <a:r>
              <a:rPr lang="it-IT" sz="2300" dirty="0"/>
              <a:t> mediante la </a:t>
            </a:r>
            <a:r>
              <a:rPr lang="it-IT" sz="2300" dirty="0" err="1"/>
              <a:t>promoción</a:t>
            </a:r>
            <a:r>
              <a:rPr lang="it-IT" sz="2300" dirty="0"/>
              <a:t> del acceso </a:t>
            </a:r>
            <a:r>
              <a:rPr lang="it-IT" sz="2300" dirty="0" err="1"/>
              <a:t>universal</a:t>
            </a:r>
            <a:r>
              <a:rPr lang="it-IT" sz="2300" dirty="0"/>
              <a:t> a </a:t>
            </a:r>
            <a:r>
              <a:rPr lang="it-IT" sz="2300" dirty="0" err="1"/>
              <a:t>servicios</a:t>
            </a:r>
            <a:r>
              <a:rPr lang="it-IT" sz="2300" dirty="0"/>
              <a:t> de </a:t>
            </a:r>
            <a:r>
              <a:rPr lang="it-IT" sz="2300" dirty="0" err="1"/>
              <a:t>salud</a:t>
            </a:r>
            <a:r>
              <a:rPr lang="it-IT" sz="2300" dirty="0"/>
              <a:t> de </a:t>
            </a:r>
            <a:r>
              <a:rPr lang="it-IT" sz="2300" dirty="0" err="1"/>
              <a:t>calidad</a:t>
            </a:r>
            <a:r>
              <a:rPr lang="it-IT" sz="2300" dirty="0"/>
              <a:t> para </a:t>
            </a:r>
            <a:r>
              <a:rPr lang="it-IT" sz="2300" dirty="0" err="1"/>
              <a:t>promover</a:t>
            </a:r>
            <a:r>
              <a:rPr lang="it-IT" sz="2300" dirty="0"/>
              <a:t> la </a:t>
            </a:r>
            <a:r>
              <a:rPr lang="it-IT" sz="2300" b="1" dirty="0" err="1"/>
              <a:t>equidad</a:t>
            </a:r>
            <a:r>
              <a:rPr lang="it-IT" sz="2300" dirty="0"/>
              <a:t>, la </a:t>
            </a:r>
            <a:r>
              <a:rPr lang="it-IT" sz="2300" b="1" dirty="0" err="1"/>
              <a:t>solidaridad</a:t>
            </a:r>
            <a:r>
              <a:rPr lang="it-IT" sz="2300" dirty="0"/>
              <a:t> y la </a:t>
            </a:r>
            <a:r>
              <a:rPr lang="it-IT" sz="2300" b="1" dirty="0" err="1"/>
              <a:t>inclusión</a:t>
            </a:r>
            <a:r>
              <a:rPr lang="it-IT" sz="2300" b="1" dirty="0"/>
              <a:t> social</a:t>
            </a:r>
            <a:r>
              <a:rPr lang="it-IT" sz="2300" dirty="0"/>
              <a:t>.</a:t>
            </a:r>
          </a:p>
          <a:p>
            <a:pPr algn="just"/>
            <a:endParaRPr lang="it-IT" sz="2400" b="1" u="sng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9911252" y="4605448"/>
            <a:ext cx="224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Regiòn</a:t>
            </a:r>
            <a:r>
              <a:rPr lang="it-IT" sz="2400" b="1" dirty="0"/>
              <a:t> Toscana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384648" y="2725149"/>
            <a:ext cx="2526604" cy="12865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3" name="Picture 10" descr="Italian regions provinces white no labels.sv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56489" y="1426503"/>
            <a:ext cx="2913742" cy="364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Connettore 1 13"/>
          <p:cNvCxnSpPr/>
          <p:nvPr/>
        </p:nvCxnSpPr>
        <p:spPr>
          <a:xfrm>
            <a:off x="7905992" y="2719993"/>
            <a:ext cx="2476032" cy="415291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6" name="Immagin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87059" y="2325808"/>
            <a:ext cx="1861235" cy="2085201"/>
          </a:xfrm>
          <a:prstGeom prst="rect">
            <a:avLst/>
          </a:prstGeom>
        </p:spPr>
      </p:pic>
      <p:sp>
        <p:nvSpPr>
          <p:cNvPr id="18" name="Rectángulo 3">
            <a:extLst>
              <a:ext uri="{FF2B5EF4-FFF2-40B4-BE49-F238E27FC236}">
                <a16:creationId xmlns:a16="http://schemas.microsoft.com/office/drawing/2014/main" xmlns="" id="{D7175CE8-B782-4D51-AB7C-D5693F39101E}"/>
              </a:ext>
            </a:extLst>
          </p:cNvPr>
          <p:cNvSpPr/>
          <p:nvPr/>
        </p:nvSpPr>
        <p:spPr>
          <a:xfrm>
            <a:off x="298698" y="731577"/>
            <a:ext cx="36504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MISION</a:t>
            </a:r>
          </a:p>
        </p:txBody>
      </p:sp>
    </p:spTree>
    <p:extLst>
      <p:ext uri="{BB962C8B-B14F-4D97-AF65-F5344CB8AC3E}">
        <p14:creationId xmlns:p14="http://schemas.microsoft.com/office/powerpoint/2010/main" val="194437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72955" y="450376"/>
            <a:ext cx="11600597" cy="95810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4000" b="1" dirty="0"/>
              <a:t>Estado Minas Gerais, </a:t>
            </a:r>
            <a:r>
              <a:rPr lang="pt-BR" sz="4000" b="1" dirty="0" err="1"/>
              <a:t>Brazil</a:t>
            </a:r>
            <a:endParaRPr lang="pt-BR" sz="4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-28436" t="8542" r="30001" b="2311"/>
          <a:stretch/>
        </p:blipFill>
        <p:spPr>
          <a:xfrm>
            <a:off x="6213556" y="1342575"/>
            <a:ext cx="5837622" cy="31202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790226" y="4496824"/>
            <a:ext cx="3260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Alta </a:t>
            </a:r>
            <a:r>
              <a:rPr lang="en-US" dirty="0" err="1"/>
              <a:t>variabilidad</a:t>
            </a:r>
            <a:r>
              <a:rPr lang="en-US" dirty="0"/>
              <a:t> del </a:t>
            </a:r>
            <a:r>
              <a:rPr lang="en-US" dirty="0" err="1"/>
              <a:t>índice</a:t>
            </a:r>
            <a:r>
              <a:rPr lang="en-US" dirty="0"/>
              <a:t> del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humano</a:t>
            </a:r>
            <a:r>
              <a:rPr lang="en-US" dirty="0"/>
              <a:t> (2010)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98A93AFE-BCC0-E44C-B0FF-C8658DC0D6F9}"/>
              </a:ext>
            </a:extLst>
          </p:cNvPr>
          <p:cNvGrpSpPr/>
          <p:nvPr/>
        </p:nvGrpSpPr>
        <p:grpSpPr>
          <a:xfrm>
            <a:off x="191072" y="1342575"/>
            <a:ext cx="7509317" cy="5386403"/>
            <a:chOff x="191072" y="1342575"/>
            <a:chExt cx="7509317" cy="538640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072" y="1342575"/>
              <a:ext cx="7509317" cy="4889139"/>
            </a:xfrm>
            <a:prstGeom prst="rect">
              <a:avLst/>
            </a:prstGeom>
          </p:spPr>
        </p:pic>
        <p:sp>
          <p:nvSpPr>
            <p:cNvPr id="8" name="TextBox 12">
              <a:extLst>
                <a:ext uri="{FF2B5EF4-FFF2-40B4-BE49-F238E27FC236}">
                  <a16:creationId xmlns:a16="http://schemas.microsoft.com/office/drawing/2014/main" xmlns="" id="{0C4747A3-7209-6544-844D-27C2B4D6E46C}"/>
                </a:ext>
              </a:extLst>
            </p:cNvPr>
            <p:cNvSpPr txBox="1"/>
            <p:nvPr/>
          </p:nvSpPr>
          <p:spPr>
            <a:xfrm>
              <a:off x="243126" y="4509524"/>
              <a:ext cx="3389074" cy="22194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en-US" sz="2200" dirty="0"/>
                <a:t>586,528 km</a:t>
              </a:r>
              <a:r>
                <a:rPr lang="en-US" sz="2200" baseline="30000" dirty="0"/>
                <a:t>2  </a:t>
              </a:r>
              <a:r>
                <a:rPr lang="en-US" sz="2200" dirty="0"/>
                <a:t>(&gt;</a:t>
              </a:r>
              <a:r>
                <a:rPr lang="en-US" sz="2200" dirty="0" err="1"/>
                <a:t>Espana</a:t>
              </a:r>
              <a:r>
                <a:rPr lang="en-US" sz="2200" dirty="0"/>
                <a:t>)</a:t>
              </a:r>
            </a:p>
            <a:p>
              <a:pPr marL="342900" indent="-34290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en-US" sz="2200" dirty="0"/>
                <a:t>21.1 </a:t>
              </a:r>
              <a:r>
                <a:rPr lang="en-US" sz="2200" dirty="0" err="1"/>
                <a:t>millones</a:t>
              </a:r>
              <a:r>
                <a:rPr lang="en-US" sz="2200" dirty="0"/>
                <a:t> de </a:t>
              </a:r>
              <a:r>
                <a:rPr lang="en-US" sz="2200" dirty="0" err="1"/>
                <a:t>habitantes</a:t>
              </a:r>
              <a:endParaRPr lang="en-US" sz="2200" dirty="0"/>
            </a:p>
            <a:p>
              <a:pPr marL="342900" indent="-34290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en-US" sz="2200" dirty="0"/>
                <a:t>853 </a:t>
              </a:r>
              <a:r>
                <a:rPr lang="en-US" sz="2200" dirty="0" err="1"/>
                <a:t>ciudades</a:t>
              </a:r>
              <a:endParaRPr lang="en-US" sz="2200" dirty="0"/>
            </a:p>
            <a:p>
              <a:pPr marL="342900" indent="-34290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en-US" sz="2200" dirty="0"/>
                <a:t>93% </a:t>
              </a:r>
              <a:r>
                <a:rPr lang="en-US" sz="2200" dirty="0" err="1"/>
                <a:t>ciudades</a:t>
              </a:r>
              <a:r>
                <a:rPr lang="en-US" sz="2200" dirty="0"/>
                <a:t> &lt; 50k personas</a:t>
              </a:r>
            </a:p>
            <a:p>
              <a:pPr marL="342900" indent="-34290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endParaRPr lang="en-US" sz="2200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9730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9696" y="1370185"/>
            <a:ext cx="3653446" cy="2280709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Implantado </a:t>
            </a:r>
            <a:r>
              <a:rPr lang="pt-BR" dirty="0" err="1"/>
              <a:t>en</a:t>
            </a:r>
            <a:r>
              <a:rPr lang="pt-BR" dirty="0"/>
              <a:t> 2006</a:t>
            </a:r>
            <a:endParaRPr lang="en-US" dirty="0"/>
          </a:p>
          <a:p>
            <a:r>
              <a:rPr lang="en-US" dirty="0"/>
              <a:t>82 </a:t>
            </a:r>
            <a:r>
              <a:rPr lang="en-US" dirty="0" err="1"/>
              <a:t>ciudades</a:t>
            </a:r>
            <a:r>
              <a:rPr lang="en-US" dirty="0"/>
              <a:t> de Minas </a:t>
            </a:r>
            <a:r>
              <a:rPr lang="en-US" dirty="0" err="1"/>
              <a:t>Gerais</a:t>
            </a:r>
            <a:endParaRPr lang="en-US" dirty="0"/>
          </a:p>
          <a:p>
            <a:r>
              <a:rPr lang="en-US" dirty="0"/>
              <a:t>400.942 </a:t>
            </a:r>
            <a:r>
              <a:rPr lang="en-US" dirty="0" err="1"/>
              <a:t>habitantes</a:t>
            </a:r>
            <a:endParaRPr lang="en-US" dirty="0"/>
          </a:p>
          <a:p>
            <a:r>
              <a:rPr lang="pt-BR" dirty="0"/>
              <a:t>5 Universidades (</a:t>
            </a:r>
            <a:r>
              <a:rPr lang="pt-BR" dirty="0" err="1"/>
              <a:t>lider</a:t>
            </a:r>
            <a:r>
              <a:rPr lang="pt-BR" dirty="0"/>
              <a:t> UFMG)</a:t>
            </a:r>
          </a:p>
          <a:p>
            <a:r>
              <a:rPr lang="pt-BR" dirty="0" err="1"/>
              <a:t>Asistencia</a:t>
            </a:r>
            <a:r>
              <a:rPr lang="pt-BR" dirty="0"/>
              <a:t> </a:t>
            </a:r>
            <a:r>
              <a:rPr lang="pt-BR" dirty="0" err="1"/>
              <a:t>telecardiol</a:t>
            </a:r>
            <a:r>
              <a:rPr lang="en-US" dirty="0" err="1"/>
              <a:t>ógica</a:t>
            </a:r>
            <a:endParaRPr lang="pt-BR" dirty="0"/>
          </a:p>
          <a:p>
            <a:r>
              <a:rPr lang="pt-BR" dirty="0" err="1"/>
              <a:t>Tecnolog</a:t>
            </a:r>
            <a:r>
              <a:rPr lang="en-US" dirty="0" err="1"/>
              <a:t>ía</a:t>
            </a:r>
            <a:r>
              <a:rPr lang="en-US" dirty="0"/>
              <a:t> de </a:t>
            </a:r>
            <a:r>
              <a:rPr lang="en-US" dirty="0" err="1"/>
              <a:t>bajo</a:t>
            </a:r>
            <a:r>
              <a:rPr lang="en-US" dirty="0"/>
              <a:t> </a:t>
            </a:r>
            <a:r>
              <a:rPr lang="en-US" dirty="0" err="1"/>
              <a:t>costo</a:t>
            </a:r>
            <a:endParaRPr lang="pt-BR" dirty="0"/>
          </a:p>
          <a:p>
            <a:endParaRPr lang="en-US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287" y="3401646"/>
            <a:ext cx="3589114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upo 11"/>
          <p:cNvGrpSpPr/>
          <p:nvPr/>
        </p:nvGrpSpPr>
        <p:grpSpPr>
          <a:xfrm>
            <a:off x="4199465" y="3401646"/>
            <a:ext cx="7518402" cy="2695575"/>
            <a:chOff x="179512" y="1340768"/>
            <a:chExt cx="8661317" cy="3197970"/>
          </a:xfrm>
        </p:grpSpPr>
        <p:pic>
          <p:nvPicPr>
            <p:cNvPr id="14" name="Picture 7" descr="IMG_0179"/>
            <p:cNvPicPr>
              <a:picLocks noChangeAspect="1" noChangeArrowheads="1"/>
            </p:cNvPicPr>
            <p:nvPr/>
          </p:nvPicPr>
          <p:blipFill>
            <a:blip r:embed="rId3" cstate="print"/>
            <a:srcRect l="20140" t="7895" r="7669" b="7881"/>
            <a:stretch>
              <a:fillRect/>
            </a:stretch>
          </p:blipFill>
          <p:spPr bwMode="auto">
            <a:xfrm>
              <a:off x="5220072" y="1340768"/>
              <a:ext cx="3620757" cy="3168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7" descr="DSC017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1340768"/>
              <a:ext cx="5040560" cy="3153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2555776" y="4005064"/>
              <a:ext cx="26019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err="1">
                  <a:solidFill>
                    <a:srgbClr val="FFFF00"/>
                  </a:solidFill>
                </a:rPr>
                <a:t>University</a:t>
              </a:r>
              <a:r>
                <a:rPr lang="pt-BR">
                  <a:solidFill>
                    <a:srgbClr val="FFFF00"/>
                  </a:solidFill>
                </a:rPr>
                <a:t> Hospital</a:t>
              </a: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8028384" y="4077073"/>
              <a:ext cx="7200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pt-BR">
                  <a:solidFill>
                    <a:srgbClr val="FFFF00"/>
                  </a:solidFill>
                </a:rPr>
                <a:t>City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458629" y="1288299"/>
            <a:ext cx="5350935" cy="1039491"/>
            <a:chOff x="6458629" y="1588557"/>
            <a:chExt cx="5350935" cy="103949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58629" y="1588557"/>
              <a:ext cx="5350935" cy="103949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77425" y="2057178"/>
              <a:ext cx="1840442" cy="102247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458629" y="2479458"/>
            <a:ext cx="5354279" cy="810743"/>
            <a:chOff x="6458629" y="2861602"/>
            <a:chExt cx="5354279" cy="81074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58629" y="2861602"/>
              <a:ext cx="5354279" cy="810743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40057" y="3227289"/>
              <a:ext cx="2077810" cy="107420"/>
            </a:xfrm>
            <a:prstGeom prst="rect">
              <a:avLst/>
            </a:prstGeom>
          </p:spPr>
        </p:pic>
      </p:grpSp>
      <p:pic>
        <p:nvPicPr>
          <p:cNvPr id="20" name="Picture 4" descr="http://www.fapemig.br/wp-content/uploads/2012/nova_logo/nova_log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028" y="482545"/>
            <a:ext cx="732972" cy="50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5">
            <a:extLst>
              <a:ext uri="{FF2B5EF4-FFF2-40B4-BE49-F238E27FC236}">
                <a16:creationId xmlns:a16="http://schemas.microsoft.com/office/drawing/2014/main" xmlns="" id="{0609B919-D0E0-0941-8FCE-65EE182A89AD}"/>
              </a:ext>
            </a:extLst>
          </p:cNvPr>
          <p:cNvSpPr txBox="1">
            <a:spLocks/>
          </p:cNvSpPr>
          <p:nvPr/>
        </p:nvSpPr>
        <p:spPr>
          <a:xfrm>
            <a:off x="272955" y="450376"/>
            <a:ext cx="11600597" cy="958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4000" b="1" dirty="0"/>
              <a:t>El </a:t>
            </a:r>
            <a:r>
              <a:rPr lang="pt-BR" sz="4000" b="1" dirty="0" err="1"/>
              <a:t>Proyecto</a:t>
            </a:r>
            <a:r>
              <a:rPr lang="pt-BR" sz="4000" b="1" dirty="0"/>
              <a:t> Minas </a:t>
            </a:r>
            <a:r>
              <a:rPr lang="pt-BR" sz="4000" b="1" dirty="0" err="1"/>
              <a:t>Telecardio</a:t>
            </a:r>
            <a:r>
              <a:rPr lang="pt-BR" sz="4000" b="1" dirty="0"/>
              <a:t> (2005-2009)</a:t>
            </a:r>
          </a:p>
        </p:txBody>
      </p:sp>
    </p:spTree>
    <p:extLst>
      <p:ext uri="{BB962C8B-B14F-4D97-AF65-F5344CB8AC3E}">
        <p14:creationId xmlns:p14="http://schemas.microsoft.com/office/powerpoint/2010/main" val="393726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5">
            <a:extLst>
              <a:ext uri="{FF2B5EF4-FFF2-40B4-BE49-F238E27FC236}">
                <a16:creationId xmlns:a16="http://schemas.microsoft.com/office/drawing/2014/main" xmlns="" id="{44175D67-E1B5-D347-B858-BA61B317B4E2}"/>
              </a:ext>
            </a:extLst>
          </p:cNvPr>
          <p:cNvSpPr txBox="1">
            <a:spLocks/>
          </p:cNvSpPr>
          <p:nvPr/>
        </p:nvSpPr>
        <p:spPr>
          <a:xfrm>
            <a:off x="2770541" y="113876"/>
            <a:ext cx="83493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Oferta Nacional de Telediagnóstico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E74D483-63B2-C44E-A4CE-A2F23D0DC4CE}"/>
              </a:ext>
            </a:extLst>
          </p:cNvPr>
          <p:cNvSpPr txBox="1"/>
          <p:nvPr/>
        </p:nvSpPr>
        <p:spPr>
          <a:xfrm>
            <a:off x="3398788" y="1817731"/>
            <a:ext cx="9492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Bahia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xmlns="" id="{7F131F84-4941-B145-B101-BEBB5C19D1E0}"/>
              </a:ext>
            </a:extLst>
          </p:cNvPr>
          <p:cNvSpPr txBox="1"/>
          <p:nvPr/>
        </p:nvSpPr>
        <p:spPr>
          <a:xfrm>
            <a:off x="5155445" y="1817731"/>
            <a:ext cx="18989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/>
              <a:t>Mato</a:t>
            </a:r>
            <a:r>
              <a:rPr lang="en-US" sz="2500" b="1" dirty="0"/>
              <a:t> </a:t>
            </a:r>
            <a:r>
              <a:rPr lang="en-US" sz="2500" b="1" dirty="0" err="1"/>
              <a:t>Grosso</a:t>
            </a:r>
            <a:endParaRPr lang="en-US" sz="2500" b="1" dirty="0"/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xmlns="" id="{A37FC1D3-75A5-5D44-872F-19044EE5AEC8}"/>
              </a:ext>
            </a:extLst>
          </p:cNvPr>
          <p:cNvSpPr txBox="1"/>
          <p:nvPr/>
        </p:nvSpPr>
        <p:spPr>
          <a:xfrm>
            <a:off x="7967942" y="1819678"/>
            <a:ext cx="9834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/>
              <a:t>Ceará</a:t>
            </a:r>
            <a:endParaRPr lang="en-US" sz="2500" b="1" dirty="0"/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xmlns="" id="{6A93C293-4CBE-5344-9E9C-84C1D258B88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23330" y="4646032"/>
          <a:ext cx="11497735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995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995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995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995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995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Septiembre</a:t>
                      </a:r>
                      <a:r>
                        <a:rPr lang="en-US" dirty="0"/>
                        <a:t> /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Noviembre</a:t>
                      </a:r>
                      <a:r>
                        <a:rPr lang="en-US" dirty="0"/>
                        <a:t> /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Febrero</a:t>
                      </a:r>
                      <a:r>
                        <a:rPr lang="en-US" dirty="0"/>
                        <a:t> /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Septiembre</a:t>
                      </a:r>
                      <a:r>
                        <a:rPr lang="en-US" dirty="0"/>
                        <a:t> /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Octubre</a:t>
                      </a:r>
                      <a:r>
                        <a:rPr lang="en-US" dirty="0"/>
                        <a:t> 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 8 </a:t>
                      </a:r>
                      <a:r>
                        <a:rPr lang="en-US" b="1" dirty="0" err="1"/>
                        <a:t>cuidades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70 </a:t>
                      </a:r>
                      <a:r>
                        <a:rPr lang="en-US" b="1" dirty="0" err="1"/>
                        <a:t>cuidades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54 </a:t>
                      </a:r>
                      <a:r>
                        <a:rPr lang="en-US" b="1" dirty="0" err="1"/>
                        <a:t>cuidades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/>
                        <a:t>27 </a:t>
                      </a:r>
                      <a:r>
                        <a:rPr lang="en-US" b="1" dirty="0" err="1"/>
                        <a:t>cuidades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 </a:t>
                      </a:r>
                      <a:r>
                        <a:rPr lang="en-US" b="1" dirty="0" err="1"/>
                        <a:t>cuidades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0B20FDE3-6233-1945-807A-3D896C6AF84D}"/>
              </a:ext>
            </a:extLst>
          </p:cNvPr>
          <p:cNvSpPr txBox="1"/>
          <p:nvPr/>
        </p:nvSpPr>
        <p:spPr>
          <a:xfrm>
            <a:off x="10022392" y="1817731"/>
            <a:ext cx="146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Roraima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6692C4C0-0913-3244-9974-C76CFF6FD741}"/>
              </a:ext>
            </a:extLst>
          </p:cNvPr>
          <p:cNvSpPr txBox="1"/>
          <p:nvPr/>
        </p:nvSpPr>
        <p:spPr>
          <a:xfrm>
            <a:off x="3648517" y="5642392"/>
            <a:ext cx="4953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Total = 165 </a:t>
            </a:r>
            <a:r>
              <a:rPr lang="en-US" sz="2000" b="1" dirty="0" err="1"/>
              <a:t>cuidades</a:t>
            </a:r>
            <a:r>
              <a:rPr lang="pt-BR" sz="2000" b="1" dirty="0"/>
              <a:t> </a:t>
            </a:r>
            <a:r>
              <a:rPr lang="pt-BR" sz="2000" b="1" dirty="0" err="1"/>
              <a:t>en</a:t>
            </a:r>
            <a:r>
              <a:rPr lang="pt-BR" sz="2000" b="1" dirty="0"/>
              <a:t> 5 estados </a:t>
            </a:r>
            <a:r>
              <a:rPr lang="pt-BR" sz="2000" b="1" dirty="0" err="1"/>
              <a:t>brasileños</a:t>
            </a:r>
            <a:endParaRPr lang="pt-BR" sz="2000" b="1"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xmlns="" id="{3197F172-4805-8348-A6C6-366FCC76E166}"/>
              </a:ext>
            </a:extLst>
          </p:cNvPr>
          <p:cNvSpPr txBox="1"/>
          <p:nvPr/>
        </p:nvSpPr>
        <p:spPr>
          <a:xfrm>
            <a:off x="1033994" y="1817731"/>
            <a:ext cx="9492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Acre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0C8A8284-263E-BB48-AFDD-28C948F0E6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47" y="2272773"/>
            <a:ext cx="2269761" cy="224235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ED6799E4-16D2-1C47-A4E2-502B44664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611" y="2279459"/>
            <a:ext cx="2269761" cy="224235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F13A95A4-4F38-1948-A0FC-7E02CC9F4D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23" y="2279396"/>
            <a:ext cx="2269762" cy="224235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DC16061A-78E0-4D40-8756-421B51C7A7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836" y="2272772"/>
            <a:ext cx="2269762" cy="224235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EFC46B91-D834-E140-8CE6-B0FDACA4AB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131" y="2272772"/>
            <a:ext cx="2251895" cy="222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0377673" y="146216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Chile</a:t>
            </a:r>
            <a:endParaRPr lang="es-PE" dirty="0"/>
          </a:p>
        </p:txBody>
      </p:sp>
      <p:pic>
        <p:nvPicPr>
          <p:cNvPr id="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88386" y="1401844"/>
            <a:ext cx="32617" cy="3805203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ítulo presentación…"/>
          <p:cNvSpPr txBox="1"/>
          <p:nvPr/>
        </p:nvSpPr>
        <p:spPr>
          <a:xfrm>
            <a:off x="5116698" y="2172551"/>
            <a:ext cx="6224591" cy="2472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>
              <a:defRPr sz="6800">
                <a:latin typeface="Arial"/>
                <a:ea typeface="Arial"/>
                <a:cs typeface="Arial"/>
                <a:sym typeface="Arial"/>
              </a:defRPr>
            </a:pPr>
            <a:r>
              <a:rPr lang="es-CL" sz="3400" dirty="0" smtClean="0">
                <a:solidFill>
                  <a:srgbClr val="106AB0"/>
                </a:solidFill>
              </a:rPr>
              <a:t>Telemedicina En Atención Primaria: </a:t>
            </a:r>
            <a:endParaRPr sz="3400" dirty="0">
              <a:solidFill>
                <a:srgbClr val="106AB0"/>
              </a:solidFill>
            </a:endParaRPr>
          </a:p>
          <a:p>
            <a:pPr>
              <a:defRPr sz="4400" b="0">
                <a:latin typeface="Arial"/>
                <a:ea typeface="Arial"/>
                <a:cs typeface="Arial"/>
                <a:sym typeface="Arial"/>
              </a:defRPr>
            </a:pPr>
            <a:endParaRPr lang="es-CL" sz="2200" dirty="0">
              <a:solidFill>
                <a:srgbClr val="106AB0"/>
              </a:solidFill>
            </a:endParaRPr>
          </a:p>
          <a:p>
            <a:pPr>
              <a:defRPr sz="4400" b="0">
                <a:latin typeface="Arial"/>
                <a:ea typeface="Arial"/>
                <a:cs typeface="Arial"/>
                <a:sym typeface="Arial"/>
              </a:defRPr>
            </a:pPr>
            <a:r>
              <a:rPr lang="es-CL" sz="2200" dirty="0" smtClean="0">
                <a:solidFill>
                  <a:srgbClr val="106AB0"/>
                </a:solidFill>
              </a:rPr>
              <a:t>Aporte al Proceso Asistencial de los Pacientes</a:t>
            </a:r>
            <a:endParaRPr lang="es-CL" sz="2200" dirty="0">
              <a:solidFill>
                <a:srgbClr val="106AB0"/>
              </a:solidFill>
            </a:endParaRPr>
          </a:p>
          <a:p>
            <a:pPr>
              <a:defRPr sz="4400" b="0">
                <a:latin typeface="Arial"/>
                <a:ea typeface="Arial"/>
                <a:cs typeface="Arial"/>
                <a:sym typeface="Arial"/>
              </a:defRPr>
            </a:pPr>
            <a:endParaRPr lang="es-CL" sz="2200" dirty="0">
              <a:solidFill>
                <a:srgbClr val="106AB0"/>
              </a:solidFill>
            </a:endParaRPr>
          </a:p>
          <a:p>
            <a:pPr>
              <a:defRPr sz="4400" b="0">
                <a:latin typeface="Arial"/>
                <a:ea typeface="Arial"/>
                <a:cs typeface="Arial"/>
                <a:sym typeface="Arial"/>
              </a:defRPr>
            </a:pPr>
            <a:endParaRPr sz="2200" dirty="0">
              <a:solidFill>
                <a:srgbClr val="106AB0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0" y="804133"/>
            <a:ext cx="2004527" cy="1264761"/>
          </a:xfrm>
          <a:prstGeom prst="rect">
            <a:avLst/>
          </a:prstGeom>
        </p:spPr>
      </p:pic>
      <p:pic>
        <p:nvPicPr>
          <p:cNvPr id="10" name="Picture 9" descr="Resultado de imagen para universidad de valparaiso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0" y="3041788"/>
            <a:ext cx="1692548" cy="79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" y="4347852"/>
            <a:ext cx="1785155" cy="14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3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71212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33F960B-562A-4AB1-95A8-0DD1DD4E6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712123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576537" y="445815"/>
            <a:ext cx="22721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6600" dirty="0" smtClean="0"/>
              <a:t>G 10</a:t>
            </a:r>
            <a:endParaRPr lang="es-PE" sz="6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8" name="Picture 4" descr="Resultado de imagen para hospital ico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091" y="4547324"/>
            <a:ext cx="571072" cy="5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esultado de imagen para hospital ico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162" y="3471291"/>
            <a:ext cx="571072" cy="5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Resultado de imagen para hospital ico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997" y="3799181"/>
            <a:ext cx="571072" cy="5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/>
          <p:cNvSpPr txBox="1"/>
          <p:nvPr/>
        </p:nvSpPr>
        <p:spPr>
          <a:xfrm>
            <a:off x="803564" y="4221019"/>
            <a:ext cx="290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>
                <a:solidFill>
                  <a:schemeClr val="bg1"/>
                </a:solidFill>
              </a:rPr>
              <a:t>Hospital de </a:t>
            </a:r>
            <a:r>
              <a:rPr lang="es-PE" dirty="0" err="1" smtClean="0">
                <a:solidFill>
                  <a:schemeClr val="bg1"/>
                </a:solidFill>
              </a:rPr>
              <a:t>Camaná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808183" y="4548909"/>
            <a:ext cx="2900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>
                <a:solidFill>
                  <a:schemeClr val="bg1"/>
                </a:solidFill>
              </a:rPr>
              <a:t>Hospital de </a:t>
            </a:r>
            <a:r>
              <a:rPr lang="es-PE" dirty="0" err="1" smtClean="0">
                <a:solidFill>
                  <a:schemeClr val="bg1"/>
                </a:solidFill>
              </a:rPr>
              <a:t>Aplao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808185" y="4872184"/>
            <a:ext cx="3588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>
                <a:solidFill>
                  <a:schemeClr val="bg1"/>
                </a:solidFill>
              </a:rPr>
              <a:t>Hospital Central de Majes</a:t>
            </a:r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22" name="Picture 4" descr="Resultado de imagen para hospital icono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161" y="3946962"/>
            <a:ext cx="571072" cy="5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Resultado de imagen para hospital icono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137" y="1411583"/>
            <a:ext cx="571072" cy="5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Resultado de imagen para hospital icono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533" y="2399878"/>
            <a:ext cx="571072" cy="5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sultado de imagen para hospital icono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068" y="5808083"/>
            <a:ext cx="571072" cy="5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uadroTexto 25"/>
          <p:cNvSpPr txBox="1"/>
          <p:nvPr/>
        </p:nvSpPr>
        <p:spPr>
          <a:xfrm>
            <a:off x="3709678" y="5190842"/>
            <a:ext cx="3588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solidFill>
                  <a:schemeClr val="accent6">
                    <a:lumMod val="75000"/>
                  </a:schemeClr>
                </a:solidFill>
              </a:rPr>
              <a:t>Hospital Maritza Campos Díaz</a:t>
            </a:r>
            <a:endParaRPr lang="es-PE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3715838" y="5518732"/>
            <a:ext cx="3588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solidFill>
                  <a:schemeClr val="accent6">
                    <a:lumMod val="75000"/>
                  </a:schemeClr>
                </a:solidFill>
              </a:rPr>
              <a:t>Hospital de Chala</a:t>
            </a:r>
            <a:endParaRPr lang="es-PE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715819" y="5878949"/>
            <a:ext cx="3588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solidFill>
                  <a:schemeClr val="accent6">
                    <a:lumMod val="75000"/>
                  </a:schemeClr>
                </a:solidFill>
              </a:rPr>
              <a:t>Hospital de </a:t>
            </a:r>
            <a:r>
              <a:rPr lang="es-PE" sz="1600" dirty="0" err="1" smtClean="0">
                <a:solidFill>
                  <a:schemeClr val="accent6">
                    <a:lumMod val="75000"/>
                  </a:schemeClr>
                </a:solidFill>
              </a:rPr>
              <a:t>Cotahuasi</a:t>
            </a:r>
            <a:endParaRPr lang="es-PE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3728095" y="6202217"/>
            <a:ext cx="3588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solidFill>
                  <a:schemeClr val="accent6">
                    <a:lumMod val="75000"/>
                  </a:schemeClr>
                </a:solidFill>
              </a:rPr>
              <a:t>Hospital de Alto Inclán</a:t>
            </a:r>
            <a:endParaRPr lang="es-PE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2" name="Conector curvado 31"/>
          <p:cNvCxnSpPr/>
          <p:nvPr/>
        </p:nvCxnSpPr>
        <p:spPr>
          <a:xfrm>
            <a:off x="3833371" y="3571325"/>
            <a:ext cx="1126273" cy="986706"/>
          </a:xfrm>
          <a:prstGeom prst="curvedConnector3">
            <a:avLst/>
          </a:prstGeom>
          <a:ln w="762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curvado 33"/>
          <p:cNvCxnSpPr/>
          <p:nvPr/>
        </p:nvCxnSpPr>
        <p:spPr>
          <a:xfrm rot="5400000">
            <a:off x="6486101" y="2981452"/>
            <a:ext cx="901105" cy="396887"/>
          </a:xfrm>
          <a:prstGeom prst="curvedConnector3">
            <a:avLst/>
          </a:prstGeom>
          <a:ln w="762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curvado 34"/>
          <p:cNvCxnSpPr/>
          <p:nvPr/>
        </p:nvCxnSpPr>
        <p:spPr>
          <a:xfrm rot="16200000" flipH="1">
            <a:off x="5557886" y="3069540"/>
            <a:ext cx="689586" cy="638706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curvado 40"/>
          <p:cNvCxnSpPr/>
          <p:nvPr/>
        </p:nvCxnSpPr>
        <p:spPr>
          <a:xfrm rot="10800000" flipV="1">
            <a:off x="7577145" y="2784538"/>
            <a:ext cx="1174034" cy="1109269"/>
          </a:xfrm>
          <a:prstGeom prst="curvedConnector3">
            <a:avLst/>
          </a:prstGeom>
          <a:ln w="762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Marcador de texto 3"/>
          <p:cNvSpPr txBox="1">
            <a:spLocks/>
          </p:cNvSpPr>
          <p:nvPr/>
        </p:nvSpPr>
        <p:spPr>
          <a:xfrm>
            <a:off x="32953" y="3496257"/>
            <a:ext cx="3932237" cy="33861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1400" dirty="0" smtClean="0"/>
              <a:t>HOSPITAL REGIONAL HONORIO DELGADO</a:t>
            </a:r>
          </a:p>
          <a:p>
            <a:r>
              <a:rPr lang="es-PE" sz="1400" dirty="0" smtClean="0"/>
              <a:t>HOSPITAL GOYENECHE</a:t>
            </a:r>
          </a:p>
          <a:p>
            <a:r>
              <a:rPr lang="es-PE" sz="1400" dirty="0" smtClean="0"/>
              <a:t>INSTITUTO REGIONAL DE ENFERMEDADES NEOPLÁSICAS</a:t>
            </a:r>
          </a:p>
          <a:p>
            <a:r>
              <a:rPr lang="es-PE" sz="1400" dirty="0" smtClean="0"/>
              <a:t>RED AREQUIPA CAYLLOMA</a:t>
            </a:r>
          </a:p>
          <a:p>
            <a:r>
              <a:rPr lang="es-PE" sz="1400" dirty="0" smtClean="0"/>
              <a:t>HOSPITAL CENTRAL MAJES</a:t>
            </a:r>
          </a:p>
          <a:p>
            <a:r>
              <a:rPr lang="es-PE" sz="1400" dirty="0" smtClean="0"/>
              <a:t>RED CAMANÁ CARAVELÍ</a:t>
            </a:r>
          </a:p>
          <a:p>
            <a:r>
              <a:rPr lang="es-PE" sz="1400" dirty="0" smtClean="0"/>
              <a:t>HOSPITAL CAMANÁ</a:t>
            </a:r>
          </a:p>
          <a:p>
            <a:r>
              <a:rPr lang="es-PE" sz="1400" dirty="0" smtClean="0"/>
              <a:t>RED CASTILLA CONDESUYOS LA UNIÓN</a:t>
            </a:r>
          </a:p>
          <a:p>
            <a:r>
              <a:rPr lang="es-PE" sz="1400" dirty="0" smtClean="0"/>
              <a:t>HOSPITAL APLAO</a:t>
            </a:r>
          </a:p>
          <a:p>
            <a:r>
              <a:rPr lang="es-PE" sz="1400" dirty="0" smtClean="0"/>
              <a:t>RED ISLAY</a:t>
            </a:r>
          </a:p>
          <a:p>
            <a:endParaRPr lang="es-PE" sz="1200" dirty="0"/>
          </a:p>
        </p:txBody>
      </p:sp>
    </p:spTree>
    <p:extLst>
      <p:ext uri="{BB962C8B-B14F-4D97-AF65-F5344CB8AC3E}">
        <p14:creationId xmlns:p14="http://schemas.microsoft.com/office/powerpoint/2010/main" val="73204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0" grpId="0"/>
      <p:bldP spid="21" grpId="0"/>
      <p:bldP spid="26" grpId="0"/>
      <p:bldP spid="27" grpId="0"/>
      <p:bldP spid="28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64971" y="880249"/>
            <a:ext cx="1312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 smtClean="0"/>
              <a:t>Paradigma</a:t>
            </a:r>
            <a:endParaRPr lang="es-PE" sz="2000" b="1" dirty="0"/>
          </a:p>
        </p:txBody>
      </p:sp>
      <p:sp>
        <p:nvSpPr>
          <p:cNvPr id="3" name="Rectángulo 2"/>
          <p:cNvSpPr/>
          <p:nvPr/>
        </p:nvSpPr>
        <p:spPr>
          <a:xfrm>
            <a:off x="864971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24891" y="1755003"/>
            <a:ext cx="73306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altLang="en-US" sz="3200" dirty="0"/>
              <a:t>La Telemedicina como una</a:t>
            </a:r>
            <a:r>
              <a:rPr lang="es-ES" altLang="en-US" sz="3200" b="1" dirty="0"/>
              <a:t> </a:t>
            </a:r>
            <a:r>
              <a:rPr lang="es-E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Prestación</a:t>
            </a:r>
            <a:r>
              <a:rPr lang="es-ES" altLang="en-US" sz="3200" b="1" dirty="0"/>
              <a:t> </a:t>
            </a:r>
          </a:p>
          <a:p>
            <a:pPr algn="ctr">
              <a:buNone/>
            </a:pPr>
            <a:endParaRPr lang="es-ES" altLang="en-US" sz="3200" dirty="0"/>
          </a:p>
          <a:p>
            <a:pPr algn="ctr">
              <a:buNone/>
            </a:pPr>
            <a:endParaRPr lang="es-ES" altLang="en-US" sz="3200" dirty="0"/>
          </a:p>
          <a:p>
            <a:pPr algn="ctr">
              <a:buNone/>
            </a:pPr>
            <a:r>
              <a:rPr lang="es-ES" altLang="en-US" sz="3200" dirty="0"/>
              <a:t>Vs</a:t>
            </a:r>
          </a:p>
          <a:p>
            <a:pPr algn="ctr">
              <a:buNone/>
            </a:pPr>
            <a:endParaRPr lang="es-ES" altLang="en-US" sz="3200" dirty="0"/>
          </a:p>
          <a:p>
            <a:pPr algn="ctr">
              <a:buNone/>
            </a:pPr>
            <a:r>
              <a:rPr lang="es-ES" altLang="en-US" sz="3200" dirty="0"/>
              <a:t>La Telemedicina como parte de un </a:t>
            </a:r>
            <a:r>
              <a:rPr lang="es-E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Proceso Asistencial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0377673" y="146216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Chile</a:t>
            </a:r>
            <a:endParaRPr lang="es-P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502" y="1275604"/>
            <a:ext cx="4597309" cy="34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65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264920"/>
            <a:ext cx="5413248" cy="360883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080" y="2820804"/>
            <a:ext cx="3743325" cy="12192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88" y="5101274"/>
            <a:ext cx="2377440" cy="145794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080" y="930442"/>
            <a:ext cx="3726942" cy="189036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55" y="4910739"/>
            <a:ext cx="2161062" cy="127591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099" y="4447350"/>
            <a:ext cx="2111866" cy="2111866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244" y="4525660"/>
            <a:ext cx="1660994" cy="1660994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919162" y="562364"/>
            <a:ext cx="57694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latin typeface="Arial Black" panose="020B0A04020102020204" pitchFamily="34" charset="0"/>
                <a:cs typeface="Aharoni" panose="02010803020104030203" pitchFamily="2" charset="-79"/>
              </a:rPr>
              <a:t>119 millones 530 mil 753 habitantes </a:t>
            </a:r>
            <a:r>
              <a:rPr lang="es-MX" sz="2800" b="1" dirty="0">
                <a:latin typeface="Arial Black" panose="020B0A04020102020204" pitchFamily="34" charset="0"/>
                <a:cs typeface="Aharoni" panose="02010803020104030203" pitchFamily="2" charset="-79"/>
              </a:rPr>
              <a:t>en México</a:t>
            </a:r>
            <a:r>
              <a:rPr lang="es-MX" sz="2800" dirty="0"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278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64971" y="880249"/>
            <a:ext cx="59230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LA EXPERIENCIA DE </a:t>
            </a:r>
            <a:r>
              <a:rPr lang="es-PE" sz="2000" b="1" dirty="0" smtClean="0"/>
              <a:t>INTEROPERABILIDAD EN BOGOTÁ</a:t>
            </a:r>
            <a:endParaRPr lang="es-PE" sz="2000" b="1" dirty="0"/>
          </a:p>
        </p:txBody>
      </p:sp>
      <p:sp>
        <p:nvSpPr>
          <p:cNvPr id="4" name="Rectángulo 3"/>
          <p:cNvSpPr/>
          <p:nvPr/>
        </p:nvSpPr>
        <p:spPr>
          <a:xfrm>
            <a:off x="864971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208525" y="256283"/>
            <a:ext cx="1624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C</a:t>
            </a:r>
            <a:r>
              <a:rPr lang="es-PE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OLOMBIA</a:t>
            </a:r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605" y="1478904"/>
            <a:ext cx="9264700" cy="49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4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22638" y="935221"/>
            <a:ext cx="63972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 smtClean="0"/>
              <a:t>ANTECEDENTES: La interoperabilidad como realidad global</a:t>
            </a:r>
            <a:endParaRPr lang="es-PE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746437" y="625615"/>
            <a:ext cx="1078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INTEROPERABILIDAD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20" y="1440217"/>
            <a:ext cx="11386912" cy="503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64971" y="880249"/>
            <a:ext cx="1920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NORMATIVIDAD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64971" y="625615"/>
            <a:ext cx="9916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INTEROPERABILIDAD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77672" y="1241944"/>
            <a:ext cx="112048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/>
              <a:t>Perú</a:t>
            </a:r>
          </a:p>
          <a:p>
            <a:pPr lvl="1"/>
            <a:r>
              <a:rPr lang="es-ES" sz="1200" dirty="0"/>
              <a:t>Decreto Supremo N° 012-2019-SA que aprueba el reglamento del Decreto Legislativo Nº 1302, que optimiza el Intercambio Prestacional en Salud en el Sector Salud (entre </a:t>
            </a:r>
            <a:r>
              <a:rPr lang="es-ES" sz="1200" dirty="0" err="1"/>
              <a:t>Minsa</a:t>
            </a:r>
            <a:r>
              <a:rPr lang="es-ES" sz="1200" dirty="0"/>
              <a:t>, </a:t>
            </a:r>
            <a:r>
              <a:rPr lang="es-ES" sz="1200" dirty="0" err="1"/>
              <a:t>Essalud</a:t>
            </a:r>
            <a:r>
              <a:rPr lang="es-ES" sz="1200" dirty="0"/>
              <a:t> y FF.AA.). Su Artículo 11 habla del Intercambio de información e interoperabilidad de los sistemas.</a:t>
            </a:r>
          </a:p>
          <a:p>
            <a:pPr lvl="1"/>
            <a:r>
              <a:rPr lang="es-ES" sz="1200" dirty="0"/>
              <a:t>Resolución Ministerial Nº 464-2019/MINSA que aprueba la Directiva Administrativa Nº 266-MINSA/2019/OGTI que regula la interoperabilidad en los sistemas de información asistenciales.</a:t>
            </a:r>
          </a:p>
          <a:p>
            <a:r>
              <a:rPr lang="es-ES" sz="1200" dirty="0"/>
              <a:t> </a:t>
            </a:r>
            <a:r>
              <a:rPr lang="es-ES" sz="1200" b="1" dirty="0" smtClean="0"/>
              <a:t>Colombia</a:t>
            </a:r>
            <a:endParaRPr lang="es-ES" sz="1200" b="1" dirty="0"/>
          </a:p>
          <a:p>
            <a:pPr lvl="1"/>
            <a:r>
              <a:rPr lang="es-ES" sz="1200" dirty="0"/>
              <a:t>LEY 1955 DE 2019 por el cual se expide el Plan Nacional de Desarrollo 2018-2022. “Pacto por Colombia, Pacto por la Equidad”. ARTÍCULO 246. INTEROPERABILIDAD DE LA HISTORIA CLÍNICA.</a:t>
            </a:r>
          </a:p>
          <a:p>
            <a:pPr lvl="1"/>
            <a:r>
              <a:rPr lang="es-ES" sz="1200" dirty="0"/>
              <a:t>Decreto 780 de 2016, en relación con la interoperabilidad de datos de la Historia Clínica (creo que actualizado en 2019).</a:t>
            </a:r>
          </a:p>
          <a:p>
            <a:r>
              <a:rPr lang="es-ES" sz="1200" dirty="0"/>
              <a:t> </a:t>
            </a:r>
            <a:r>
              <a:rPr lang="es-ES" sz="1200" b="1" dirty="0" smtClean="0"/>
              <a:t>Uruguay</a:t>
            </a:r>
            <a:endParaRPr lang="es-ES" sz="1200" b="1" dirty="0"/>
          </a:p>
          <a:p>
            <a:pPr lvl="1"/>
            <a:r>
              <a:rPr lang="es-ES" sz="1200" dirty="0"/>
              <a:t>Decreto N°. 242/017 de Historia Clínica Electrónica Nacional (HCEN).</a:t>
            </a:r>
          </a:p>
          <a:p>
            <a:r>
              <a:rPr lang="es-ES" sz="1200" dirty="0"/>
              <a:t> </a:t>
            </a:r>
            <a:r>
              <a:rPr lang="es-ES" sz="1200" b="1" dirty="0" smtClean="0"/>
              <a:t>Argentina</a:t>
            </a:r>
            <a:endParaRPr lang="es-ES" sz="1200" b="1" dirty="0"/>
          </a:p>
          <a:p>
            <a:pPr lvl="1"/>
            <a:r>
              <a:rPr lang="es-ES" sz="1200" dirty="0"/>
              <a:t>Resolución 115/2019 de la Secretaría de Gobierno de Salud, que crea la Red Nacional de Salud Digital (Red Nacional de Interoperabilidad).</a:t>
            </a:r>
          </a:p>
          <a:p>
            <a:r>
              <a:rPr lang="es-ES" sz="1200" dirty="0"/>
              <a:t> </a:t>
            </a:r>
            <a:r>
              <a:rPr lang="es-ES" sz="1200" b="1" dirty="0" smtClean="0"/>
              <a:t>Chile</a:t>
            </a:r>
            <a:endParaRPr lang="es-ES" sz="1200" b="1" dirty="0"/>
          </a:p>
          <a:p>
            <a:pPr lvl="1"/>
            <a:r>
              <a:rPr lang="es-ES" sz="1200" dirty="0"/>
              <a:t>Decreto Exento 643 de 2016 que aprueba la Norma técnica 820 de Estándares de información en salud.</a:t>
            </a:r>
          </a:p>
          <a:p>
            <a:r>
              <a:rPr lang="es-ES" sz="1200" dirty="0"/>
              <a:t> </a:t>
            </a:r>
            <a:r>
              <a:rPr lang="es-ES" sz="1200" b="1" dirty="0" smtClean="0"/>
              <a:t>México</a:t>
            </a:r>
            <a:endParaRPr lang="es-ES" sz="1200" b="1" dirty="0"/>
          </a:p>
          <a:p>
            <a:pPr lvl="1"/>
            <a:r>
              <a:rPr lang="es-ES" sz="1200" dirty="0"/>
              <a:t>Norma NOM-024-SSA3-2012 Sistemas de Información de Registro Electrónico para la Salud e Intercambio de Información en Salud.</a:t>
            </a:r>
          </a:p>
          <a:p>
            <a:r>
              <a:rPr lang="es-ES" sz="1200" dirty="0"/>
              <a:t> </a:t>
            </a:r>
            <a:r>
              <a:rPr lang="es-ES" sz="1200" b="1" dirty="0" smtClean="0"/>
              <a:t>Brasil</a:t>
            </a:r>
            <a:endParaRPr lang="es-ES" sz="1200" b="1" dirty="0"/>
          </a:p>
          <a:p>
            <a:pPr lvl="1"/>
            <a:r>
              <a:rPr lang="es-ES" sz="1200" dirty="0"/>
              <a:t>ORDENANZA Nº 2073, de 2011 que regula el uso de la interoperabilidad y los estándares de información de salud para los sistemas de información de salud dentro del Sistema Único de Salud, a nivel municipal, distrital, estatal y federal, y para sistemas de salud privados y complementarios.</a:t>
            </a:r>
          </a:p>
          <a:p>
            <a:r>
              <a:rPr lang="es-ES" sz="1200" b="1" dirty="0"/>
              <a:t> </a:t>
            </a:r>
            <a:r>
              <a:rPr lang="es-ES" sz="1200" b="1" dirty="0" smtClean="0"/>
              <a:t>Ecuador</a:t>
            </a:r>
            <a:endParaRPr lang="es-ES" sz="1200" b="1" dirty="0"/>
          </a:p>
          <a:p>
            <a:pPr lvl="1"/>
            <a:r>
              <a:rPr lang="es-ES" sz="1200" dirty="0"/>
              <a:t>Acuerdos Ministeriales 1190-2012 y 0009-2017 del Ministerio de Salud Pública del Ecuador (MSP) sustentan la utilización de los estándares HL7</a:t>
            </a:r>
          </a:p>
          <a:p>
            <a:r>
              <a:rPr lang="es-ES" sz="1200" b="1" dirty="0"/>
              <a:t> </a:t>
            </a:r>
            <a:r>
              <a:rPr lang="es-ES" sz="1200" b="1" dirty="0" smtClean="0"/>
              <a:t>Costa </a:t>
            </a:r>
            <a:r>
              <a:rPr lang="es-ES" sz="1200" b="1" dirty="0"/>
              <a:t>Rica</a:t>
            </a:r>
          </a:p>
          <a:p>
            <a:pPr lvl="1"/>
            <a:r>
              <a:rPr lang="es-ES" sz="1200" dirty="0"/>
              <a:t>N° 39652-S-MICIT Reglamento sobre el uso de estándares para datos de la Salud en Atención de Pacientes y creación de la Comisión Nacional de Estandarización de Datos de Salud</a:t>
            </a:r>
          </a:p>
        </p:txBody>
      </p:sp>
    </p:spTree>
    <p:extLst>
      <p:ext uri="{BB962C8B-B14F-4D97-AF65-F5344CB8AC3E}">
        <p14:creationId xmlns:p14="http://schemas.microsoft.com/office/powerpoint/2010/main" val="1154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193928"/>
            <a:ext cx="10515600" cy="1325563"/>
          </a:xfrm>
        </p:spPr>
        <p:txBody>
          <a:bodyPr>
            <a:noAutofit/>
          </a:bodyPr>
          <a:lstStyle/>
          <a:p>
            <a:r>
              <a:rPr lang="es-PE" sz="9600" dirty="0" smtClean="0"/>
              <a:t>EXPERIENCIAS NACIONALES</a:t>
            </a:r>
            <a:endParaRPr lang="es-PE" sz="9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5225036"/>
            <a:ext cx="10515600" cy="1627580"/>
          </a:xfrm>
        </p:spPr>
        <p:txBody>
          <a:bodyPr/>
          <a:lstStyle/>
          <a:p>
            <a:r>
              <a:rPr lang="es-PE" sz="1600" dirty="0"/>
              <a:t>COSTOS VS REFCON</a:t>
            </a:r>
          </a:p>
          <a:p>
            <a:r>
              <a:rPr lang="es-PE" sz="1600" dirty="0"/>
              <a:t>CONTEXTO NACIONAL ENTUSIASTA  (DGTSUR)</a:t>
            </a:r>
          </a:p>
          <a:p>
            <a:r>
              <a:rPr lang="es-PE" sz="1600" dirty="0"/>
              <a:t>HAY DECISIÓN POLÍTICA (RM. Nº1193-2019/MINSA)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7103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7" y="6244501"/>
            <a:ext cx="2664655" cy="452178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88" y="6161287"/>
            <a:ext cx="1823344" cy="546470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854" y="137660"/>
            <a:ext cx="609600" cy="612648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57" y="6114141"/>
            <a:ext cx="2055202" cy="54647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43" y="5979633"/>
            <a:ext cx="724907" cy="836847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371" y="6185587"/>
            <a:ext cx="2194612" cy="475024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84074C67-5079-4C64-B4B4-12E6A4831E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0" name="Imagen 4">
            <a:extLst>
              <a:ext uri="{FF2B5EF4-FFF2-40B4-BE49-F238E27FC236}">
                <a16:creationId xmlns:a16="http://schemas.microsoft.com/office/drawing/2014/main" xmlns="" id="{8FBB4726-751D-493D-84B7-279499BBD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32" y="6161287"/>
            <a:ext cx="2383356" cy="67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FA6819E-1FCD-4637-99C5-B2F95F447A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1314" y="137660"/>
            <a:ext cx="1636379" cy="739733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-2630306" y="786053"/>
            <a:ext cx="12654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Evaluacion cuantitativa de los datos recolectados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01201" y="2912778"/>
            <a:ext cx="40078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Datos absolutos del Hospital Regional de Abancay</a:t>
            </a:r>
          </a:p>
          <a:p>
            <a:pPr algn="ctr"/>
            <a:r>
              <a:rPr lang="it-IT" sz="2400" dirty="0"/>
              <a:t>- desde enero hasta 26 noviembre 2019 -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551788" y="1243346"/>
          <a:ext cx="6613656" cy="4427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70268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7" y="6244501"/>
            <a:ext cx="2664655" cy="452178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88" y="6161287"/>
            <a:ext cx="1823344" cy="546470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854" y="137660"/>
            <a:ext cx="609600" cy="612648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57" y="6114141"/>
            <a:ext cx="2055202" cy="54647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43" y="5979633"/>
            <a:ext cx="724907" cy="836847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371" y="6185587"/>
            <a:ext cx="2194612" cy="475024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84074C67-5079-4C64-B4B4-12E6A4831E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0" name="Imagen 4">
            <a:extLst>
              <a:ext uri="{FF2B5EF4-FFF2-40B4-BE49-F238E27FC236}">
                <a16:creationId xmlns:a16="http://schemas.microsoft.com/office/drawing/2014/main" xmlns="" id="{8FBB4726-751D-493D-84B7-279499BBD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32" y="6161287"/>
            <a:ext cx="2383356" cy="67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FA6819E-1FCD-4637-99C5-B2F95F447A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1314" y="137660"/>
            <a:ext cx="1636379" cy="739733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1584949" y="1257776"/>
            <a:ext cx="102537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Hospital Regional de Abancay -  </a:t>
            </a:r>
            <a:r>
              <a:rPr lang="it-IT" sz="2200" dirty="0" err="1"/>
              <a:t>desde</a:t>
            </a:r>
            <a:r>
              <a:rPr lang="it-IT" sz="2200" dirty="0"/>
              <a:t> </a:t>
            </a:r>
            <a:r>
              <a:rPr lang="it-IT" sz="2200" dirty="0" err="1"/>
              <a:t>enero</a:t>
            </a:r>
            <a:r>
              <a:rPr lang="it-IT" sz="2200" dirty="0"/>
              <a:t> hasta 26 noviembre 2019 -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xmlns="" id="{00000000-0008-0000-01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00807" y="1996164"/>
          <a:ext cx="5012201" cy="3694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xmlns="" id="{00000000-0008-0000-02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943600" y="1996163"/>
          <a:ext cx="5359254" cy="3694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8" name="Rettangolo 17"/>
          <p:cNvSpPr/>
          <p:nvPr/>
        </p:nvSpPr>
        <p:spPr>
          <a:xfrm>
            <a:off x="-383516" y="729918"/>
            <a:ext cx="12654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Evaluacion cuantitativa de los datos recolectados</a:t>
            </a:r>
          </a:p>
        </p:txBody>
      </p:sp>
    </p:spTree>
    <p:extLst>
      <p:ext uri="{BB962C8B-B14F-4D97-AF65-F5344CB8AC3E}">
        <p14:creationId xmlns:p14="http://schemas.microsoft.com/office/powerpoint/2010/main" val="21450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ma 14"/>
          <p:cNvGraphicFramePr/>
          <p:nvPr>
            <p:extLst/>
          </p:nvPr>
        </p:nvGraphicFramePr>
        <p:xfrm>
          <a:off x="745124" y="3308307"/>
          <a:ext cx="3239069" cy="2292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" name="Immagin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7" y="6244501"/>
            <a:ext cx="2664655" cy="452178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88" y="6161287"/>
            <a:ext cx="1823344" cy="546470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854" y="137660"/>
            <a:ext cx="609600" cy="612648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57" y="6114141"/>
            <a:ext cx="2055202" cy="54647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43" y="5979633"/>
            <a:ext cx="724907" cy="836847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371" y="6185587"/>
            <a:ext cx="2194612" cy="475024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84074C67-5079-4C64-B4B4-12E6A4831E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0" name="Imagen 4">
            <a:extLst>
              <a:ext uri="{FF2B5EF4-FFF2-40B4-BE49-F238E27FC236}">
                <a16:creationId xmlns:a16="http://schemas.microsoft.com/office/drawing/2014/main" xmlns="" id="{8FBB4726-751D-493D-84B7-279499BBD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32" y="6161287"/>
            <a:ext cx="2383356" cy="67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FA6819E-1FCD-4637-99C5-B2F95F447A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1314" y="137660"/>
            <a:ext cx="1636379" cy="739733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69081" y="1702617"/>
            <a:ext cx="4391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400" dirty="0"/>
              <a:t>Análisis de las especialidades en el HR Abancay desde enero hasta octubre 2019.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89" y="1597675"/>
            <a:ext cx="7023966" cy="4221851"/>
          </a:xfrm>
          <a:prstGeom prst="rect">
            <a:avLst/>
          </a:prstGeom>
        </p:spPr>
      </p:pic>
      <p:sp>
        <p:nvSpPr>
          <p:cNvPr id="21" name="Rettangolo 11">
            <a:extLst>
              <a:ext uri="{FF2B5EF4-FFF2-40B4-BE49-F238E27FC236}">
                <a16:creationId xmlns:a16="http://schemas.microsoft.com/office/drawing/2014/main" xmlns="" id="{4FE133D7-077E-487C-8071-4D77696F1A39}"/>
              </a:ext>
            </a:extLst>
          </p:cNvPr>
          <p:cNvSpPr/>
          <p:nvPr/>
        </p:nvSpPr>
        <p:spPr>
          <a:xfrm>
            <a:off x="886265" y="3514221"/>
            <a:ext cx="3988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000" b="1" dirty="0">
                <a:solidFill>
                  <a:schemeClr val="accent2"/>
                </a:solidFill>
              </a:rPr>
              <a:t>1</a:t>
            </a:r>
            <a:endParaRPr lang="it-IT" sz="3200" dirty="0">
              <a:solidFill>
                <a:schemeClr val="accent2"/>
              </a:solidFill>
            </a:endParaRPr>
          </a:p>
        </p:txBody>
      </p:sp>
      <p:sp>
        <p:nvSpPr>
          <p:cNvPr id="22" name="Rettangolo 11">
            <a:extLst>
              <a:ext uri="{FF2B5EF4-FFF2-40B4-BE49-F238E27FC236}">
                <a16:creationId xmlns:a16="http://schemas.microsoft.com/office/drawing/2014/main" xmlns="" id="{D3E2B5B9-F418-4200-9424-F27CD9521420}"/>
              </a:ext>
            </a:extLst>
          </p:cNvPr>
          <p:cNvSpPr/>
          <p:nvPr/>
        </p:nvSpPr>
        <p:spPr>
          <a:xfrm>
            <a:off x="1053826" y="4177744"/>
            <a:ext cx="3988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000" b="1" dirty="0">
                <a:solidFill>
                  <a:schemeClr val="accent2"/>
                </a:solidFill>
              </a:rPr>
              <a:t>2</a:t>
            </a:r>
            <a:endParaRPr lang="it-IT" sz="3200" dirty="0">
              <a:solidFill>
                <a:schemeClr val="accent2"/>
              </a:solidFill>
            </a:endParaRPr>
          </a:p>
        </p:txBody>
      </p:sp>
      <p:sp>
        <p:nvSpPr>
          <p:cNvPr id="26" name="Rettangolo 11">
            <a:extLst>
              <a:ext uri="{FF2B5EF4-FFF2-40B4-BE49-F238E27FC236}">
                <a16:creationId xmlns:a16="http://schemas.microsoft.com/office/drawing/2014/main" xmlns="" id="{3A35479C-C3BF-4CAF-B6F5-D9D2816F85FB}"/>
              </a:ext>
            </a:extLst>
          </p:cNvPr>
          <p:cNvSpPr/>
          <p:nvPr/>
        </p:nvSpPr>
        <p:spPr>
          <a:xfrm>
            <a:off x="886265" y="4878940"/>
            <a:ext cx="39883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000" b="1" dirty="0">
                <a:solidFill>
                  <a:schemeClr val="accent2"/>
                </a:solidFill>
              </a:rPr>
              <a:t>3</a:t>
            </a:r>
            <a:endParaRPr lang="it-IT" sz="3200" dirty="0">
              <a:solidFill>
                <a:schemeClr val="accent2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-383516" y="887302"/>
            <a:ext cx="12654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</a:rPr>
              <a:t>Evaluacion cuantitativa de los datos recolectados</a:t>
            </a:r>
          </a:p>
        </p:txBody>
      </p:sp>
    </p:spTree>
    <p:extLst>
      <p:ext uri="{BB962C8B-B14F-4D97-AF65-F5344CB8AC3E}">
        <p14:creationId xmlns:p14="http://schemas.microsoft.com/office/powerpoint/2010/main" val="336355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0377673" y="146216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País</a:t>
            </a:r>
            <a:endParaRPr lang="es-P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053" y="58348"/>
            <a:ext cx="2209800" cy="714375"/>
          </a:xfrm>
          <a:prstGeom prst="rect">
            <a:avLst/>
          </a:prstGeom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xmlns="" id="{FCDC1D8A-93A2-4730-A0F5-6B7DAF25C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329191"/>
              </p:ext>
            </p:extLst>
          </p:nvPr>
        </p:nvGraphicFramePr>
        <p:xfrm>
          <a:off x="2284944" y="2759330"/>
          <a:ext cx="9309592" cy="29246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09592">
                  <a:extLst>
                    <a:ext uri="{9D8B030D-6E8A-4147-A177-3AD203B41FA5}">
                      <a16:colId xmlns:a16="http://schemas.microsoft.com/office/drawing/2014/main" xmlns="" val="4244418731"/>
                    </a:ext>
                  </a:extLst>
                </a:gridCol>
              </a:tblGrid>
              <a:tr h="2924657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El hospital de Emergencias Villa El Salvador se ha desarrollado como el Centro Nacional Consultor de Tele-</a:t>
                      </a:r>
                      <a:r>
                        <a:rPr lang="es-ES" sz="2400" dirty="0" err="1">
                          <a:effectLst/>
                        </a:rPr>
                        <a:t>Imagenes</a:t>
                      </a:r>
                      <a:r>
                        <a:rPr lang="es-ES" sz="2400" dirty="0">
                          <a:effectLst/>
                        </a:rPr>
                        <a:t> con énfasis en la lectura a distancia (vía </a:t>
                      </a:r>
                      <a:r>
                        <a:rPr lang="es-ES" sz="2400" dirty="0" err="1">
                          <a:effectLst/>
                        </a:rPr>
                        <a:t>teleconsulta</a:t>
                      </a:r>
                      <a:r>
                        <a:rPr lang="es-ES" sz="2400" dirty="0">
                          <a:effectLst/>
                        </a:rPr>
                        <a:t>) de mamografías, las cuales son posibles gracias al nivel de informatización del hospital y el uso de la tecnología, que ha permitido reducir la brecha en el acceso al servicio de lectura de imágenes en zonas de acceso limitado por la distancia y geografía en las diferentes provincias y regiones del país.</a:t>
                      </a:r>
                      <a:endParaRPr lang="es-MX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9535" marR="895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76165"/>
                  </a:ext>
                </a:extLst>
              </a:tr>
            </a:tbl>
          </a:graphicData>
        </a:graphic>
      </p:graphicFrame>
      <p:sp>
        <p:nvSpPr>
          <p:cNvPr id="9" name="Título 1"/>
          <p:cNvSpPr txBox="1">
            <a:spLocks/>
          </p:cNvSpPr>
          <p:nvPr/>
        </p:nvSpPr>
        <p:spPr>
          <a:xfrm>
            <a:off x="1280382" y="668899"/>
            <a:ext cx="11160268" cy="28127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 dirty="0" smtClean="0"/>
              <a:t> </a:t>
            </a:r>
            <a:r>
              <a:rPr lang="es-PE" sz="4000" b="1" dirty="0" smtClean="0"/>
              <a:t>“Experiencia del HEVES de </a:t>
            </a:r>
            <a:r>
              <a:rPr lang="es-PE" sz="4000" b="1" dirty="0" err="1" smtClean="0"/>
              <a:t>Teleapoyo</a:t>
            </a:r>
            <a:r>
              <a:rPr lang="es-PE" sz="4000" b="1" dirty="0" smtClean="0"/>
              <a:t> de Imágenes Médicas: Tele mamografías en el Perú ” </a:t>
            </a:r>
            <a:r>
              <a:rPr lang="es-PE" sz="4000" dirty="0" smtClean="0"/>
              <a:t> </a:t>
            </a:r>
            <a:endParaRPr lang="es-PE" sz="40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7" y="1755427"/>
            <a:ext cx="205233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1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7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73382" y="873613"/>
            <a:ext cx="32302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RESULTADOS (</a:t>
            </a:r>
            <a:r>
              <a:rPr lang="es-PE" sz="2000" b="1" dirty="0" smtClean="0"/>
              <a:t>ESTADÍSTICAS)</a:t>
            </a:r>
            <a:endParaRPr lang="es-PE" sz="2000" b="1" dirty="0"/>
          </a:p>
        </p:txBody>
      </p:sp>
      <p:sp>
        <p:nvSpPr>
          <p:cNvPr id="4" name="Rectángulo 3"/>
          <p:cNvSpPr/>
          <p:nvPr/>
        </p:nvSpPr>
        <p:spPr>
          <a:xfrm>
            <a:off x="673382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462339" y="256283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País</a:t>
            </a:r>
            <a:endParaRPr lang="es-PE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9DCAD30-B033-4E54-AE03-B37AC3C8A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93" y="1273723"/>
            <a:ext cx="8328569" cy="50454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5D049CA6-0780-4A7D-B65D-F6B788EAE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261" y="1273723"/>
            <a:ext cx="3050535" cy="504544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1719" y="159238"/>
            <a:ext cx="22098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5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64971" y="880249"/>
            <a:ext cx="34925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LA EXPERIENCIA DE TELESALUD</a:t>
            </a:r>
          </a:p>
        </p:txBody>
      </p:sp>
      <p:sp>
        <p:nvSpPr>
          <p:cNvPr id="4" name="Rectángulo 3"/>
          <p:cNvSpPr/>
          <p:nvPr/>
        </p:nvSpPr>
        <p:spPr>
          <a:xfrm>
            <a:off x="864971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462339" y="256283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Perú</a:t>
            </a:r>
            <a:endParaRPr lang="es-PE" dirty="0"/>
          </a:p>
        </p:txBody>
      </p:sp>
      <p:sp>
        <p:nvSpPr>
          <p:cNvPr id="7" name="5 Marcador de texto"/>
          <p:cNvSpPr txBox="1">
            <a:spLocks/>
          </p:cNvSpPr>
          <p:nvPr/>
        </p:nvSpPr>
        <p:spPr>
          <a:xfrm>
            <a:off x="864971" y="1905001"/>
            <a:ext cx="6210743" cy="33745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ü"/>
            </a:pPr>
            <a:r>
              <a:rPr lang="es-PE" dirty="0" smtClean="0"/>
              <a:t>Hospital Regional de Loreto - Red Napo 2012-2013.</a:t>
            </a:r>
          </a:p>
          <a:p>
            <a:pPr algn="just">
              <a:buFont typeface="Wingdings" pitchFamily="2" charset="2"/>
              <a:buChar char="ü"/>
            </a:pPr>
            <a:r>
              <a:rPr lang="es-PE" dirty="0"/>
              <a:t>Hospital Regional de Loreto </a:t>
            </a:r>
            <a:r>
              <a:rPr lang="es-PE" dirty="0" smtClean="0"/>
              <a:t>– PIAS 2016-2017.</a:t>
            </a:r>
          </a:p>
          <a:p>
            <a:pPr algn="just">
              <a:buFont typeface="Wingdings" pitchFamily="2" charset="2"/>
              <a:buChar char="ü"/>
            </a:pPr>
            <a:r>
              <a:rPr lang="es-PE" dirty="0"/>
              <a:t>Hospital Regional de </a:t>
            </a:r>
            <a:r>
              <a:rPr lang="es-PE" dirty="0" smtClean="0"/>
              <a:t>Loreto – Proyecto Piloto de Telemedicina. (</a:t>
            </a:r>
            <a:r>
              <a:rPr lang="es-PE" dirty="0" err="1" smtClean="0"/>
              <a:t>Gachon</a:t>
            </a:r>
            <a:r>
              <a:rPr lang="es-PE" dirty="0" smtClean="0"/>
              <a:t> </a:t>
            </a:r>
            <a:r>
              <a:rPr lang="es-PE" dirty="0" err="1" smtClean="0"/>
              <a:t>University</a:t>
            </a:r>
            <a:r>
              <a:rPr lang="es-PE" dirty="0" smtClean="0"/>
              <a:t> Gil Medical Center). 2018.</a:t>
            </a:r>
          </a:p>
          <a:p>
            <a:pPr marL="0" indent="0" algn="just">
              <a:buNone/>
            </a:pPr>
            <a:endParaRPr lang="es-PE" dirty="0"/>
          </a:p>
        </p:txBody>
      </p:sp>
      <p:grpSp>
        <p:nvGrpSpPr>
          <p:cNvPr id="6" name="Grupo 4">
            <a:extLst>
              <a:ext uri="{FF2B5EF4-FFF2-40B4-BE49-F238E27FC236}">
                <a16:creationId xmlns="" xmlns:a16="http://schemas.microsoft.com/office/drawing/2014/main" id="{23F030AF-E0DE-4F72-AEE0-5C8317B5DF32}"/>
              </a:ext>
            </a:extLst>
          </p:cNvPr>
          <p:cNvGrpSpPr/>
          <p:nvPr/>
        </p:nvGrpSpPr>
        <p:grpSpPr>
          <a:xfrm>
            <a:off x="7276010" y="1473570"/>
            <a:ext cx="3999588" cy="4338378"/>
            <a:chOff x="269307" y="83125"/>
            <a:chExt cx="5822598" cy="6313055"/>
          </a:xfrm>
        </p:grpSpPr>
        <p:pic>
          <p:nvPicPr>
            <p:cNvPr id="8" name="Imagen 5">
              <a:extLst>
                <a:ext uri="{FF2B5EF4-FFF2-40B4-BE49-F238E27FC236}">
                  <a16:creationId xmlns="" xmlns:a16="http://schemas.microsoft.com/office/drawing/2014/main" id="{273380DD-2FCC-480E-8AE7-DEB458AC2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307" y="83125"/>
              <a:ext cx="5822598" cy="6313055"/>
            </a:xfrm>
            <a:prstGeom prst="rect">
              <a:avLst/>
            </a:prstGeom>
            <a:ln>
              <a:solidFill>
                <a:srgbClr val="70AD47">
                  <a:lumMod val="75000"/>
                </a:srgbClr>
              </a:solidFill>
            </a:ln>
          </p:spPr>
        </p:pic>
        <p:pic>
          <p:nvPicPr>
            <p:cNvPr id="9" name="Imagen 6">
              <a:extLst>
                <a:ext uri="{FF2B5EF4-FFF2-40B4-BE49-F238E27FC236}">
                  <a16:creationId xmlns="" xmlns:a16="http://schemas.microsoft.com/office/drawing/2014/main" id="{4F561E7B-A690-421D-90DC-088C88B76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3265" y="3851562"/>
              <a:ext cx="2129223" cy="2544618"/>
            </a:xfrm>
            <a:prstGeom prst="rect">
              <a:avLst/>
            </a:prstGeom>
            <a:ln>
              <a:solidFill>
                <a:srgbClr val="70AD47">
                  <a:lumMod val="75000"/>
                </a:srgbClr>
              </a:solidFill>
            </a:ln>
          </p:spPr>
        </p:pic>
      </p:grp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48" y="2984558"/>
            <a:ext cx="384781" cy="252245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833" y="3382179"/>
            <a:ext cx="359772" cy="260580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6626" y="2315995"/>
            <a:ext cx="395062" cy="264549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Flecha curvada hacia abajo"/>
          <p:cNvSpPr/>
          <p:nvPr/>
        </p:nvSpPr>
        <p:spPr>
          <a:xfrm rot="17297412">
            <a:off x="9020180" y="2632752"/>
            <a:ext cx="977340" cy="304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4" name="13 Flecha curvada hacia abajo"/>
          <p:cNvSpPr/>
          <p:nvPr/>
        </p:nvSpPr>
        <p:spPr>
          <a:xfrm rot="20899313">
            <a:off x="9621211" y="2785151"/>
            <a:ext cx="977340" cy="304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5" name="14 Flecha curvada hacia arriba"/>
          <p:cNvSpPr/>
          <p:nvPr/>
        </p:nvSpPr>
        <p:spPr>
          <a:xfrm rot="423590">
            <a:off x="9720252" y="3525893"/>
            <a:ext cx="1341918" cy="32795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6" name="AutoShape 2" descr="Resultado de imagen para barco 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8" name="Picture 2" descr="C:\Users\Administrador\Downloads\bo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9705" y="3356630"/>
            <a:ext cx="209916" cy="2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dor\Downloads\bo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7510" y="2467439"/>
            <a:ext cx="209916" cy="2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dor\Downloads\bo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14055" y="2679814"/>
            <a:ext cx="209916" cy="2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dor\Downloads\bo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97961" y="3110680"/>
            <a:ext cx="209916" cy="2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dor\Downloads\bo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73619" y="1570299"/>
            <a:ext cx="209916" cy="2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istrador\Downloads\bo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83535" y="3382370"/>
            <a:ext cx="209916" cy="2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08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73382" y="873613"/>
            <a:ext cx="22864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/>
              <a:t>RESULTADOS </a:t>
            </a:r>
            <a:r>
              <a:rPr lang="es-PE" sz="2000" b="1" dirty="0" smtClean="0"/>
              <a:t>(2019)</a:t>
            </a:r>
            <a:endParaRPr lang="es-PE" sz="2000" b="1" dirty="0"/>
          </a:p>
        </p:txBody>
      </p:sp>
      <p:sp>
        <p:nvSpPr>
          <p:cNvPr id="4" name="Rectángulo 3"/>
          <p:cNvSpPr/>
          <p:nvPr/>
        </p:nvSpPr>
        <p:spPr>
          <a:xfrm>
            <a:off x="673382" y="625615"/>
            <a:ext cx="8410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chemeClr val="bg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462339" y="256283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Perú</a:t>
            </a:r>
            <a:endParaRPr lang="es-PE" dirty="0"/>
          </a:p>
        </p:txBody>
      </p:sp>
      <p:sp>
        <p:nvSpPr>
          <p:cNvPr id="6" name="5 Marcador de texto"/>
          <p:cNvSpPr txBox="1">
            <a:spLocks/>
          </p:cNvSpPr>
          <p:nvPr/>
        </p:nvSpPr>
        <p:spPr>
          <a:xfrm>
            <a:off x="864971" y="1529022"/>
            <a:ext cx="10515600" cy="42932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6857" y="5094514"/>
            <a:ext cx="9731828" cy="1055915"/>
          </a:xfrm>
        </p:spPr>
        <p:txBody>
          <a:bodyPr>
            <a:noAutofit/>
          </a:bodyPr>
          <a:lstStyle/>
          <a:p>
            <a:pPr algn="just"/>
            <a:r>
              <a:rPr lang="es-PE" sz="2400" dirty="0" smtClean="0"/>
              <a:t>Durante estos 2 años hemos tenido resultados positivos, tal es así que hasta la fecha tenemos 1174 atenciones como centro consultor y 158 atenciones como centro consultante.</a:t>
            </a:r>
            <a:endParaRPr lang="es-PE" sz="2400" dirty="0"/>
          </a:p>
        </p:txBody>
      </p:sp>
      <p:sp>
        <p:nvSpPr>
          <p:cNvPr id="12" name="11 Marcador de contenido"/>
          <p:cNvSpPr>
            <a:spLocks noGrp="1"/>
          </p:cNvSpPr>
          <p:nvPr>
            <p:ph idx="4294967295"/>
          </p:nvPr>
        </p:nvSpPr>
        <p:spPr>
          <a:xfrm>
            <a:off x="1017371" y="1273723"/>
            <a:ext cx="10210800" cy="4533900"/>
          </a:xfrm>
        </p:spPr>
        <p:txBody>
          <a:bodyPr numCol="2"/>
          <a:lstStyle/>
          <a:p>
            <a:pPr marL="0" indent="0" algn="ctr">
              <a:buNone/>
            </a:pPr>
            <a:r>
              <a:rPr lang="es-PE" b="1" i="1" dirty="0" smtClean="0"/>
              <a:t>TELECONSULTOR</a:t>
            </a:r>
          </a:p>
          <a:p>
            <a:pPr marL="0" indent="0" algn="ctr">
              <a:buNone/>
            </a:pPr>
            <a:endParaRPr lang="es-PE" dirty="0"/>
          </a:p>
          <a:p>
            <a:pPr marL="0" indent="0" algn="ctr">
              <a:buNone/>
            </a:pPr>
            <a:endParaRPr lang="es-PE" dirty="0" smtClean="0"/>
          </a:p>
          <a:p>
            <a:pPr marL="0" indent="0" algn="ctr">
              <a:buNone/>
            </a:pPr>
            <a:endParaRPr lang="es-PE" dirty="0"/>
          </a:p>
          <a:p>
            <a:pPr marL="0" indent="0" algn="ctr">
              <a:buNone/>
            </a:pPr>
            <a:endParaRPr lang="es-PE" dirty="0" smtClean="0"/>
          </a:p>
          <a:p>
            <a:pPr marL="0" indent="0" algn="ctr">
              <a:buNone/>
            </a:pPr>
            <a:endParaRPr lang="es-PE" dirty="0"/>
          </a:p>
          <a:p>
            <a:pPr marL="0" indent="0" algn="ctr">
              <a:buNone/>
            </a:pPr>
            <a:endParaRPr lang="es-PE" dirty="0" smtClean="0"/>
          </a:p>
          <a:p>
            <a:pPr marL="0" indent="0" algn="ctr">
              <a:buNone/>
            </a:pPr>
            <a:endParaRPr lang="es-PE" dirty="0"/>
          </a:p>
          <a:p>
            <a:pPr marL="0" indent="0" algn="ctr">
              <a:buNone/>
            </a:pPr>
            <a:r>
              <a:rPr lang="es-PE" b="1" i="1" dirty="0" smtClean="0"/>
              <a:t>TELECONSULTANTE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/>
          </p:nvPr>
        </p:nvGraphicFramePr>
        <p:xfrm>
          <a:off x="1444635" y="1796823"/>
          <a:ext cx="3835400" cy="942975"/>
        </p:xfrm>
        <a:graphic>
          <a:graphicData uri="http://schemas.openxmlformats.org/drawingml/2006/table">
            <a:tbl>
              <a:tbl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97200"/>
                <a:gridCol w="838200"/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REFERENCIAS RESUELTAS POR T.C.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>
                          <a:effectLst/>
                        </a:rPr>
                        <a:t>99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REFERENCIAS EFECTIVAS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 dirty="0">
                          <a:effectLst/>
                        </a:rPr>
                        <a:t>61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u="none" strike="noStrike" dirty="0">
                          <a:effectLst/>
                        </a:rPr>
                        <a:t>TOTAL</a:t>
                      </a:r>
                      <a:endParaRPr lang="es-PE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u="none" strike="noStrike" dirty="0">
                          <a:effectLst/>
                        </a:rPr>
                        <a:t>160</a:t>
                      </a:r>
                      <a:endParaRPr lang="es-PE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>
                          <a:effectLst/>
                        </a:rPr>
                        <a:t> </a:t>
                      </a:r>
                      <a:endParaRPr lang="es-PE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 dirty="0">
                          <a:effectLst/>
                        </a:rPr>
                        <a:t> </a:t>
                      </a:r>
                      <a:endParaRPr lang="es-PE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MUERTES MATERNAS EVITADAS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 dirty="0">
                          <a:effectLst/>
                        </a:rPr>
                        <a:t>40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/>
          </p:nvPr>
        </p:nvGraphicFramePr>
        <p:xfrm>
          <a:off x="6548386" y="1755322"/>
          <a:ext cx="4216400" cy="962025"/>
        </p:xfrm>
        <a:graphic>
          <a:graphicData uri="http://schemas.openxmlformats.org/drawingml/2006/table">
            <a:tbl>
              <a:tbl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378831"/>
                <a:gridCol w="837569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REFERENCIA </a:t>
                      </a:r>
                      <a:r>
                        <a:rPr lang="es-PE" sz="1100" u="none" strike="noStrike" dirty="0">
                          <a:effectLst/>
                        </a:rPr>
                        <a:t>EVITADA(RESUELTA POR T.C)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>
                          <a:effectLst/>
                        </a:rPr>
                        <a:t>47</a:t>
                      </a:r>
                      <a:endParaRPr lang="es-PE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REFERENCIA </a:t>
                      </a:r>
                      <a:r>
                        <a:rPr lang="es-PE" sz="1100" u="none" strike="noStrike" dirty="0">
                          <a:effectLst/>
                        </a:rPr>
                        <a:t>EFECTIVA (ACEPTADA)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 dirty="0">
                          <a:effectLst/>
                        </a:rPr>
                        <a:t>36</a:t>
                      </a:r>
                      <a:endParaRPr lang="es-PE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u="none" strike="noStrike" dirty="0">
                          <a:effectLst/>
                        </a:rPr>
                        <a:t>TOTAL</a:t>
                      </a:r>
                      <a:endParaRPr lang="es-PE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u="none" strike="noStrike" dirty="0">
                          <a:effectLst/>
                        </a:rPr>
                        <a:t>83</a:t>
                      </a:r>
                      <a:endParaRPr lang="es-PE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>
                          <a:effectLst/>
                        </a:rPr>
                        <a:t>MUERTES MATERNAS EVITADAS</a:t>
                      </a:r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u="none" strike="noStrike" dirty="0">
                          <a:effectLst/>
                        </a:rPr>
                        <a:t>5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2 Gráfico"/>
          <p:cNvGraphicFramePr>
            <a:graphicFrameLocks/>
          </p:cNvGraphicFramePr>
          <p:nvPr>
            <p:extLst/>
          </p:nvPr>
        </p:nvGraphicFramePr>
        <p:xfrm>
          <a:off x="6596743" y="2821813"/>
          <a:ext cx="4169228" cy="1859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3 Gráfico"/>
          <p:cNvGraphicFramePr>
            <a:graphicFrameLocks/>
          </p:cNvGraphicFramePr>
          <p:nvPr>
            <p:extLst/>
          </p:nvPr>
        </p:nvGraphicFramePr>
        <p:xfrm>
          <a:off x="1544411" y="2839616"/>
          <a:ext cx="3714750" cy="1971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63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/>
          <p:cNvSpPr>
            <a:spLocks noChangeArrowheads="1"/>
          </p:cNvSpPr>
          <p:nvPr/>
        </p:nvSpPr>
        <p:spPr bwMode="auto">
          <a:xfrm>
            <a:off x="593725" y="1027113"/>
            <a:ext cx="5487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PE" alt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LA EXPERIENCIA EN TELESALUD</a:t>
            </a:r>
          </a:p>
        </p:txBody>
      </p:sp>
      <p:sp>
        <p:nvSpPr>
          <p:cNvPr id="6" name="Rectángulo 5">
            <a:extLst>
              <a:ext uri="{FF2B5EF4-FFF2-40B4-BE49-F238E27FC236}"/>
            </a:extLst>
          </p:cNvPr>
          <p:cNvSpPr/>
          <p:nvPr/>
        </p:nvSpPr>
        <p:spPr>
          <a:xfrm>
            <a:off x="746125" y="625475"/>
            <a:ext cx="841057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E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cs typeface="+mn-cs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72" name="AutoShape 6" descr="https://pbs.twimg.com/profile_images/429350944325644288/9FqCjuxl_400x400.jpe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sp>
        <p:nvSpPr>
          <p:cNvPr id="7173" name="AutoShape 8" descr="https://tse3.mm.bing.net/th?id=OIP.4LsVbJGheU2njT6N_UJTCwHaHa&amp;pid=Api&amp;P=0&amp;w=300&amp;h=300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pic>
        <p:nvPicPr>
          <p:cNvPr id="717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75" y="2286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ángulo 4"/>
          <p:cNvSpPr>
            <a:spLocks noChangeArrowheads="1"/>
          </p:cNvSpPr>
          <p:nvPr/>
        </p:nvSpPr>
        <p:spPr bwMode="auto">
          <a:xfrm>
            <a:off x="7618413" y="206375"/>
            <a:ext cx="161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1800" b="1">
                <a:solidFill>
                  <a:srgbClr val="000000"/>
                </a:solidFill>
                <a:latin typeface="Verdana" panose="020B0604030504040204" pitchFamily="34" charset="0"/>
              </a:rPr>
              <a:t>Perú</a:t>
            </a:r>
            <a:endParaRPr lang="es-PE" altLang="es-PE" sz="1800"/>
          </a:p>
        </p:txBody>
      </p:sp>
      <p:pic>
        <p:nvPicPr>
          <p:cNvPr id="7178" name="Picture 2" descr="K:\COMUNICACIONES - copia\TELECAPACITACIONES\254da8b5-480a-4ac1-a7c8-a788771de1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5375" y="2865438"/>
            <a:ext cx="1662113" cy="1006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179" name="Picture 2" descr="K:\COMUNICACIONES - copia\TELECAPACITACIONES\b4595566-7a98-43d6-adfa-0361c6417a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0225" y="2927350"/>
            <a:ext cx="1706563" cy="958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180" name="Picture 2" descr="K:\COMUNICACIONES - copia\TELECAPACITACIONES\3ac3afbf-47d2-4e9c-8290-4c34fb0f0f9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59888" y="4116388"/>
            <a:ext cx="1727200" cy="971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181" name="Picture 2" descr="K:\COMUNICACIONES - copia\TELECAPACITACIONES\4b300c31-2e34-4825-baa7-41d2f4abb59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72575" y="5345113"/>
            <a:ext cx="1601788" cy="903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182" name="Picture 2" descr="K:\COMUNICACIONES - copia\TELECAPACITACIONES\20190320_1121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26040" y="2952750"/>
            <a:ext cx="1516698" cy="920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183" name="Picture 2" descr="K:\COMUNICACIONES - copia\TELECAPACITACIONES\e67ebe71-0fdb-4373-838b-37bc1e405f7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35850" y="5380038"/>
            <a:ext cx="1584325" cy="898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184" name="Picture 2" descr="K:\COMUNICACIONES - copia\TELECAPACITACIONES\208b6df6-c62c-464e-9723-c37a0b7e4f79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02475" y="4130675"/>
            <a:ext cx="1874838" cy="1054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2" name="Rectángulo 3"/>
          <p:cNvSpPr>
            <a:spLocks noChangeArrowheads="1"/>
          </p:cNvSpPr>
          <p:nvPr/>
        </p:nvSpPr>
        <p:spPr bwMode="auto">
          <a:xfrm>
            <a:off x="6170613" y="2838450"/>
            <a:ext cx="1174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000" b="1"/>
              <a:t>Medicina</a:t>
            </a:r>
          </a:p>
        </p:txBody>
      </p:sp>
      <p:sp>
        <p:nvSpPr>
          <p:cNvPr id="3" name="Rectángulo 3"/>
          <p:cNvSpPr>
            <a:spLocks noChangeArrowheads="1"/>
          </p:cNvSpPr>
          <p:nvPr/>
        </p:nvSpPr>
        <p:spPr bwMode="auto">
          <a:xfrm>
            <a:off x="10164763" y="2916238"/>
            <a:ext cx="1503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000" b="1"/>
              <a:t>Odontología</a:t>
            </a:r>
          </a:p>
        </p:txBody>
      </p:sp>
      <p:sp>
        <p:nvSpPr>
          <p:cNvPr id="7185" name="Rectángulo 3"/>
          <p:cNvSpPr>
            <a:spLocks noChangeArrowheads="1"/>
          </p:cNvSpPr>
          <p:nvPr/>
        </p:nvSpPr>
        <p:spPr bwMode="auto">
          <a:xfrm>
            <a:off x="8504238" y="2900363"/>
            <a:ext cx="1362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000" b="1"/>
              <a:t>Enfermería</a:t>
            </a:r>
          </a:p>
        </p:txBody>
      </p:sp>
      <p:sp>
        <p:nvSpPr>
          <p:cNvPr id="7186" name="Rectángulo 3"/>
          <p:cNvSpPr>
            <a:spLocks noChangeArrowheads="1"/>
          </p:cNvSpPr>
          <p:nvPr/>
        </p:nvSpPr>
        <p:spPr bwMode="auto">
          <a:xfrm>
            <a:off x="9585325" y="4089400"/>
            <a:ext cx="134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000" b="1"/>
              <a:t>Obstetricia</a:t>
            </a:r>
          </a:p>
        </p:txBody>
      </p:sp>
      <p:sp>
        <p:nvSpPr>
          <p:cNvPr id="7187" name="Rectángulo 3"/>
          <p:cNvSpPr>
            <a:spLocks noChangeArrowheads="1"/>
          </p:cNvSpPr>
          <p:nvPr/>
        </p:nvSpPr>
        <p:spPr bwMode="auto">
          <a:xfrm>
            <a:off x="9188450" y="5368925"/>
            <a:ext cx="1238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000" b="1"/>
              <a:t>Psicología</a:t>
            </a:r>
          </a:p>
        </p:txBody>
      </p:sp>
      <p:sp>
        <p:nvSpPr>
          <p:cNvPr id="7188" name="Rectángulo 3"/>
          <p:cNvSpPr>
            <a:spLocks noChangeArrowheads="1"/>
          </p:cNvSpPr>
          <p:nvPr/>
        </p:nvSpPr>
        <p:spPr bwMode="auto">
          <a:xfrm>
            <a:off x="7116763" y="4119563"/>
            <a:ext cx="1698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000" b="1"/>
              <a:t>Servicio Social</a:t>
            </a:r>
          </a:p>
        </p:txBody>
      </p:sp>
      <p:sp>
        <p:nvSpPr>
          <p:cNvPr id="7189" name="Rectángulo 3"/>
          <p:cNvSpPr>
            <a:spLocks noChangeArrowheads="1"/>
          </p:cNvSpPr>
          <p:nvPr/>
        </p:nvSpPr>
        <p:spPr bwMode="auto">
          <a:xfrm>
            <a:off x="7832725" y="5354638"/>
            <a:ext cx="117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000" b="1"/>
              <a:t>Nutrición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0200" y="2529840"/>
            <a:ext cx="1259840" cy="9448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3398" y="3693796"/>
            <a:ext cx="2197865" cy="22802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192" name="Rectángulo 3"/>
          <p:cNvSpPr>
            <a:spLocks noChangeArrowheads="1"/>
          </p:cNvSpPr>
          <p:nvPr/>
        </p:nvSpPr>
        <p:spPr bwMode="auto">
          <a:xfrm>
            <a:off x="639763" y="1865313"/>
            <a:ext cx="2641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b="1">
                <a:solidFill>
                  <a:srgbClr val="7030A0"/>
                </a:solidFill>
              </a:rPr>
              <a:t>Telecapacitación</a:t>
            </a:r>
          </a:p>
        </p:txBody>
      </p:sp>
      <p:pic>
        <p:nvPicPr>
          <p:cNvPr id="7193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38" y="4373563"/>
            <a:ext cx="3276600" cy="2124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ángulo 3"/>
          <p:cNvSpPr>
            <a:spLocks noChangeArrowheads="1"/>
          </p:cNvSpPr>
          <p:nvPr/>
        </p:nvSpPr>
        <p:spPr bwMode="auto">
          <a:xfrm>
            <a:off x="579438" y="1163638"/>
            <a:ext cx="5487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PE" alt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LA EXPERIENCIA EN TELESALUD</a:t>
            </a:r>
          </a:p>
        </p:txBody>
      </p:sp>
      <p:sp>
        <p:nvSpPr>
          <p:cNvPr id="6" name="Rectángulo 5">
            <a:extLst>
              <a:ext uri="{FF2B5EF4-FFF2-40B4-BE49-F238E27FC236}"/>
            </a:extLst>
          </p:cNvPr>
          <p:cNvSpPr/>
          <p:nvPr/>
        </p:nvSpPr>
        <p:spPr>
          <a:xfrm>
            <a:off x="746125" y="625475"/>
            <a:ext cx="841057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E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cs typeface="+mn-cs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196" name="AutoShape 6" descr="https://pbs.twimg.com/profile_images/429350944325644288/9FqCjuxl_400x400.jpe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sp>
        <p:nvSpPr>
          <p:cNvPr id="8197" name="AutoShape 8" descr="https://tse3.mm.bing.net/th?id=OIP.4LsVbJGheU2njT6N_UJTCwHaHa&amp;pid=Api&amp;P=0&amp;w=300&amp;h=300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pic>
        <p:nvPicPr>
          <p:cNvPr id="819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75" y="2286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Rectángulo 4"/>
          <p:cNvSpPr>
            <a:spLocks noChangeArrowheads="1"/>
          </p:cNvSpPr>
          <p:nvPr/>
        </p:nvSpPr>
        <p:spPr bwMode="auto">
          <a:xfrm>
            <a:off x="7618413" y="206375"/>
            <a:ext cx="161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1800" b="1">
                <a:solidFill>
                  <a:srgbClr val="000000"/>
                </a:solidFill>
                <a:latin typeface="Verdana" panose="020B0604030504040204" pitchFamily="34" charset="0"/>
              </a:rPr>
              <a:t>Perú</a:t>
            </a:r>
            <a:endParaRPr lang="es-PE" altLang="es-PE" sz="1800"/>
          </a:p>
        </p:txBody>
      </p:sp>
      <p:pic>
        <p:nvPicPr>
          <p:cNvPr id="8200" name="Picture 2" descr="K:\COMUNICACIONES - copia\TELECAMPAÑAS\b5784518-76fd-4aa0-aa8d-1c0a3ce8213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9375" y="3322638"/>
            <a:ext cx="1395413" cy="1858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8201" name="Rectángulo 3"/>
          <p:cNvSpPr>
            <a:spLocks noChangeArrowheads="1"/>
          </p:cNvSpPr>
          <p:nvPr/>
        </p:nvSpPr>
        <p:spPr bwMode="auto">
          <a:xfrm>
            <a:off x="2193925" y="2505075"/>
            <a:ext cx="19827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7030A0"/>
                </a:solidFill>
              </a:rPr>
              <a:t>Telecampañas</a:t>
            </a:r>
          </a:p>
        </p:txBody>
      </p:sp>
      <p:pic>
        <p:nvPicPr>
          <p:cNvPr id="8202" name="Picture 2" descr="K:\COMUNICACIONES - copia\TELECAMPAÑAS\0ccd6c83-5862-4737-8172-39e0b20184e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1500" y="2941638"/>
            <a:ext cx="2111375" cy="1187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204" name="Picture 2" descr="K:\COMUNICACIONES - copia\TELECAMPAÑAS\2455f4c0-8627-45b2-9e32-5299938994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97125" y="5562600"/>
            <a:ext cx="1814513" cy="1020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205" name="Picture 3" descr="K:\COMUNICACIONES - copia\TELECONSULTAS\ca227737-ed69-4419-8584-cb0d39164d9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71988" y="4451350"/>
            <a:ext cx="1897062" cy="1065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206" name="Picture 3" descr="K:\COMUNICACIONES - copia\TELE EDUCACION A LA COMUNIDAD (TELEIEC)\20181117_10234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287318" y="2636521"/>
            <a:ext cx="1525542" cy="11433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207" name="Picture 2" descr="K:\COMUNICACIONES - copia\TELE EDUCACION A LA COMUNIDAD (TELEIEC)\4f0df170-f0c7-48e6-aa65-24ac22b28b8b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302875" y="3992563"/>
            <a:ext cx="1524000" cy="1144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208" name="Picture 4" descr="K:\COMUNICACIONES - copia\TELE EDUCACION A LA COMUNIDAD (TELEIEC)\2360bd84-0f19-40e7-8ebb-5d3d50902979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62925" y="3998913"/>
            <a:ext cx="1911350" cy="107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209" name="Picture 2" descr="K:\COMUNICACIONES - copia\TELE EDUCACION A LA COMUNIDAD (TELEIEC)\IMG-20190624-WA003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256713" y="5318125"/>
            <a:ext cx="1598612" cy="900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210" name="Picture 3" descr="K:\COMUNICACIONES - copia\TELE EDUCACION A LA COMUNIDAD (TELEIEC)\IMG-20190401-WA0013.jpe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168640" y="2676124"/>
            <a:ext cx="1884999" cy="10608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2" name="Rectángulo 3"/>
          <p:cNvSpPr>
            <a:spLocks noChangeArrowheads="1"/>
          </p:cNvSpPr>
          <p:nvPr/>
        </p:nvSpPr>
        <p:spPr bwMode="auto">
          <a:xfrm>
            <a:off x="8259763" y="1789113"/>
            <a:ext cx="34750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7030A0"/>
                </a:solidFill>
              </a:rPr>
              <a:t>Tele Información y educación a la comunidad</a:t>
            </a:r>
          </a:p>
        </p:txBody>
      </p:sp>
      <p:pic>
        <p:nvPicPr>
          <p:cNvPr id="8212" name="Picture 2" descr="K:\COMUNICACIONES - copia\TELESALUD AMBIENTE Y OTROS\1174761d-6c1a-4940-bc5a-c584b11010ec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74638" y="2911475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26" name="Picture 2" descr="K:\COMUNICACIONES - copia\TELECAMPAÑAS\7ea0175d-4d1a-497a-b7c8-3deb491d483a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47303" y="4553397"/>
            <a:ext cx="1882833" cy="10598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57278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ángulo 3"/>
          <p:cNvSpPr>
            <a:spLocks noChangeArrowheads="1"/>
          </p:cNvSpPr>
          <p:nvPr/>
        </p:nvSpPr>
        <p:spPr bwMode="auto">
          <a:xfrm>
            <a:off x="792163" y="1117600"/>
            <a:ext cx="5487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PE" alt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LA EXPERIENCIA EN TELESALUD</a:t>
            </a:r>
          </a:p>
        </p:txBody>
      </p:sp>
      <p:sp>
        <p:nvSpPr>
          <p:cNvPr id="6" name="Rectángulo 5">
            <a:extLst>
              <a:ext uri="{FF2B5EF4-FFF2-40B4-BE49-F238E27FC236}"/>
            </a:extLst>
          </p:cNvPr>
          <p:cNvSpPr/>
          <p:nvPr/>
        </p:nvSpPr>
        <p:spPr>
          <a:xfrm>
            <a:off x="746125" y="625475"/>
            <a:ext cx="841057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E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cs typeface="+mn-cs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220" name="AutoShape 6" descr="https://pbs.twimg.com/profile_images/429350944325644288/9FqCjuxl_400x400.jpe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sp>
        <p:nvSpPr>
          <p:cNvPr id="9221" name="AutoShape 8" descr="https://tse3.mm.bing.net/th?id=OIP.4LsVbJGheU2njT6N_UJTCwHaHa&amp;pid=Api&amp;P=0&amp;w=300&amp;h=300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pic>
        <p:nvPicPr>
          <p:cNvPr id="922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75" y="2286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ángulo 4"/>
          <p:cNvSpPr>
            <a:spLocks noChangeArrowheads="1"/>
          </p:cNvSpPr>
          <p:nvPr/>
        </p:nvSpPr>
        <p:spPr bwMode="auto">
          <a:xfrm>
            <a:off x="7618413" y="206375"/>
            <a:ext cx="161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1800" b="1">
                <a:solidFill>
                  <a:srgbClr val="000000"/>
                </a:solidFill>
                <a:latin typeface="Verdana" panose="020B0604030504040204" pitchFamily="34" charset="0"/>
              </a:rPr>
              <a:t>Perú</a:t>
            </a:r>
            <a:endParaRPr lang="es-PE" altLang="es-PE" sz="1800"/>
          </a:p>
        </p:txBody>
      </p:sp>
      <p:sp>
        <p:nvSpPr>
          <p:cNvPr id="9224" name="Rectángulo 3"/>
          <p:cNvSpPr>
            <a:spLocks noChangeArrowheads="1"/>
          </p:cNvSpPr>
          <p:nvPr/>
        </p:nvSpPr>
        <p:spPr bwMode="auto">
          <a:xfrm>
            <a:off x="4494213" y="2003425"/>
            <a:ext cx="3887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7030A0"/>
                </a:solidFill>
              </a:rPr>
              <a:t>Encuentro  de Coordinadores</a:t>
            </a:r>
          </a:p>
        </p:txBody>
      </p:sp>
      <p:pic>
        <p:nvPicPr>
          <p:cNvPr id="9226" name="Imagen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0175" y="4860925"/>
            <a:ext cx="2562225" cy="1539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9227" name="Picture 2" descr="K:\COMUNICACIONES - copia\PRACTICAS DE RESIDENTES\43dd3247-1e58-4a8a-94ca-37aacea63d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53538" y="2859088"/>
            <a:ext cx="2314575" cy="130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2" name="Rectángulo 3"/>
          <p:cNvSpPr>
            <a:spLocks noChangeArrowheads="1"/>
          </p:cNvSpPr>
          <p:nvPr/>
        </p:nvSpPr>
        <p:spPr bwMode="auto">
          <a:xfrm>
            <a:off x="8853488" y="2382838"/>
            <a:ext cx="3051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7030A0"/>
                </a:solidFill>
              </a:rPr>
              <a:t>Práctica de Post Grado</a:t>
            </a:r>
          </a:p>
        </p:txBody>
      </p:sp>
      <p:pic>
        <p:nvPicPr>
          <p:cNvPr id="9229" name="Picture 2" descr="K:\COMUNICACIONES - copia\TELEGESTION\13f903b0-16e8-4ad5-a14c-88eef9037e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8838" y="2879725"/>
            <a:ext cx="2001837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3" name="Rectángulo 3"/>
          <p:cNvSpPr>
            <a:spLocks noChangeArrowheads="1"/>
          </p:cNvSpPr>
          <p:nvPr/>
        </p:nvSpPr>
        <p:spPr bwMode="auto">
          <a:xfrm>
            <a:off x="1463675" y="2292350"/>
            <a:ext cx="1627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7030A0"/>
                </a:solidFill>
              </a:rPr>
              <a:t>Telegestión</a:t>
            </a:r>
          </a:p>
        </p:txBody>
      </p:sp>
      <p:sp>
        <p:nvSpPr>
          <p:cNvPr id="9230" name="Rectángulo 3"/>
          <p:cNvSpPr>
            <a:spLocks noChangeArrowheads="1"/>
          </p:cNvSpPr>
          <p:nvPr/>
        </p:nvSpPr>
        <p:spPr bwMode="auto">
          <a:xfrm>
            <a:off x="1736725" y="4516438"/>
            <a:ext cx="210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7030A0"/>
                </a:solidFill>
              </a:rPr>
              <a:t>Telereferencias</a:t>
            </a:r>
          </a:p>
        </p:txBody>
      </p:sp>
      <p:pic>
        <p:nvPicPr>
          <p:cNvPr id="9232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93838" y="5059363"/>
            <a:ext cx="2552700" cy="1096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9233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833803" y="5043488"/>
            <a:ext cx="20320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4" name="Rectángulo 3"/>
          <p:cNvSpPr>
            <a:spLocks noChangeArrowheads="1"/>
          </p:cNvSpPr>
          <p:nvPr/>
        </p:nvSpPr>
        <p:spPr bwMode="auto">
          <a:xfrm>
            <a:off x="8410575" y="4560888"/>
            <a:ext cx="2925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rgbClr val="7030A0"/>
                </a:solidFill>
              </a:rPr>
              <a:t>Práctica de Pre Grado</a:t>
            </a:r>
          </a:p>
        </p:txBody>
      </p:sp>
      <p:pic>
        <p:nvPicPr>
          <p:cNvPr id="9235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8925" y="2876550"/>
            <a:ext cx="1652588" cy="1238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25" name="Imagen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35682" y="2619534"/>
            <a:ext cx="2989118" cy="19927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07632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ángulo 3"/>
          <p:cNvSpPr>
            <a:spLocks noChangeArrowheads="1"/>
          </p:cNvSpPr>
          <p:nvPr/>
        </p:nvSpPr>
        <p:spPr bwMode="auto">
          <a:xfrm>
            <a:off x="974725" y="1300163"/>
            <a:ext cx="2520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PE" alt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ESTADISTICAS</a:t>
            </a:r>
            <a:endParaRPr lang="es-PE" altLang="es-P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  <p:sp>
        <p:nvSpPr>
          <p:cNvPr id="6" name="Rectángulo 5">
            <a:extLst>
              <a:ext uri="{FF2B5EF4-FFF2-40B4-BE49-F238E27FC236}"/>
            </a:extLst>
          </p:cNvPr>
          <p:cNvSpPr/>
          <p:nvPr/>
        </p:nvSpPr>
        <p:spPr>
          <a:xfrm>
            <a:off x="746125" y="625475"/>
            <a:ext cx="841057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E" b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cs typeface="+mn-cs"/>
              </a:rPr>
              <a:t>UNA VISIÓN PANORÁMICA DE LA EXPERIENCIA DE TELESALUD</a:t>
            </a:r>
            <a:endParaRPr lang="es-PE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244" name="AutoShape 6" descr="https://pbs.twimg.com/profile_images/429350944325644288/9FqCjuxl_400x400.jpe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sp>
        <p:nvSpPr>
          <p:cNvPr id="10245" name="AutoShape 8" descr="https://tse3.mm.bing.net/th?id=OIP.4LsVbJGheU2njT6N_UJTCwHaHa&amp;pid=Api&amp;P=0&amp;w=300&amp;h=300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s-PE" sz="1800">
              <a:latin typeface="Arial" panose="020B0604020202020204" pitchFamily="34" charset="0"/>
            </a:endParaRPr>
          </a:p>
        </p:txBody>
      </p:sp>
      <p:pic>
        <p:nvPicPr>
          <p:cNvPr id="1024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75" y="2286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ángulo 4"/>
          <p:cNvSpPr>
            <a:spLocks noChangeArrowheads="1"/>
          </p:cNvSpPr>
          <p:nvPr/>
        </p:nvSpPr>
        <p:spPr bwMode="auto">
          <a:xfrm>
            <a:off x="7618413" y="206375"/>
            <a:ext cx="161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1800" b="1">
                <a:solidFill>
                  <a:srgbClr val="000000"/>
                </a:solidFill>
                <a:latin typeface="Verdana" panose="020B0604030504040204" pitchFamily="34" charset="0"/>
              </a:rPr>
              <a:t>Perú</a:t>
            </a:r>
            <a:endParaRPr lang="es-PE" altLang="es-PE" sz="1800"/>
          </a:p>
        </p:txBody>
      </p:sp>
      <p:graphicFrame>
        <p:nvGraphicFramePr>
          <p:cNvPr id="13" name="12 Marcador de contenido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30475" y="2190750"/>
          <a:ext cx="7162800" cy="3470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/>
                  </a:extLst>
                </a:gridCol>
                <a:gridCol w="3581400">
                  <a:extLst>
                    <a:ext uri="{9D8B030D-6E8A-4147-A177-3AD203B41FA5}"/>
                  </a:extLst>
                </a:gridCol>
              </a:tblGrid>
              <a:tr h="433784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Descripción</a:t>
                      </a:r>
                      <a:endParaRPr 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Cantidad</a:t>
                      </a:r>
                      <a:endParaRPr 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12" marB="45712"/>
                </a:tc>
                <a:extLst>
                  <a:ext uri="{0D108BD9-81ED-4DB2-BD59-A6C34878D82A}"/>
                </a:extLst>
              </a:tr>
              <a:tr h="433784">
                <a:tc>
                  <a:txBody>
                    <a:bodyPr/>
                    <a:lstStyle/>
                    <a:p>
                      <a:pPr algn="ctr"/>
                      <a:r>
                        <a:rPr lang="es-ES" sz="2000" b="0" dirty="0" err="1"/>
                        <a:t>Telecapacitaciones</a:t>
                      </a:r>
                      <a:endParaRPr lang="en-US" sz="2000" b="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183</a:t>
                      </a:r>
                    </a:p>
                  </a:txBody>
                  <a:tcPr marT="45712" marB="45712"/>
                </a:tc>
                <a:extLst>
                  <a:ext uri="{0D108BD9-81ED-4DB2-BD59-A6C34878D82A}"/>
                </a:extLst>
              </a:tr>
              <a:tr h="433784">
                <a:tc>
                  <a:txBody>
                    <a:bodyPr/>
                    <a:lstStyle/>
                    <a:p>
                      <a:pPr algn="ctr"/>
                      <a:r>
                        <a:rPr lang="es-ES" sz="2000" b="0" dirty="0" err="1"/>
                        <a:t>Teleconsultas</a:t>
                      </a:r>
                      <a:endParaRPr lang="en-US" sz="2000" b="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92 (100%)</a:t>
                      </a:r>
                      <a:endParaRPr lang="en-US" sz="2000" b="0" dirty="0"/>
                    </a:p>
                  </a:txBody>
                  <a:tcPr marT="45712" marB="45712"/>
                </a:tc>
                <a:extLst>
                  <a:ext uri="{0D108BD9-81ED-4DB2-BD59-A6C34878D82A}"/>
                </a:extLst>
              </a:tr>
              <a:tr h="433784">
                <a:tc>
                  <a:txBody>
                    <a:bodyPr/>
                    <a:lstStyle/>
                    <a:p>
                      <a:pPr algn="ctr"/>
                      <a:r>
                        <a:rPr lang="es-ES" sz="2000" b="0" dirty="0" err="1" smtClean="0"/>
                        <a:t>Telejunta</a:t>
                      </a:r>
                      <a:r>
                        <a:rPr lang="es-ES" sz="2000" b="0" dirty="0" smtClean="0"/>
                        <a:t> médica</a:t>
                      </a:r>
                      <a:endParaRPr lang="en-US" sz="2000" b="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dirty="0" smtClean="0"/>
                        <a:t>6 (100%)</a:t>
                      </a:r>
                      <a:endParaRPr lang="en-US" sz="2000" b="0" dirty="0"/>
                    </a:p>
                  </a:txBody>
                  <a:tcPr marT="45712" marB="45712"/>
                </a:tc>
                <a:extLst>
                  <a:ext uri="{0D108BD9-81ED-4DB2-BD59-A6C34878D82A}"/>
                </a:extLst>
              </a:tr>
              <a:tr h="433784">
                <a:tc>
                  <a:txBody>
                    <a:bodyPr/>
                    <a:lstStyle/>
                    <a:p>
                      <a:pPr algn="ctr"/>
                      <a:r>
                        <a:rPr lang="es-ES" sz="2000" b="0" dirty="0"/>
                        <a:t>Tele IEC</a:t>
                      </a:r>
                      <a:endParaRPr lang="en-US" sz="2000" b="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</a:t>
                      </a:r>
                    </a:p>
                  </a:txBody>
                  <a:tcPr marT="45712" marB="45712"/>
                </a:tc>
              </a:tr>
              <a:tr h="4337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dirty="0" err="1"/>
                        <a:t>Telecampañas</a:t>
                      </a:r>
                      <a:endParaRPr lang="en-US" sz="2000" b="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6</a:t>
                      </a:r>
                    </a:p>
                  </a:txBody>
                  <a:tcPr marT="45712" marB="45712"/>
                </a:tc>
              </a:tr>
              <a:tr h="4337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dirty="0" err="1" smtClean="0"/>
                        <a:t>Telegestión</a:t>
                      </a:r>
                      <a:endParaRPr lang="en-US" sz="2000" b="0" dirty="0" smtClean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dirty="0" smtClean="0"/>
                        <a:t>5</a:t>
                      </a:r>
                      <a:endParaRPr lang="en-US" sz="2000" b="0" dirty="0"/>
                    </a:p>
                  </a:txBody>
                  <a:tcPr marT="45712" marB="45712"/>
                </a:tc>
                <a:extLst>
                  <a:ext uri="{0D108BD9-81ED-4DB2-BD59-A6C34878D82A}"/>
                </a:extLst>
              </a:tr>
              <a:tr h="4337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dirty="0"/>
                        <a:t>Práctica de Residentes</a:t>
                      </a:r>
                      <a:endParaRPr lang="en-US" sz="2000" b="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37</a:t>
                      </a:r>
                    </a:p>
                  </a:txBody>
                  <a:tcPr marT="45712" marB="45712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0277" name="Rectángulo 3"/>
          <p:cNvSpPr>
            <a:spLocks noChangeArrowheads="1"/>
          </p:cNvSpPr>
          <p:nvPr/>
        </p:nvSpPr>
        <p:spPr bwMode="auto">
          <a:xfrm>
            <a:off x="2514600" y="5888038"/>
            <a:ext cx="6065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s-PE" sz="1200"/>
              <a:t>Octubre 2018 – Noviembre 2019</a:t>
            </a:r>
          </a:p>
        </p:txBody>
      </p:sp>
    </p:spTree>
    <p:extLst>
      <p:ext uri="{BB962C8B-B14F-4D97-AF65-F5344CB8AC3E}">
        <p14:creationId xmlns:p14="http://schemas.microsoft.com/office/powerpoint/2010/main" val="86865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47" y="53901"/>
            <a:ext cx="11265032" cy="670717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249680" y="705531"/>
            <a:ext cx="93655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</a:rPr>
              <a:t>USO DE LA TELEMEDICINA PARA EL TRASLADO AEROASISTIDO</a:t>
            </a:r>
            <a:endParaRPr lang="es-PE" sz="2800" dirty="0">
              <a:solidFill>
                <a:srgbClr val="FFFF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707654" y="6148908"/>
            <a:ext cx="4776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s-ES" b="1" dirty="0">
                <a:solidFill>
                  <a:schemeClr val="bg1"/>
                </a:solidFill>
              </a:rPr>
              <a:t>Servicio de Atención Móvil de Urgencias - SAMU</a:t>
            </a:r>
          </a:p>
        </p:txBody>
      </p:sp>
    </p:spTree>
    <p:extLst>
      <p:ext uri="{BB962C8B-B14F-4D97-AF65-F5344CB8AC3E}">
        <p14:creationId xmlns:p14="http://schemas.microsoft.com/office/powerpoint/2010/main" val="38572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28" y="948290"/>
            <a:ext cx="6285471" cy="385436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761" y="2638536"/>
            <a:ext cx="5711012" cy="39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8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0377673" y="146216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País</a:t>
            </a:r>
            <a:endParaRPr lang="es-PE" dirty="0"/>
          </a:p>
        </p:txBody>
      </p:sp>
      <p:sp>
        <p:nvSpPr>
          <p:cNvPr id="6" name="Rectángulo 5"/>
          <p:cNvSpPr/>
          <p:nvPr/>
        </p:nvSpPr>
        <p:spPr>
          <a:xfrm>
            <a:off x="1561127" y="732706"/>
            <a:ext cx="84108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VALOR DE LA TELEMEDICINA EN LA ATENCIÓN PREHOSPITALARIA (APH)</a:t>
            </a:r>
            <a:endParaRPr lang="es-PE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555528" y="5016844"/>
            <a:ext cx="6178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Dirección </a:t>
            </a:r>
            <a:r>
              <a:rPr lang="es-PE" dirty="0"/>
              <a:t>del Servicio de Atención Móvil de Urgencias - SAMU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76" y="2085974"/>
            <a:ext cx="3734773" cy="24898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876" y="2085973"/>
            <a:ext cx="3618966" cy="248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50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" name="ThinkstockPhotos-629779728.jpg" descr="ThinkstockPhotos-6297797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6913" y="0"/>
            <a:ext cx="1029711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758" name="¿Y EN MEDICINA?"/>
          <p:cNvSpPr txBox="1"/>
          <p:nvPr/>
        </p:nvSpPr>
        <p:spPr>
          <a:xfrm>
            <a:off x="5547365" y="311970"/>
            <a:ext cx="4977325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6400" b="1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4500" dirty="0">
                <a:solidFill>
                  <a:srgbClr val="00B050"/>
                </a:solidFill>
              </a:rPr>
              <a:t>¿Y EN MEDICINA?</a:t>
            </a:r>
          </a:p>
        </p:txBody>
      </p:sp>
    </p:spTree>
    <p:extLst>
      <p:ext uri="{BB962C8B-B14F-4D97-AF65-F5344CB8AC3E}">
        <p14:creationId xmlns:p14="http://schemas.microsoft.com/office/powerpoint/2010/main" val="161365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462339" y="256283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País</a:t>
            </a:r>
            <a:endParaRPr lang="es-PE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1524" y="573073"/>
            <a:ext cx="11039475" cy="1325563"/>
          </a:xfrm>
        </p:spPr>
        <p:txBody>
          <a:bodyPr>
            <a:noAutofit/>
          </a:bodyPr>
          <a:lstStyle/>
          <a:p>
            <a:r>
              <a:rPr lang="es-PE" sz="3200" b="1" dirty="0">
                <a:solidFill>
                  <a:schemeClr val="accent5"/>
                </a:solidFill>
              </a:rPr>
              <a:t>Telemedicina en APH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PE" dirty="0"/>
              <a:t>Principales patologías cardiológicas donde se utiliza la telemedicina:</a:t>
            </a:r>
          </a:p>
          <a:p>
            <a:pPr lvl="1"/>
            <a:r>
              <a:rPr lang="es-PE" dirty="0"/>
              <a:t>Infarto Agudo al Miocardio (IMA) con segmento ST elevado.</a:t>
            </a:r>
          </a:p>
          <a:p>
            <a:pPr lvl="1"/>
            <a:r>
              <a:rPr lang="es-PE" dirty="0"/>
              <a:t>Arritmias cardiacas.</a:t>
            </a:r>
          </a:p>
          <a:p>
            <a:pPr lvl="1"/>
            <a:r>
              <a:rPr lang="es-PE" dirty="0"/>
              <a:t>Bloqueos cardiacos.</a:t>
            </a:r>
          </a:p>
          <a:p>
            <a:pPr lvl="1"/>
            <a:r>
              <a:rPr lang="es-PE" dirty="0"/>
              <a:t>Otras isquemias cardiacas.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66" y="4052885"/>
            <a:ext cx="3150726" cy="195738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45" y="4052885"/>
            <a:ext cx="3588547" cy="195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3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lecha curvada hacia abajo 30"/>
          <p:cNvSpPr/>
          <p:nvPr/>
        </p:nvSpPr>
        <p:spPr>
          <a:xfrm>
            <a:off x="6829706" y="2445028"/>
            <a:ext cx="1428750" cy="56582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462339" y="256283"/>
            <a:ext cx="1149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País</a:t>
            </a:r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0" t="3365" r="3804"/>
          <a:stretch/>
        </p:blipFill>
        <p:spPr>
          <a:xfrm>
            <a:off x="154556" y="3458290"/>
            <a:ext cx="1422717" cy="135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" t="22807" r="4422" b="12755"/>
          <a:stretch/>
        </p:blipFill>
        <p:spPr>
          <a:xfrm>
            <a:off x="2268026" y="3527301"/>
            <a:ext cx="2725815" cy="1287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154556" y="4814490"/>
            <a:ext cx="1422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Inicio de síntomas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555667" y="4814489"/>
            <a:ext cx="2150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Llegada de ambulancia SAMU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84" y="3696188"/>
            <a:ext cx="776377" cy="1624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279" y="3602189"/>
            <a:ext cx="2204181" cy="1212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uadroTexto 12"/>
          <p:cNvSpPr txBox="1"/>
          <p:nvPr/>
        </p:nvSpPr>
        <p:spPr>
          <a:xfrm>
            <a:off x="7631105" y="4814488"/>
            <a:ext cx="215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Llegada al hospital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6199557" y="2128708"/>
            <a:ext cx="32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Transmisión telefónica del EKG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5466930" y="2918500"/>
            <a:ext cx="1609878" cy="539790"/>
            <a:chOff x="6047117" y="2512108"/>
            <a:chExt cx="1609878" cy="539790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7117" y="2513006"/>
              <a:ext cx="1080728" cy="5388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6267" y="2512108"/>
              <a:ext cx="1080728" cy="5388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405" y="3147379"/>
            <a:ext cx="1562318" cy="1667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CuadroTexto 17"/>
          <p:cNvSpPr txBox="1"/>
          <p:nvPr/>
        </p:nvSpPr>
        <p:spPr>
          <a:xfrm>
            <a:off x="10235941" y="4814487"/>
            <a:ext cx="215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 err="1"/>
              <a:t>Reperfusión</a:t>
            </a:r>
            <a:endParaRPr lang="es-PE" dirty="0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4" y="1293333"/>
            <a:ext cx="783188" cy="779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2" name="Conector recto de flecha 21"/>
          <p:cNvCxnSpPr/>
          <p:nvPr/>
        </p:nvCxnSpPr>
        <p:spPr>
          <a:xfrm>
            <a:off x="1767773" y="1753527"/>
            <a:ext cx="9269156" cy="0"/>
          </a:xfrm>
          <a:prstGeom prst="straightConnector1">
            <a:avLst/>
          </a:prstGeom>
          <a:ln w="41275"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echa derecha 22"/>
          <p:cNvSpPr/>
          <p:nvPr/>
        </p:nvSpPr>
        <p:spPr>
          <a:xfrm>
            <a:off x="1781175" y="4073517"/>
            <a:ext cx="390525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Flecha derecha 23"/>
          <p:cNvSpPr/>
          <p:nvPr/>
        </p:nvSpPr>
        <p:spPr>
          <a:xfrm>
            <a:off x="5382054" y="4028020"/>
            <a:ext cx="390525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5" name="Flecha derecha 24"/>
          <p:cNvSpPr/>
          <p:nvPr/>
        </p:nvSpPr>
        <p:spPr>
          <a:xfrm>
            <a:off x="6957207" y="4025892"/>
            <a:ext cx="390525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Flecha derecha 25"/>
          <p:cNvSpPr/>
          <p:nvPr/>
        </p:nvSpPr>
        <p:spPr>
          <a:xfrm>
            <a:off x="9958170" y="3883017"/>
            <a:ext cx="390525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7" name="Triángulo rectángulo 26"/>
          <p:cNvSpPr/>
          <p:nvPr/>
        </p:nvSpPr>
        <p:spPr>
          <a:xfrm flipH="1">
            <a:off x="0" y="5800667"/>
            <a:ext cx="12192000" cy="1057333"/>
          </a:xfrm>
          <a:prstGeom prst="rtTriangl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CuadroTexto 27"/>
          <p:cNvSpPr txBox="1"/>
          <p:nvPr/>
        </p:nvSpPr>
        <p:spPr>
          <a:xfrm>
            <a:off x="8273110" y="6273836"/>
            <a:ext cx="378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>
                <a:solidFill>
                  <a:schemeClr val="bg1"/>
                </a:solidFill>
              </a:rPr>
              <a:t>PÉRDIDA CRECIENTE DE MIOCITOS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2586549" y="1084919"/>
            <a:ext cx="7137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Objetivos de </a:t>
            </a:r>
            <a:r>
              <a:rPr lang="es-PE" b="1" dirty="0" err="1"/>
              <a:t>reperfusión</a:t>
            </a:r>
            <a:r>
              <a:rPr lang="es-PE" b="1" dirty="0"/>
              <a:t>: SAMU a droga &lt; 30 min, de SAMU a balón &lt; 90 min, comienzo de síntomas de </a:t>
            </a:r>
            <a:r>
              <a:rPr lang="es-PE" b="1" dirty="0" err="1"/>
              <a:t>reperfusión</a:t>
            </a:r>
            <a:r>
              <a:rPr lang="es-PE" b="1" dirty="0"/>
              <a:t> &lt; 120 min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4787254" y="5436171"/>
            <a:ext cx="32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EKG pre-hospitalario</a:t>
            </a:r>
          </a:p>
        </p:txBody>
      </p:sp>
    </p:spTree>
    <p:extLst>
      <p:ext uri="{BB962C8B-B14F-4D97-AF65-F5344CB8AC3E}">
        <p14:creationId xmlns:p14="http://schemas.microsoft.com/office/powerpoint/2010/main" val="357299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áfico 33"/>
          <p:cNvGraphicFramePr>
            <a:graphicFrameLocks/>
          </p:cNvGraphicFramePr>
          <p:nvPr/>
        </p:nvGraphicFramePr>
        <p:xfrm>
          <a:off x="4265373" y="4465153"/>
          <a:ext cx="3790763" cy="2009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Arequipa"/>
          <p:cNvSpPr>
            <a:spLocks/>
          </p:cNvSpPr>
          <p:nvPr/>
        </p:nvSpPr>
        <p:spPr bwMode="auto">
          <a:xfrm>
            <a:off x="5177688" y="1106248"/>
            <a:ext cx="1827358" cy="1677765"/>
          </a:xfrm>
          <a:custGeom>
            <a:avLst/>
            <a:gdLst>
              <a:gd name="T0" fmla="*/ 1198286345 w 1457"/>
              <a:gd name="T1" fmla="*/ 1240317511 h 954"/>
              <a:gd name="T2" fmla="*/ 1198286345 w 1457"/>
              <a:gd name="T3" fmla="*/ 1240317511 h 954"/>
              <a:gd name="T4" fmla="*/ 1198286345 w 1457"/>
              <a:gd name="T5" fmla="*/ 1240317511 h 954"/>
              <a:gd name="T6" fmla="*/ 1198286345 w 1457"/>
              <a:gd name="T7" fmla="*/ 1240317511 h 954"/>
              <a:gd name="T8" fmla="*/ 1198286345 w 1457"/>
              <a:gd name="T9" fmla="*/ 1240317511 h 954"/>
              <a:gd name="T10" fmla="*/ 1198286345 w 1457"/>
              <a:gd name="T11" fmla="*/ 1240317511 h 954"/>
              <a:gd name="T12" fmla="*/ 1198286345 w 1457"/>
              <a:gd name="T13" fmla="*/ 1240317511 h 954"/>
              <a:gd name="T14" fmla="*/ 1198286345 w 1457"/>
              <a:gd name="T15" fmla="*/ 1240317511 h 954"/>
              <a:gd name="T16" fmla="*/ 1198286345 w 1457"/>
              <a:gd name="T17" fmla="*/ 1240317511 h 954"/>
              <a:gd name="T18" fmla="*/ 1198286345 w 1457"/>
              <a:gd name="T19" fmla="*/ 1240317511 h 954"/>
              <a:gd name="T20" fmla="*/ 1198286345 w 1457"/>
              <a:gd name="T21" fmla="*/ 1240317511 h 954"/>
              <a:gd name="T22" fmla="*/ 1198286345 w 1457"/>
              <a:gd name="T23" fmla="*/ 1240317511 h 954"/>
              <a:gd name="T24" fmla="*/ 1198286345 w 1457"/>
              <a:gd name="T25" fmla="*/ 1240317511 h 954"/>
              <a:gd name="T26" fmla="*/ 1198286345 w 1457"/>
              <a:gd name="T27" fmla="*/ 1240317511 h 954"/>
              <a:gd name="T28" fmla="*/ 1198286345 w 1457"/>
              <a:gd name="T29" fmla="*/ 1240317511 h 954"/>
              <a:gd name="T30" fmla="*/ 1198286345 w 1457"/>
              <a:gd name="T31" fmla="*/ 1240317511 h 954"/>
              <a:gd name="T32" fmla="*/ 1198286345 w 1457"/>
              <a:gd name="T33" fmla="*/ 1240317511 h 954"/>
              <a:gd name="T34" fmla="*/ 1198286345 w 1457"/>
              <a:gd name="T35" fmla="*/ 1240317511 h 954"/>
              <a:gd name="T36" fmla="*/ 1198286345 w 1457"/>
              <a:gd name="T37" fmla="*/ 1240317511 h 954"/>
              <a:gd name="T38" fmla="*/ 1198286345 w 1457"/>
              <a:gd name="T39" fmla="*/ 1240317511 h 954"/>
              <a:gd name="T40" fmla="*/ 1198286345 w 1457"/>
              <a:gd name="T41" fmla="*/ 1240317511 h 954"/>
              <a:gd name="T42" fmla="*/ 1198286345 w 1457"/>
              <a:gd name="T43" fmla="*/ 1240317511 h 954"/>
              <a:gd name="T44" fmla="*/ 1198286345 w 1457"/>
              <a:gd name="T45" fmla="*/ 1240317511 h 954"/>
              <a:gd name="T46" fmla="*/ 1198286345 w 1457"/>
              <a:gd name="T47" fmla="*/ 1240317511 h 954"/>
              <a:gd name="T48" fmla="*/ 1198286345 w 1457"/>
              <a:gd name="T49" fmla="*/ 1240317511 h 954"/>
              <a:gd name="T50" fmla="*/ 1198286345 w 1457"/>
              <a:gd name="T51" fmla="*/ 1240317511 h 954"/>
              <a:gd name="T52" fmla="*/ 1198286345 w 1457"/>
              <a:gd name="T53" fmla="*/ 1240317511 h 954"/>
              <a:gd name="T54" fmla="*/ 1198286345 w 1457"/>
              <a:gd name="T55" fmla="*/ 1240317511 h 954"/>
              <a:gd name="T56" fmla="*/ 1198286345 w 1457"/>
              <a:gd name="T57" fmla="*/ 1240317511 h 954"/>
              <a:gd name="T58" fmla="*/ 1198286345 w 1457"/>
              <a:gd name="T59" fmla="*/ 1240317511 h 954"/>
              <a:gd name="T60" fmla="*/ 1198286345 w 1457"/>
              <a:gd name="T61" fmla="*/ 1240317511 h 954"/>
              <a:gd name="T62" fmla="*/ 1198286345 w 1457"/>
              <a:gd name="T63" fmla="*/ 1240317511 h 954"/>
              <a:gd name="T64" fmla="*/ 1198286345 w 1457"/>
              <a:gd name="T65" fmla="*/ 1240317511 h 954"/>
              <a:gd name="T66" fmla="*/ 1198286345 w 1457"/>
              <a:gd name="T67" fmla="*/ 1240317511 h 954"/>
              <a:gd name="T68" fmla="*/ 1198286345 w 1457"/>
              <a:gd name="T69" fmla="*/ 1240317511 h 954"/>
              <a:gd name="T70" fmla="*/ 1198286345 w 1457"/>
              <a:gd name="T71" fmla="*/ 1240317511 h 954"/>
              <a:gd name="T72" fmla="*/ 1198286345 w 1457"/>
              <a:gd name="T73" fmla="*/ 1240317511 h 954"/>
              <a:gd name="T74" fmla="*/ 1198286345 w 1457"/>
              <a:gd name="T75" fmla="*/ 1240317511 h 954"/>
              <a:gd name="T76" fmla="*/ 1198286345 w 1457"/>
              <a:gd name="T77" fmla="*/ 1240317511 h 954"/>
              <a:gd name="T78" fmla="*/ 1198286345 w 1457"/>
              <a:gd name="T79" fmla="*/ 1240317511 h 954"/>
              <a:gd name="T80" fmla="*/ 1198286345 w 1457"/>
              <a:gd name="T81" fmla="*/ 1240317511 h 954"/>
              <a:gd name="T82" fmla="*/ 1198286345 w 1457"/>
              <a:gd name="T83" fmla="*/ 1240317511 h 954"/>
              <a:gd name="T84" fmla="*/ 1198286345 w 1457"/>
              <a:gd name="T85" fmla="*/ 1240317511 h 954"/>
              <a:gd name="T86" fmla="*/ 1198286345 w 1457"/>
              <a:gd name="T87" fmla="*/ 1240317511 h 954"/>
              <a:gd name="T88" fmla="*/ 1198286345 w 1457"/>
              <a:gd name="T89" fmla="*/ 1240317511 h 95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457"/>
              <a:gd name="T136" fmla="*/ 0 h 954"/>
              <a:gd name="T137" fmla="*/ 1457 w 1457"/>
              <a:gd name="T138" fmla="*/ 954 h 95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457" h="954">
                <a:moveTo>
                  <a:pt x="117" y="150"/>
                </a:moveTo>
                <a:cubicBezTo>
                  <a:pt x="98" y="147"/>
                  <a:pt x="87" y="147"/>
                  <a:pt x="69" y="153"/>
                </a:cubicBezTo>
                <a:cubicBezTo>
                  <a:pt x="65" y="165"/>
                  <a:pt x="62" y="189"/>
                  <a:pt x="51" y="198"/>
                </a:cubicBezTo>
                <a:cubicBezTo>
                  <a:pt x="46" y="203"/>
                  <a:pt x="33" y="210"/>
                  <a:pt x="33" y="210"/>
                </a:cubicBezTo>
                <a:cubicBezTo>
                  <a:pt x="28" y="226"/>
                  <a:pt x="14" y="242"/>
                  <a:pt x="0" y="252"/>
                </a:cubicBezTo>
                <a:cubicBezTo>
                  <a:pt x="4" y="264"/>
                  <a:pt x="6" y="269"/>
                  <a:pt x="18" y="273"/>
                </a:cubicBezTo>
                <a:cubicBezTo>
                  <a:pt x="27" y="287"/>
                  <a:pt x="38" y="284"/>
                  <a:pt x="51" y="297"/>
                </a:cubicBezTo>
                <a:cubicBezTo>
                  <a:pt x="80" y="326"/>
                  <a:pt x="133" y="344"/>
                  <a:pt x="171" y="354"/>
                </a:cubicBezTo>
                <a:cubicBezTo>
                  <a:pt x="177" y="358"/>
                  <a:pt x="183" y="362"/>
                  <a:pt x="189" y="366"/>
                </a:cubicBezTo>
                <a:cubicBezTo>
                  <a:pt x="192" y="368"/>
                  <a:pt x="198" y="372"/>
                  <a:pt x="198" y="372"/>
                </a:cubicBezTo>
                <a:cubicBezTo>
                  <a:pt x="223" y="410"/>
                  <a:pt x="219" y="407"/>
                  <a:pt x="270" y="411"/>
                </a:cubicBezTo>
                <a:cubicBezTo>
                  <a:pt x="279" y="414"/>
                  <a:pt x="288" y="417"/>
                  <a:pt x="297" y="420"/>
                </a:cubicBezTo>
                <a:cubicBezTo>
                  <a:pt x="303" y="422"/>
                  <a:pt x="308" y="434"/>
                  <a:pt x="312" y="438"/>
                </a:cubicBezTo>
                <a:cubicBezTo>
                  <a:pt x="317" y="444"/>
                  <a:pt x="330" y="439"/>
                  <a:pt x="336" y="443"/>
                </a:cubicBezTo>
                <a:cubicBezTo>
                  <a:pt x="342" y="447"/>
                  <a:pt x="345" y="458"/>
                  <a:pt x="351" y="465"/>
                </a:cubicBezTo>
                <a:cubicBezTo>
                  <a:pt x="363" y="483"/>
                  <a:pt x="357" y="482"/>
                  <a:pt x="372" y="486"/>
                </a:cubicBezTo>
                <a:cubicBezTo>
                  <a:pt x="380" y="488"/>
                  <a:pt x="396" y="492"/>
                  <a:pt x="396" y="492"/>
                </a:cubicBezTo>
                <a:cubicBezTo>
                  <a:pt x="408" y="510"/>
                  <a:pt x="417" y="520"/>
                  <a:pt x="438" y="525"/>
                </a:cubicBezTo>
                <a:cubicBezTo>
                  <a:pt x="457" y="544"/>
                  <a:pt x="465" y="541"/>
                  <a:pt x="495" y="543"/>
                </a:cubicBezTo>
                <a:cubicBezTo>
                  <a:pt x="518" y="549"/>
                  <a:pt x="533" y="554"/>
                  <a:pt x="552" y="567"/>
                </a:cubicBezTo>
                <a:cubicBezTo>
                  <a:pt x="557" y="571"/>
                  <a:pt x="564" y="571"/>
                  <a:pt x="570" y="573"/>
                </a:cubicBezTo>
                <a:cubicBezTo>
                  <a:pt x="578" y="576"/>
                  <a:pt x="594" y="579"/>
                  <a:pt x="594" y="579"/>
                </a:cubicBezTo>
                <a:cubicBezTo>
                  <a:pt x="596" y="582"/>
                  <a:pt x="600" y="584"/>
                  <a:pt x="600" y="588"/>
                </a:cubicBezTo>
                <a:cubicBezTo>
                  <a:pt x="600" y="594"/>
                  <a:pt x="594" y="606"/>
                  <a:pt x="594" y="606"/>
                </a:cubicBezTo>
                <a:cubicBezTo>
                  <a:pt x="603" y="633"/>
                  <a:pt x="655" y="620"/>
                  <a:pt x="672" y="621"/>
                </a:cubicBezTo>
                <a:cubicBezTo>
                  <a:pt x="682" y="627"/>
                  <a:pt x="686" y="637"/>
                  <a:pt x="696" y="642"/>
                </a:cubicBezTo>
                <a:cubicBezTo>
                  <a:pt x="718" y="653"/>
                  <a:pt x="742" y="670"/>
                  <a:pt x="762" y="683"/>
                </a:cubicBezTo>
                <a:cubicBezTo>
                  <a:pt x="777" y="691"/>
                  <a:pt x="774" y="688"/>
                  <a:pt x="782" y="693"/>
                </a:cubicBezTo>
                <a:cubicBezTo>
                  <a:pt x="790" y="698"/>
                  <a:pt x="792" y="707"/>
                  <a:pt x="808" y="713"/>
                </a:cubicBezTo>
                <a:cubicBezTo>
                  <a:pt x="824" y="719"/>
                  <a:pt x="860" y="722"/>
                  <a:pt x="880" y="729"/>
                </a:cubicBezTo>
                <a:cubicBezTo>
                  <a:pt x="900" y="736"/>
                  <a:pt x="916" y="747"/>
                  <a:pt x="928" y="755"/>
                </a:cubicBezTo>
                <a:cubicBezTo>
                  <a:pt x="937" y="764"/>
                  <a:pt x="954" y="777"/>
                  <a:pt x="954" y="777"/>
                </a:cubicBezTo>
                <a:cubicBezTo>
                  <a:pt x="955" y="780"/>
                  <a:pt x="960" y="800"/>
                  <a:pt x="966" y="804"/>
                </a:cubicBezTo>
                <a:cubicBezTo>
                  <a:pt x="971" y="807"/>
                  <a:pt x="978" y="808"/>
                  <a:pt x="984" y="810"/>
                </a:cubicBezTo>
                <a:cubicBezTo>
                  <a:pt x="987" y="811"/>
                  <a:pt x="993" y="813"/>
                  <a:pt x="993" y="813"/>
                </a:cubicBezTo>
                <a:cubicBezTo>
                  <a:pt x="1011" y="840"/>
                  <a:pt x="1009" y="837"/>
                  <a:pt x="1047" y="840"/>
                </a:cubicBezTo>
                <a:cubicBezTo>
                  <a:pt x="1067" y="847"/>
                  <a:pt x="1080" y="870"/>
                  <a:pt x="1095" y="885"/>
                </a:cubicBezTo>
                <a:cubicBezTo>
                  <a:pt x="1110" y="895"/>
                  <a:pt x="1128" y="907"/>
                  <a:pt x="1138" y="911"/>
                </a:cubicBezTo>
                <a:cubicBezTo>
                  <a:pt x="1148" y="915"/>
                  <a:pt x="1147" y="905"/>
                  <a:pt x="1152" y="906"/>
                </a:cubicBezTo>
                <a:cubicBezTo>
                  <a:pt x="1182" y="916"/>
                  <a:pt x="1136" y="899"/>
                  <a:pt x="1170" y="918"/>
                </a:cubicBezTo>
                <a:cubicBezTo>
                  <a:pt x="1176" y="921"/>
                  <a:pt x="1188" y="924"/>
                  <a:pt x="1188" y="924"/>
                </a:cubicBezTo>
                <a:cubicBezTo>
                  <a:pt x="1197" y="930"/>
                  <a:pt x="1219" y="953"/>
                  <a:pt x="1227" y="954"/>
                </a:cubicBezTo>
                <a:cubicBezTo>
                  <a:pt x="1223" y="943"/>
                  <a:pt x="1223" y="936"/>
                  <a:pt x="1236" y="930"/>
                </a:cubicBezTo>
                <a:cubicBezTo>
                  <a:pt x="1242" y="927"/>
                  <a:pt x="1248" y="926"/>
                  <a:pt x="1254" y="924"/>
                </a:cubicBezTo>
                <a:cubicBezTo>
                  <a:pt x="1257" y="923"/>
                  <a:pt x="1263" y="921"/>
                  <a:pt x="1263" y="921"/>
                </a:cubicBezTo>
                <a:cubicBezTo>
                  <a:pt x="1265" y="917"/>
                  <a:pt x="1272" y="908"/>
                  <a:pt x="1272" y="903"/>
                </a:cubicBezTo>
                <a:cubicBezTo>
                  <a:pt x="1271" y="895"/>
                  <a:pt x="1282" y="881"/>
                  <a:pt x="1282" y="881"/>
                </a:cubicBezTo>
                <a:cubicBezTo>
                  <a:pt x="1282" y="875"/>
                  <a:pt x="1303" y="870"/>
                  <a:pt x="1296" y="861"/>
                </a:cubicBezTo>
                <a:cubicBezTo>
                  <a:pt x="1289" y="852"/>
                  <a:pt x="1254" y="840"/>
                  <a:pt x="1242" y="828"/>
                </a:cubicBezTo>
                <a:cubicBezTo>
                  <a:pt x="1231" y="813"/>
                  <a:pt x="1227" y="808"/>
                  <a:pt x="1224" y="789"/>
                </a:cubicBezTo>
                <a:cubicBezTo>
                  <a:pt x="1222" y="778"/>
                  <a:pt x="1234" y="776"/>
                  <a:pt x="1236" y="771"/>
                </a:cubicBezTo>
                <a:cubicBezTo>
                  <a:pt x="1238" y="766"/>
                  <a:pt x="1232" y="761"/>
                  <a:pt x="1236" y="756"/>
                </a:cubicBezTo>
                <a:cubicBezTo>
                  <a:pt x="1245" y="750"/>
                  <a:pt x="1263" y="741"/>
                  <a:pt x="1263" y="741"/>
                </a:cubicBezTo>
                <a:cubicBezTo>
                  <a:pt x="1281" y="746"/>
                  <a:pt x="1288" y="751"/>
                  <a:pt x="1305" y="747"/>
                </a:cubicBezTo>
                <a:cubicBezTo>
                  <a:pt x="1304" y="741"/>
                  <a:pt x="1303" y="735"/>
                  <a:pt x="1302" y="729"/>
                </a:cubicBezTo>
                <a:cubicBezTo>
                  <a:pt x="1300" y="723"/>
                  <a:pt x="1296" y="711"/>
                  <a:pt x="1296" y="711"/>
                </a:cubicBezTo>
                <a:cubicBezTo>
                  <a:pt x="1297" y="707"/>
                  <a:pt x="1296" y="702"/>
                  <a:pt x="1299" y="699"/>
                </a:cubicBezTo>
                <a:cubicBezTo>
                  <a:pt x="1310" y="686"/>
                  <a:pt x="1358" y="656"/>
                  <a:pt x="1374" y="651"/>
                </a:cubicBezTo>
                <a:cubicBezTo>
                  <a:pt x="1394" y="654"/>
                  <a:pt x="1398" y="656"/>
                  <a:pt x="1404" y="675"/>
                </a:cubicBezTo>
                <a:cubicBezTo>
                  <a:pt x="1411" y="649"/>
                  <a:pt x="1415" y="640"/>
                  <a:pt x="1396" y="627"/>
                </a:cubicBezTo>
                <a:cubicBezTo>
                  <a:pt x="1387" y="599"/>
                  <a:pt x="1411" y="604"/>
                  <a:pt x="1428" y="600"/>
                </a:cubicBezTo>
                <a:cubicBezTo>
                  <a:pt x="1448" y="587"/>
                  <a:pt x="1444" y="571"/>
                  <a:pt x="1437" y="549"/>
                </a:cubicBezTo>
                <a:cubicBezTo>
                  <a:pt x="1440" y="538"/>
                  <a:pt x="1452" y="519"/>
                  <a:pt x="1452" y="519"/>
                </a:cubicBezTo>
                <a:cubicBezTo>
                  <a:pt x="1453" y="507"/>
                  <a:pt x="1457" y="477"/>
                  <a:pt x="1454" y="467"/>
                </a:cubicBezTo>
                <a:cubicBezTo>
                  <a:pt x="1451" y="457"/>
                  <a:pt x="1436" y="463"/>
                  <a:pt x="1431" y="456"/>
                </a:cubicBezTo>
                <a:cubicBezTo>
                  <a:pt x="1427" y="448"/>
                  <a:pt x="1422" y="435"/>
                  <a:pt x="1422" y="425"/>
                </a:cubicBezTo>
                <a:cubicBezTo>
                  <a:pt x="1422" y="415"/>
                  <a:pt x="1427" y="403"/>
                  <a:pt x="1428" y="393"/>
                </a:cubicBezTo>
                <a:cubicBezTo>
                  <a:pt x="1429" y="384"/>
                  <a:pt x="1428" y="375"/>
                  <a:pt x="1431" y="366"/>
                </a:cubicBezTo>
                <a:cubicBezTo>
                  <a:pt x="1432" y="362"/>
                  <a:pt x="1430" y="371"/>
                  <a:pt x="1428" y="367"/>
                </a:cubicBezTo>
                <a:cubicBezTo>
                  <a:pt x="1428" y="365"/>
                  <a:pt x="1426" y="367"/>
                  <a:pt x="1420" y="363"/>
                </a:cubicBezTo>
                <a:cubicBezTo>
                  <a:pt x="1415" y="356"/>
                  <a:pt x="1402" y="330"/>
                  <a:pt x="1396" y="325"/>
                </a:cubicBezTo>
                <a:cubicBezTo>
                  <a:pt x="1400" y="315"/>
                  <a:pt x="1384" y="339"/>
                  <a:pt x="1383" y="336"/>
                </a:cubicBezTo>
                <a:cubicBezTo>
                  <a:pt x="1380" y="329"/>
                  <a:pt x="1397" y="303"/>
                  <a:pt x="1392" y="297"/>
                </a:cubicBezTo>
                <a:cubicBezTo>
                  <a:pt x="1387" y="292"/>
                  <a:pt x="1366" y="310"/>
                  <a:pt x="1359" y="309"/>
                </a:cubicBezTo>
                <a:cubicBezTo>
                  <a:pt x="1351" y="307"/>
                  <a:pt x="1346" y="300"/>
                  <a:pt x="1346" y="283"/>
                </a:cubicBezTo>
                <a:cubicBezTo>
                  <a:pt x="1346" y="266"/>
                  <a:pt x="1357" y="221"/>
                  <a:pt x="1359" y="204"/>
                </a:cubicBezTo>
                <a:cubicBezTo>
                  <a:pt x="1358" y="196"/>
                  <a:pt x="1361" y="186"/>
                  <a:pt x="1356" y="180"/>
                </a:cubicBezTo>
                <a:cubicBezTo>
                  <a:pt x="1352" y="175"/>
                  <a:pt x="1333" y="161"/>
                  <a:pt x="1324" y="161"/>
                </a:cubicBezTo>
                <a:cubicBezTo>
                  <a:pt x="1315" y="161"/>
                  <a:pt x="1308" y="177"/>
                  <a:pt x="1300" y="177"/>
                </a:cubicBezTo>
                <a:cubicBezTo>
                  <a:pt x="1292" y="177"/>
                  <a:pt x="1281" y="167"/>
                  <a:pt x="1275" y="162"/>
                </a:cubicBezTo>
                <a:cubicBezTo>
                  <a:pt x="1271" y="156"/>
                  <a:pt x="1267" y="150"/>
                  <a:pt x="1263" y="144"/>
                </a:cubicBezTo>
                <a:cubicBezTo>
                  <a:pt x="1261" y="141"/>
                  <a:pt x="1257" y="135"/>
                  <a:pt x="1257" y="135"/>
                </a:cubicBezTo>
                <a:cubicBezTo>
                  <a:pt x="1240" y="141"/>
                  <a:pt x="1249" y="157"/>
                  <a:pt x="1233" y="165"/>
                </a:cubicBezTo>
                <a:cubicBezTo>
                  <a:pt x="1226" y="169"/>
                  <a:pt x="1220" y="180"/>
                  <a:pt x="1212" y="183"/>
                </a:cubicBezTo>
                <a:cubicBezTo>
                  <a:pt x="1190" y="191"/>
                  <a:pt x="1188" y="171"/>
                  <a:pt x="1150" y="169"/>
                </a:cubicBezTo>
                <a:cubicBezTo>
                  <a:pt x="1147" y="167"/>
                  <a:pt x="1136" y="180"/>
                  <a:pt x="1134" y="177"/>
                </a:cubicBezTo>
                <a:cubicBezTo>
                  <a:pt x="1131" y="172"/>
                  <a:pt x="1128" y="159"/>
                  <a:pt x="1128" y="159"/>
                </a:cubicBezTo>
                <a:cubicBezTo>
                  <a:pt x="1132" y="147"/>
                  <a:pt x="1140" y="144"/>
                  <a:pt x="1149" y="135"/>
                </a:cubicBezTo>
                <a:cubicBezTo>
                  <a:pt x="1151" y="128"/>
                  <a:pt x="1150" y="119"/>
                  <a:pt x="1146" y="115"/>
                </a:cubicBezTo>
                <a:cubicBezTo>
                  <a:pt x="1142" y="111"/>
                  <a:pt x="1133" y="123"/>
                  <a:pt x="1125" y="111"/>
                </a:cubicBezTo>
                <a:cubicBezTo>
                  <a:pt x="1110" y="89"/>
                  <a:pt x="1121" y="54"/>
                  <a:pt x="1098" y="39"/>
                </a:cubicBezTo>
                <a:cubicBezTo>
                  <a:pt x="1086" y="22"/>
                  <a:pt x="1072" y="17"/>
                  <a:pt x="1053" y="12"/>
                </a:cubicBezTo>
                <a:cubicBezTo>
                  <a:pt x="1059" y="43"/>
                  <a:pt x="1058" y="49"/>
                  <a:pt x="1056" y="87"/>
                </a:cubicBezTo>
                <a:cubicBezTo>
                  <a:pt x="1045" y="86"/>
                  <a:pt x="1031" y="89"/>
                  <a:pt x="1023" y="81"/>
                </a:cubicBezTo>
                <a:cubicBezTo>
                  <a:pt x="1016" y="78"/>
                  <a:pt x="1025" y="61"/>
                  <a:pt x="1022" y="57"/>
                </a:cubicBezTo>
                <a:cubicBezTo>
                  <a:pt x="1019" y="53"/>
                  <a:pt x="1010" y="55"/>
                  <a:pt x="1002" y="57"/>
                </a:cubicBezTo>
                <a:cubicBezTo>
                  <a:pt x="992" y="60"/>
                  <a:pt x="985" y="66"/>
                  <a:pt x="975" y="69"/>
                </a:cubicBezTo>
                <a:cubicBezTo>
                  <a:pt x="965" y="69"/>
                  <a:pt x="942" y="69"/>
                  <a:pt x="932" y="65"/>
                </a:cubicBezTo>
                <a:cubicBezTo>
                  <a:pt x="922" y="61"/>
                  <a:pt x="923" y="51"/>
                  <a:pt x="912" y="42"/>
                </a:cubicBezTo>
                <a:cubicBezTo>
                  <a:pt x="880" y="10"/>
                  <a:pt x="924" y="6"/>
                  <a:pt x="867" y="12"/>
                </a:cubicBezTo>
                <a:cubicBezTo>
                  <a:pt x="855" y="9"/>
                  <a:pt x="849" y="6"/>
                  <a:pt x="844" y="7"/>
                </a:cubicBezTo>
                <a:cubicBezTo>
                  <a:pt x="839" y="8"/>
                  <a:pt x="840" y="22"/>
                  <a:pt x="834" y="21"/>
                </a:cubicBezTo>
                <a:cubicBezTo>
                  <a:pt x="826" y="9"/>
                  <a:pt x="822" y="4"/>
                  <a:pt x="807" y="0"/>
                </a:cubicBezTo>
                <a:cubicBezTo>
                  <a:pt x="793" y="5"/>
                  <a:pt x="799" y="6"/>
                  <a:pt x="788" y="17"/>
                </a:cubicBezTo>
                <a:cubicBezTo>
                  <a:pt x="785" y="36"/>
                  <a:pt x="764" y="35"/>
                  <a:pt x="759" y="51"/>
                </a:cubicBezTo>
                <a:cubicBezTo>
                  <a:pt x="752" y="56"/>
                  <a:pt x="749" y="31"/>
                  <a:pt x="744" y="31"/>
                </a:cubicBezTo>
                <a:cubicBezTo>
                  <a:pt x="739" y="31"/>
                  <a:pt x="733" y="41"/>
                  <a:pt x="729" y="48"/>
                </a:cubicBezTo>
                <a:cubicBezTo>
                  <a:pt x="724" y="56"/>
                  <a:pt x="717" y="75"/>
                  <a:pt x="717" y="75"/>
                </a:cubicBezTo>
                <a:cubicBezTo>
                  <a:pt x="720" y="92"/>
                  <a:pt x="725" y="107"/>
                  <a:pt x="729" y="123"/>
                </a:cubicBezTo>
                <a:cubicBezTo>
                  <a:pt x="708" y="164"/>
                  <a:pt x="726" y="200"/>
                  <a:pt x="669" y="207"/>
                </a:cubicBezTo>
                <a:cubicBezTo>
                  <a:pt x="655" y="202"/>
                  <a:pt x="654" y="207"/>
                  <a:pt x="642" y="213"/>
                </a:cubicBezTo>
                <a:cubicBezTo>
                  <a:pt x="636" y="216"/>
                  <a:pt x="624" y="219"/>
                  <a:pt x="624" y="219"/>
                </a:cubicBezTo>
                <a:cubicBezTo>
                  <a:pt x="615" y="233"/>
                  <a:pt x="610" y="244"/>
                  <a:pt x="594" y="249"/>
                </a:cubicBezTo>
                <a:cubicBezTo>
                  <a:pt x="566" y="246"/>
                  <a:pt x="563" y="239"/>
                  <a:pt x="540" y="231"/>
                </a:cubicBezTo>
                <a:cubicBezTo>
                  <a:pt x="531" y="232"/>
                  <a:pt x="522" y="232"/>
                  <a:pt x="513" y="234"/>
                </a:cubicBezTo>
                <a:cubicBezTo>
                  <a:pt x="507" y="235"/>
                  <a:pt x="495" y="240"/>
                  <a:pt x="495" y="240"/>
                </a:cubicBezTo>
                <a:cubicBezTo>
                  <a:pt x="485" y="250"/>
                  <a:pt x="482" y="257"/>
                  <a:pt x="468" y="252"/>
                </a:cubicBezTo>
                <a:cubicBezTo>
                  <a:pt x="459" y="251"/>
                  <a:pt x="453" y="224"/>
                  <a:pt x="446" y="221"/>
                </a:cubicBezTo>
                <a:cubicBezTo>
                  <a:pt x="439" y="218"/>
                  <a:pt x="432" y="223"/>
                  <a:pt x="426" y="231"/>
                </a:cubicBezTo>
                <a:cubicBezTo>
                  <a:pt x="404" y="242"/>
                  <a:pt x="419" y="253"/>
                  <a:pt x="408" y="270"/>
                </a:cubicBezTo>
                <a:cubicBezTo>
                  <a:pt x="403" y="279"/>
                  <a:pt x="402" y="285"/>
                  <a:pt x="398" y="289"/>
                </a:cubicBezTo>
                <a:cubicBezTo>
                  <a:pt x="394" y="293"/>
                  <a:pt x="389" y="290"/>
                  <a:pt x="382" y="295"/>
                </a:cubicBezTo>
                <a:cubicBezTo>
                  <a:pt x="375" y="300"/>
                  <a:pt x="364" y="318"/>
                  <a:pt x="358" y="317"/>
                </a:cubicBezTo>
                <a:cubicBezTo>
                  <a:pt x="352" y="316"/>
                  <a:pt x="350" y="288"/>
                  <a:pt x="348" y="288"/>
                </a:cubicBezTo>
                <a:cubicBezTo>
                  <a:pt x="343" y="291"/>
                  <a:pt x="350" y="322"/>
                  <a:pt x="348" y="315"/>
                </a:cubicBezTo>
                <a:cubicBezTo>
                  <a:pt x="342" y="291"/>
                  <a:pt x="360" y="255"/>
                  <a:pt x="333" y="246"/>
                </a:cubicBezTo>
                <a:cubicBezTo>
                  <a:pt x="321" y="249"/>
                  <a:pt x="320" y="246"/>
                  <a:pt x="315" y="258"/>
                </a:cubicBezTo>
                <a:cubicBezTo>
                  <a:pt x="312" y="264"/>
                  <a:pt x="309" y="276"/>
                  <a:pt x="309" y="276"/>
                </a:cubicBezTo>
                <a:cubicBezTo>
                  <a:pt x="304" y="276"/>
                  <a:pt x="280" y="281"/>
                  <a:pt x="272" y="273"/>
                </a:cubicBezTo>
                <a:cubicBezTo>
                  <a:pt x="264" y="265"/>
                  <a:pt x="266" y="238"/>
                  <a:pt x="261" y="228"/>
                </a:cubicBezTo>
                <a:cubicBezTo>
                  <a:pt x="260" y="227"/>
                  <a:pt x="243" y="214"/>
                  <a:pt x="240" y="213"/>
                </a:cubicBezTo>
                <a:cubicBezTo>
                  <a:pt x="234" y="210"/>
                  <a:pt x="222" y="207"/>
                  <a:pt x="222" y="207"/>
                </a:cubicBezTo>
                <a:cubicBezTo>
                  <a:pt x="227" y="184"/>
                  <a:pt x="215" y="171"/>
                  <a:pt x="192" y="165"/>
                </a:cubicBezTo>
                <a:cubicBezTo>
                  <a:pt x="174" y="153"/>
                  <a:pt x="142" y="153"/>
                  <a:pt x="120" y="150"/>
                </a:cubicBezTo>
                <a:cubicBezTo>
                  <a:pt x="106" y="152"/>
                  <a:pt x="91" y="154"/>
                  <a:pt x="105" y="168"/>
                </a:cubicBezTo>
              </a:path>
            </a:pathLst>
          </a:custGeom>
          <a:solidFill>
            <a:srgbClr val="7030A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pic>
        <p:nvPicPr>
          <p:cNvPr id="119" name="Imagen 8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99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39373">
            <a:off x="2612948" y="1609779"/>
            <a:ext cx="884676" cy="892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72D6E713-8B8A-44C5-AB81-5E84DB5357A8}"/>
              </a:ext>
            </a:extLst>
          </p:cNvPr>
          <p:cNvSpPr txBox="1"/>
          <p:nvPr/>
        </p:nvSpPr>
        <p:spPr>
          <a:xfrm>
            <a:off x="2261904" y="89206"/>
            <a:ext cx="759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ctr"/>
            <a:r>
              <a:rPr lang="es-PE" sz="1800" dirty="0">
                <a:solidFill>
                  <a:schemeClr val="accent1">
                    <a:lumMod val="50000"/>
                  </a:schemeClr>
                </a:solidFill>
              </a:rPr>
              <a:t>Telesalud en la región</a:t>
            </a:r>
          </a:p>
          <a:p>
            <a:pPr algn="ctr"/>
            <a:r>
              <a:rPr lang="es-PE" sz="1800" dirty="0">
                <a:solidFill>
                  <a:schemeClr val="accent1">
                    <a:lumMod val="50000"/>
                  </a:schemeClr>
                </a:solidFill>
              </a:rPr>
              <a:t>(año 2017 - 2019)</a:t>
            </a:r>
          </a:p>
        </p:txBody>
      </p:sp>
      <p:sp>
        <p:nvSpPr>
          <p:cNvPr id="89" name="CuadroTexto 88"/>
          <p:cNvSpPr txBox="1"/>
          <p:nvPr/>
        </p:nvSpPr>
        <p:spPr>
          <a:xfrm>
            <a:off x="5686425" y="1705435"/>
            <a:ext cx="1318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>
                <a:solidFill>
                  <a:schemeClr val="bg1"/>
                </a:solidFill>
              </a:rPr>
              <a:t>AREQUIPA</a:t>
            </a:r>
          </a:p>
        </p:txBody>
      </p:sp>
      <p:pic>
        <p:nvPicPr>
          <p:cNvPr id="96" name="Imagen 8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3D63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39373">
            <a:off x="5580105" y="4543440"/>
            <a:ext cx="884676" cy="892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Elipse 97">
            <a:extLst>
              <a:ext uri="{FF2B5EF4-FFF2-40B4-BE49-F238E27FC236}">
                <a16:creationId xmlns="" xmlns:a16="http://schemas.microsoft.com/office/drawing/2014/main" id="{E0614758-88ED-1A4D-86B6-1C6BCF352ADD}"/>
              </a:ext>
            </a:extLst>
          </p:cNvPr>
          <p:cNvSpPr/>
          <p:nvPr/>
        </p:nvSpPr>
        <p:spPr>
          <a:xfrm>
            <a:off x="5334219" y="4403053"/>
            <a:ext cx="1376449" cy="114512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PE" sz="2800" b="1" dirty="0">
                <a:solidFill>
                  <a:schemeClr val="bg1">
                    <a:lumMod val="50000"/>
                  </a:schemeClr>
                </a:solidFill>
              </a:rPr>
              <a:t>196</a:t>
            </a:r>
            <a:endParaRPr lang="es-PE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1" name="Imagen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6" y="1837659"/>
            <a:ext cx="722147" cy="45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Rectángulo 102">
            <a:extLst>
              <a:ext uri="{FF2B5EF4-FFF2-40B4-BE49-F238E27FC236}">
                <a16:creationId xmlns="" xmlns:a16="http://schemas.microsoft.com/office/drawing/2014/main" id="{C27A4C68-172E-F147-B155-12B692DCE984}"/>
              </a:ext>
            </a:extLst>
          </p:cNvPr>
          <p:cNvSpPr/>
          <p:nvPr/>
        </p:nvSpPr>
        <p:spPr>
          <a:xfrm>
            <a:off x="679135" y="821057"/>
            <a:ext cx="2651125" cy="439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s-ES" sz="2400" b="1" dirty="0">
                <a:solidFill>
                  <a:srgbClr val="009999"/>
                </a:solidFill>
                <a:ea typeface="Gulim" panose="020B0600000101010101" pitchFamily="34" charset="-127"/>
              </a:rPr>
              <a:t>IPRESS EN LA RNT</a:t>
            </a:r>
          </a:p>
          <a:p>
            <a:pPr>
              <a:defRPr/>
            </a:pPr>
            <a:endParaRPr lang="es-ES" sz="2400" b="1" dirty="0">
              <a:solidFill>
                <a:srgbClr val="009999"/>
              </a:solidFill>
              <a:ea typeface="Gulim" panose="020B0600000101010101" pitchFamily="34" charset="-127"/>
            </a:endParaRPr>
          </a:p>
        </p:txBody>
      </p:sp>
      <p:sp>
        <p:nvSpPr>
          <p:cNvPr id="109" name="Pentágono 108">
            <a:extLst>
              <a:ext uri="{FF2B5EF4-FFF2-40B4-BE49-F238E27FC236}">
                <a16:creationId xmlns="" xmlns:a16="http://schemas.microsoft.com/office/drawing/2014/main" id="{62C26921-6F19-C140-AF2D-2456E3E0D238}"/>
              </a:ext>
            </a:extLst>
          </p:cNvPr>
          <p:cNvSpPr/>
          <p:nvPr/>
        </p:nvSpPr>
        <p:spPr>
          <a:xfrm>
            <a:off x="1296747" y="1929806"/>
            <a:ext cx="1328693" cy="236538"/>
          </a:xfrm>
          <a:prstGeom prst="homePlat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/>
          </a:p>
        </p:txBody>
      </p:sp>
      <p:sp>
        <p:nvSpPr>
          <p:cNvPr id="110" name="Rectángulo 109">
            <a:extLst>
              <a:ext uri="{FF2B5EF4-FFF2-40B4-BE49-F238E27FC236}">
                <a16:creationId xmlns="" xmlns:a16="http://schemas.microsoft.com/office/drawing/2014/main" id="{4E2BD12B-9209-7140-9AF4-8805E32FD817}"/>
              </a:ext>
            </a:extLst>
          </p:cNvPr>
          <p:cNvSpPr/>
          <p:nvPr/>
        </p:nvSpPr>
        <p:spPr>
          <a:xfrm>
            <a:off x="1237793" y="1905994"/>
            <a:ext cx="1466279" cy="325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s-ES" sz="1300" b="1" dirty="0">
                <a:solidFill>
                  <a:schemeClr val="bg1"/>
                </a:solidFill>
                <a:ea typeface="Gulim" panose="020B0600000101010101" pitchFamily="34" charset="-127"/>
                <a:cs typeface="FreesiaUPC" panose="020B0604020202020204" pitchFamily="34" charset="-34"/>
              </a:rPr>
              <a:t>IPRESS RNT</a:t>
            </a:r>
          </a:p>
        </p:txBody>
      </p:sp>
      <p:sp>
        <p:nvSpPr>
          <p:cNvPr id="118" name="Elipse 117">
            <a:extLst>
              <a:ext uri="{FF2B5EF4-FFF2-40B4-BE49-F238E27FC236}">
                <a16:creationId xmlns="" xmlns:a16="http://schemas.microsoft.com/office/drawing/2014/main" id="{E0614758-88ED-1A4D-86B6-1C6BCF352ADD}"/>
              </a:ext>
            </a:extLst>
          </p:cNvPr>
          <p:cNvSpPr/>
          <p:nvPr/>
        </p:nvSpPr>
        <p:spPr>
          <a:xfrm>
            <a:off x="2360612" y="1552181"/>
            <a:ext cx="1364473" cy="10079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PE" sz="4000" b="1" dirty="0">
                <a:solidFill>
                  <a:schemeClr val="bg1">
                    <a:lumMod val="50000"/>
                  </a:schemeClr>
                </a:solidFill>
              </a:rPr>
              <a:t>99</a:t>
            </a:r>
            <a:endParaRPr lang="es-PE" sz="5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5" name="Rectángulo 124">
            <a:extLst>
              <a:ext uri="{FF2B5EF4-FFF2-40B4-BE49-F238E27FC236}">
                <a16:creationId xmlns="" xmlns:a16="http://schemas.microsoft.com/office/drawing/2014/main" id="{310A990F-3887-9948-8A3D-E45981B146B1}"/>
              </a:ext>
            </a:extLst>
          </p:cNvPr>
          <p:cNvSpPr/>
          <p:nvPr/>
        </p:nvSpPr>
        <p:spPr>
          <a:xfrm>
            <a:off x="9049200" y="822644"/>
            <a:ext cx="2652863" cy="438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s-ES" sz="2400" b="1" dirty="0">
                <a:solidFill>
                  <a:srgbClr val="7030A0"/>
                </a:solidFill>
                <a:ea typeface="Gulim" panose="020B0600000101010101" pitchFamily="34" charset="-127"/>
              </a:rPr>
              <a:t>TELEDIAGNÓSTICO</a:t>
            </a:r>
          </a:p>
          <a:p>
            <a:pPr>
              <a:defRPr/>
            </a:pPr>
            <a:endParaRPr lang="es-ES" sz="2400" b="1" dirty="0">
              <a:solidFill>
                <a:srgbClr val="7030A0"/>
              </a:solidFill>
              <a:ea typeface="Gulim" panose="020B0600000101010101" pitchFamily="34" charset="-127"/>
            </a:endParaRPr>
          </a:p>
        </p:txBody>
      </p:sp>
      <p:sp>
        <p:nvSpPr>
          <p:cNvPr id="130" name="Rectángulo 129">
            <a:extLst>
              <a:ext uri="{FF2B5EF4-FFF2-40B4-BE49-F238E27FC236}">
                <a16:creationId xmlns="" xmlns:a16="http://schemas.microsoft.com/office/drawing/2014/main" id="{C27A4C68-172E-F147-B155-12B692DCE984}"/>
              </a:ext>
            </a:extLst>
          </p:cNvPr>
          <p:cNvSpPr/>
          <p:nvPr/>
        </p:nvSpPr>
        <p:spPr>
          <a:xfrm>
            <a:off x="5028942" y="3963316"/>
            <a:ext cx="2651125" cy="439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s-ES" sz="2400" b="1" dirty="0">
                <a:solidFill>
                  <a:srgbClr val="3D63A7"/>
                </a:solidFill>
                <a:ea typeface="Gulim" panose="020B0600000101010101" pitchFamily="34" charset="-127"/>
              </a:rPr>
              <a:t>TELECONSULTAS</a:t>
            </a:r>
          </a:p>
          <a:p>
            <a:pPr>
              <a:defRPr/>
            </a:pPr>
            <a:endParaRPr lang="es-ES" sz="2400" b="1" dirty="0">
              <a:solidFill>
                <a:srgbClr val="3D63A7"/>
              </a:solidFill>
              <a:ea typeface="Gulim" panose="020B0600000101010101" pitchFamily="34" charset="-127"/>
            </a:endParaRPr>
          </a:p>
        </p:txBody>
      </p:sp>
      <p:sp>
        <p:nvSpPr>
          <p:cNvPr id="131" name="CuadroTexto 75"/>
          <p:cNvSpPr txBox="1">
            <a:spLocks noChangeArrowheads="1"/>
          </p:cNvSpPr>
          <p:nvPr/>
        </p:nvSpPr>
        <p:spPr bwMode="auto">
          <a:xfrm>
            <a:off x="8796030" y="3309476"/>
            <a:ext cx="27965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n-US" sz="1600" b="1" dirty="0">
                <a:solidFill>
                  <a:srgbClr val="3D63A7"/>
                </a:solidFill>
              </a:rPr>
              <a:t>IPRESS Consultoras con mayor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n-US" sz="1600" b="1" dirty="0">
                <a:solidFill>
                  <a:srgbClr val="3D63A7"/>
                </a:solidFill>
              </a:rPr>
              <a:t>Intensidad de uso</a:t>
            </a:r>
          </a:p>
        </p:txBody>
      </p:sp>
      <p:sp>
        <p:nvSpPr>
          <p:cNvPr id="133" name="CuadroTexto 75"/>
          <p:cNvSpPr txBox="1">
            <a:spLocks noChangeArrowheads="1"/>
          </p:cNvSpPr>
          <p:nvPr/>
        </p:nvSpPr>
        <p:spPr bwMode="auto">
          <a:xfrm>
            <a:off x="731855" y="3168243"/>
            <a:ext cx="28234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PE" altLang="en-US" sz="1600" b="1" dirty="0">
                <a:solidFill>
                  <a:srgbClr val="3D63A7"/>
                </a:solidFill>
              </a:rPr>
              <a:t>IPRESS Consultantes con mayor intensidad de uso</a:t>
            </a:r>
            <a:endParaRPr lang="es-PE" altLang="en-US" sz="1000" b="1" dirty="0">
              <a:solidFill>
                <a:srgbClr val="3D63A7"/>
              </a:solidFill>
            </a:endParaRPr>
          </a:p>
        </p:txBody>
      </p:sp>
      <p:sp>
        <p:nvSpPr>
          <p:cNvPr id="147" name="Rectángulo 146">
            <a:extLst>
              <a:ext uri="{FF2B5EF4-FFF2-40B4-BE49-F238E27FC236}">
                <a16:creationId xmlns="" xmlns:a16="http://schemas.microsoft.com/office/drawing/2014/main" id="{559D3F36-7F9E-954A-96C4-AB6B7F9A07EF}"/>
              </a:ext>
            </a:extLst>
          </p:cNvPr>
          <p:cNvSpPr/>
          <p:nvPr/>
        </p:nvSpPr>
        <p:spPr>
          <a:xfrm>
            <a:off x="8852474" y="1811718"/>
            <a:ext cx="1668163" cy="439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s-ES" sz="1600" b="1" dirty="0" err="1">
                <a:solidFill>
                  <a:srgbClr val="7030A0"/>
                </a:solidFill>
                <a:ea typeface="Gulim" panose="020B0600000101010101" pitchFamily="34" charset="-127"/>
              </a:rPr>
              <a:t>Telecografías</a:t>
            </a:r>
            <a:endParaRPr lang="es-ES" sz="1600" b="1" dirty="0">
              <a:solidFill>
                <a:srgbClr val="7030A0"/>
              </a:solidFill>
              <a:ea typeface="Gulim" panose="020B0600000101010101" pitchFamily="34" charset="-127"/>
            </a:endParaRPr>
          </a:p>
        </p:txBody>
      </p:sp>
      <p:sp>
        <p:nvSpPr>
          <p:cNvPr id="151" name="Pentágono 150">
            <a:extLst>
              <a:ext uri="{FF2B5EF4-FFF2-40B4-BE49-F238E27FC236}">
                <a16:creationId xmlns="" xmlns:a16="http://schemas.microsoft.com/office/drawing/2014/main" id="{62C26921-6F19-C140-AF2D-2456E3E0D238}"/>
              </a:ext>
            </a:extLst>
          </p:cNvPr>
          <p:cNvSpPr/>
          <p:nvPr/>
        </p:nvSpPr>
        <p:spPr>
          <a:xfrm>
            <a:off x="10432076" y="1856707"/>
            <a:ext cx="1561463" cy="236538"/>
          </a:xfrm>
          <a:prstGeom prst="homePlat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>
              <a:solidFill>
                <a:srgbClr val="7030A0"/>
              </a:solidFill>
            </a:endParaRPr>
          </a:p>
        </p:txBody>
      </p:sp>
      <p:sp>
        <p:nvSpPr>
          <p:cNvPr id="152" name="Rectángulo 151">
            <a:extLst>
              <a:ext uri="{FF2B5EF4-FFF2-40B4-BE49-F238E27FC236}">
                <a16:creationId xmlns="" xmlns:a16="http://schemas.microsoft.com/office/drawing/2014/main" id="{4E2BD12B-9209-7140-9AF4-8805E32FD817}"/>
              </a:ext>
            </a:extLst>
          </p:cNvPr>
          <p:cNvSpPr/>
          <p:nvPr/>
        </p:nvSpPr>
        <p:spPr>
          <a:xfrm>
            <a:off x="10370053" y="1830612"/>
            <a:ext cx="1279020" cy="325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s-ES" sz="1300" b="1" dirty="0">
                <a:solidFill>
                  <a:schemeClr val="bg1"/>
                </a:solidFill>
                <a:ea typeface="Gulim" panose="020B0600000101010101" pitchFamily="34" charset="-127"/>
                <a:cs typeface="FreesiaUPC" panose="020B0604020202020204" pitchFamily="34" charset="-34"/>
              </a:rPr>
              <a:t>Implementado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922" y="1387582"/>
            <a:ext cx="1395790" cy="11031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AutoShape 2" descr="blob:https://web.whatsapp.com/2b3ee0c0-aba7-416f-9cdf-1f104f0d811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aphicFrame>
        <p:nvGraphicFramePr>
          <p:cNvPr id="35" name="Gráfico 34"/>
          <p:cNvGraphicFramePr>
            <a:graphicFrameLocks/>
          </p:cNvGraphicFramePr>
          <p:nvPr/>
        </p:nvGraphicFramePr>
        <p:xfrm>
          <a:off x="227796" y="3763063"/>
          <a:ext cx="3816586" cy="2711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6" name="Gráfico 35"/>
          <p:cNvGraphicFramePr>
            <a:graphicFrameLocks/>
          </p:cNvGraphicFramePr>
          <p:nvPr/>
        </p:nvGraphicFramePr>
        <p:xfrm>
          <a:off x="8127246" y="4072724"/>
          <a:ext cx="4064754" cy="2393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0289" y="1387582"/>
            <a:ext cx="1615741" cy="1103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7688" y="2862512"/>
            <a:ext cx="2002601" cy="10317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7" name="Pentágono 108">
            <a:extLst>
              <a:ext uri="{FF2B5EF4-FFF2-40B4-BE49-F238E27FC236}">
                <a16:creationId xmlns="" xmlns:a16="http://schemas.microsoft.com/office/drawing/2014/main" id="{25BFBB41-F9CF-4598-A384-B970DB3B2520}"/>
              </a:ext>
            </a:extLst>
          </p:cNvPr>
          <p:cNvSpPr/>
          <p:nvPr/>
        </p:nvSpPr>
        <p:spPr>
          <a:xfrm>
            <a:off x="1260342" y="2457057"/>
            <a:ext cx="1328693" cy="236538"/>
          </a:xfrm>
          <a:prstGeom prst="homePlat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/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5E43B64F-D65D-4DF0-B89C-19A6BAD782CC}"/>
              </a:ext>
            </a:extLst>
          </p:cNvPr>
          <p:cNvSpPr/>
          <p:nvPr/>
        </p:nvSpPr>
        <p:spPr>
          <a:xfrm>
            <a:off x="1201388" y="2433245"/>
            <a:ext cx="1466279" cy="325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s-ES" sz="1300" b="1" dirty="0">
                <a:solidFill>
                  <a:schemeClr val="bg1"/>
                </a:solidFill>
                <a:ea typeface="Gulim" panose="020B0600000101010101" pitchFamily="34" charset="-127"/>
                <a:cs typeface="FreesiaUPC" panose="020B0604020202020204" pitchFamily="34" charset="-34"/>
              </a:rPr>
              <a:t>IPRESS 258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="" xmlns:a16="http://schemas.microsoft.com/office/drawing/2014/main" id="{F69BD510-4AA5-4809-8B1A-B2375FFE9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050" y="4761802"/>
            <a:ext cx="536439" cy="53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Estrella de 5 puntas 31">
            <a:extLst>
              <a:ext uri="{FF2B5EF4-FFF2-40B4-BE49-F238E27FC236}">
                <a16:creationId xmlns="" xmlns:a16="http://schemas.microsoft.com/office/drawing/2014/main" id="{750F9879-8EED-465B-B337-A23650690D29}"/>
              </a:ext>
            </a:extLst>
          </p:cNvPr>
          <p:cNvSpPr/>
          <p:nvPr/>
        </p:nvSpPr>
        <p:spPr>
          <a:xfrm>
            <a:off x="4676918" y="4796578"/>
            <a:ext cx="692701" cy="553951"/>
          </a:xfrm>
          <a:prstGeom prst="star5">
            <a:avLst>
              <a:gd name="adj" fmla="val 25187"/>
              <a:gd name="hf" fmla="val 105146"/>
              <a:gd name="vf" fmla="val 11055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>
                <a:solidFill>
                  <a:schemeClr val="tx1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06823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261925" y="354862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TELECONSULTAS- TELECONSULTANTES 2019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blob:https://web.whatsapp.com/d84d4c40-3f00-4f52-ab54-fb70857c687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11" y="1377109"/>
            <a:ext cx="11593389" cy="381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7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261925" y="354862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TELECONSULTAS- TELECONSULTORAS 2019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blob:https://web.whatsapp.com/d84d4c40-3f00-4f52-ab54-fb70857c687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718631"/>
            <a:ext cx="11115391" cy="344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4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1575412" y="1399141"/>
          <a:ext cx="8207566" cy="4340646"/>
        </p:xfrm>
        <a:graphic>
          <a:graphicData uri="http://schemas.openxmlformats.org/drawingml/2006/table">
            <a:tbl>
              <a:tblPr/>
              <a:tblGrid>
                <a:gridCol w="5293419"/>
                <a:gridCol w="2914147"/>
              </a:tblGrid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Nombre del establecimiento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Categoria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HOSPITAL GOYENECHE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III-1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HOSPITAL APLAO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II-1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626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HOSPITAL CENTRAL DE MAJES ING. ANGEL GABRIEL CHURA GALLEGOS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II-1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CENTRO DE SALUD CHIGUATA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I-3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HOSPITAL REGIONAL HONORIO DELGADO ESPINOZA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III-1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PUESTO DE SALUD PIUCA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IQUIPI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I-3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PUESTO DE SALID URASQUI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CENTRO DE SALUD CAYARANI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I-3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02"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INSTITUTO REGIONAL DE ENFERMEDADES NEOPLASICAS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900" b="0" i="0" u="none" strike="noStrike" dirty="0">
                          <a:solidFill>
                            <a:srgbClr val="000080"/>
                          </a:solidFill>
                          <a:effectLst/>
                          <a:latin typeface="Arial" panose="020B0604020202020204" pitchFamily="34" charset="0"/>
                        </a:rPr>
                        <a:t>III-2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019554" y="762487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IPRESS REGISTRADAS RENIPRESS  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redondeado 1"/>
          <p:cNvSpPr/>
          <p:nvPr/>
        </p:nvSpPr>
        <p:spPr>
          <a:xfrm>
            <a:off x="10358438" y="2300288"/>
            <a:ext cx="1357312" cy="2900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solidFill>
                  <a:srgbClr val="FF0000"/>
                </a:solidFill>
              </a:rPr>
              <a:t>No cuentan con cartera de Servicios en RENIPRESS</a:t>
            </a:r>
            <a:endParaRPr lang="es-P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6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72D6E713-8B8A-44C5-AB81-5E84DB5357A8}"/>
              </a:ext>
            </a:extLst>
          </p:cNvPr>
          <p:cNvSpPr txBox="1"/>
          <p:nvPr/>
        </p:nvSpPr>
        <p:spPr>
          <a:xfrm>
            <a:off x="2144184" y="230515"/>
            <a:ext cx="759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15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ctr"/>
            <a:r>
              <a:rPr lang="es-PE" sz="1800" dirty="0">
                <a:solidFill>
                  <a:schemeClr val="accent1">
                    <a:lumMod val="50000"/>
                  </a:schemeClr>
                </a:solidFill>
              </a:rPr>
              <a:t>Ranking de </a:t>
            </a:r>
            <a:r>
              <a:rPr lang="es-PE" sz="1800" dirty="0" err="1">
                <a:solidFill>
                  <a:schemeClr val="accent1">
                    <a:lumMod val="50000"/>
                  </a:schemeClr>
                </a:solidFill>
              </a:rPr>
              <a:t>Teleconsultas</a:t>
            </a:r>
            <a:endParaRPr lang="es-PE" sz="1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PE" sz="1800" dirty="0">
                <a:solidFill>
                  <a:schemeClr val="accent1">
                    <a:lumMod val="50000"/>
                  </a:schemeClr>
                </a:solidFill>
              </a:rPr>
              <a:t>(año 2017 - 2019)</a:t>
            </a:r>
          </a:p>
        </p:txBody>
      </p:sp>
      <p:sp>
        <p:nvSpPr>
          <p:cNvPr id="2" name="AutoShape 2" descr="blob:https://web.whatsapp.com/2b3ee0c0-aba7-416f-9cdf-1f104f0d811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Puno"/>
          <p:cNvSpPr>
            <a:spLocks/>
          </p:cNvSpPr>
          <p:nvPr/>
        </p:nvSpPr>
        <p:spPr bwMode="auto">
          <a:xfrm>
            <a:off x="7172596" y="4782202"/>
            <a:ext cx="622300" cy="1122362"/>
          </a:xfrm>
          <a:custGeom>
            <a:avLst/>
            <a:gdLst>
              <a:gd name="T0" fmla="*/ 1386271047 w 694"/>
              <a:gd name="T1" fmla="*/ 2147483647 h 755"/>
              <a:gd name="T2" fmla="*/ 1386271047 w 694"/>
              <a:gd name="T3" fmla="*/ 2147483647 h 755"/>
              <a:gd name="T4" fmla="*/ 1386271047 w 694"/>
              <a:gd name="T5" fmla="*/ 2147483647 h 755"/>
              <a:gd name="T6" fmla="*/ 1386271047 w 694"/>
              <a:gd name="T7" fmla="*/ 2147483647 h 755"/>
              <a:gd name="T8" fmla="*/ 1386271047 w 694"/>
              <a:gd name="T9" fmla="*/ 2147483647 h 755"/>
              <a:gd name="T10" fmla="*/ 1386271047 w 694"/>
              <a:gd name="T11" fmla="*/ 2147483647 h 755"/>
              <a:gd name="T12" fmla="*/ 1386271047 w 694"/>
              <a:gd name="T13" fmla="*/ 2147483647 h 755"/>
              <a:gd name="T14" fmla="*/ 1386271047 w 694"/>
              <a:gd name="T15" fmla="*/ 2147483647 h 755"/>
              <a:gd name="T16" fmla="*/ 1386271047 w 694"/>
              <a:gd name="T17" fmla="*/ 2147483647 h 755"/>
              <a:gd name="T18" fmla="*/ 1386271047 w 694"/>
              <a:gd name="T19" fmla="*/ 2147483647 h 755"/>
              <a:gd name="T20" fmla="*/ 1386271047 w 694"/>
              <a:gd name="T21" fmla="*/ 2147483647 h 755"/>
              <a:gd name="T22" fmla="*/ 1386271047 w 694"/>
              <a:gd name="T23" fmla="*/ 2147483647 h 755"/>
              <a:gd name="T24" fmla="*/ 1386271047 w 694"/>
              <a:gd name="T25" fmla="*/ 2147483647 h 755"/>
              <a:gd name="T26" fmla="*/ 1386271047 w 694"/>
              <a:gd name="T27" fmla="*/ 2147483647 h 755"/>
              <a:gd name="T28" fmla="*/ 1386271047 w 694"/>
              <a:gd name="T29" fmla="*/ 2147483647 h 755"/>
              <a:gd name="T30" fmla="*/ 1386271047 w 694"/>
              <a:gd name="T31" fmla="*/ 2147483647 h 755"/>
              <a:gd name="T32" fmla="*/ 1386271047 w 694"/>
              <a:gd name="T33" fmla="*/ 2147483647 h 755"/>
              <a:gd name="T34" fmla="*/ 1386271047 w 694"/>
              <a:gd name="T35" fmla="*/ 2147483647 h 755"/>
              <a:gd name="T36" fmla="*/ 1386271047 w 694"/>
              <a:gd name="T37" fmla="*/ 2147483647 h 755"/>
              <a:gd name="T38" fmla="*/ 1386271047 w 694"/>
              <a:gd name="T39" fmla="*/ 2147483647 h 755"/>
              <a:gd name="T40" fmla="*/ 1386271047 w 694"/>
              <a:gd name="T41" fmla="*/ 2147483647 h 755"/>
              <a:gd name="T42" fmla="*/ 1386271047 w 694"/>
              <a:gd name="T43" fmla="*/ 2147483647 h 755"/>
              <a:gd name="T44" fmla="*/ 1386271047 w 694"/>
              <a:gd name="T45" fmla="*/ 2147483647 h 755"/>
              <a:gd name="T46" fmla="*/ 1386271047 w 694"/>
              <a:gd name="T47" fmla="*/ 2147483647 h 755"/>
              <a:gd name="T48" fmla="*/ 1386271047 w 694"/>
              <a:gd name="T49" fmla="*/ 2147483647 h 755"/>
              <a:gd name="T50" fmla="*/ 1386271047 w 694"/>
              <a:gd name="T51" fmla="*/ 2147483647 h 755"/>
              <a:gd name="T52" fmla="*/ 1386271047 w 694"/>
              <a:gd name="T53" fmla="*/ 2147483647 h 755"/>
              <a:gd name="T54" fmla="*/ 1386271047 w 694"/>
              <a:gd name="T55" fmla="*/ 2147483647 h 755"/>
              <a:gd name="T56" fmla="*/ 1386271047 w 694"/>
              <a:gd name="T57" fmla="*/ 2147483647 h 755"/>
              <a:gd name="T58" fmla="*/ 1386271047 w 694"/>
              <a:gd name="T59" fmla="*/ 2147483647 h 755"/>
              <a:gd name="T60" fmla="*/ 1386271047 w 694"/>
              <a:gd name="T61" fmla="*/ 2147483647 h 755"/>
              <a:gd name="T62" fmla="*/ 1386271047 w 694"/>
              <a:gd name="T63" fmla="*/ 2147483647 h 755"/>
              <a:gd name="T64" fmla="*/ 1386271047 w 694"/>
              <a:gd name="T65" fmla="*/ 2147483647 h 755"/>
              <a:gd name="T66" fmla="*/ 1386271047 w 694"/>
              <a:gd name="T67" fmla="*/ 2147483647 h 755"/>
              <a:gd name="T68" fmla="*/ 1386271047 w 694"/>
              <a:gd name="T69" fmla="*/ 2147483647 h 755"/>
              <a:gd name="T70" fmla="*/ 1386271047 w 694"/>
              <a:gd name="T71" fmla="*/ 2147483647 h 755"/>
              <a:gd name="T72" fmla="*/ 1386271047 w 694"/>
              <a:gd name="T73" fmla="*/ 2147483647 h 755"/>
              <a:gd name="T74" fmla="*/ 1386271047 w 694"/>
              <a:gd name="T75" fmla="*/ 2147483647 h 755"/>
              <a:gd name="T76" fmla="*/ 1386271047 w 694"/>
              <a:gd name="T77" fmla="*/ 2147483647 h 755"/>
              <a:gd name="T78" fmla="*/ 1386271047 w 694"/>
              <a:gd name="T79" fmla="*/ 2147483647 h 755"/>
              <a:gd name="T80" fmla="*/ 1386271047 w 694"/>
              <a:gd name="T81" fmla="*/ 2147483647 h 755"/>
              <a:gd name="T82" fmla="*/ 1386271047 w 694"/>
              <a:gd name="T83" fmla="*/ 2147483647 h 755"/>
              <a:gd name="T84" fmla="*/ 1386271047 w 694"/>
              <a:gd name="T85" fmla="*/ 2147483647 h 755"/>
              <a:gd name="T86" fmla="*/ 1386271047 w 694"/>
              <a:gd name="T87" fmla="*/ 2147483647 h 755"/>
              <a:gd name="T88" fmla="*/ 1386271047 w 694"/>
              <a:gd name="T89" fmla="*/ 2147483647 h 755"/>
              <a:gd name="T90" fmla="*/ 1386271047 w 694"/>
              <a:gd name="T91" fmla="*/ 2147483647 h 755"/>
              <a:gd name="T92" fmla="*/ 1386271047 w 694"/>
              <a:gd name="T93" fmla="*/ 2147483647 h 755"/>
              <a:gd name="T94" fmla="*/ 1386271047 w 694"/>
              <a:gd name="T95" fmla="*/ 2147483647 h 755"/>
              <a:gd name="T96" fmla="*/ 1386271047 w 694"/>
              <a:gd name="T97" fmla="*/ 2147483647 h 755"/>
              <a:gd name="T98" fmla="*/ 1386271047 w 694"/>
              <a:gd name="T99" fmla="*/ 2147483647 h 755"/>
              <a:gd name="T100" fmla="*/ 1386271047 w 694"/>
              <a:gd name="T101" fmla="*/ 2147483647 h 755"/>
              <a:gd name="T102" fmla="*/ 1386271047 w 694"/>
              <a:gd name="T103" fmla="*/ 2147483647 h 755"/>
              <a:gd name="T104" fmla="*/ 1386271047 w 694"/>
              <a:gd name="T105" fmla="*/ 2147483647 h 755"/>
              <a:gd name="T106" fmla="*/ 1386271047 w 694"/>
              <a:gd name="T107" fmla="*/ 2147483647 h 755"/>
              <a:gd name="T108" fmla="*/ 1386271047 w 694"/>
              <a:gd name="T109" fmla="*/ 2147483647 h 755"/>
              <a:gd name="T110" fmla="*/ 1386271047 w 694"/>
              <a:gd name="T111" fmla="*/ 2147483647 h 755"/>
              <a:gd name="T112" fmla="*/ 1386271047 w 694"/>
              <a:gd name="T113" fmla="*/ 2147483647 h 755"/>
              <a:gd name="T114" fmla="*/ 1386271047 w 694"/>
              <a:gd name="T115" fmla="*/ 2147483647 h 75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694"/>
              <a:gd name="T175" fmla="*/ 0 h 755"/>
              <a:gd name="T176" fmla="*/ 694 w 694"/>
              <a:gd name="T177" fmla="*/ 755 h 75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694" h="755">
                <a:moveTo>
                  <a:pt x="238" y="0"/>
                </a:moveTo>
                <a:lnTo>
                  <a:pt x="235" y="3"/>
                </a:lnTo>
                <a:lnTo>
                  <a:pt x="231" y="6"/>
                </a:lnTo>
                <a:lnTo>
                  <a:pt x="229" y="9"/>
                </a:lnTo>
                <a:lnTo>
                  <a:pt x="227" y="12"/>
                </a:lnTo>
                <a:lnTo>
                  <a:pt x="223" y="15"/>
                </a:lnTo>
                <a:lnTo>
                  <a:pt x="218" y="19"/>
                </a:lnTo>
                <a:lnTo>
                  <a:pt x="214" y="22"/>
                </a:lnTo>
                <a:lnTo>
                  <a:pt x="212" y="23"/>
                </a:lnTo>
                <a:lnTo>
                  <a:pt x="216" y="29"/>
                </a:lnTo>
                <a:lnTo>
                  <a:pt x="218" y="33"/>
                </a:lnTo>
                <a:lnTo>
                  <a:pt x="227" y="43"/>
                </a:lnTo>
                <a:lnTo>
                  <a:pt x="223" y="47"/>
                </a:lnTo>
                <a:lnTo>
                  <a:pt x="222" y="49"/>
                </a:lnTo>
                <a:lnTo>
                  <a:pt x="218" y="50"/>
                </a:lnTo>
                <a:lnTo>
                  <a:pt x="216" y="50"/>
                </a:lnTo>
                <a:lnTo>
                  <a:pt x="214" y="50"/>
                </a:lnTo>
                <a:lnTo>
                  <a:pt x="214" y="51"/>
                </a:lnTo>
                <a:lnTo>
                  <a:pt x="214" y="53"/>
                </a:lnTo>
                <a:lnTo>
                  <a:pt x="216" y="57"/>
                </a:lnTo>
                <a:lnTo>
                  <a:pt x="212" y="65"/>
                </a:lnTo>
                <a:lnTo>
                  <a:pt x="209" y="71"/>
                </a:lnTo>
                <a:lnTo>
                  <a:pt x="199" y="77"/>
                </a:lnTo>
                <a:lnTo>
                  <a:pt x="188" y="82"/>
                </a:lnTo>
                <a:lnTo>
                  <a:pt x="181" y="89"/>
                </a:lnTo>
                <a:lnTo>
                  <a:pt x="174" y="95"/>
                </a:lnTo>
                <a:lnTo>
                  <a:pt x="164" y="99"/>
                </a:lnTo>
                <a:lnTo>
                  <a:pt x="150" y="101"/>
                </a:lnTo>
                <a:lnTo>
                  <a:pt x="137" y="113"/>
                </a:lnTo>
                <a:lnTo>
                  <a:pt x="126" y="125"/>
                </a:lnTo>
                <a:lnTo>
                  <a:pt x="124" y="129"/>
                </a:lnTo>
                <a:lnTo>
                  <a:pt x="124" y="131"/>
                </a:lnTo>
                <a:lnTo>
                  <a:pt x="122" y="133"/>
                </a:lnTo>
                <a:lnTo>
                  <a:pt x="113" y="135"/>
                </a:lnTo>
                <a:lnTo>
                  <a:pt x="102" y="137"/>
                </a:lnTo>
                <a:lnTo>
                  <a:pt x="94" y="138"/>
                </a:lnTo>
                <a:lnTo>
                  <a:pt x="92" y="139"/>
                </a:lnTo>
                <a:lnTo>
                  <a:pt x="91" y="139"/>
                </a:lnTo>
                <a:lnTo>
                  <a:pt x="89" y="141"/>
                </a:lnTo>
                <a:lnTo>
                  <a:pt x="87" y="144"/>
                </a:lnTo>
                <a:lnTo>
                  <a:pt x="89" y="148"/>
                </a:lnTo>
                <a:lnTo>
                  <a:pt x="91" y="152"/>
                </a:lnTo>
                <a:lnTo>
                  <a:pt x="94" y="155"/>
                </a:lnTo>
                <a:lnTo>
                  <a:pt x="94" y="156"/>
                </a:lnTo>
                <a:lnTo>
                  <a:pt x="91" y="161"/>
                </a:lnTo>
                <a:lnTo>
                  <a:pt x="85" y="167"/>
                </a:lnTo>
                <a:lnTo>
                  <a:pt x="83" y="172"/>
                </a:lnTo>
                <a:lnTo>
                  <a:pt x="81" y="173"/>
                </a:lnTo>
                <a:lnTo>
                  <a:pt x="81" y="174"/>
                </a:lnTo>
                <a:lnTo>
                  <a:pt x="85" y="181"/>
                </a:lnTo>
                <a:lnTo>
                  <a:pt x="87" y="186"/>
                </a:lnTo>
                <a:lnTo>
                  <a:pt x="83" y="190"/>
                </a:lnTo>
                <a:lnTo>
                  <a:pt x="79" y="193"/>
                </a:lnTo>
                <a:lnTo>
                  <a:pt x="74" y="195"/>
                </a:lnTo>
                <a:lnTo>
                  <a:pt x="70" y="201"/>
                </a:lnTo>
                <a:lnTo>
                  <a:pt x="67" y="207"/>
                </a:lnTo>
                <a:lnTo>
                  <a:pt x="54" y="219"/>
                </a:lnTo>
                <a:lnTo>
                  <a:pt x="39" y="231"/>
                </a:lnTo>
                <a:lnTo>
                  <a:pt x="24" y="242"/>
                </a:lnTo>
                <a:lnTo>
                  <a:pt x="30" y="247"/>
                </a:lnTo>
                <a:lnTo>
                  <a:pt x="35" y="254"/>
                </a:lnTo>
                <a:lnTo>
                  <a:pt x="37" y="260"/>
                </a:lnTo>
                <a:lnTo>
                  <a:pt x="35" y="263"/>
                </a:lnTo>
                <a:lnTo>
                  <a:pt x="31" y="265"/>
                </a:lnTo>
                <a:lnTo>
                  <a:pt x="26" y="268"/>
                </a:lnTo>
                <a:lnTo>
                  <a:pt x="19" y="271"/>
                </a:lnTo>
                <a:lnTo>
                  <a:pt x="13" y="272"/>
                </a:lnTo>
                <a:lnTo>
                  <a:pt x="11" y="273"/>
                </a:lnTo>
                <a:lnTo>
                  <a:pt x="4" y="279"/>
                </a:lnTo>
                <a:lnTo>
                  <a:pt x="0" y="284"/>
                </a:lnTo>
                <a:lnTo>
                  <a:pt x="0" y="291"/>
                </a:lnTo>
                <a:lnTo>
                  <a:pt x="4" y="295"/>
                </a:lnTo>
                <a:lnTo>
                  <a:pt x="7" y="300"/>
                </a:lnTo>
                <a:lnTo>
                  <a:pt x="13" y="302"/>
                </a:lnTo>
                <a:lnTo>
                  <a:pt x="19" y="304"/>
                </a:lnTo>
                <a:lnTo>
                  <a:pt x="26" y="304"/>
                </a:lnTo>
                <a:lnTo>
                  <a:pt x="28" y="304"/>
                </a:lnTo>
                <a:lnTo>
                  <a:pt x="26" y="309"/>
                </a:lnTo>
                <a:lnTo>
                  <a:pt x="24" y="313"/>
                </a:lnTo>
                <a:lnTo>
                  <a:pt x="22" y="318"/>
                </a:lnTo>
                <a:lnTo>
                  <a:pt x="22" y="322"/>
                </a:lnTo>
                <a:lnTo>
                  <a:pt x="20" y="325"/>
                </a:lnTo>
                <a:lnTo>
                  <a:pt x="20" y="328"/>
                </a:lnTo>
                <a:lnTo>
                  <a:pt x="20" y="332"/>
                </a:lnTo>
                <a:lnTo>
                  <a:pt x="20" y="339"/>
                </a:lnTo>
                <a:lnTo>
                  <a:pt x="19" y="344"/>
                </a:lnTo>
                <a:lnTo>
                  <a:pt x="19" y="349"/>
                </a:lnTo>
                <a:lnTo>
                  <a:pt x="19" y="358"/>
                </a:lnTo>
                <a:lnTo>
                  <a:pt x="22" y="367"/>
                </a:lnTo>
                <a:lnTo>
                  <a:pt x="24" y="368"/>
                </a:lnTo>
                <a:lnTo>
                  <a:pt x="26" y="370"/>
                </a:lnTo>
                <a:lnTo>
                  <a:pt x="28" y="371"/>
                </a:lnTo>
                <a:lnTo>
                  <a:pt x="28" y="373"/>
                </a:lnTo>
                <a:lnTo>
                  <a:pt x="28" y="379"/>
                </a:lnTo>
                <a:lnTo>
                  <a:pt x="26" y="386"/>
                </a:lnTo>
                <a:lnTo>
                  <a:pt x="19" y="402"/>
                </a:lnTo>
                <a:lnTo>
                  <a:pt x="7" y="418"/>
                </a:lnTo>
                <a:lnTo>
                  <a:pt x="4" y="425"/>
                </a:lnTo>
                <a:lnTo>
                  <a:pt x="0" y="431"/>
                </a:lnTo>
                <a:lnTo>
                  <a:pt x="6" y="432"/>
                </a:lnTo>
                <a:lnTo>
                  <a:pt x="11" y="433"/>
                </a:lnTo>
                <a:lnTo>
                  <a:pt x="13" y="435"/>
                </a:lnTo>
                <a:lnTo>
                  <a:pt x="17" y="439"/>
                </a:lnTo>
                <a:lnTo>
                  <a:pt x="19" y="444"/>
                </a:lnTo>
                <a:lnTo>
                  <a:pt x="24" y="449"/>
                </a:lnTo>
                <a:lnTo>
                  <a:pt x="30" y="460"/>
                </a:lnTo>
                <a:lnTo>
                  <a:pt x="33" y="465"/>
                </a:lnTo>
                <a:lnTo>
                  <a:pt x="35" y="468"/>
                </a:lnTo>
                <a:lnTo>
                  <a:pt x="35" y="478"/>
                </a:lnTo>
                <a:lnTo>
                  <a:pt x="37" y="487"/>
                </a:lnTo>
                <a:lnTo>
                  <a:pt x="37" y="491"/>
                </a:lnTo>
                <a:lnTo>
                  <a:pt x="41" y="494"/>
                </a:lnTo>
                <a:lnTo>
                  <a:pt x="46" y="497"/>
                </a:lnTo>
                <a:lnTo>
                  <a:pt x="54" y="499"/>
                </a:lnTo>
                <a:lnTo>
                  <a:pt x="57" y="506"/>
                </a:lnTo>
                <a:lnTo>
                  <a:pt x="59" y="513"/>
                </a:lnTo>
                <a:lnTo>
                  <a:pt x="59" y="520"/>
                </a:lnTo>
                <a:lnTo>
                  <a:pt x="63" y="527"/>
                </a:lnTo>
                <a:lnTo>
                  <a:pt x="68" y="528"/>
                </a:lnTo>
                <a:lnTo>
                  <a:pt x="76" y="526"/>
                </a:lnTo>
                <a:lnTo>
                  <a:pt x="83" y="524"/>
                </a:lnTo>
                <a:lnTo>
                  <a:pt x="85" y="523"/>
                </a:lnTo>
                <a:lnTo>
                  <a:pt x="87" y="519"/>
                </a:lnTo>
                <a:lnTo>
                  <a:pt x="89" y="516"/>
                </a:lnTo>
                <a:lnTo>
                  <a:pt x="91" y="515"/>
                </a:lnTo>
                <a:lnTo>
                  <a:pt x="94" y="514"/>
                </a:lnTo>
                <a:lnTo>
                  <a:pt x="100" y="515"/>
                </a:lnTo>
                <a:lnTo>
                  <a:pt x="107" y="516"/>
                </a:lnTo>
                <a:lnTo>
                  <a:pt x="120" y="517"/>
                </a:lnTo>
                <a:lnTo>
                  <a:pt x="137" y="519"/>
                </a:lnTo>
                <a:lnTo>
                  <a:pt x="142" y="520"/>
                </a:lnTo>
                <a:lnTo>
                  <a:pt x="150" y="521"/>
                </a:lnTo>
                <a:lnTo>
                  <a:pt x="155" y="522"/>
                </a:lnTo>
                <a:lnTo>
                  <a:pt x="157" y="523"/>
                </a:lnTo>
                <a:lnTo>
                  <a:pt x="161" y="526"/>
                </a:lnTo>
                <a:lnTo>
                  <a:pt x="164" y="529"/>
                </a:lnTo>
                <a:lnTo>
                  <a:pt x="170" y="531"/>
                </a:lnTo>
                <a:lnTo>
                  <a:pt x="177" y="532"/>
                </a:lnTo>
                <a:lnTo>
                  <a:pt x="183" y="533"/>
                </a:lnTo>
                <a:lnTo>
                  <a:pt x="185" y="533"/>
                </a:lnTo>
                <a:lnTo>
                  <a:pt x="190" y="539"/>
                </a:lnTo>
                <a:lnTo>
                  <a:pt x="196" y="545"/>
                </a:lnTo>
                <a:lnTo>
                  <a:pt x="209" y="556"/>
                </a:lnTo>
                <a:lnTo>
                  <a:pt x="212" y="559"/>
                </a:lnTo>
                <a:lnTo>
                  <a:pt x="214" y="563"/>
                </a:lnTo>
                <a:lnTo>
                  <a:pt x="216" y="567"/>
                </a:lnTo>
                <a:lnTo>
                  <a:pt x="216" y="568"/>
                </a:lnTo>
                <a:lnTo>
                  <a:pt x="214" y="574"/>
                </a:lnTo>
                <a:lnTo>
                  <a:pt x="214" y="579"/>
                </a:lnTo>
                <a:lnTo>
                  <a:pt x="214" y="584"/>
                </a:lnTo>
                <a:lnTo>
                  <a:pt x="212" y="589"/>
                </a:lnTo>
                <a:lnTo>
                  <a:pt x="216" y="594"/>
                </a:lnTo>
                <a:lnTo>
                  <a:pt x="222" y="597"/>
                </a:lnTo>
                <a:lnTo>
                  <a:pt x="229" y="599"/>
                </a:lnTo>
                <a:lnTo>
                  <a:pt x="238" y="601"/>
                </a:lnTo>
                <a:lnTo>
                  <a:pt x="246" y="606"/>
                </a:lnTo>
                <a:lnTo>
                  <a:pt x="251" y="611"/>
                </a:lnTo>
                <a:lnTo>
                  <a:pt x="262" y="621"/>
                </a:lnTo>
                <a:lnTo>
                  <a:pt x="268" y="625"/>
                </a:lnTo>
                <a:lnTo>
                  <a:pt x="275" y="629"/>
                </a:lnTo>
                <a:lnTo>
                  <a:pt x="284" y="632"/>
                </a:lnTo>
                <a:lnTo>
                  <a:pt x="297" y="634"/>
                </a:lnTo>
                <a:lnTo>
                  <a:pt x="301" y="636"/>
                </a:lnTo>
                <a:lnTo>
                  <a:pt x="307" y="639"/>
                </a:lnTo>
                <a:lnTo>
                  <a:pt x="310" y="643"/>
                </a:lnTo>
                <a:lnTo>
                  <a:pt x="310" y="646"/>
                </a:lnTo>
                <a:lnTo>
                  <a:pt x="308" y="648"/>
                </a:lnTo>
                <a:lnTo>
                  <a:pt x="305" y="650"/>
                </a:lnTo>
                <a:lnTo>
                  <a:pt x="294" y="652"/>
                </a:lnTo>
                <a:lnTo>
                  <a:pt x="283" y="654"/>
                </a:lnTo>
                <a:lnTo>
                  <a:pt x="281" y="654"/>
                </a:lnTo>
                <a:lnTo>
                  <a:pt x="279" y="654"/>
                </a:lnTo>
                <a:lnTo>
                  <a:pt x="273" y="664"/>
                </a:lnTo>
                <a:lnTo>
                  <a:pt x="270" y="674"/>
                </a:lnTo>
                <a:lnTo>
                  <a:pt x="268" y="684"/>
                </a:lnTo>
                <a:lnTo>
                  <a:pt x="266" y="695"/>
                </a:lnTo>
                <a:lnTo>
                  <a:pt x="268" y="693"/>
                </a:lnTo>
                <a:lnTo>
                  <a:pt x="268" y="691"/>
                </a:lnTo>
                <a:lnTo>
                  <a:pt x="270" y="689"/>
                </a:lnTo>
                <a:lnTo>
                  <a:pt x="279" y="692"/>
                </a:lnTo>
                <a:lnTo>
                  <a:pt x="284" y="696"/>
                </a:lnTo>
                <a:lnTo>
                  <a:pt x="290" y="702"/>
                </a:lnTo>
                <a:lnTo>
                  <a:pt x="294" y="708"/>
                </a:lnTo>
                <a:lnTo>
                  <a:pt x="292" y="712"/>
                </a:lnTo>
                <a:lnTo>
                  <a:pt x="290" y="715"/>
                </a:lnTo>
                <a:lnTo>
                  <a:pt x="290" y="718"/>
                </a:lnTo>
                <a:lnTo>
                  <a:pt x="294" y="722"/>
                </a:lnTo>
                <a:lnTo>
                  <a:pt x="299" y="725"/>
                </a:lnTo>
                <a:lnTo>
                  <a:pt x="305" y="727"/>
                </a:lnTo>
                <a:lnTo>
                  <a:pt x="316" y="730"/>
                </a:lnTo>
                <a:lnTo>
                  <a:pt x="327" y="731"/>
                </a:lnTo>
                <a:lnTo>
                  <a:pt x="338" y="734"/>
                </a:lnTo>
                <a:lnTo>
                  <a:pt x="343" y="735"/>
                </a:lnTo>
                <a:lnTo>
                  <a:pt x="347" y="737"/>
                </a:lnTo>
                <a:lnTo>
                  <a:pt x="349" y="738"/>
                </a:lnTo>
                <a:lnTo>
                  <a:pt x="345" y="737"/>
                </a:lnTo>
                <a:lnTo>
                  <a:pt x="347" y="737"/>
                </a:lnTo>
                <a:lnTo>
                  <a:pt x="349" y="737"/>
                </a:lnTo>
                <a:lnTo>
                  <a:pt x="355" y="738"/>
                </a:lnTo>
                <a:lnTo>
                  <a:pt x="360" y="739"/>
                </a:lnTo>
                <a:lnTo>
                  <a:pt x="369" y="741"/>
                </a:lnTo>
                <a:lnTo>
                  <a:pt x="380" y="744"/>
                </a:lnTo>
                <a:lnTo>
                  <a:pt x="391" y="748"/>
                </a:lnTo>
                <a:lnTo>
                  <a:pt x="401" y="752"/>
                </a:lnTo>
                <a:lnTo>
                  <a:pt x="412" y="755"/>
                </a:lnTo>
                <a:lnTo>
                  <a:pt x="419" y="753"/>
                </a:lnTo>
                <a:lnTo>
                  <a:pt x="425" y="750"/>
                </a:lnTo>
                <a:lnTo>
                  <a:pt x="428" y="746"/>
                </a:lnTo>
                <a:lnTo>
                  <a:pt x="432" y="741"/>
                </a:lnTo>
                <a:lnTo>
                  <a:pt x="434" y="736"/>
                </a:lnTo>
                <a:lnTo>
                  <a:pt x="436" y="732"/>
                </a:lnTo>
                <a:lnTo>
                  <a:pt x="438" y="729"/>
                </a:lnTo>
                <a:lnTo>
                  <a:pt x="439" y="727"/>
                </a:lnTo>
                <a:lnTo>
                  <a:pt x="447" y="724"/>
                </a:lnTo>
                <a:lnTo>
                  <a:pt x="452" y="723"/>
                </a:lnTo>
                <a:lnTo>
                  <a:pt x="460" y="720"/>
                </a:lnTo>
                <a:lnTo>
                  <a:pt x="467" y="715"/>
                </a:lnTo>
                <a:lnTo>
                  <a:pt x="478" y="710"/>
                </a:lnTo>
                <a:lnTo>
                  <a:pt x="489" y="705"/>
                </a:lnTo>
                <a:lnTo>
                  <a:pt x="499" y="700"/>
                </a:lnTo>
                <a:lnTo>
                  <a:pt x="502" y="692"/>
                </a:lnTo>
                <a:lnTo>
                  <a:pt x="508" y="686"/>
                </a:lnTo>
                <a:lnTo>
                  <a:pt x="515" y="681"/>
                </a:lnTo>
                <a:lnTo>
                  <a:pt x="521" y="679"/>
                </a:lnTo>
                <a:lnTo>
                  <a:pt x="530" y="677"/>
                </a:lnTo>
                <a:lnTo>
                  <a:pt x="547" y="669"/>
                </a:lnTo>
                <a:lnTo>
                  <a:pt x="563" y="659"/>
                </a:lnTo>
                <a:lnTo>
                  <a:pt x="580" y="648"/>
                </a:lnTo>
                <a:lnTo>
                  <a:pt x="585" y="643"/>
                </a:lnTo>
                <a:lnTo>
                  <a:pt x="589" y="638"/>
                </a:lnTo>
                <a:lnTo>
                  <a:pt x="585" y="632"/>
                </a:lnTo>
                <a:lnTo>
                  <a:pt x="582" y="627"/>
                </a:lnTo>
                <a:lnTo>
                  <a:pt x="576" y="622"/>
                </a:lnTo>
                <a:lnTo>
                  <a:pt x="572" y="616"/>
                </a:lnTo>
                <a:lnTo>
                  <a:pt x="572" y="613"/>
                </a:lnTo>
                <a:lnTo>
                  <a:pt x="574" y="608"/>
                </a:lnTo>
                <a:lnTo>
                  <a:pt x="576" y="603"/>
                </a:lnTo>
                <a:lnTo>
                  <a:pt x="578" y="599"/>
                </a:lnTo>
                <a:lnTo>
                  <a:pt x="583" y="595"/>
                </a:lnTo>
                <a:lnTo>
                  <a:pt x="587" y="592"/>
                </a:lnTo>
                <a:lnTo>
                  <a:pt x="591" y="588"/>
                </a:lnTo>
                <a:lnTo>
                  <a:pt x="593" y="587"/>
                </a:lnTo>
                <a:lnTo>
                  <a:pt x="595" y="584"/>
                </a:lnTo>
                <a:lnTo>
                  <a:pt x="600" y="580"/>
                </a:lnTo>
                <a:lnTo>
                  <a:pt x="604" y="576"/>
                </a:lnTo>
                <a:lnTo>
                  <a:pt x="604" y="572"/>
                </a:lnTo>
                <a:lnTo>
                  <a:pt x="602" y="570"/>
                </a:lnTo>
                <a:lnTo>
                  <a:pt x="598" y="567"/>
                </a:lnTo>
                <a:lnTo>
                  <a:pt x="587" y="562"/>
                </a:lnTo>
                <a:lnTo>
                  <a:pt x="578" y="557"/>
                </a:lnTo>
                <a:lnTo>
                  <a:pt x="574" y="554"/>
                </a:lnTo>
                <a:lnTo>
                  <a:pt x="572" y="552"/>
                </a:lnTo>
                <a:lnTo>
                  <a:pt x="571" y="549"/>
                </a:lnTo>
                <a:lnTo>
                  <a:pt x="572" y="547"/>
                </a:lnTo>
                <a:lnTo>
                  <a:pt x="580" y="543"/>
                </a:lnTo>
                <a:lnTo>
                  <a:pt x="585" y="540"/>
                </a:lnTo>
                <a:lnTo>
                  <a:pt x="587" y="538"/>
                </a:lnTo>
                <a:lnTo>
                  <a:pt x="585" y="535"/>
                </a:lnTo>
                <a:lnTo>
                  <a:pt x="582" y="532"/>
                </a:lnTo>
                <a:lnTo>
                  <a:pt x="576" y="528"/>
                </a:lnTo>
                <a:lnTo>
                  <a:pt x="561" y="519"/>
                </a:lnTo>
                <a:lnTo>
                  <a:pt x="547" y="510"/>
                </a:lnTo>
                <a:lnTo>
                  <a:pt x="539" y="505"/>
                </a:lnTo>
                <a:lnTo>
                  <a:pt x="534" y="499"/>
                </a:lnTo>
                <a:lnTo>
                  <a:pt x="535" y="486"/>
                </a:lnTo>
                <a:lnTo>
                  <a:pt x="535" y="472"/>
                </a:lnTo>
                <a:lnTo>
                  <a:pt x="530" y="459"/>
                </a:lnTo>
                <a:lnTo>
                  <a:pt x="519" y="447"/>
                </a:lnTo>
                <a:lnTo>
                  <a:pt x="521" y="441"/>
                </a:lnTo>
                <a:lnTo>
                  <a:pt x="521" y="439"/>
                </a:lnTo>
                <a:lnTo>
                  <a:pt x="523" y="437"/>
                </a:lnTo>
                <a:lnTo>
                  <a:pt x="526" y="437"/>
                </a:lnTo>
                <a:lnTo>
                  <a:pt x="528" y="438"/>
                </a:lnTo>
                <a:lnTo>
                  <a:pt x="532" y="439"/>
                </a:lnTo>
                <a:lnTo>
                  <a:pt x="534" y="439"/>
                </a:lnTo>
                <a:lnTo>
                  <a:pt x="537" y="439"/>
                </a:lnTo>
                <a:lnTo>
                  <a:pt x="545" y="437"/>
                </a:lnTo>
                <a:lnTo>
                  <a:pt x="552" y="436"/>
                </a:lnTo>
                <a:lnTo>
                  <a:pt x="558" y="435"/>
                </a:lnTo>
                <a:lnTo>
                  <a:pt x="558" y="430"/>
                </a:lnTo>
                <a:lnTo>
                  <a:pt x="554" y="425"/>
                </a:lnTo>
                <a:lnTo>
                  <a:pt x="550" y="422"/>
                </a:lnTo>
                <a:lnTo>
                  <a:pt x="547" y="418"/>
                </a:lnTo>
                <a:lnTo>
                  <a:pt x="543" y="415"/>
                </a:lnTo>
                <a:lnTo>
                  <a:pt x="541" y="414"/>
                </a:lnTo>
                <a:lnTo>
                  <a:pt x="548" y="409"/>
                </a:lnTo>
                <a:lnTo>
                  <a:pt x="556" y="406"/>
                </a:lnTo>
                <a:lnTo>
                  <a:pt x="565" y="405"/>
                </a:lnTo>
                <a:lnTo>
                  <a:pt x="578" y="404"/>
                </a:lnTo>
                <a:lnTo>
                  <a:pt x="583" y="401"/>
                </a:lnTo>
                <a:lnTo>
                  <a:pt x="585" y="398"/>
                </a:lnTo>
                <a:lnTo>
                  <a:pt x="587" y="395"/>
                </a:lnTo>
                <a:lnTo>
                  <a:pt x="587" y="393"/>
                </a:lnTo>
                <a:lnTo>
                  <a:pt x="585" y="389"/>
                </a:lnTo>
                <a:lnTo>
                  <a:pt x="583" y="385"/>
                </a:lnTo>
                <a:lnTo>
                  <a:pt x="582" y="378"/>
                </a:lnTo>
                <a:lnTo>
                  <a:pt x="582" y="377"/>
                </a:lnTo>
                <a:lnTo>
                  <a:pt x="580" y="374"/>
                </a:lnTo>
                <a:lnTo>
                  <a:pt x="578" y="373"/>
                </a:lnTo>
                <a:lnTo>
                  <a:pt x="580" y="375"/>
                </a:lnTo>
                <a:lnTo>
                  <a:pt x="582" y="379"/>
                </a:lnTo>
                <a:lnTo>
                  <a:pt x="583" y="383"/>
                </a:lnTo>
                <a:lnTo>
                  <a:pt x="585" y="386"/>
                </a:lnTo>
                <a:lnTo>
                  <a:pt x="580" y="389"/>
                </a:lnTo>
                <a:lnTo>
                  <a:pt x="578" y="390"/>
                </a:lnTo>
                <a:lnTo>
                  <a:pt x="576" y="390"/>
                </a:lnTo>
                <a:lnTo>
                  <a:pt x="571" y="388"/>
                </a:lnTo>
                <a:lnTo>
                  <a:pt x="567" y="385"/>
                </a:lnTo>
                <a:lnTo>
                  <a:pt x="561" y="378"/>
                </a:lnTo>
                <a:lnTo>
                  <a:pt x="559" y="377"/>
                </a:lnTo>
                <a:lnTo>
                  <a:pt x="554" y="375"/>
                </a:lnTo>
                <a:lnTo>
                  <a:pt x="541" y="370"/>
                </a:lnTo>
                <a:lnTo>
                  <a:pt x="528" y="364"/>
                </a:lnTo>
                <a:lnTo>
                  <a:pt x="523" y="362"/>
                </a:lnTo>
                <a:lnTo>
                  <a:pt x="519" y="361"/>
                </a:lnTo>
                <a:lnTo>
                  <a:pt x="517" y="358"/>
                </a:lnTo>
                <a:lnTo>
                  <a:pt x="517" y="357"/>
                </a:lnTo>
                <a:lnTo>
                  <a:pt x="515" y="355"/>
                </a:lnTo>
                <a:lnTo>
                  <a:pt x="517" y="356"/>
                </a:lnTo>
                <a:lnTo>
                  <a:pt x="517" y="357"/>
                </a:lnTo>
                <a:lnTo>
                  <a:pt x="517" y="355"/>
                </a:lnTo>
                <a:lnTo>
                  <a:pt x="517" y="351"/>
                </a:lnTo>
                <a:lnTo>
                  <a:pt x="515" y="348"/>
                </a:lnTo>
                <a:lnTo>
                  <a:pt x="513" y="343"/>
                </a:lnTo>
                <a:lnTo>
                  <a:pt x="511" y="340"/>
                </a:lnTo>
                <a:lnTo>
                  <a:pt x="510" y="336"/>
                </a:lnTo>
                <a:lnTo>
                  <a:pt x="508" y="333"/>
                </a:lnTo>
                <a:lnTo>
                  <a:pt x="506" y="332"/>
                </a:lnTo>
                <a:lnTo>
                  <a:pt x="508" y="327"/>
                </a:lnTo>
                <a:lnTo>
                  <a:pt x="508" y="324"/>
                </a:lnTo>
                <a:lnTo>
                  <a:pt x="510" y="321"/>
                </a:lnTo>
                <a:lnTo>
                  <a:pt x="511" y="320"/>
                </a:lnTo>
                <a:lnTo>
                  <a:pt x="519" y="318"/>
                </a:lnTo>
                <a:lnTo>
                  <a:pt x="526" y="317"/>
                </a:lnTo>
                <a:lnTo>
                  <a:pt x="534" y="316"/>
                </a:lnTo>
                <a:lnTo>
                  <a:pt x="539" y="312"/>
                </a:lnTo>
                <a:lnTo>
                  <a:pt x="543" y="307"/>
                </a:lnTo>
                <a:lnTo>
                  <a:pt x="548" y="297"/>
                </a:lnTo>
                <a:lnTo>
                  <a:pt x="550" y="293"/>
                </a:lnTo>
                <a:lnTo>
                  <a:pt x="554" y="289"/>
                </a:lnTo>
                <a:lnTo>
                  <a:pt x="559" y="285"/>
                </a:lnTo>
                <a:lnTo>
                  <a:pt x="569" y="283"/>
                </a:lnTo>
                <a:lnTo>
                  <a:pt x="574" y="278"/>
                </a:lnTo>
                <a:lnTo>
                  <a:pt x="580" y="274"/>
                </a:lnTo>
                <a:lnTo>
                  <a:pt x="587" y="269"/>
                </a:lnTo>
                <a:lnTo>
                  <a:pt x="598" y="265"/>
                </a:lnTo>
                <a:lnTo>
                  <a:pt x="606" y="264"/>
                </a:lnTo>
                <a:lnTo>
                  <a:pt x="617" y="263"/>
                </a:lnTo>
                <a:lnTo>
                  <a:pt x="626" y="258"/>
                </a:lnTo>
                <a:lnTo>
                  <a:pt x="635" y="252"/>
                </a:lnTo>
                <a:lnTo>
                  <a:pt x="639" y="247"/>
                </a:lnTo>
                <a:lnTo>
                  <a:pt x="641" y="243"/>
                </a:lnTo>
                <a:lnTo>
                  <a:pt x="644" y="237"/>
                </a:lnTo>
                <a:lnTo>
                  <a:pt x="646" y="234"/>
                </a:lnTo>
                <a:lnTo>
                  <a:pt x="652" y="232"/>
                </a:lnTo>
                <a:lnTo>
                  <a:pt x="657" y="230"/>
                </a:lnTo>
                <a:lnTo>
                  <a:pt x="667" y="228"/>
                </a:lnTo>
                <a:lnTo>
                  <a:pt x="674" y="227"/>
                </a:lnTo>
                <a:lnTo>
                  <a:pt x="679" y="226"/>
                </a:lnTo>
                <a:lnTo>
                  <a:pt x="685" y="222"/>
                </a:lnTo>
                <a:lnTo>
                  <a:pt x="687" y="220"/>
                </a:lnTo>
                <a:lnTo>
                  <a:pt x="687" y="218"/>
                </a:lnTo>
                <a:lnTo>
                  <a:pt x="685" y="216"/>
                </a:lnTo>
                <a:lnTo>
                  <a:pt x="683" y="213"/>
                </a:lnTo>
                <a:lnTo>
                  <a:pt x="679" y="206"/>
                </a:lnTo>
                <a:lnTo>
                  <a:pt x="674" y="198"/>
                </a:lnTo>
                <a:lnTo>
                  <a:pt x="670" y="192"/>
                </a:lnTo>
                <a:lnTo>
                  <a:pt x="668" y="190"/>
                </a:lnTo>
                <a:lnTo>
                  <a:pt x="668" y="189"/>
                </a:lnTo>
                <a:lnTo>
                  <a:pt x="668" y="187"/>
                </a:lnTo>
                <a:lnTo>
                  <a:pt x="668" y="184"/>
                </a:lnTo>
                <a:lnTo>
                  <a:pt x="667" y="176"/>
                </a:lnTo>
                <a:lnTo>
                  <a:pt x="665" y="168"/>
                </a:lnTo>
                <a:lnTo>
                  <a:pt x="661" y="164"/>
                </a:lnTo>
                <a:lnTo>
                  <a:pt x="659" y="162"/>
                </a:lnTo>
                <a:lnTo>
                  <a:pt x="657" y="162"/>
                </a:lnTo>
                <a:lnTo>
                  <a:pt x="655" y="163"/>
                </a:lnTo>
                <a:lnTo>
                  <a:pt x="652" y="167"/>
                </a:lnTo>
                <a:lnTo>
                  <a:pt x="650" y="172"/>
                </a:lnTo>
                <a:lnTo>
                  <a:pt x="650" y="174"/>
                </a:lnTo>
                <a:lnTo>
                  <a:pt x="650" y="176"/>
                </a:lnTo>
                <a:lnTo>
                  <a:pt x="654" y="177"/>
                </a:lnTo>
                <a:lnTo>
                  <a:pt x="659" y="177"/>
                </a:lnTo>
                <a:lnTo>
                  <a:pt x="665" y="177"/>
                </a:lnTo>
                <a:lnTo>
                  <a:pt x="668" y="178"/>
                </a:lnTo>
                <a:lnTo>
                  <a:pt x="668" y="179"/>
                </a:lnTo>
                <a:lnTo>
                  <a:pt x="668" y="181"/>
                </a:lnTo>
                <a:lnTo>
                  <a:pt x="668" y="183"/>
                </a:lnTo>
                <a:lnTo>
                  <a:pt x="667" y="183"/>
                </a:lnTo>
                <a:lnTo>
                  <a:pt x="659" y="182"/>
                </a:lnTo>
                <a:lnTo>
                  <a:pt x="652" y="180"/>
                </a:lnTo>
                <a:lnTo>
                  <a:pt x="646" y="177"/>
                </a:lnTo>
                <a:lnTo>
                  <a:pt x="644" y="176"/>
                </a:lnTo>
                <a:lnTo>
                  <a:pt x="643" y="170"/>
                </a:lnTo>
                <a:lnTo>
                  <a:pt x="646" y="166"/>
                </a:lnTo>
                <a:lnTo>
                  <a:pt x="652" y="163"/>
                </a:lnTo>
                <a:lnTo>
                  <a:pt x="659" y="158"/>
                </a:lnTo>
                <a:lnTo>
                  <a:pt x="655" y="152"/>
                </a:lnTo>
                <a:lnTo>
                  <a:pt x="652" y="148"/>
                </a:lnTo>
                <a:lnTo>
                  <a:pt x="644" y="146"/>
                </a:lnTo>
                <a:lnTo>
                  <a:pt x="635" y="144"/>
                </a:lnTo>
                <a:lnTo>
                  <a:pt x="626" y="138"/>
                </a:lnTo>
                <a:lnTo>
                  <a:pt x="622" y="133"/>
                </a:lnTo>
                <a:lnTo>
                  <a:pt x="626" y="127"/>
                </a:lnTo>
                <a:lnTo>
                  <a:pt x="635" y="121"/>
                </a:lnTo>
                <a:lnTo>
                  <a:pt x="639" y="118"/>
                </a:lnTo>
                <a:lnTo>
                  <a:pt x="644" y="116"/>
                </a:lnTo>
                <a:lnTo>
                  <a:pt x="652" y="115"/>
                </a:lnTo>
                <a:lnTo>
                  <a:pt x="657" y="112"/>
                </a:lnTo>
                <a:lnTo>
                  <a:pt x="667" y="105"/>
                </a:lnTo>
                <a:lnTo>
                  <a:pt x="674" y="98"/>
                </a:lnTo>
                <a:lnTo>
                  <a:pt x="678" y="91"/>
                </a:lnTo>
                <a:lnTo>
                  <a:pt x="683" y="82"/>
                </a:lnTo>
                <a:lnTo>
                  <a:pt x="687" y="63"/>
                </a:lnTo>
                <a:lnTo>
                  <a:pt x="694" y="43"/>
                </a:lnTo>
                <a:lnTo>
                  <a:pt x="692" y="32"/>
                </a:lnTo>
                <a:lnTo>
                  <a:pt x="692" y="20"/>
                </a:lnTo>
                <a:lnTo>
                  <a:pt x="691" y="11"/>
                </a:lnTo>
                <a:lnTo>
                  <a:pt x="685" y="6"/>
                </a:lnTo>
                <a:lnTo>
                  <a:pt x="679" y="3"/>
                </a:lnTo>
                <a:lnTo>
                  <a:pt x="676" y="3"/>
                </a:lnTo>
                <a:lnTo>
                  <a:pt x="670" y="5"/>
                </a:lnTo>
                <a:lnTo>
                  <a:pt x="665" y="6"/>
                </a:lnTo>
                <a:lnTo>
                  <a:pt x="655" y="8"/>
                </a:lnTo>
                <a:lnTo>
                  <a:pt x="637" y="12"/>
                </a:lnTo>
                <a:lnTo>
                  <a:pt x="630" y="14"/>
                </a:lnTo>
                <a:lnTo>
                  <a:pt x="624" y="16"/>
                </a:lnTo>
                <a:lnTo>
                  <a:pt x="619" y="18"/>
                </a:lnTo>
                <a:lnTo>
                  <a:pt x="611" y="20"/>
                </a:lnTo>
                <a:lnTo>
                  <a:pt x="606" y="22"/>
                </a:lnTo>
                <a:lnTo>
                  <a:pt x="604" y="23"/>
                </a:lnTo>
                <a:lnTo>
                  <a:pt x="598" y="28"/>
                </a:lnTo>
                <a:lnTo>
                  <a:pt x="591" y="31"/>
                </a:lnTo>
                <a:lnTo>
                  <a:pt x="585" y="33"/>
                </a:lnTo>
                <a:lnTo>
                  <a:pt x="576" y="35"/>
                </a:lnTo>
                <a:lnTo>
                  <a:pt x="563" y="39"/>
                </a:lnTo>
                <a:lnTo>
                  <a:pt x="548" y="43"/>
                </a:lnTo>
                <a:lnTo>
                  <a:pt x="517" y="50"/>
                </a:lnTo>
                <a:lnTo>
                  <a:pt x="502" y="55"/>
                </a:lnTo>
                <a:lnTo>
                  <a:pt x="487" y="61"/>
                </a:lnTo>
                <a:lnTo>
                  <a:pt x="471" y="66"/>
                </a:lnTo>
                <a:lnTo>
                  <a:pt x="456" y="68"/>
                </a:lnTo>
                <a:lnTo>
                  <a:pt x="443" y="65"/>
                </a:lnTo>
                <a:lnTo>
                  <a:pt x="430" y="62"/>
                </a:lnTo>
                <a:lnTo>
                  <a:pt x="417" y="58"/>
                </a:lnTo>
                <a:lnTo>
                  <a:pt x="403" y="55"/>
                </a:lnTo>
                <a:lnTo>
                  <a:pt x="382" y="46"/>
                </a:lnTo>
                <a:lnTo>
                  <a:pt x="371" y="42"/>
                </a:lnTo>
                <a:lnTo>
                  <a:pt x="360" y="39"/>
                </a:lnTo>
                <a:lnTo>
                  <a:pt x="345" y="32"/>
                </a:lnTo>
                <a:lnTo>
                  <a:pt x="327" y="26"/>
                </a:lnTo>
                <a:lnTo>
                  <a:pt x="307" y="21"/>
                </a:lnTo>
                <a:lnTo>
                  <a:pt x="286" y="18"/>
                </a:lnTo>
                <a:lnTo>
                  <a:pt x="275" y="15"/>
                </a:lnTo>
                <a:lnTo>
                  <a:pt x="262" y="12"/>
                </a:lnTo>
                <a:lnTo>
                  <a:pt x="249" y="10"/>
                </a:lnTo>
                <a:lnTo>
                  <a:pt x="238" y="8"/>
                </a:lnTo>
                <a:lnTo>
                  <a:pt x="231" y="7"/>
                </a:lnTo>
                <a:lnTo>
                  <a:pt x="229" y="7"/>
                </a:lnTo>
                <a:lnTo>
                  <a:pt x="227" y="6"/>
                </a:lnTo>
                <a:lnTo>
                  <a:pt x="229" y="4"/>
                </a:lnTo>
                <a:lnTo>
                  <a:pt x="231" y="3"/>
                </a:lnTo>
                <a:lnTo>
                  <a:pt x="238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28" name="Tacna"/>
          <p:cNvSpPr>
            <a:spLocks/>
          </p:cNvSpPr>
          <p:nvPr/>
        </p:nvSpPr>
        <p:spPr bwMode="auto">
          <a:xfrm>
            <a:off x="7145608" y="5760102"/>
            <a:ext cx="449263" cy="398462"/>
          </a:xfrm>
          <a:custGeom>
            <a:avLst/>
            <a:gdLst>
              <a:gd name="T0" fmla="*/ 1202590046 w 575"/>
              <a:gd name="T1" fmla="*/ 1237730640 h 550"/>
              <a:gd name="T2" fmla="*/ 1202590046 w 575"/>
              <a:gd name="T3" fmla="*/ 1237730640 h 550"/>
              <a:gd name="T4" fmla="*/ 1202590046 w 575"/>
              <a:gd name="T5" fmla="*/ 1237730640 h 550"/>
              <a:gd name="T6" fmla="*/ 1202590046 w 575"/>
              <a:gd name="T7" fmla="*/ 1237730640 h 550"/>
              <a:gd name="T8" fmla="*/ 1202590046 w 575"/>
              <a:gd name="T9" fmla="*/ 1237730640 h 550"/>
              <a:gd name="T10" fmla="*/ 1202590046 w 575"/>
              <a:gd name="T11" fmla="*/ 1237730640 h 550"/>
              <a:gd name="T12" fmla="*/ 1202590046 w 575"/>
              <a:gd name="T13" fmla="*/ 1237730640 h 550"/>
              <a:gd name="T14" fmla="*/ 1202590046 w 575"/>
              <a:gd name="T15" fmla="*/ 1237730640 h 550"/>
              <a:gd name="T16" fmla="*/ 1202590046 w 575"/>
              <a:gd name="T17" fmla="*/ 1237730640 h 550"/>
              <a:gd name="T18" fmla="*/ 1202590046 w 575"/>
              <a:gd name="T19" fmla="*/ 1237730640 h 550"/>
              <a:gd name="T20" fmla="*/ 1202590046 w 575"/>
              <a:gd name="T21" fmla="*/ 1237730640 h 550"/>
              <a:gd name="T22" fmla="*/ 1202590046 w 575"/>
              <a:gd name="T23" fmla="*/ 1237730640 h 550"/>
              <a:gd name="T24" fmla="*/ 1202590046 w 575"/>
              <a:gd name="T25" fmla="*/ 1237730640 h 550"/>
              <a:gd name="T26" fmla="*/ 1202590046 w 575"/>
              <a:gd name="T27" fmla="*/ 1237730640 h 550"/>
              <a:gd name="T28" fmla="*/ 1202590046 w 575"/>
              <a:gd name="T29" fmla="*/ 1237730640 h 550"/>
              <a:gd name="T30" fmla="*/ 1202590046 w 575"/>
              <a:gd name="T31" fmla="*/ 1237730640 h 550"/>
              <a:gd name="T32" fmla="*/ 1202590046 w 575"/>
              <a:gd name="T33" fmla="*/ 1237730640 h 550"/>
              <a:gd name="T34" fmla="*/ 1202590046 w 575"/>
              <a:gd name="T35" fmla="*/ 1237730640 h 550"/>
              <a:gd name="T36" fmla="*/ 1202590046 w 575"/>
              <a:gd name="T37" fmla="*/ 1237730640 h 550"/>
              <a:gd name="T38" fmla="*/ 1202590046 w 575"/>
              <a:gd name="T39" fmla="*/ 1237730640 h 550"/>
              <a:gd name="T40" fmla="*/ 1202590046 w 575"/>
              <a:gd name="T41" fmla="*/ 1237730640 h 550"/>
              <a:gd name="T42" fmla="*/ 1202590046 w 575"/>
              <a:gd name="T43" fmla="*/ 1237730640 h 550"/>
              <a:gd name="T44" fmla="*/ 1202590046 w 575"/>
              <a:gd name="T45" fmla="*/ 1237730640 h 550"/>
              <a:gd name="T46" fmla="*/ 1202590046 w 575"/>
              <a:gd name="T47" fmla="*/ 1237730640 h 550"/>
              <a:gd name="T48" fmla="*/ 1202590046 w 575"/>
              <a:gd name="T49" fmla="*/ 1237730640 h 550"/>
              <a:gd name="T50" fmla="*/ 1202590046 w 575"/>
              <a:gd name="T51" fmla="*/ 1237730640 h 550"/>
              <a:gd name="T52" fmla="*/ 1202590046 w 575"/>
              <a:gd name="T53" fmla="*/ 1237730640 h 550"/>
              <a:gd name="T54" fmla="*/ 1202590046 w 575"/>
              <a:gd name="T55" fmla="*/ 1237730640 h 550"/>
              <a:gd name="T56" fmla="*/ 1202590046 w 575"/>
              <a:gd name="T57" fmla="*/ 1237730640 h 550"/>
              <a:gd name="T58" fmla="*/ 1202590046 w 575"/>
              <a:gd name="T59" fmla="*/ 1237730640 h 550"/>
              <a:gd name="T60" fmla="*/ 1202590046 w 575"/>
              <a:gd name="T61" fmla="*/ 1237730640 h 550"/>
              <a:gd name="T62" fmla="*/ 1202590046 w 575"/>
              <a:gd name="T63" fmla="*/ 1237730640 h 550"/>
              <a:gd name="T64" fmla="*/ 1202590046 w 575"/>
              <a:gd name="T65" fmla="*/ 1237730640 h 550"/>
              <a:gd name="T66" fmla="*/ 1202590046 w 575"/>
              <a:gd name="T67" fmla="*/ 1237730640 h 550"/>
              <a:gd name="T68" fmla="*/ 1202590046 w 575"/>
              <a:gd name="T69" fmla="*/ 1237730640 h 550"/>
              <a:gd name="T70" fmla="*/ 1202590046 w 575"/>
              <a:gd name="T71" fmla="*/ 1237730640 h 550"/>
              <a:gd name="T72" fmla="*/ 1202590046 w 575"/>
              <a:gd name="T73" fmla="*/ 1237730640 h 550"/>
              <a:gd name="T74" fmla="*/ 1202590046 w 575"/>
              <a:gd name="T75" fmla="*/ 1237730640 h 550"/>
              <a:gd name="T76" fmla="*/ 1202590046 w 575"/>
              <a:gd name="T77" fmla="*/ 0 h 550"/>
              <a:gd name="T78" fmla="*/ 1202590046 w 575"/>
              <a:gd name="T79" fmla="*/ 1237730640 h 550"/>
              <a:gd name="T80" fmla="*/ 1202590046 w 575"/>
              <a:gd name="T81" fmla="*/ 1237730640 h 550"/>
              <a:gd name="T82" fmla="*/ 1202590046 w 575"/>
              <a:gd name="T83" fmla="*/ 1237730640 h 550"/>
              <a:gd name="T84" fmla="*/ 1202590046 w 575"/>
              <a:gd name="T85" fmla="*/ 1237730640 h 550"/>
              <a:gd name="T86" fmla="*/ 1202590046 w 575"/>
              <a:gd name="T87" fmla="*/ 1237730640 h 550"/>
              <a:gd name="T88" fmla="*/ 1202590046 w 575"/>
              <a:gd name="T89" fmla="*/ 1237730640 h 550"/>
              <a:gd name="T90" fmla="*/ 1202590046 w 575"/>
              <a:gd name="T91" fmla="*/ 1237730640 h 550"/>
              <a:gd name="T92" fmla="*/ 1202590046 w 575"/>
              <a:gd name="T93" fmla="*/ 1237730640 h 550"/>
              <a:gd name="T94" fmla="*/ 1202590046 w 575"/>
              <a:gd name="T95" fmla="*/ 1237730640 h 550"/>
              <a:gd name="T96" fmla="*/ 1202590046 w 575"/>
              <a:gd name="T97" fmla="*/ 1237730640 h 550"/>
              <a:gd name="T98" fmla="*/ 1202590046 w 575"/>
              <a:gd name="T99" fmla="*/ 1237730640 h 550"/>
              <a:gd name="T100" fmla="*/ 1202590046 w 575"/>
              <a:gd name="T101" fmla="*/ 1237730640 h 550"/>
              <a:gd name="T102" fmla="*/ 1202590046 w 575"/>
              <a:gd name="T103" fmla="*/ 1237730640 h 550"/>
              <a:gd name="T104" fmla="*/ 1202590046 w 575"/>
              <a:gd name="T105" fmla="*/ 1237730640 h 550"/>
              <a:gd name="T106" fmla="*/ 1202590046 w 575"/>
              <a:gd name="T107" fmla="*/ 1237730640 h 55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75"/>
              <a:gd name="T163" fmla="*/ 0 h 550"/>
              <a:gd name="T164" fmla="*/ 575 w 575"/>
              <a:gd name="T165" fmla="*/ 550 h 550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75" h="550">
                <a:moveTo>
                  <a:pt x="6" y="350"/>
                </a:moveTo>
                <a:cubicBezTo>
                  <a:pt x="4" y="364"/>
                  <a:pt x="1" y="370"/>
                  <a:pt x="14" y="374"/>
                </a:cubicBezTo>
                <a:cubicBezTo>
                  <a:pt x="24" y="389"/>
                  <a:pt x="41" y="383"/>
                  <a:pt x="60" y="384"/>
                </a:cubicBezTo>
                <a:cubicBezTo>
                  <a:pt x="64" y="397"/>
                  <a:pt x="81" y="436"/>
                  <a:pt x="96" y="438"/>
                </a:cubicBezTo>
                <a:cubicBezTo>
                  <a:pt x="111" y="440"/>
                  <a:pt x="113" y="442"/>
                  <a:pt x="126" y="450"/>
                </a:cubicBezTo>
                <a:cubicBezTo>
                  <a:pt x="135" y="456"/>
                  <a:pt x="137" y="465"/>
                  <a:pt x="148" y="470"/>
                </a:cubicBezTo>
                <a:cubicBezTo>
                  <a:pt x="155" y="473"/>
                  <a:pt x="168" y="482"/>
                  <a:pt x="168" y="482"/>
                </a:cubicBezTo>
                <a:cubicBezTo>
                  <a:pt x="181" y="501"/>
                  <a:pt x="187" y="510"/>
                  <a:pt x="212" y="512"/>
                </a:cubicBezTo>
                <a:cubicBezTo>
                  <a:pt x="219" y="522"/>
                  <a:pt x="230" y="531"/>
                  <a:pt x="240" y="538"/>
                </a:cubicBezTo>
                <a:cubicBezTo>
                  <a:pt x="245" y="545"/>
                  <a:pt x="248" y="547"/>
                  <a:pt x="256" y="550"/>
                </a:cubicBezTo>
                <a:cubicBezTo>
                  <a:pt x="261" y="549"/>
                  <a:pt x="267" y="549"/>
                  <a:pt x="272" y="548"/>
                </a:cubicBezTo>
                <a:cubicBezTo>
                  <a:pt x="276" y="547"/>
                  <a:pt x="284" y="544"/>
                  <a:pt x="284" y="544"/>
                </a:cubicBezTo>
                <a:cubicBezTo>
                  <a:pt x="299" y="548"/>
                  <a:pt x="313" y="544"/>
                  <a:pt x="328" y="542"/>
                </a:cubicBezTo>
                <a:cubicBezTo>
                  <a:pt x="335" y="544"/>
                  <a:pt x="339" y="542"/>
                  <a:pt x="346" y="544"/>
                </a:cubicBezTo>
                <a:cubicBezTo>
                  <a:pt x="352" y="527"/>
                  <a:pt x="368" y="535"/>
                  <a:pt x="382" y="538"/>
                </a:cubicBezTo>
                <a:cubicBezTo>
                  <a:pt x="400" y="535"/>
                  <a:pt x="408" y="526"/>
                  <a:pt x="424" y="518"/>
                </a:cubicBezTo>
                <a:cubicBezTo>
                  <a:pt x="428" y="513"/>
                  <a:pt x="426" y="505"/>
                  <a:pt x="430" y="500"/>
                </a:cubicBezTo>
                <a:cubicBezTo>
                  <a:pt x="434" y="494"/>
                  <a:pt x="453" y="482"/>
                  <a:pt x="460" y="480"/>
                </a:cubicBezTo>
                <a:cubicBezTo>
                  <a:pt x="467" y="470"/>
                  <a:pt x="464" y="461"/>
                  <a:pt x="474" y="454"/>
                </a:cubicBezTo>
                <a:cubicBezTo>
                  <a:pt x="483" y="441"/>
                  <a:pt x="482" y="427"/>
                  <a:pt x="468" y="418"/>
                </a:cubicBezTo>
                <a:cubicBezTo>
                  <a:pt x="458" y="404"/>
                  <a:pt x="465" y="401"/>
                  <a:pt x="460" y="380"/>
                </a:cubicBezTo>
                <a:cubicBezTo>
                  <a:pt x="458" y="373"/>
                  <a:pt x="452" y="369"/>
                  <a:pt x="450" y="362"/>
                </a:cubicBezTo>
                <a:cubicBezTo>
                  <a:pt x="452" y="348"/>
                  <a:pt x="464" y="328"/>
                  <a:pt x="476" y="320"/>
                </a:cubicBezTo>
                <a:cubicBezTo>
                  <a:pt x="486" y="323"/>
                  <a:pt x="494" y="321"/>
                  <a:pt x="504" y="318"/>
                </a:cubicBezTo>
                <a:cubicBezTo>
                  <a:pt x="510" y="312"/>
                  <a:pt x="513" y="307"/>
                  <a:pt x="520" y="302"/>
                </a:cubicBezTo>
                <a:cubicBezTo>
                  <a:pt x="524" y="290"/>
                  <a:pt x="528" y="291"/>
                  <a:pt x="540" y="288"/>
                </a:cubicBezTo>
                <a:cubicBezTo>
                  <a:pt x="544" y="287"/>
                  <a:pt x="552" y="284"/>
                  <a:pt x="552" y="284"/>
                </a:cubicBezTo>
                <a:cubicBezTo>
                  <a:pt x="555" y="275"/>
                  <a:pt x="557" y="268"/>
                  <a:pt x="562" y="260"/>
                </a:cubicBezTo>
                <a:cubicBezTo>
                  <a:pt x="569" y="227"/>
                  <a:pt x="575" y="207"/>
                  <a:pt x="540" y="198"/>
                </a:cubicBezTo>
                <a:cubicBezTo>
                  <a:pt x="533" y="187"/>
                  <a:pt x="529" y="190"/>
                  <a:pt x="516" y="192"/>
                </a:cubicBezTo>
                <a:cubicBezTo>
                  <a:pt x="509" y="191"/>
                  <a:pt x="501" y="192"/>
                  <a:pt x="494" y="190"/>
                </a:cubicBezTo>
                <a:cubicBezTo>
                  <a:pt x="489" y="189"/>
                  <a:pt x="486" y="182"/>
                  <a:pt x="482" y="180"/>
                </a:cubicBezTo>
                <a:cubicBezTo>
                  <a:pt x="466" y="169"/>
                  <a:pt x="455" y="165"/>
                  <a:pt x="436" y="162"/>
                </a:cubicBezTo>
                <a:cubicBezTo>
                  <a:pt x="422" y="153"/>
                  <a:pt x="421" y="152"/>
                  <a:pt x="404" y="150"/>
                </a:cubicBezTo>
                <a:cubicBezTo>
                  <a:pt x="402" y="146"/>
                  <a:pt x="402" y="141"/>
                  <a:pt x="398" y="138"/>
                </a:cubicBezTo>
                <a:cubicBezTo>
                  <a:pt x="395" y="136"/>
                  <a:pt x="386" y="134"/>
                  <a:pt x="386" y="134"/>
                </a:cubicBezTo>
                <a:cubicBezTo>
                  <a:pt x="376" y="95"/>
                  <a:pt x="386" y="59"/>
                  <a:pt x="338" y="52"/>
                </a:cubicBezTo>
                <a:cubicBezTo>
                  <a:pt x="332" y="46"/>
                  <a:pt x="327" y="39"/>
                  <a:pt x="322" y="32"/>
                </a:cubicBezTo>
                <a:cubicBezTo>
                  <a:pt x="320" y="19"/>
                  <a:pt x="318" y="5"/>
                  <a:pt x="304" y="0"/>
                </a:cubicBezTo>
                <a:cubicBezTo>
                  <a:pt x="288" y="2"/>
                  <a:pt x="274" y="8"/>
                  <a:pt x="258" y="12"/>
                </a:cubicBezTo>
                <a:cubicBezTo>
                  <a:pt x="255" y="20"/>
                  <a:pt x="251" y="23"/>
                  <a:pt x="244" y="28"/>
                </a:cubicBezTo>
                <a:cubicBezTo>
                  <a:pt x="241" y="37"/>
                  <a:pt x="240" y="41"/>
                  <a:pt x="242" y="50"/>
                </a:cubicBezTo>
                <a:cubicBezTo>
                  <a:pt x="239" y="70"/>
                  <a:pt x="237" y="98"/>
                  <a:pt x="218" y="110"/>
                </a:cubicBezTo>
                <a:cubicBezTo>
                  <a:pt x="209" y="136"/>
                  <a:pt x="206" y="140"/>
                  <a:pt x="178" y="144"/>
                </a:cubicBezTo>
                <a:cubicBezTo>
                  <a:pt x="170" y="147"/>
                  <a:pt x="168" y="152"/>
                  <a:pt x="162" y="158"/>
                </a:cubicBezTo>
                <a:cubicBezTo>
                  <a:pt x="159" y="184"/>
                  <a:pt x="154" y="190"/>
                  <a:pt x="136" y="202"/>
                </a:cubicBezTo>
                <a:cubicBezTo>
                  <a:pt x="133" y="212"/>
                  <a:pt x="135" y="228"/>
                  <a:pt x="128" y="236"/>
                </a:cubicBezTo>
                <a:cubicBezTo>
                  <a:pt x="124" y="241"/>
                  <a:pt x="121" y="239"/>
                  <a:pt x="116" y="242"/>
                </a:cubicBezTo>
                <a:cubicBezTo>
                  <a:pt x="112" y="244"/>
                  <a:pt x="104" y="250"/>
                  <a:pt x="104" y="250"/>
                </a:cubicBezTo>
                <a:cubicBezTo>
                  <a:pt x="95" y="264"/>
                  <a:pt x="93" y="280"/>
                  <a:pt x="78" y="290"/>
                </a:cubicBezTo>
                <a:cubicBezTo>
                  <a:pt x="71" y="301"/>
                  <a:pt x="70" y="304"/>
                  <a:pt x="58" y="308"/>
                </a:cubicBezTo>
                <a:cubicBezTo>
                  <a:pt x="51" y="318"/>
                  <a:pt x="36" y="318"/>
                  <a:pt x="24" y="320"/>
                </a:cubicBezTo>
                <a:cubicBezTo>
                  <a:pt x="14" y="323"/>
                  <a:pt x="13" y="330"/>
                  <a:pt x="10" y="340"/>
                </a:cubicBezTo>
                <a:cubicBezTo>
                  <a:pt x="8" y="346"/>
                  <a:pt x="0" y="350"/>
                  <a:pt x="6" y="35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29" name="Moquegua"/>
          <p:cNvSpPr>
            <a:spLocks/>
          </p:cNvSpPr>
          <p:nvPr/>
        </p:nvSpPr>
        <p:spPr bwMode="auto">
          <a:xfrm>
            <a:off x="7048771" y="5552139"/>
            <a:ext cx="420687" cy="458788"/>
          </a:xfrm>
          <a:custGeom>
            <a:avLst/>
            <a:gdLst>
              <a:gd name="T0" fmla="*/ 1212223572 w 535"/>
              <a:gd name="T1" fmla="*/ 1239713762 h 634"/>
              <a:gd name="T2" fmla="*/ 1212223572 w 535"/>
              <a:gd name="T3" fmla="*/ 1239713762 h 634"/>
              <a:gd name="T4" fmla="*/ 1212223572 w 535"/>
              <a:gd name="T5" fmla="*/ 1239713762 h 634"/>
              <a:gd name="T6" fmla="*/ 1212223572 w 535"/>
              <a:gd name="T7" fmla="*/ 1239713762 h 634"/>
              <a:gd name="T8" fmla="*/ 1212223572 w 535"/>
              <a:gd name="T9" fmla="*/ 1239713762 h 634"/>
              <a:gd name="T10" fmla="*/ 1212223572 w 535"/>
              <a:gd name="T11" fmla="*/ 1239713762 h 634"/>
              <a:gd name="T12" fmla="*/ 1212223572 w 535"/>
              <a:gd name="T13" fmla="*/ 1239713762 h 634"/>
              <a:gd name="T14" fmla="*/ 1212223572 w 535"/>
              <a:gd name="T15" fmla="*/ 1239713762 h 634"/>
              <a:gd name="T16" fmla="*/ 1212223572 w 535"/>
              <a:gd name="T17" fmla="*/ 1239713762 h 634"/>
              <a:gd name="T18" fmla="*/ 1212223572 w 535"/>
              <a:gd name="T19" fmla="*/ 1239713762 h 634"/>
              <a:gd name="T20" fmla="*/ 1212223572 w 535"/>
              <a:gd name="T21" fmla="*/ 1239713762 h 634"/>
              <a:gd name="T22" fmla="*/ 1212223572 w 535"/>
              <a:gd name="T23" fmla="*/ 1239713762 h 634"/>
              <a:gd name="T24" fmla="*/ 1212223572 w 535"/>
              <a:gd name="T25" fmla="*/ 1239713762 h 634"/>
              <a:gd name="T26" fmla="*/ 1212223572 w 535"/>
              <a:gd name="T27" fmla="*/ 1239713762 h 634"/>
              <a:gd name="T28" fmla="*/ 1212223572 w 535"/>
              <a:gd name="T29" fmla="*/ 1239713762 h 634"/>
              <a:gd name="T30" fmla="*/ 1212223572 w 535"/>
              <a:gd name="T31" fmla="*/ 1239713762 h 634"/>
              <a:gd name="T32" fmla="*/ 1212223572 w 535"/>
              <a:gd name="T33" fmla="*/ 1239713762 h 634"/>
              <a:gd name="T34" fmla="*/ 1212223572 w 535"/>
              <a:gd name="T35" fmla="*/ 1239713762 h 634"/>
              <a:gd name="T36" fmla="*/ 1212223572 w 535"/>
              <a:gd name="T37" fmla="*/ 1239713762 h 634"/>
              <a:gd name="T38" fmla="*/ 1212223572 w 535"/>
              <a:gd name="T39" fmla="*/ 1239713762 h 634"/>
              <a:gd name="T40" fmla="*/ 1212223572 w 535"/>
              <a:gd name="T41" fmla="*/ 1239713762 h 634"/>
              <a:gd name="T42" fmla="*/ 1212223572 w 535"/>
              <a:gd name="T43" fmla="*/ 1239713762 h 634"/>
              <a:gd name="T44" fmla="*/ 1212223572 w 535"/>
              <a:gd name="T45" fmla="*/ 1239713762 h 634"/>
              <a:gd name="T46" fmla="*/ 1212223572 w 535"/>
              <a:gd name="T47" fmla="*/ 1239713762 h 634"/>
              <a:gd name="T48" fmla="*/ 1212223572 w 535"/>
              <a:gd name="T49" fmla="*/ 1239713762 h 634"/>
              <a:gd name="T50" fmla="*/ 1212223572 w 535"/>
              <a:gd name="T51" fmla="*/ 1239713762 h 634"/>
              <a:gd name="T52" fmla="*/ 1212223572 w 535"/>
              <a:gd name="T53" fmla="*/ 1239713762 h 634"/>
              <a:gd name="T54" fmla="*/ 1212223572 w 535"/>
              <a:gd name="T55" fmla="*/ 1239713762 h 634"/>
              <a:gd name="T56" fmla="*/ 1212223572 w 535"/>
              <a:gd name="T57" fmla="*/ 1239713762 h 634"/>
              <a:gd name="T58" fmla="*/ 1212223572 w 535"/>
              <a:gd name="T59" fmla="*/ 1239713762 h 634"/>
              <a:gd name="T60" fmla="*/ 1212223572 w 535"/>
              <a:gd name="T61" fmla="*/ 1239713762 h 634"/>
              <a:gd name="T62" fmla="*/ 1212223572 w 535"/>
              <a:gd name="T63" fmla="*/ 1239713762 h 634"/>
              <a:gd name="T64" fmla="*/ 1212223572 w 535"/>
              <a:gd name="T65" fmla="*/ 1239713762 h 634"/>
              <a:gd name="T66" fmla="*/ 1212223572 w 535"/>
              <a:gd name="T67" fmla="*/ 1239713762 h 634"/>
              <a:gd name="T68" fmla="*/ 1212223572 w 535"/>
              <a:gd name="T69" fmla="*/ 1239713762 h 634"/>
              <a:gd name="T70" fmla="*/ 1212223572 w 535"/>
              <a:gd name="T71" fmla="*/ 1239713762 h 63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35"/>
              <a:gd name="T109" fmla="*/ 0 h 634"/>
              <a:gd name="T110" fmla="*/ 535 w 535"/>
              <a:gd name="T111" fmla="*/ 634 h 63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35" h="634">
                <a:moveTo>
                  <a:pt x="5" y="454"/>
                </a:moveTo>
                <a:cubicBezTo>
                  <a:pt x="18" y="457"/>
                  <a:pt x="20" y="471"/>
                  <a:pt x="29" y="480"/>
                </a:cubicBezTo>
                <a:cubicBezTo>
                  <a:pt x="33" y="491"/>
                  <a:pt x="32" y="496"/>
                  <a:pt x="41" y="502"/>
                </a:cubicBezTo>
                <a:cubicBezTo>
                  <a:pt x="46" y="523"/>
                  <a:pt x="39" y="498"/>
                  <a:pt x="47" y="516"/>
                </a:cubicBezTo>
                <a:cubicBezTo>
                  <a:pt x="49" y="520"/>
                  <a:pt x="51" y="528"/>
                  <a:pt x="51" y="528"/>
                </a:cubicBezTo>
                <a:cubicBezTo>
                  <a:pt x="47" y="541"/>
                  <a:pt x="55" y="558"/>
                  <a:pt x="61" y="570"/>
                </a:cubicBezTo>
                <a:cubicBezTo>
                  <a:pt x="62" y="582"/>
                  <a:pt x="41" y="602"/>
                  <a:pt x="45" y="610"/>
                </a:cubicBezTo>
                <a:cubicBezTo>
                  <a:pt x="49" y="618"/>
                  <a:pt x="75" y="613"/>
                  <a:pt x="85" y="616"/>
                </a:cubicBezTo>
                <a:cubicBezTo>
                  <a:pt x="92" y="623"/>
                  <a:pt x="96" y="624"/>
                  <a:pt x="105" y="626"/>
                </a:cubicBezTo>
                <a:cubicBezTo>
                  <a:pt x="116" y="633"/>
                  <a:pt x="121" y="632"/>
                  <a:pt x="135" y="634"/>
                </a:cubicBezTo>
                <a:cubicBezTo>
                  <a:pt x="141" y="609"/>
                  <a:pt x="145" y="607"/>
                  <a:pt x="171" y="604"/>
                </a:cubicBezTo>
                <a:cubicBezTo>
                  <a:pt x="179" y="599"/>
                  <a:pt x="184" y="594"/>
                  <a:pt x="193" y="592"/>
                </a:cubicBezTo>
                <a:cubicBezTo>
                  <a:pt x="200" y="582"/>
                  <a:pt x="203" y="573"/>
                  <a:pt x="213" y="566"/>
                </a:cubicBezTo>
                <a:cubicBezTo>
                  <a:pt x="216" y="562"/>
                  <a:pt x="221" y="560"/>
                  <a:pt x="223" y="556"/>
                </a:cubicBezTo>
                <a:cubicBezTo>
                  <a:pt x="228" y="548"/>
                  <a:pt x="226" y="536"/>
                  <a:pt x="235" y="530"/>
                </a:cubicBezTo>
                <a:cubicBezTo>
                  <a:pt x="240" y="526"/>
                  <a:pt x="248" y="526"/>
                  <a:pt x="253" y="522"/>
                </a:cubicBezTo>
                <a:cubicBezTo>
                  <a:pt x="259" y="513"/>
                  <a:pt x="259" y="511"/>
                  <a:pt x="257" y="500"/>
                </a:cubicBezTo>
                <a:cubicBezTo>
                  <a:pt x="259" y="483"/>
                  <a:pt x="259" y="485"/>
                  <a:pt x="273" y="478"/>
                </a:cubicBezTo>
                <a:cubicBezTo>
                  <a:pt x="276" y="474"/>
                  <a:pt x="278" y="470"/>
                  <a:pt x="281" y="466"/>
                </a:cubicBezTo>
                <a:cubicBezTo>
                  <a:pt x="284" y="461"/>
                  <a:pt x="289" y="450"/>
                  <a:pt x="289" y="450"/>
                </a:cubicBezTo>
                <a:cubicBezTo>
                  <a:pt x="285" y="433"/>
                  <a:pt x="295" y="433"/>
                  <a:pt x="309" y="428"/>
                </a:cubicBezTo>
                <a:cubicBezTo>
                  <a:pt x="315" y="426"/>
                  <a:pt x="327" y="422"/>
                  <a:pt x="327" y="422"/>
                </a:cubicBezTo>
                <a:cubicBezTo>
                  <a:pt x="333" y="416"/>
                  <a:pt x="337" y="410"/>
                  <a:pt x="343" y="404"/>
                </a:cubicBezTo>
                <a:cubicBezTo>
                  <a:pt x="348" y="388"/>
                  <a:pt x="348" y="378"/>
                  <a:pt x="363" y="368"/>
                </a:cubicBezTo>
                <a:cubicBezTo>
                  <a:pt x="361" y="356"/>
                  <a:pt x="360" y="345"/>
                  <a:pt x="367" y="334"/>
                </a:cubicBezTo>
                <a:cubicBezTo>
                  <a:pt x="370" y="324"/>
                  <a:pt x="370" y="306"/>
                  <a:pt x="381" y="302"/>
                </a:cubicBezTo>
                <a:cubicBezTo>
                  <a:pt x="391" y="292"/>
                  <a:pt x="395" y="294"/>
                  <a:pt x="411" y="292"/>
                </a:cubicBezTo>
                <a:cubicBezTo>
                  <a:pt x="418" y="281"/>
                  <a:pt x="431" y="288"/>
                  <a:pt x="443" y="290"/>
                </a:cubicBezTo>
                <a:cubicBezTo>
                  <a:pt x="447" y="292"/>
                  <a:pt x="445" y="300"/>
                  <a:pt x="447" y="304"/>
                </a:cubicBezTo>
                <a:cubicBezTo>
                  <a:pt x="450" y="310"/>
                  <a:pt x="451" y="322"/>
                  <a:pt x="451" y="322"/>
                </a:cubicBezTo>
                <a:cubicBezTo>
                  <a:pt x="446" y="338"/>
                  <a:pt x="478" y="334"/>
                  <a:pt x="489" y="338"/>
                </a:cubicBezTo>
                <a:cubicBezTo>
                  <a:pt x="480" y="320"/>
                  <a:pt x="490" y="323"/>
                  <a:pt x="483" y="312"/>
                </a:cubicBezTo>
                <a:cubicBezTo>
                  <a:pt x="484" y="301"/>
                  <a:pt x="476" y="287"/>
                  <a:pt x="491" y="292"/>
                </a:cubicBezTo>
                <a:cubicBezTo>
                  <a:pt x="499" y="289"/>
                  <a:pt x="499" y="283"/>
                  <a:pt x="507" y="280"/>
                </a:cubicBezTo>
                <a:cubicBezTo>
                  <a:pt x="511" y="278"/>
                  <a:pt x="519" y="276"/>
                  <a:pt x="519" y="276"/>
                </a:cubicBezTo>
                <a:cubicBezTo>
                  <a:pt x="527" y="264"/>
                  <a:pt x="535" y="250"/>
                  <a:pt x="523" y="242"/>
                </a:cubicBezTo>
                <a:cubicBezTo>
                  <a:pt x="518" y="226"/>
                  <a:pt x="482" y="228"/>
                  <a:pt x="469" y="210"/>
                </a:cubicBezTo>
                <a:cubicBezTo>
                  <a:pt x="464" y="194"/>
                  <a:pt x="455" y="189"/>
                  <a:pt x="439" y="184"/>
                </a:cubicBezTo>
                <a:cubicBezTo>
                  <a:pt x="430" y="175"/>
                  <a:pt x="426" y="165"/>
                  <a:pt x="413" y="162"/>
                </a:cubicBezTo>
                <a:cubicBezTo>
                  <a:pt x="392" y="141"/>
                  <a:pt x="414" y="120"/>
                  <a:pt x="421" y="100"/>
                </a:cubicBezTo>
                <a:cubicBezTo>
                  <a:pt x="416" y="87"/>
                  <a:pt x="405" y="82"/>
                  <a:pt x="399" y="70"/>
                </a:cubicBezTo>
                <a:cubicBezTo>
                  <a:pt x="394" y="61"/>
                  <a:pt x="397" y="49"/>
                  <a:pt x="391" y="40"/>
                </a:cubicBezTo>
                <a:cubicBezTo>
                  <a:pt x="386" y="32"/>
                  <a:pt x="365" y="26"/>
                  <a:pt x="365" y="26"/>
                </a:cubicBezTo>
                <a:cubicBezTo>
                  <a:pt x="341" y="10"/>
                  <a:pt x="361" y="11"/>
                  <a:pt x="329" y="6"/>
                </a:cubicBezTo>
                <a:cubicBezTo>
                  <a:pt x="312" y="0"/>
                  <a:pt x="300" y="5"/>
                  <a:pt x="281" y="6"/>
                </a:cubicBezTo>
                <a:cubicBezTo>
                  <a:pt x="278" y="10"/>
                  <a:pt x="277" y="17"/>
                  <a:pt x="273" y="20"/>
                </a:cubicBezTo>
                <a:cubicBezTo>
                  <a:pt x="265" y="26"/>
                  <a:pt x="244" y="27"/>
                  <a:pt x="235" y="28"/>
                </a:cubicBezTo>
                <a:cubicBezTo>
                  <a:pt x="232" y="37"/>
                  <a:pt x="228" y="45"/>
                  <a:pt x="225" y="54"/>
                </a:cubicBezTo>
                <a:cubicBezTo>
                  <a:pt x="229" y="100"/>
                  <a:pt x="228" y="106"/>
                  <a:pt x="183" y="110"/>
                </a:cubicBezTo>
                <a:cubicBezTo>
                  <a:pt x="184" y="123"/>
                  <a:pt x="180" y="136"/>
                  <a:pt x="193" y="140"/>
                </a:cubicBezTo>
                <a:cubicBezTo>
                  <a:pt x="197" y="153"/>
                  <a:pt x="202" y="171"/>
                  <a:pt x="187" y="176"/>
                </a:cubicBezTo>
                <a:cubicBezTo>
                  <a:pt x="183" y="164"/>
                  <a:pt x="181" y="164"/>
                  <a:pt x="169" y="160"/>
                </a:cubicBezTo>
                <a:cubicBezTo>
                  <a:pt x="165" y="159"/>
                  <a:pt x="157" y="156"/>
                  <a:pt x="157" y="156"/>
                </a:cubicBezTo>
                <a:cubicBezTo>
                  <a:pt x="145" y="159"/>
                  <a:pt x="141" y="163"/>
                  <a:pt x="131" y="170"/>
                </a:cubicBezTo>
                <a:cubicBezTo>
                  <a:pt x="127" y="181"/>
                  <a:pt x="110" y="186"/>
                  <a:pt x="99" y="190"/>
                </a:cubicBezTo>
                <a:cubicBezTo>
                  <a:pt x="93" y="196"/>
                  <a:pt x="88" y="199"/>
                  <a:pt x="83" y="206"/>
                </a:cubicBezTo>
                <a:cubicBezTo>
                  <a:pt x="84" y="216"/>
                  <a:pt x="88" y="242"/>
                  <a:pt x="83" y="252"/>
                </a:cubicBezTo>
                <a:cubicBezTo>
                  <a:pt x="82" y="255"/>
                  <a:pt x="78" y="251"/>
                  <a:pt x="75" y="250"/>
                </a:cubicBezTo>
                <a:cubicBezTo>
                  <a:pt x="68" y="249"/>
                  <a:pt x="56" y="247"/>
                  <a:pt x="49" y="246"/>
                </a:cubicBezTo>
                <a:cubicBezTo>
                  <a:pt x="41" y="243"/>
                  <a:pt x="38" y="245"/>
                  <a:pt x="31" y="250"/>
                </a:cubicBezTo>
                <a:cubicBezTo>
                  <a:pt x="26" y="258"/>
                  <a:pt x="27" y="264"/>
                  <a:pt x="23" y="272"/>
                </a:cubicBezTo>
                <a:cubicBezTo>
                  <a:pt x="21" y="276"/>
                  <a:pt x="17" y="279"/>
                  <a:pt x="15" y="284"/>
                </a:cubicBezTo>
                <a:cubicBezTo>
                  <a:pt x="14" y="286"/>
                  <a:pt x="14" y="288"/>
                  <a:pt x="13" y="290"/>
                </a:cubicBezTo>
                <a:cubicBezTo>
                  <a:pt x="14" y="298"/>
                  <a:pt x="18" y="327"/>
                  <a:pt x="25" y="334"/>
                </a:cubicBezTo>
                <a:cubicBezTo>
                  <a:pt x="30" y="339"/>
                  <a:pt x="38" y="337"/>
                  <a:pt x="45" y="338"/>
                </a:cubicBezTo>
                <a:cubicBezTo>
                  <a:pt x="51" y="340"/>
                  <a:pt x="63" y="344"/>
                  <a:pt x="63" y="344"/>
                </a:cubicBezTo>
                <a:cubicBezTo>
                  <a:pt x="64" y="346"/>
                  <a:pt x="65" y="348"/>
                  <a:pt x="67" y="350"/>
                </a:cubicBezTo>
                <a:cubicBezTo>
                  <a:pt x="69" y="351"/>
                  <a:pt x="72" y="351"/>
                  <a:pt x="73" y="352"/>
                </a:cubicBezTo>
                <a:cubicBezTo>
                  <a:pt x="76" y="355"/>
                  <a:pt x="81" y="364"/>
                  <a:pt x="81" y="364"/>
                </a:cubicBezTo>
                <a:cubicBezTo>
                  <a:pt x="79" y="380"/>
                  <a:pt x="81" y="381"/>
                  <a:pt x="67" y="386"/>
                </a:cubicBezTo>
                <a:cubicBezTo>
                  <a:pt x="55" y="421"/>
                  <a:pt x="50" y="416"/>
                  <a:pt x="23" y="434"/>
                </a:cubicBezTo>
                <a:cubicBezTo>
                  <a:pt x="21" y="437"/>
                  <a:pt x="0" y="459"/>
                  <a:pt x="5" y="454"/>
                </a:cubicBezTo>
                <a:close/>
              </a:path>
            </a:pathLst>
          </a:custGeom>
          <a:solidFill>
            <a:srgbClr val="BDD7EE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30" name="Tumbes"/>
          <p:cNvSpPr>
            <a:spLocks/>
          </p:cNvSpPr>
          <p:nvPr/>
        </p:nvSpPr>
        <p:spPr bwMode="auto">
          <a:xfrm>
            <a:off x="4467496" y="2286652"/>
            <a:ext cx="258762" cy="228600"/>
          </a:xfrm>
          <a:custGeom>
            <a:avLst/>
            <a:gdLst>
              <a:gd name="T0" fmla="*/ 1195176192 w 336"/>
              <a:gd name="T1" fmla="*/ 1235815293 h 318"/>
              <a:gd name="T2" fmla="*/ 1195176192 w 336"/>
              <a:gd name="T3" fmla="*/ 1235815293 h 318"/>
              <a:gd name="T4" fmla="*/ 1195176192 w 336"/>
              <a:gd name="T5" fmla="*/ 1235815293 h 318"/>
              <a:gd name="T6" fmla="*/ 1195176192 w 336"/>
              <a:gd name="T7" fmla="*/ 438981944 h 318"/>
              <a:gd name="T8" fmla="*/ 1195176192 w 336"/>
              <a:gd name="T9" fmla="*/ 0 h 318"/>
              <a:gd name="T10" fmla="*/ 1151708432 w 336"/>
              <a:gd name="T11" fmla="*/ 438981944 h 318"/>
              <a:gd name="T12" fmla="*/ 1151708432 w 336"/>
              <a:gd name="T13" fmla="*/ 1235815293 h 318"/>
              <a:gd name="T14" fmla="*/ 384047709 w 336"/>
              <a:gd name="T15" fmla="*/ 1235815293 h 318"/>
              <a:gd name="T16" fmla="*/ 384047709 w 336"/>
              <a:gd name="T17" fmla="*/ 1235815293 h 318"/>
              <a:gd name="T18" fmla="*/ 0 w 336"/>
              <a:gd name="T19" fmla="*/ 1235815293 h 318"/>
              <a:gd name="T20" fmla="*/ 767660581 w 336"/>
              <a:gd name="T21" fmla="*/ 1235815293 h 318"/>
              <a:gd name="T22" fmla="*/ 767660581 w 336"/>
              <a:gd name="T23" fmla="*/ 1235815293 h 318"/>
              <a:gd name="T24" fmla="*/ 1151708432 w 336"/>
              <a:gd name="T25" fmla="*/ 1235815293 h 318"/>
              <a:gd name="T26" fmla="*/ 1151708432 w 336"/>
              <a:gd name="T27" fmla="*/ 1235815293 h 318"/>
              <a:gd name="T28" fmla="*/ 1195176192 w 336"/>
              <a:gd name="T29" fmla="*/ 1235815293 h 318"/>
              <a:gd name="T30" fmla="*/ 1195176192 w 336"/>
              <a:gd name="T31" fmla="*/ 1235815293 h 318"/>
              <a:gd name="T32" fmla="*/ 1195176192 w 336"/>
              <a:gd name="T33" fmla="*/ 1235815293 h 3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36"/>
              <a:gd name="T52" fmla="*/ 0 h 318"/>
              <a:gd name="T53" fmla="*/ 336 w 336"/>
              <a:gd name="T54" fmla="*/ 318 h 3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36" h="318">
                <a:moveTo>
                  <a:pt x="322" y="193"/>
                </a:moveTo>
                <a:cubicBezTo>
                  <a:pt x="320" y="181"/>
                  <a:pt x="322" y="168"/>
                  <a:pt x="316" y="157"/>
                </a:cubicBezTo>
                <a:cubicBezTo>
                  <a:pt x="302" y="132"/>
                  <a:pt x="282" y="175"/>
                  <a:pt x="310" y="133"/>
                </a:cubicBezTo>
                <a:cubicBezTo>
                  <a:pt x="306" y="107"/>
                  <a:pt x="306" y="80"/>
                  <a:pt x="298" y="55"/>
                </a:cubicBezTo>
                <a:cubicBezTo>
                  <a:pt x="284" y="12"/>
                  <a:pt x="270" y="74"/>
                  <a:pt x="286" y="25"/>
                </a:cubicBezTo>
                <a:cubicBezTo>
                  <a:pt x="248" y="0"/>
                  <a:pt x="233" y="37"/>
                  <a:pt x="196" y="49"/>
                </a:cubicBezTo>
                <a:cubicBezTo>
                  <a:pt x="185" y="60"/>
                  <a:pt x="166" y="101"/>
                  <a:pt x="160" y="103"/>
                </a:cubicBezTo>
                <a:cubicBezTo>
                  <a:pt x="137" y="110"/>
                  <a:pt x="112" y="107"/>
                  <a:pt x="88" y="109"/>
                </a:cubicBezTo>
                <a:cubicBezTo>
                  <a:pt x="31" y="128"/>
                  <a:pt x="95" y="142"/>
                  <a:pt x="58" y="175"/>
                </a:cubicBezTo>
                <a:cubicBezTo>
                  <a:pt x="46" y="186"/>
                  <a:pt x="26" y="179"/>
                  <a:pt x="10" y="181"/>
                </a:cubicBezTo>
                <a:cubicBezTo>
                  <a:pt x="18" y="318"/>
                  <a:pt x="0" y="292"/>
                  <a:pt x="124" y="301"/>
                </a:cubicBezTo>
                <a:cubicBezTo>
                  <a:pt x="132" y="305"/>
                  <a:pt x="139" y="312"/>
                  <a:pt x="148" y="313"/>
                </a:cubicBezTo>
                <a:cubicBezTo>
                  <a:pt x="161" y="315"/>
                  <a:pt x="154" y="300"/>
                  <a:pt x="166" y="286"/>
                </a:cubicBezTo>
                <a:cubicBezTo>
                  <a:pt x="178" y="272"/>
                  <a:pt x="198" y="239"/>
                  <a:pt x="220" y="229"/>
                </a:cubicBezTo>
                <a:cubicBezTo>
                  <a:pt x="239" y="211"/>
                  <a:pt x="272" y="225"/>
                  <a:pt x="298" y="223"/>
                </a:cubicBezTo>
                <a:cubicBezTo>
                  <a:pt x="312" y="180"/>
                  <a:pt x="292" y="232"/>
                  <a:pt x="322" y="187"/>
                </a:cubicBezTo>
                <a:cubicBezTo>
                  <a:pt x="325" y="182"/>
                  <a:pt x="336" y="136"/>
                  <a:pt x="322" y="19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31" name="Amazonas"/>
          <p:cNvSpPr>
            <a:spLocks/>
          </p:cNvSpPr>
          <p:nvPr/>
        </p:nvSpPr>
        <p:spPr bwMode="auto">
          <a:xfrm>
            <a:off x="5110433" y="2196164"/>
            <a:ext cx="452438" cy="1012825"/>
          </a:xfrm>
          <a:custGeom>
            <a:avLst/>
            <a:gdLst>
              <a:gd name="T0" fmla="*/ 1199195406 w 582"/>
              <a:gd name="T1" fmla="*/ 0 h 1403"/>
              <a:gd name="T2" fmla="*/ 1199195406 w 582"/>
              <a:gd name="T3" fmla="*/ 884683325 h 1403"/>
              <a:gd name="T4" fmla="*/ 1166878939 w 582"/>
              <a:gd name="T5" fmla="*/ 1238284570 h 1403"/>
              <a:gd name="T6" fmla="*/ 1166878939 w 582"/>
              <a:gd name="T7" fmla="*/ 1238284570 h 1403"/>
              <a:gd name="T8" fmla="*/ 1166878939 w 582"/>
              <a:gd name="T9" fmla="*/ 1238284570 h 1403"/>
              <a:gd name="T10" fmla="*/ 1166878939 w 582"/>
              <a:gd name="T11" fmla="*/ 1238284570 h 1403"/>
              <a:gd name="T12" fmla="*/ 778065774 w 582"/>
              <a:gd name="T13" fmla="*/ 1238284570 h 1403"/>
              <a:gd name="T14" fmla="*/ 778065774 w 582"/>
              <a:gd name="T15" fmla="*/ 1238284570 h 1403"/>
              <a:gd name="T16" fmla="*/ 388813594 w 582"/>
              <a:gd name="T17" fmla="*/ 1238284570 h 1403"/>
              <a:gd name="T18" fmla="*/ 0 w 582"/>
              <a:gd name="T19" fmla="*/ 1238284570 h 1403"/>
              <a:gd name="T20" fmla="*/ 0 w 582"/>
              <a:gd name="T21" fmla="*/ 1238284570 h 1403"/>
              <a:gd name="T22" fmla="*/ 0 w 582"/>
              <a:gd name="T23" fmla="*/ 1238284570 h 1403"/>
              <a:gd name="T24" fmla="*/ 388813594 w 582"/>
              <a:gd name="T25" fmla="*/ 1238284570 h 1403"/>
              <a:gd name="T26" fmla="*/ 388813594 w 582"/>
              <a:gd name="T27" fmla="*/ 1238284570 h 1403"/>
              <a:gd name="T28" fmla="*/ 0 w 582"/>
              <a:gd name="T29" fmla="*/ 1238284570 h 1403"/>
              <a:gd name="T30" fmla="*/ 0 w 582"/>
              <a:gd name="T31" fmla="*/ 1238284570 h 1403"/>
              <a:gd name="T32" fmla="*/ 0 w 582"/>
              <a:gd name="T33" fmla="*/ 1238284570 h 1403"/>
              <a:gd name="T34" fmla="*/ 388813594 w 582"/>
              <a:gd name="T35" fmla="*/ 1238284570 h 1403"/>
              <a:gd name="T36" fmla="*/ 778065774 w 582"/>
              <a:gd name="T37" fmla="*/ 1238284570 h 1403"/>
              <a:gd name="T38" fmla="*/ 1166878939 w 582"/>
              <a:gd name="T39" fmla="*/ 1238284570 h 1403"/>
              <a:gd name="T40" fmla="*/ 1166878939 w 582"/>
              <a:gd name="T41" fmla="*/ 1238284570 h 1403"/>
              <a:gd name="T42" fmla="*/ 1199195406 w 582"/>
              <a:gd name="T43" fmla="*/ 1238284570 h 1403"/>
              <a:gd name="T44" fmla="*/ 1199195406 w 582"/>
              <a:gd name="T45" fmla="*/ 1238284570 h 1403"/>
              <a:gd name="T46" fmla="*/ 1199195406 w 582"/>
              <a:gd name="T47" fmla="*/ 1238284570 h 1403"/>
              <a:gd name="T48" fmla="*/ 1199195406 w 582"/>
              <a:gd name="T49" fmla="*/ 1238284570 h 1403"/>
              <a:gd name="T50" fmla="*/ 1199195406 w 582"/>
              <a:gd name="T51" fmla="*/ 1238284570 h 1403"/>
              <a:gd name="T52" fmla="*/ 1199195406 w 582"/>
              <a:gd name="T53" fmla="*/ 1238284570 h 1403"/>
              <a:gd name="T54" fmla="*/ 1199195406 w 582"/>
              <a:gd name="T55" fmla="*/ 1238284570 h 1403"/>
              <a:gd name="T56" fmla="*/ 1199195406 w 582"/>
              <a:gd name="T57" fmla="*/ 1238284570 h 1403"/>
              <a:gd name="T58" fmla="*/ 1199195406 w 582"/>
              <a:gd name="T59" fmla="*/ 1238284570 h 1403"/>
              <a:gd name="T60" fmla="*/ 1199195406 w 582"/>
              <a:gd name="T61" fmla="*/ 1238284570 h 1403"/>
              <a:gd name="T62" fmla="*/ 1199195406 w 582"/>
              <a:gd name="T63" fmla="*/ 1238284570 h 1403"/>
              <a:gd name="T64" fmla="*/ 1199195406 w 582"/>
              <a:gd name="T65" fmla="*/ 1238284570 h 1403"/>
              <a:gd name="T66" fmla="*/ 1199195406 w 582"/>
              <a:gd name="T67" fmla="*/ 1238284570 h 1403"/>
              <a:gd name="T68" fmla="*/ 1199195406 w 582"/>
              <a:gd name="T69" fmla="*/ 1238284570 h 1403"/>
              <a:gd name="T70" fmla="*/ 1199195406 w 582"/>
              <a:gd name="T71" fmla="*/ 1238284570 h 1403"/>
              <a:gd name="T72" fmla="*/ 1199195406 w 582"/>
              <a:gd name="T73" fmla="*/ 1238284570 h 1403"/>
              <a:gd name="T74" fmla="*/ 1199195406 w 582"/>
              <a:gd name="T75" fmla="*/ 1238284570 h 1403"/>
              <a:gd name="T76" fmla="*/ 1199195406 w 582"/>
              <a:gd name="T77" fmla="*/ 1238284570 h 1403"/>
              <a:gd name="T78" fmla="*/ 1199195406 w 582"/>
              <a:gd name="T79" fmla="*/ 1238284570 h 1403"/>
              <a:gd name="T80" fmla="*/ 1199195406 w 582"/>
              <a:gd name="T81" fmla="*/ 1238284570 h 1403"/>
              <a:gd name="T82" fmla="*/ 1199195406 w 582"/>
              <a:gd name="T83" fmla="*/ 0 h 140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582"/>
              <a:gd name="T127" fmla="*/ 0 h 1403"/>
              <a:gd name="T128" fmla="*/ 582 w 582"/>
              <a:gd name="T129" fmla="*/ 1403 h 140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582" h="1403">
                <a:moveTo>
                  <a:pt x="338" y="23"/>
                </a:moveTo>
                <a:cubicBezTo>
                  <a:pt x="323" y="0"/>
                  <a:pt x="334" y="19"/>
                  <a:pt x="310" y="27"/>
                </a:cubicBezTo>
                <a:cubicBezTo>
                  <a:pt x="283" y="54"/>
                  <a:pt x="297" y="47"/>
                  <a:pt x="274" y="55"/>
                </a:cubicBezTo>
                <a:cubicBezTo>
                  <a:pt x="256" y="83"/>
                  <a:pt x="267" y="76"/>
                  <a:pt x="246" y="83"/>
                </a:cubicBezTo>
                <a:cubicBezTo>
                  <a:pt x="235" y="115"/>
                  <a:pt x="251" y="78"/>
                  <a:pt x="230" y="99"/>
                </a:cubicBezTo>
                <a:cubicBezTo>
                  <a:pt x="227" y="102"/>
                  <a:pt x="229" y="108"/>
                  <a:pt x="226" y="111"/>
                </a:cubicBezTo>
                <a:cubicBezTo>
                  <a:pt x="223" y="115"/>
                  <a:pt x="218" y="116"/>
                  <a:pt x="214" y="119"/>
                </a:cubicBezTo>
                <a:cubicBezTo>
                  <a:pt x="211" y="127"/>
                  <a:pt x="202" y="134"/>
                  <a:pt x="202" y="143"/>
                </a:cubicBezTo>
                <a:cubicBezTo>
                  <a:pt x="202" y="148"/>
                  <a:pt x="208" y="151"/>
                  <a:pt x="210" y="155"/>
                </a:cubicBezTo>
                <a:cubicBezTo>
                  <a:pt x="213" y="163"/>
                  <a:pt x="218" y="179"/>
                  <a:pt x="218" y="179"/>
                </a:cubicBezTo>
                <a:cubicBezTo>
                  <a:pt x="214" y="191"/>
                  <a:pt x="214" y="203"/>
                  <a:pt x="194" y="187"/>
                </a:cubicBezTo>
                <a:cubicBezTo>
                  <a:pt x="187" y="185"/>
                  <a:pt x="189" y="167"/>
                  <a:pt x="182" y="161"/>
                </a:cubicBezTo>
                <a:cubicBezTo>
                  <a:pt x="175" y="155"/>
                  <a:pt x="164" y="143"/>
                  <a:pt x="154" y="151"/>
                </a:cubicBezTo>
                <a:cubicBezTo>
                  <a:pt x="135" y="164"/>
                  <a:pt x="135" y="188"/>
                  <a:pt x="122" y="207"/>
                </a:cubicBezTo>
                <a:cubicBezTo>
                  <a:pt x="128" y="231"/>
                  <a:pt x="124" y="218"/>
                  <a:pt x="134" y="247"/>
                </a:cubicBezTo>
                <a:cubicBezTo>
                  <a:pt x="135" y="251"/>
                  <a:pt x="138" y="259"/>
                  <a:pt x="138" y="259"/>
                </a:cubicBezTo>
                <a:cubicBezTo>
                  <a:pt x="133" y="274"/>
                  <a:pt x="123" y="278"/>
                  <a:pt x="114" y="291"/>
                </a:cubicBezTo>
                <a:cubicBezTo>
                  <a:pt x="113" y="298"/>
                  <a:pt x="98" y="346"/>
                  <a:pt x="94" y="351"/>
                </a:cubicBezTo>
                <a:cubicBezTo>
                  <a:pt x="91" y="354"/>
                  <a:pt x="86" y="354"/>
                  <a:pt x="82" y="355"/>
                </a:cubicBezTo>
                <a:cubicBezTo>
                  <a:pt x="60" y="388"/>
                  <a:pt x="57" y="462"/>
                  <a:pt x="26" y="483"/>
                </a:cubicBezTo>
                <a:cubicBezTo>
                  <a:pt x="20" y="501"/>
                  <a:pt x="19" y="520"/>
                  <a:pt x="14" y="539"/>
                </a:cubicBezTo>
                <a:cubicBezTo>
                  <a:pt x="20" y="557"/>
                  <a:pt x="32" y="569"/>
                  <a:pt x="38" y="587"/>
                </a:cubicBezTo>
                <a:cubicBezTo>
                  <a:pt x="32" y="604"/>
                  <a:pt x="41" y="607"/>
                  <a:pt x="30" y="623"/>
                </a:cubicBezTo>
                <a:cubicBezTo>
                  <a:pt x="36" y="641"/>
                  <a:pt x="32" y="657"/>
                  <a:pt x="26" y="675"/>
                </a:cubicBezTo>
                <a:cubicBezTo>
                  <a:pt x="23" y="709"/>
                  <a:pt x="11" y="780"/>
                  <a:pt x="46" y="803"/>
                </a:cubicBezTo>
                <a:cubicBezTo>
                  <a:pt x="55" y="816"/>
                  <a:pt x="65" y="820"/>
                  <a:pt x="70" y="835"/>
                </a:cubicBezTo>
                <a:cubicBezTo>
                  <a:pt x="69" y="847"/>
                  <a:pt x="72" y="861"/>
                  <a:pt x="66" y="871"/>
                </a:cubicBezTo>
                <a:cubicBezTo>
                  <a:pt x="63" y="877"/>
                  <a:pt x="52" y="872"/>
                  <a:pt x="46" y="875"/>
                </a:cubicBezTo>
                <a:cubicBezTo>
                  <a:pt x="42" y="877"/>
                  <a:pt x="41" y="883"/>
                  <a:pt x="38" y="887"/>
                </a:cubicBezTo>
                <a:cubicBezTo>
                  <a:pt x="37" y="896"/>
                  <a:pt x="38" y="906"/>
                  <a:pt x="34" y="915"/>
                </a:cubicBezTo>
                <a:cubicBezTo>
                  <a:pt x="32" y="919"/>
                  <a:pt x="24" y="919"/>
                  <a:pt x="22" y="923"/>
                </a:cubicBezTo>
                <a:cubicBezTo>
                  <a:pt x="18" y="932"/>
                  <a:pt x="21" y="942"/>
                  <a:pt x="18" y="951"/>
                </a:cubicBezTo>
                <a:cubicBezTo>
                  <a:pt x="15" y="960"/>
                  <a:pt x="9" y="967"/>
                  <a:pt x="6" y="975"/>
                </a:cubicBezTo>
                <a:cubicBezTo>
                  <a:pt x="13" y="1002"/>
                  <a:pt x="0" y="1043"/>
                  <a:pt x="30" y="1063"/>
                </a:cubicBezTo>
                <a:cubicBezTo>
                  <a:pt x="49" y="1076"/>
                  <a:pt x="37" y="1069"/>
                  <a:pt x="66" y="1079"/>
                </a:cubicBezTo>
                <a:cubicBezTo>
                  <a:pt x="70" y="1080"/>
                  <a:pt x="78" y="1083"/>
                  <a:pt x="78" y="1083"/>
                </a:cubicBezTo>
                <a:cubicBezTo>
                  <a:pt x="89" y="1094"/>
                  <a:pt x="93" y="1111"/>
                  <a:pt x="106" y="1119"/>
                </a:cubicBezTo>
                <a:cubicBezTo>
                  <a:pt x="114" y="1124"/>
                  <a:pt x="130" y="1135"/>
                  <a:pt x="130" y="1135"/>
                </a:cubicBezTo>
                <a:cubicBezTo>
                  <a:pt x="141" y="1169"/>
                  <a:pt x="155" y="1191"/>
                  <a:pt x="190" y="1203"/>
                </a:cubicBezTo>
                <a:cubicBezTo>
                  <a:pt x="193" y="1207"/>
                  <a:pt x="194" y="1212"/>
                  <a:pt x="198" y="1215"/>
                </a:cubicBezTo>
                <a:cubicBezTo>
                  <a:pt x="201" y="1218"/>
                  <a:pt x="207" y="1216"/>
                  <a:pt x="210" y="1219"/>
                </a:cubicBezTo>
                <a:cubicBezTo>
                  <a:pt x="213" y="1222"/>
                  <a:pt x="211" y="1228"/>
                  <a:pt x="214" y="1231"/>
                </a:cubicBezTo>
                <a:cubicBezTo>
                  <a:pt x="217" y="1235"/>
                  <a:pt x="222" y="1236"/>
                  <a:pt x="226" y="1239"/>
                </a:cubicBezTo>
                <a:cubicBezTo>
                  <a:pt x="236" y="1270"/>
                  <a:pt x="250" y="1299"/>
                  <a:pt x="258" y="1331"/>
                </a:cubicBezTo>
                <a:cubicBezTo>
                  <a:pt x="263" y="1351"/>
                  <a:pt x="260" y="1372"/>
                  <a:pt x="266" y="1391"/>
                </a:cubicBezTo>
                <a:cubicBezTo>
                  <a:pt x="269" y="1400"/>
                  <a:pt x="294" y="1402"/>
                  <a:pt x="298" y="1403"/>
                </a:cubicBezTo>
                <a:cubicBezTo>
                  <a:pt x="318" y="1396"/>
                  <a:pt x="337" y="1394"/>
                  <a:pt x="358" y="1391"/>
                </a:cubicBezTo>
                <a:cubicBezTo>
                  <a:pt x="367" y="1364"/>
                  <a:pt x="366" y="1354"/>
                  <a:pt x="350" y="1331"/>
                </a:cubicBezTo>
                <a:cubicBezTo>
                  <a:pt x="359" y="1303"/>
                  <a:pt x="350" y="1310"/>
                  <a:pt x="370" y="1303"/>
                </a:cubicBezTo>
                <a:cubicBezTo>
                  <a:pt x="380" y="1289"/>
                  <a:pt x="388" y="1288"/>
                  <a:pt x="402" y="1279"/>
                </a:cubicBezTo>
                <a:cubicBezTo>
                  <a:pt x="426" y="1285"/>
                  <a:pt x="413" y="1281"/>
                  <a:pt x="442" y="1291"/>
                </a:cubicBezTo>
                <a:cubicBezTo>
                  <a:pt x="446" y="1292"/>
                  <a:pt x="454" y="1295"/>
                  <a:pt x="454" y="1295"/>
                </a:cubicBezTo>
                <a:cubicBezTo>
                  <a:pt x="481" y="1286"/>
                  <a:pt x="465" y="1255"/>
                  <a:pt x="490" y="1247"/>
                </a:cubicBezTo>
                <a:cubicBezTo>
                  <a:pt x="499" y="1233"/>
                  <a:pt x="500" y="1225"/>
                  <a:pt x="514" y="1215"/>
                </a:cubicBezTo>
                <a:cubicBezTo>
                  <a:pt x="527" y="1196"/>
                  <a:pt x="545" y="1198"/>
                  <a:pt x="566" y="1191"/>
                </a:cubicBezTo>
                <a:cubicBezTo>
                  <a:pt x="573" y="1184"/>
                  <a:pt x="582" y="1179"/>
                  <a:pt x="582" y="1167"/>
                </a:cubicBezTo>
                <a:cubicBezTo>
                  <a:pt x="582" y="1156"/>
                  <a:pt x="564" y="1134"/>
                  <a:pt x="562" y="1131"/>
                </a:cubicBezTo>
                <a:cubicBezTo>
                  <a:pt x="552" y="1115"/>
                  <a:pt x="547" y="1094"/>
                  <a:pt x="530" y="1083"/>
                </a:cubicBezTo>
                <a:cubicBezTo>
                  <a:pt x="519" y="1075"/>
                  <a:pt x="494" y="1063"/>
                  <a:pt x="494" y="1063"/>
                </a:cubicBezTo>
                <a:cubicBezTo>
                  <a:pt x="478" y="1068"/>
                  <a:pt x="470" y="1063"/>
                  <a:pt x="454" y="1059"/>
                </a:cubicBezTo>
                <a:cubicBezTo>
                  <a:pt x="431" y="1064"/>
                  <a:pt x="417" y="1060"/>
                  <a:pt x="398" y="1047"/>
                </a:cubicBezTo>
                <a:cubicBezTo>
                  <a:pt x="383" y="1024"/>
                  <a:pt x="387" y="999"/>
                  <a:pt x="362" y="983"/>
                </a:cubicBezTo>
                <a:cubicBezTo>
                  <a:pt x="344" y="955"/>
                  <a:pt x="345" y="984"/>
                  <a:pt x="338" y="943"/>
                </a:cubicBezTo>
                <a:cubicBezTo>
                  <a:pt x="342" y="925"/>
                  <a:pt x="348" y="916"/>
                  <a:pt x="354" y="899"/>
                </a:cubicBezTo>
                <a:cubicBezTo>
                  <a:pt x="335" y="886"/>
                  <a:pt x="325" y="853"/>
                  <a:pt x="354" y="843"/>
                </a:cubicBezTo>
                <a:cubicBezTo>
                  <a:pt x="372" y="817"/>
                  <a:pt x="373" y="826"/>
                  <a:pt x="366" y="799"/>
                </a:cubicBezTo>
                <a:cubicBezTo>
                  <a:pt x="364" y="791"/>
                  <a:pt x="358" y="775"/>
                  <a:pt x="358" y="775"/>
                </a:cubicBezTo>
                <a:cubicBezTo>
                  <a:pt x="368" y="744"/>
                  <a:pt x="361" y="711"/>
                  <a:pt x="342" y="683"/>
                </a:cubicBezTo>
                <a:cubicBezTo>
                  <a:pt x="343" y="666"/>
                  <a:pt x="342" y="648"/>
                  <a:pt x="346" y="631"/>
                </a:cubicBezTo>
                <a:cubicBezTo>
                  <a:pt x="347" y="626"/>
                  <a:pt x="355" y="627"/>
                  <a:pt x="358" y="623"/>
                </a:cubicBezTo>
                <a:cubicBezTo>
                  <a:pt x="373" y="606"/>
                  <a:pt x="373" y="590"/>
                  <a:pt x="390" y="579"/>
                </a:cubicBezTo>
                <a:cubicBezTo>
                  <a:pt x="401" y="547"/>
                  <a:pt x="390" y="587"/>
                  <a:pt x="390" y="555"/>
                </a:cubicBezTo>
                <a:cubicBezTo>
                  <a:pt x="390" y="543"/>
                  <a:pt x="402" y="530"/>
                  <a:pt x="406" y="519"/>
                </a:cubicBezTo>
                <a:cubicBezTo>
                  <a:pt x="407" y="486"/>
                  <a:pt x="405" y="452"/>
                  <a:pt x="410" y="419"/>
                </a:cubicBezTo>
                <a:cubicBezTo>
                  <a:pt x="411" y="414"/>
                  <a:pt x="422" y="416"/>
                  <a:pt x="422" y="411"/>
                </a:cubicBezTo>
                <a:cubicBezTo>
                  <a:pt x="429" y="342"/>
                  <a:pt x="436" y="351"/>
                  <a:pt x="406" y="331"/>
                </a:cubicBezTo>
                <a:cubicBezTo>
                  <a:pt x="401" y="323"/>
                  <a:pt x="395" y="315"/>
                  <a:pt x="390" y="307"/>
                </a:cubicBezTo>
                <a:cubicBezTo>
                  <a:pt x="387" y="303"/>
                  <a:pt x="382" y="295"/>
                  <a:pt x="382" y="295"/>
                </a:cubicBezTo>
                <a:cubicBezTo>
                  <a:pt x="386" y="291"/>
                  <a:pt x="391" y="288"/>
                  <a:pt x="394" y="283"/>
                </a:cubicBezTo>
                <a:cubicBezTo>
                  <a:pt x="398" y="276"/>
                  <a:pt x="402" y="259"/>
                  <a:pt x="402" y="259"/>
                </a:cubicBezTo>
                <a:cubicBezTo>
                  <a:pt x="394" y="226"/>
                  <a:pt x="377" y="196"/>
                  <a:pt x="358" y="167"/>
                </a:cubicBezTo>
                <a:cubicBezTo>
                  <a:pt x="351" y="156"/>
                  <a:pt x="349" y="142"/>
                  <a:pt x="342" y="131"/>
                </a:cubicBezTo>
                <a:cubicBezTo>
                  <a:pt x="341" y="94"/>
                  <a:pt x="343" y="56"/>
                  <a:pt x="338" y="19"/>
                </a:cubicBezTo>
                <a:cubicBezTo>
                  <a:pt x="337" y="14"/>
                  <a:pt x="326" y="6"/>
                  <a:pt x="326" y="11"/>
                </a:cubicBezTo>
                <a:cubicBezTo>
                  <a:pt x="326" y="17"/>
                  <a:pt x="334" y="19"/>
                  <a:pt x="338" y="23"/>
                </a:cubicBezTo>
                <a:close/>
              </a:path>
            </a:pathLst>
          </a:custGeom>
          <a:solidFill>
            <a:srgbClr val="B4C7E7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32" name="Loreto"/>
          <p:cNvSpPr>
            <a:spLocks/>
          </p:cNvSpPr>
          <p:nvPr/>
        </p:nvSpPr>
        <p:spPr bwMode="auto">
          <a:xfrm>
            <a:off x="5358083" y="1461152"/>
            <a:ext cx="2184400" cy="2195512"/>
          </a:xfrm>
          <a:custGeom>
            <a:avLst/>
            <a:gdLst>
              <a:gd name="T0" fmla="*/ 389967689 w 2808"/>
              <a:gd name="T1" fmla="*/ 1239367752 h 3034"/>
              <a:gd name="T2" fmla="*/ 779935378 w 2808"/>
              <a:gd name="T3" fmla="*/ 1239367752 h 3034"/>
              <a:gd name="T4" fmla="*/ 389967689 w 2808"/>
              <a:gd name="T5" fmla="*/ 1239367752 h 3034"/>
              <a:gd name="T6" fmla="*/ 389967689 w 2808"/>
              <a:gd name="T7" fmla="*/ 1239367752 h 3034"/>
              <a:gd name="T8" fmla="*/ 1199928728 w 2808"/>
              <a:gd name="T9" fmla="*/ 1239367752 h 3034"/>
              <a:gd name="T10" fmla="*/ 1199928728 w 2808"/>
              <a:gd name="T11" fmla="*/ 1239367752 h 3034"/>
              <a:gd name="T12" fmla="*/ 1199928728 w 2808"/>
              <a:gd name="T13" fmla="*/ 1239367752 h 3034"/>
              <a:gd name="T14" fmla="*/ 1199928728 w 2808"/>
              <a:gd name="T15" fmla="*/ 1239367752 h 3034"/>
              <a:gd name="T16" fmla="*/ 1199928728 w 2808"/>
              <a:gd name="T17" fmla="*/ 1239367752 h 3034"/>
              <a:gd name="T18" fmla="*/ 1199928728 w 2808"/>
              <a:gd name="T19" fmla="*/ 1239367752 h 3034"/>
              <a:gd name="T20" fmla="*/ 1199928728 w 2808"/>
              <a:gd name="T21" fmla="*/ 1239367752 h 3034"/>
              <a:gd name="T22" fmla="*/ 1199928728 w 2808"/>
              <a:gd name="T23" fmla="*/ 1239367752 h 3034"/>
              <a:gd name="T24" fmla="*/ 1199928728 w 2808"/>
              <a:gd name="T25" fmla="*/ 1239367752 h 3034"/>
              <a:gd name="T26" fmla="*/ 1199928728 w 2808"/>
              <a:gd name="T27" fmla="*/ 1239367752 h 3034"/>
              <a:gd name="T28" fmla="*/ 1199928728 w 2808"/>
              <a:gd name="T29" fmla="*/ 1239367752 h 3034"/>
              <a:gd name="T30" fmla="*/ 1199928728 w 2808"/>
              <a:gd name="T31" fmla="*/ 1239367752 h 3034"/>
              <a:gd name="T32" fmla="*/ 1199928728 w 2808"/>
              <a:gd name="T33" fmla="*/ 1239367752 h 3034"/>
              <a:gd name="T34" fmla="*/ 1199928728 w 2808"/>
              <a:gd name="T35" fmla="*/ 1239367752 h 3034"/>
              <a:gd name="T36" fmla="*/ 1199928728 w 2808"/>
              <a:gd name="T37" fmla="*/ 1239367752 h 3034"/>
              <a:gd name="T38" fmla="*/ 1199928728 w 2808"/>
              <a:gd name="T39" fmla="*/ 1239367752 h 3034"/>
              <a:gd name="T40" fmla="*/ 1199928728 w 2808"/>
              <a:gd name="T41" fmla="*/ 1239367752 h 3034"/>
              <a:gd name="T42" fmla="*/ 1199928728 w 2808"/>
              <a:gd name="T43" fmla="*/ 1239367752 h 3034"/>
              <a:gd name="T44" fmla="*/ 1199928728 w 2808"/>
              <a:gd name="T45" fmla="*/ 1239367752 h 3034"/>
              <a:gd name="T46" fmla="*/ 1199928728 w 2808"/>
              <a:gd name="T47" fmla="*/ 1239367752 h 3034"/>
              <a:gd name="T48" fmla="*/ 1199928728 w 2808"/>
              <a:gd name="T49" fmla="*/ 1239367752 h 3034"/>
              <a:gd name="T50" fmla="*/ 1199928728 w 2808"/>
              <a:gd name="T51" fmla="*/ 1239367752 h 3034"/>
              <a:gd name="T52" fmla="*/ 1199928728 w 2808"/>
              <a:gd name="T53" fmla="*/ 1239367752 h 3034"/>
              <a:gd name="T54" fmla="*/ 1199928728 w 2808"/>
              <a:gd name="T55" fmla="*/ 1239367752 h 3034"/>
              <a:gd name="T56" fmla="*/ 1199928728 w 2808"/>
              <a:gd name="T57" fmla="*/ 1239367752 h 3034"/>
              <a:gd name="T58" fmla="*/ 1199928728 w 2808"/>
              <a:gd name="T59" fmla="*/ 1239367752 h 3034"/>
              <a:gd name="T60" fmla="*/ 1199928728 w 2808"/>
              <a:gd name="T61" fmla="*/ 1239367752 h 3034"/>
              <a:gd name="T62" fmla="*/ 1199928728 w 2808"/>
              <a:gd name="T63" fmla="*/ 1239367752 h 3034"/>
              <a:gd name="T64" fmla="*/ 1199928728 w 2808"/>
              <a:gd name="T65" fmla="*/ 1239367752 h 3034"/>
              <a:gd name="T66" fmla="*/ 1199928728 w 2808"/>
              <a:gd name="T67" fmla="*/ 1239367752 h 3034"/>
              <a:gd name="T68" fmla="*/ 1199928728 w 2808"/>
              <a:gd name="T69" fmla="*/ 1239367752 h 3034"/>
              <a:gd name="T70" fmla="*/ 1199928728 w 2808"/>
              <a:gd name="T71" fmla="*/ 1239367752 h 3034"/>
              <a:gd name="T72" fmla="*/ 1199928728 w 2808"/>
              <a:gd name="T73" fmla="*/ 1239367752 h 3034"/>
              <a:gd name="T74" fmla="*/ 1199928728 w 2808"/>
              <a:gd name="T75" fmla="*/ 1239367752 h 3034"/>
              <a:gd name="T76" fmla="*/ 1199928728 w 2808"/>
              <a:gd name="T77" fmla="*/ 1239367752 h 3034"/>
              <a:gd name="T78" fmla="*/ 1199928728 w 2808"/>
              <a:gd name="T79" fmla="*/ 1239367752 h 3034"/>
              <a:gd name="T80" fmla="*/ 1199928728 w 2808"/>
              <a:gd name="T81" fmla="*/ 1239367752 h 3034"/>
              <a:gd name="T82" fmla="*/ 1199928728 w 2808"/>
              <a:gd name="T83" fmla="*/ 1239367752 h 3034"/>
              <a:gd name="T84" fmla="*/ 1199928728 w 2808"/>
              <a:gd name="T85" fmla="*/ 1239367752 h 3034"/>
              <a:gd name="T86" fmla="*/ 1199928728 w 2808"/>
              <a:gd name="T87" fmla="*/ 1239367752 h 3034"/>
              <a:gd name="T88" fmla="*/ 1199928728 w 2808"/>
              <a:gd name="T89" fmla="*/ 1239367752 h 3034"/>
              <a:gd name="T90" fmla="*/ 1199928728 w 2808"/>
              <a:gd name="T91" fmla="*/ 1239367752 h 3034"/>
              <a:gd name="T92" fmla="*/ 1199928728 w 2808"/>
              <a:gd name="T93" fmla="*/ 887491929 h 3034"/>
              <a:gd name="T94" fmla="*/ 1199928728 w 2808"/>
              <a:gd name="T95" fmla="*/ 0 h 3034"/>
              <a:gd name="T96" fmla="*/ 1199928728 w 2808"/>
              <a:gd name="T97" fmla="*/ 0 h 3034"/>
              <a:gd name="T98" fmla="*/ 1199928728 w 2808"/>
              <a:gd name="T99" fmla="*/ 1239367752 h 3034"/>
              <a:gd name="T100" fmla="*/ 1199928728 w 2808"/>
              <a:gd name="T101" fmla="*/ 1239367752 h 3034"/>
              <a:gd name="T102" fmla="*/ 1199928728 w 2808"/>
              <a:gd name="T103" fmla="*/ 1239367752 h 3034"/>
              <a:gd name="T104" fmla="*/ 1199928728 w 2808"/>
              <a:gd name="T105" fmla="*/ 1239367752 h 3034"/>
              <a:gd name="T106" fmla="*/ 1199928728 w 2808"/>
              <a:gd name="T107" fmla="*/ 1239367752 h 3034"/>
              <a:gd name="T108" fmla="*/ 1199928728 w 2808"/>
              <a:gd name="T109" fmla="*/ 1239367752 h 3034"/>
              <a:gd name="T110" fmla="*/ 1199928728 w 2808"/>
              <a:gd name="T111" fmla="*/ 1239367752 h 3034"/>
              <a:gd name="T112" fmla="*/ 0 w 2808"/>
              <a:gd name="T113" fmla="*/ 1239367752 h 303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808"/>
              <a:gd name="T172" fmla="*/ 0 h 3034"/>
              <a:gd name="T173" fmla="*/ 2808 w 2808"/>
              <a:gd name="T174" fmla="*/ 3034 h 303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808" h="3034">
                <a:moveTo>
                  <a:pt x="21" y="1024"/>
                </a:moveTo>
                <a:cubicBezTo>
                  <a:pt x="29" y="1113"/>
                  <a:pt x="13" y="1102"/>
                  <a:pt x="42" y="1166"/>
                </a:cubicBezTo>
                <a:cubicBezTo>
                  <a:pt x="52" y="1189"/>
                  <a:pt x="69" y="1216"/>
                  <a:pt x="77" y="1240"/>
                </a:cubicBezTo>
                <a:cubicBezTo>
                  <a:pt x="80" y="1248"/>
                  <a:pt x="85" y="1264"/>
                  <a:pt x="85" y="1264"/>
                </a:cubicBezTo>
                <a:cubicBezTo>
                  <a:pt x="73" y="1312"/>
                  <a:pt x="74" y="1286"/>
                  <a:pt x="93" y="1344"/>
                </a:cubicBezTo>
                <a:cubicBezTo>
                  <a:pt x="98" y="1360"/>
                  <a:pt x="109" y="1392"/>
                  <a:pt x="109" y="1392"/>
                </a:cubicBezTo>
                <a:cubicBezTo>
                  <a:pt x="104" y="1408"/>
                  <a:pt x="98" y="1424"/>
                  <a:pt x="93" y="1440"/>
                </a:cubicBezTo>
                <a:cubicBezTo>
                  <a:pt x="90" y="1448"/>
                  <a:pt x="85" y="1464"/>
                  <a:pt x="85" y="1464"/>
                </a:cubicBezTo>
                <a:cubicBezTo>
                  <a:pt x="75" y="1569"/>
                  <a:pt x="86" y="1524"/>
                  <a:pt x="61" y="1600"/>
                </a:cubicBezTo>
                <a:cubicBezTo>
                  <a:pt x="52" y="1626"/>
                  <a:pt x="21" y="1672"/>
                  <a:pt x="21" y="1672"/>
                </a:cubicBezTo>
                <a:cubicBezTo>
                  <a:pt x="24" y="1688"/>
                  <a:pt x="25" y="1704"/>
                  <a:pt x="29" y="1720"/>
                </a:cubicBezTo>
                <a:cubicBezTo>
                  <a:pt x="33" y="1736"/>
                  <a:pt x="45" y="1768"/>
                  <a:pt x="45" y="1768"/>
                </a:cubicBezTo>
                <a:cubicBezTo>
                  <a:pt x="51" y="1839"/>
                  <a:pt x="32" y="1887"/>
                  <a:pt x="101" y="1864"/>
                </a:cubicBezTo>
                <a:cubicBezTo>
                  <a:pt x="154" y="1917"/>
                  <a:pt x="208" y="1915"/>
                  <a:pt x="277" y="1936"/>
                </a:cubicBezTo>
                <a:cubicBezTo>
                  <a:pt x="293" y="1941"/>
                  <a:pt x="309" y="1947"/>
                  <a:pt x="325" y="1952"/>
                </a:cubicBezTo>
                <a:cubicBezTo>
                  <a:pt x="333" y="1955"/>
                  <a:pt x="349" y="1960"/>
                  <a:pt x="349" y="1960"/>
                </a:cubicBezTo>
                <a:cubicBezTo>
                  <a:pt x="378" y="2003"/>
                  <a:pt x="361" y="2017"/>
                  <a:pt x="381" y="2056"/>
                </a:cubicBezTo>
                <a:cubicBezTo>
                  <a:pt x="385" y="2065"/>
                  <a:pt x="397" y="2067"/>
                  <a:pt x="405" y="2072"/>
                </a:cubicBezTo>
                <a:cubicBezTo>
                  <a:pt x="441" y="2048"/>
                  <a:pt x="443" y="2062"/>
                  <a:pt x="485" y="2072"/>
                </a:cubicBezTo>
                <a:cubicBezTo>
                  <a:pt x="542" y="2034"/>
                  <a:pt x="514" y="2035"/>
                  <a:pt x="565" y="2048"/>
                </a:cubicBezTo>
                <a:cubicBezTo>
                  <a:pt x="615" y="2123"/>
                  <a:pt x="651" y="2105"/>
                  <a:pt x="749" y="2112"/>
                </a:cubicBezTo>
                <a:cubicBezTo>
                  <a:pt x="781" y="2123"/>
                  <a:pt x="794" y="2132"/>
                  <a:pt x="813" y="2160"/>
                </a:cubicBezTo>
                <a:cubicBezTo>
                  <a:pt x="817" y="2198"/>
                  <a:pt x="833" y="2244"/>
                  <a:pt x="821" y="2280"/>
                </a:cubicBezTo>
                <a:cubicBezTo>
                  <a:pt x="815" y="2332"/>
                  <a:pt x="826" y="2372"/>
                  <a:pt x="765" y="2352"/>
                </a:cubicBezTo>
                <a:cubicBezTo>
                  <a:pt x="736" y="2308"/>
                  <a:pt x="739" y="2343"/>
                  <a:pt x="693" y="2328"/>
                </a:cubicBezTo>
                <a:cubicBezTo>
                  <a:pt x="677" y="2327"/>
                  <a:pt x="680" y="2316"/>
                  <a:pt x="669" y="2336"/>
                </a:cubicBezTo>
                <a:cubicBezTo>
                  <a:pt x="658" y="2356"/>
                  <a:pt x="644" y="2416"/>
                  <a:pt x="629" y="2448"/>
                </a:cubicBezTo>
                <a:cubicBezTo>
                  <a:pt x="618" y="2505"/>
                  <a:pt x="610" y="2485"/>
                  <a:pt x="581" y="2528"/>
                </a:cubicBezTo>
                <a:cubicBezTo>
                  <a:pt x="610" y="2616"/>
                  <a:pt x="564" y="2483"/>
                  <a:pt x="605" y="2576"/>
                </a:cubicBezTo>
                <a:cubicBezTo>
                  <a:pt x="627" y="2626"/>
                  <a:pt x="636" y="2679"/>
                  <a:pt x="661" y="2728"/>
                </a:cubicBezTo>
                <a:cubicBezTo>
                  <a:pt x="665" y="2737"/>
                  <a:pt x="669" y="2747"/>
                  <a:pt x="677" y="2752"/>
                </a:cubicBezTo>
                <a:cubicBezTo>
                  <a:pt x="691" y="2761"/>
                  <a:pt x="725" y="2768"/>
                  <a:pt x="725" y="2768"/>
                </a:cubicBezTo>
                <a:cubicBezTo>
                  <a:pt x="722" y="2779"/>
                  <a:pt x="724" y="2791"/>
                  <a:pt x="717" y="2800"/>
                </a:cubicBezTo>
                <a:cubicBezTo>
                  <a:pt x="712" y="2807"/>
                  <a:pt x="696" y="2800"/>
                  <a:pt x="693" y="2808"/>
                </a:cubicBezTo>
                <a:cubicBezTo>
                  <a:pt x="690" y="2818"/>
                  <a:pt x="705" y="2859"/>
                  <a:pt x="709" y="2872"/>
                </a:cubicBezTo>
                <a:cubicBezTo>
                  <a:pt x="706" y="2883"/>
                  <a:pt x="706" y="2894"/>
                  <a:pt x="701" y="2904"/>
                </a:cubicBezTo>
                <a:cubicBezTo>
                  <a:pt x="698" y="2912"/>
                  <a:pt x="686" y="2907"/>
                  <a:pt x="681" y="2915"/>
                </a:cubicBezTo>
                <a:cubicBezTo>
                  <a:pt x="676" y="2923"/>
                  <a:pt x="663" y="2935"/>
                  <a:pt x="669" y="2952"/>
                </a:cubicBezTo>
                <a:cubicBezTo>
                  <a:pt x="660" y="3025"/>
                  <a:pt x="646" y="3034"/>
                  <a:pt x="717" y="3016"/>
                </a:cubicBezTo>
                <a:cubicBezTo>
                  <a:pt x="754" y="2961"/>
                  <a:pt x="743" y="2986"/>
                  <a:pt x="757" y="2944"/>
                </a:cubicBezTo>
                <a:cubicBezTo>
                  <a:pt x="768" y="2947"/>
                  <a:pt x="778" y="2949"/>
                  <a:pt x="789" y="2952"/>
                </a:cubicBezTo>
                <a:cubicBezTo>
                  <a:pt x="805" y="2957"/>
                  <a:pt x="837" y="2968"/>
                  <a:pt x="837" y="2968"/>
                </a:cubicBezTo>
                <a:cubicBezTo>
                  <a:pt x="885" y="2952"/>
                  <a:pt x="857" y="2939"/>
                  <a:pt x="829" y="2920"/>
                </a:cubicBezTo>
                <a:cubicBezTo>
                  <a:pt x="874" y="2853"/>
                  <a:pt x="885" y="2843"/>
                  <a:pt x="965" y="2832"/>
                </a:cubicBezTo>
                <a:cubicBezTo>
                  <a:pt x="996" y="2822"/>
                  <a:pt x="998" y="2802"/>
                  <a:pt x="1029" y="2792"/>
                </a:cubicBezTo>
                <a:cubicBezTo>
                  <a:pt x="1079" y="2809"/>
                  <a:pt x="1146" y="2789"/>
                  <a:pt x="1197" y="2784"/>
                </a:cubicBezTo>
                <a:cubicBezTo>
                  <a:pt x="1208" y="2752"/>
                  <a:pt x="1217" y="2739"/>
                  <a:pt x="1245" y="2720"/>
                </a:cubicBezTo>
                <a:cubicBezTo>
                  <a:pt x="1248" y="2712"/>
                  <a:pt x="1249" y="2704"/>
                  <a:pt x="1253" y="2696"/>
                </a:cubicBezTo>
                <a:cubicBezTo>
                  <a:pt x="1257" y="2687"/>
                  <a:pt x="1266" y="2681"/>
                  <a:pt x="1269" y="2672"/>
                </a:cubicBezTo>
                <a:cubicBezTo>
                  <a:pt x="1289" y="2617"/>
                  <a:pt x="1270" y="2624"/>
                  <a:pt x="1333" y="2608"/>
                </a:cubicBezTo>
                <a:cubicBezTo>
                  <a:pt x="1356" y="2616"/>
                  <a:pt x="1380" y="2628"/>
                  <a:pt x="1405" y="2608"/>
                </a:cubicBezTo>
                <a:cubicBezTo>
                  <a:pt x="1412" y="2603"/>
                  <a:pt x="1400" y="2592"/>
                  <a:pt x="1397" y="2584"/>
                </a:cubicBezTo>
                <a:cubicBezTo>
                  <a:pt x="1413" y="2579"/>
                  <a:pt x="1429" y="2573"/>
                  <a:pt x="1445" y="2568"/>
                </a:cubicBezTo>
                <a:cubicBezTo>
                  <a:pt x="1453" y="2565"/>
                  <a:pt x="1469" y="2560"/>
                  <a:pt x="1469" y="2560"/>
                </a:cubicBezTo>
                <a:cubicBezTo>
                  <a:pt x="1462" y="2523"/>
                  <a:pt x="1457" y="2502"/>
                  <a:pt x="1437" y="2472"/>
                </a:cubicBezTo>
                <a:cubicBezTo>
                  <a:pt x="1445" y="2448"/>
                  <a:pt x="1454" y="2396"/>
                  <a:pt x="1477" y="2376"/>
                </a:cubicBezTo>
                <a:cubicBezTo>
                  <a:pt x="1539" y="2322"/>
                  <a:pt x="1626" y="2324"/>
                  <a:pt x="1693" y="2280"/>
                </a:cubicBezTo>
                <a:cubicBezTo>
                  <a:pt x="1707" y="2239"/>
                  <a:pt x="1703" y="2272"/>
                  <a:pt x="1685" y="2232"/>
                </a:cubicBezTo>
                <a:cubicBezTo>
                  <a:pt x="1664" y="2186"/>
                  <a:pt x="1676" y="2170"/>
                  <a:pt x="1637" y="2144"/>
                </a:cubicBezTo>
                <a:cubicBezTo>
                  <a:pt x="1624" y="2093"/>
                  <a:pt x="1633" y="2061"/>
                  <a:pt x="1677" y="2032"/>
                </a:cubicBezTo>
                <a:cubicBezTo>
                  <a:pt x="1696" y="2003"/>
                  <a:pt x="1713" y="2003"/>
                  <a:pt x="1741" y="1984"/>
                </a:cubicBezTo>
                <a:cubicBezTo>
                  <a:pt x="1733" y="1927"/>
                  <a:pt x="1728" y="1941"/>
                  <a:pt x="1741" y="1896"/>
                </a:cubicBezTo>
                <a:cubicBezTo>
                  <a:pt x="1746" y="1880"/>
                  <a:pt x="1752" y="1864"/>
                  <a:pt x="1757" y="1848"/>
                </a:cubicBezTo>
                <a:cubicBezTo>
                  <a:pt x="1760" y="1840"/>
                  <a:pt x="1765" y="1824"/>
                  <a:pt x="1765" y="1824"/>
                </a:cubicBezTo>
                <a:cubicBezTo>
                  <a:pt x="1768" y="1805"/>
                  <a:pt x="1765" y="1785"/>
                  <a:pt x="1773" y="1768"/>
                </a:cubicBezTo>
                <a:cubicBezTo>
                  <a:pt x="1777" y="1760"/>
                  <a:pt x="1790" y="1765"/>
                  <a:pt x="1797" y="1760"/>
                </a:cubicBezTo>
                <a:cubicBezTo>
                  <a:pt x="1835" y="1729"/>
                  <a:pt x="1788" y="1739"/>
                  <a:pt x="1837" y="1728"/>
                </a:cubicBezTo>
                <a:cubicBezTo>
                  <a:pt x="1853" y="1724"/>
                  <a:pt x="1869" y="1724"/>
                  <a:pt x="1885" y="1720"/>
                </a:cubicBezTo>
                <a:cubicBezTo>
                  <a:pt x="1901" y="1716"/>
                  <a:pt x="1933" y="1704"/>
                  <a:pt x="1933" y="1704"/>
                </a:cubicBezTo>
                <a:cubicBezTo>
                  <a:pt x="1943" y="1654"/>
                  <a:pt x="1934" y="1634"/>
                  <a:pt x="1989" y="1648"/>
                </a:cubicBezTo>
                <a:cubicBezTo>
                  <a:pt x="2005" y="1643"/>
                  <a:pt x="2026" y="1638"/>
                  <a:pt x="2037" y="1624"/>
                </a:cubicBezTo>
                <a:cubicBezTo>
                  <a:pt x="2042" y="1617"/>
                  <a:pt x="2039" y="1606"/>
                  <a:pt x="2045" y="1600"/>
                </a:cubicBezTo>
                <a:cubicBezTo>
                  <a:pt x="2058" y="1587"/>
                  <a:pt x="2118" y="1571"/>
                  <a:pt x="2133" y="1568"/>
                </a:cubicBezTo>
                <a:cubicBezTo>
                  <a:pt x="2172" y="1542"/>
                  <a:pt x="2216" y="1547"/>
                  <a:pt x="2261" y="1536"/>
                </a:cubicBezTo>
                <a:cubicBezTo>
                  <a:pt x="2296" y="1548"/>
                  <a:pt x="2305" y="1543"/>
                  <a:pt x="2325" y="1512"/>
                </a:cubicBezTo>
                <a:cubicBezTo>
                  <a:pt x="2363" y="1525"/>
                  <a:pt x="2406" y="1509"/>
                  <a:pt x="2445" y="1504"/>
                </a:cubicBezTo>
                <a:cubicBezTo>
                  <a:pt x="2480" y="1481"/>
                  <a:pt x="2485" y="1445"/>
                  <a:pt x="2525" y="1432"/>
                </a:cubicBezTo>
                <a:cubicBezTo>
                  <a:pt x="2566" y="1446"/>
                  <a:pt x="2559" y="1423"/>
                  <a:pt x="2597" y="1448"/>
                </a:cubicBezTo>
                <a:cubicBezTo>
                  <a:pt x="2605" y="1445"/>
                  <a:pt x="2613" y="1444"/>
                  <a:pt x="2621" y="1440"/>
                </a:cubicBezTo>
                <a:cubicBezTo>
                  <a:pt x="2630" y="1436"/>
                  <a:pt x="2635" y="1424"/>
                  <a:pt x="2645" y="1424"/>
                </a:cubicBezTo>
                <a:cubicBezTo>
                  <a:pt x="2655" y="1424"/>
                  <a:pt x="2660" y="1436"/>
                  <a:pt x="2669" y="1440"/>
                </a:cubicBezTo>
                <a:cubicBezTo>
                  <a:pt x="2677" y="1444"/>
                  <a:pt x="2685" y="1445"/>
                  <a:pt x="2693" y="1448"/>
                </a:cubicBezTo>
                <a:cubicBezTo>
                  <a:pt x="2698" y="1453"/>
                  <a:pt x="2697" y="1474"/>
                  <a:pt x="2706" y="1478"/>
                </a:cubicBezTo>
                <a:cubicBezTo>
                  <a:pt x="2715" y="1482"/>
                  <a:pt x="2735" y="1466"/>
                  <a:pt x="2749" y="1472"/>
                </a:cubicBezTo>
                <a:cubicBezTo>
                  <a:pt x="2754" y="1479"/>
                  <a:pt x="2774" y="1516"/>
                  <a:pt x="2789" y="1512"/>
                </a:cubicBezTo>
                <a:cubicBezTo>
                  <a:pt x="2797" y="1510"/>
                  <a:pt x="2805" y="1483"/>
                  <a:pt x="2808" y="1475"/>
                </a:cubicBezTo>
                <a:cubicBezTo>
                  <a:pt x="2804" y="1459"/>
                  <a:pt x="2789" y="1432"/>
                  <a:pt x="2778" y="1418"/>
                </a:cubicBezTo>
                <a:cubicBezTo>
                  <a:pt x="2767" y="1404"/>
                  <a:pt x="2758" y="1410"/>
                  <a:pt x="2741" y="1392"/>
                </a:cubicBezTo>
                <a:cubicBezTo>
                  <a:pt x="2728" y="1353"/>
                  <a:pt x="2716" y="1325"/>
                  <a:pt x="2677" y="1312"/>
                </a:cubicBezTo>
                <a:cubicBezTo>
                  <a:pt x="2664" y="1315"/>
                  <a:pt x="2650" y="1316"/>
                  <a:pt x="2637" y="1320"/>
                </a:cubicBezTo>
                <a:cubicBezTo>
                  <a:pt x="2621" y="1324"/>
                  <a:pt x="2589" y="1336"/>
                  <a:pt x="2589" y="1336"/>
                </a:cubicBezTo>
                <a:cubicBezTo>
                  <a:pt x="2562" y="1296"/>
                  <a:pt x="2555" y="1323"/>
                  <a:pt x="2541" y="1280"/>
                </a:cubicBezTo>
                <a:cubicBezTo>
                  <a:pt x="2561" y="1220"/>
                  <a:pt x="2532" y="1292"/>
                  <a:pt x="2573" y="1240"/>
                </a:cubicBezTo>
                <a:cubicBezTo>
                  <a:pt x="2578" y="1233"/>
                  <a:pt x="2577" y="1223"/>
                  <a:pt x="2581" y="1216"/>
                </a:cubicBezTo>
                <a:cubicBezTo>
                  <a:pt x="2590" y="1199"/>
                  <a:pt x="2602" y="1184"/>
                  <a:pt x="2613" y="1168"/>
                </a:cubicBezTo>
                <a:cubicBezTo>
                  <a:pt x="2618" y="1161"/>
                  <a:pt x="2615" y="1150"/>
                  <a:pt x="2621" y="1144"/>
                </a:cubicBezTo>
                <a:cubicBezTo>
                  <a:pt x="2627" y="1138"/>
                  <a:pt x="2637" y="1139"/>
                  <a:pt x="2645" y="1136"/>
                </a:cubicBezTo>
                <a:cubicBezTo>
                  <a:pt x="2649" y="1125"/>
                  <a:pt x="2671" y="1070"/>
                  <a:pt x="2677" y="1064"/>
                </a:cubicBezTo>
                <a:cubicBezTo>
                  <a:pt x="2683" y="1058"/>
                  <a:pt x="2693" y="1059"/>
                  <a:pt x="2701" y="1056"/>
                </a:cubicBezTo>
                <a:cubicBezTo>
                  <a:pt x="2738" y="1000"/>
                  <a:pt x="2717" y="1019"/>
                  <a:pt x="2757" y="992"/>
                </a:cubicBezTo>
                <a:cubicBezTo>
                  <a:pt x="2762" y="984"/>
                  <a:pt x="2771" y="977"/>
                  <a:pt x="2773" y="968"/>
                </a:cubicBezTo>
                <a:cubicBezTo>
                  <a:pt x="2774" y="960"/>
                  <a:pt x="2767" y="952"/>
                  <a:pt x="2765" y="944"/>
                </a:cubicBezTo>
                <a:cubicBezTo>
                  <a:pt x="2762" y="931"/>
                  <a:pt x="2766" y="914"/>
                  <a:pt x="2757" y="904"/>
                </a:cubicBezTo>
                <a:cubicBezTo>
                  <a:pt x="2750" y="896"/>
                  <a:pt x="2736" y="899"/>
                  <a:pt x="2725" y="896"/>
                </a:cubicBezTo>
                <a:cubicBezTo>
                  <a:pt x="2710" y="887"/>
                  <a:pt x="2689" y="850"/>
                  <a:pt x="2673" y="839"/>
                </a:cubicBezTo>
                <a:cubicBezTo>
                  <a:pt x="2657" y="828"/>
                  <a:pt x="2648" y="837"/>
                  <a:pt x="2629" y="832"/>
                </a:cubicBezTo>
                <a:cubicBezTo>
                  <a:pt x="2588" y="791"/>
                  <a:pt x="2606" y="824"/>
                  <a:pt x="2557" y="808"/>
                </a:cubicBezTo>
                <a:cubicBezTo>
                  <a:pt x="2540" y="798"/>
                  <a:pt x="2549" y="781"/>
                  <a:pt x="2541" y="773"/>
                </a:cubicBezTo>
                <a:cubicBezTo>
                  <a:pt x="2533" y="765"/>
                  <a:pt x="2518" y="766"/>
                  <a:pt x="2509" y="760"/>
                </a:cubicBezTo>
                <a:cubicBezTo>
                  <a:pt x="2498" y="754"/>
                  <a:pt x="2495" y="739"/>
                  <a:pt x="2487" y="734"/>
                </a:cubicBezTo>
                <a:cubicBezTo>
                  <a:pt x="2479" y="729"/>
                  <a:pt x="2473" y="726"/>
                  <a:pt x="2461" y="728"/>
                </a:cubicBezTo>
                <a:cubicBezTo>
                  <a:pt x="2445" y="733"/>
                  <a:pt x="2429" y="739"/>
                  <a:pt x="2413" y="744"/>
                </a:cubicBezTo>
                <a:cubicBezTo>
                  <a:pt x="2405" y="747"/>
                  <a:pt x="2389" y="752"/>
                  <a:pt x="2389" y="752"/>
                </a:cubicBezTo>
                <a:cubicBezTo>
                  <a:pt x="2378" y="786"/>
                  <a:pt x="2366" y="787"/>
                  <a:pt x="2333" y="776"/>
                </a:cubicBezTo>
                <a:cubicBezTo>
                  <a:pt x="2317" y="779"/>
                  <a:pt x="2301" y="784"/>
                  <a:pt x="2285" y="784"/>
                </a:cubicBezTo>
                <a:cubicBezTo>
                  <a:pt x="2273" y="783"/>
                  <a:pt x="2278" y="768"/>
                  <a:pt x="2271" y="761"/>
                </a:cubicBezTo>
                <a:cubicBezTo>
                  <a:pt x="2264" y="754"/>
                  <a:pt x="2262" y="748"/>
                  <a:pt x="2244" y="740"/>
                </a:cubicBezTo>
                <a:cubicBezTo>
                  <a:pt x="2222" y="722"/>
                  <a:pt x="2189" y="728"/>
                  <a:pt x="2165" y="712"/>
                </a:cubicBezTo>
                <a:cubicBezTo>
                  <a:pt x="2122" y="741"/>
                  <a:pt x="2148" y="721"/>
                  <a:pt x="2093" y="776"/>
                </a:cubicBezTo>
                <a:cubicBezTo>
                  <a:pt x="2079" y="790"/>
                  <a:pt x="2046" y="779"/>
                  <a:pt x="2037" y="792"/>
                </a:cubicBezTo>
                <a:cubicBezTo>
                  <a:pt x="2034" y="803"/>
                  <a:pt x="2038" y="818"/>
                  <a:pt x="2029" y="824"/>
                </a:cubicBezTo>
                <a:cubicBezTo>
                  <a:pt x="2025" y="826"/>
                  <a:pt x="1979" y="810"/>
                  <a:pt x="1973" y="808"/>
                </a:cubicBezTo>
                <a:cubicBezTo>
                  <a:pt x="1968" y="816"/>
                  <a:pt x="1966" y="828"/>
                  <a:pt x="1957" y="832"/>
                </a:cubicBezTo>
                <a:cubicBezTo>
                  <a:pt x="1956" y="832"/>
                  <a:pt x="1885" y="802"/>
                  <a:pt x="1877" y="800"/>
                </a:cubicBezTo>
                <a:cubicBezTo>
                  <a:pt x="1839" y="810"/>
                  <a:pt x="1833" y="828"/>
                  <a:pt x="1797" y="816"/>
                </a:cubicBezTo>
                <a:cubicBezTo>
                  <a:pt x="1739" y="835"/>
                  <a:pt x="1756" y="809"/>
                  <a:pt x="1717" y="792"/>
                </a:cubicBezTo>
                <a:cubicBezTo>
                  <a:pt x="1702" y="785"/>
                  <a:pt x="1685" y="787"/>
                  <a:pt x="1669" y="784"/>
                </a:cubicBezTo>
                <a:cubicBezTo>
                  <a:pt x="1661" y="779"/>
                  <a:pt x="1646" y="778"/>
                  <a:pt x="1645" y="768"/>
                </a:cubicBezTo>
                <a:cubicBezTo>
                  <a:pt x="1642" y="744"/>
                  <a:pt x="1664" y="715"/>
                  <a:pt x="1677" y="696"/>
                </a:cubicBezTo>
                <a:cubicBezTo>
                  <a:pt x="1676" y="693"/>
                  <a:pt x="1653" y="624"/>
                  <a:pt x="1653" y="624"/>
                </a:cubicBezTo>
                <a:cubicBezTo>
                  <a:pt x="1650" y="616"/>
                  <a:pt x="1653" y="603"/>
                  <a:pt x="1645" y="600"/>
                </a:cubicBezTo>
                <a:cubicBezTo>
                  <a:pt x="1610" y="588"/>
                  <a:pt x="1576" y="580"/>
                  <a:pt x="1541" y="568"/>
                </a:cubicBezTo>
                <a:cubicBezTo>
                  <a:pt x="1539" y="545"/>
                  <a:pt x="1527" y="437"/>
                  <a:pt x="1493" y="416"/>
                </a:cubicBezTo>
                <a:cubicBezTo>
                  <a:pt x="1479" y="407"/>
                  <a:pt x="1459" y="409"/>
                  <a:pt x="1445" y="400"/>
                </a:cubicBezTo>
                <a:cubicBezTo>
                  <a:pt x="1437" y="395"/>
                  <a:pt x="1429" y="389"/>
                  <a:pt x="1421" y="384"/>
                </a:cubicBezTo>
                <a:cubicBezTo>
                  <a:pt x="1416" y="376"/>
                  <a:pt x="1413" y="365"/>
                  <a:pt x="1405" y="360"/>
                </a:cubicBezTo>
                <a:cubicBezTo>
                  <a:pt x="1370" y="338"/>
                  <a:pt x="1310" y="328"/>
                  <a:pt x="1269" y="320"/>
                </a:cubicBezTo>
                <a:cubicBezTo>
                  <a:pt x="1205" y="224"/>
                  <a:pt x="1261" y="323"/>
                  <a:pt x="1229" y="216"/>
                </a:cubicBezTo>
                <a:cubicBezTo>
                  <a:pt x="1226" y="207"/>
                  <a:pt x="1217" y="201"/>
                  <a:pt x="1213" y="192"/>
                </a:cubicBezTo>
                <a:cubicBezTo>
                  <a:pt x="1206" y="177"/>
                  <a:pt x="1211" y="153"/>
                  <a:pt x="1197" y="144"/>
                </a:cubicBezTo>
                <a:cubicBezTo>
                  <a:pt x="1164" y="122"/>
                  <a:pt x="1127" y="110"/>
                  <a:pt x="1093" y="88"/>
                </a:cubicBezTo>
                <a:cubicBezTo>
                  <a:pt x="1065" y="46"/>
                  <a:pt x="1028" y="40"/>
                  <a:pt x="981" y="24"/>
                </a:cubicBezTo>
                <a:cubicBezTo>
                  <a:pt x="964" y="18"/>
                  <a:pt x="950" y="6"/>
                  <a:pt x="933" y="0"/>
                </a:cubicBezTo>
                <a:cubicBezTo>
                  <a:pt x="925" y="3"/>
                  <a:pt x="916" y="3"/>
                  <a:pt x="909" y="8"/>
                </a:cubicBezTo>
                <a:cubicBezTo>
                  <a:pt x="900" y="14"/>
                  <a:pt x="896" y="28"/>
                  <a:pt x="885" y="32"/>
                </a:cubicBezTo>
                <a:cubicBezTo>
                  <a:pt x="881" y="33"/>
                  <a:pt x="814" y="11"/>
                  <a:pt x="805" y="8"/>
                </a:cubicBezTo>
                <a:cubicBezTo>
                  <a:pt x="797" y="11"/>
                  <a:pt x="788" y="11"/>
                  <a:pt x="781" y="16"/>
                </a:cubicBezTo>
                <a:cubicBezTo>
                  <a:pt x="743" y="46"/>
                  <a:pt x="790" y="65"/>
                  <a:pt x="813" y="80"/>
                </a:cubicBezTo>
                <a:cubicBezTo>
                  <a:pt x="818" y="88"/>
                  <a:pt x="822" y="97"/>
                  <a:pt x="829" y="104"/>
                </a:cubicBezTo>
                <a:cubicBezTo>
                  <a:pt x="836" y="111"/>
                  <a:pt x="847" y="112"/>
                  <a:pt x="853" y="120"/>
                </a:cubicBezTo>
                <a:cubicBezTo>
                  <a:pt x="858" y="127"/>
                  <a:pt x="856" y="137"/>
                  <a:pt x="861" y="144"/>
                </a:cubicBezTo>
                <a:cubicBezTo>
                  <a:pt x="872" y="158"/>
                  <a:pt x="893" y="163"/>
                  <a:pt x="909" y="168"/>
                </a:cubicBezTo>
                <a:cubicBezTo>
                  <a:pt x="897" y="216"/>
                  <a:pt x="880" y="211"/>
                  <a:pt x="917" y="248"/>
                </a:cubicBezTo>
                <a:cubicBezTo>
                  <a:pt x="919" y="256"/>
                  <a:pt x="935" y="309"/>
                  <a:pt x="917" y="320"/>
                </a:cubicBezTo>
                <a:cubicBezTo>
                  <a:pt x="908" y="326"/>
                  <a:pt x="896" y="315"/>
                  <a:pt x="885" y="312"/>
                </a:cubicBezTo>
                <a:cubicBezTo>
                  <a:pt x="877" y="315"/>
                  <a:pt x="867" y="314"/>
                  <a:pt x="861" y="320"/>
                </a:cubicBezTo>
                <a:cubicBezTo>
                  <a:pt x="845" y="336"/>
                  <a:pt x="850" y="363"/>
                  <a:pt x="845" y="384"/>
                </a:cubicBezTo>
                <a:cubicBezTo>
                  <a:pt x="838" y="410"/>
                  <a:pt x="837" y="409"/>
                  <a:pt x="821" y="432"/>
                </a:cubicBezTo>
                <a:cubicBezTo>
                  <a:pt x="814" y="469"/>
                  <a:pt x="809" y="490"/>
                  <a:pt x="789" y="520"/>
                </a:cubicBezTo>
                <a:cubicBezTo>
                  <a:pt x="786" y="536"/>
                  <a:pt x="789" y="554"/>
                  <a:pt x="781" y="568"/>
                </a:cubicBezTo>
                <a:cubicBezTo>
                  <a:pt x="777" y="575"/>
                  <a:pt x="764" y="571"/>
                  <a:pt x="757" y="576"/>
                </a:cubicBezTo>
                <a:cubicBezTo>
                  <a:pt x="736" y="593"/>
                  <a:pt x="698" y="653"/>
                  <a:pt x="685" y="672"/>
                </a:cubicBezTo>
                <a:cubicBezTo>
                  <a:pt x="674" y="688"/>
                  <a:pt x="637" y="704"/>
                  <a:pt x="637" y="704"/>
                </a:cubicBezTo>
                <a:cubicBezTo>
                  <a:pt x="624" y="743"/>
                  <a:pt x="593" y="756"/>
                  <a:pt x="557" y="768"/>
                </a:cubicBezTo>
                <a:cubicBezTo>
                  <a:pt x="542" y="783"/>
                  <a:pt x="524" y="793"/>
                  <a:pt x="509" y="808"/>
                </a:cubicBezTo>
                <a:cubicBezTo>
                  <a:pt x="456" y="861"/>
                  <a:pt x="533" y="805"/>
                  <a:pt x="469" y="848"/>
                </a:cubicBezTo>
                <a:cubicBezTo>
                  <a:pt x="450" y="876"/>
                  <a:pt x="437" y="885"/>
                  <a:pt x="405" y="896"/>
                </a:cubicBezTo>
                <a:cubicBezTo>
                  <a:pt x="361" y="940"/>
                  <a:pt x="306" y="937"/>
                  <a:pt x="245" y="944"/>
                </a:cubicBezTo>
                <a:cubicBezTo>
                  <a:pt x="216" y="951"/>
                  <a:pt x="184" y="953"/>
                  <a:pt x="157" y="968"/>
                </a:cubicBezTo>
                <a:cubicBezTo>
                  <a:pt x="110" y="994"/>
                  <a:pt x="64" y="1023"/>
                  <a:pt x="13" y="1040"/>
                </a:cubicBezTo>
                <a:cubicBezTo>
                  <a:pt x="16" y="1064"/>
                  <a:pt x="21" y="1088"/>
                  <a:pt x="21" y="1112"/>
                </a:cubicBezTo>
                <a:cubicBezTo>
                  <a:pt x="21" y="1147"/>
                  <a:pt x="0" y="1144"/>
                  <a:pt x="21" y="1144"/>
                </a:cubicBezTo>
              </a:path>
            </a:pathLst>
          </a:custGeom>
          <a:solidFill>
            <a:srgbClr val="009999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35" name="Piura"/>
          <p:cNvSpPr>
            <a:spLocks/>
          </p:cNvSpPr>
          <p:nvPr/>
        </p:nvSpPr>
        <p:spPr bwMode="auto">
          <a:xfrm>
            <a:off x="4392883" y="2473977"/>
            <a:ext cx="590550" cy="601662"/>
          </a:xfrm>
          <a:custGeom>
            <a:avLst/>
            <a:gdLst>
              <a:gd name="T0" fmla="*/ 1385894233 w 657"/>
              <a:gd name="T1" fmla="*/ 2147483647 h 406"/>
              <a:gd name="T2" fmla="*/ 1385894233 w 657"/>
              <a:gd name="T3" fmla="*/ 2147483647 h 406"/>
              <a:gd name="T4" fmla="*/ 1385894233 w 657"/>
              <a:gd name="T5" fmla="*/ 2147483647 h 406"/>
              <a:gd name="T6" fmla="*/ 1385894233 w 657"/>
              <a:gd name="T7" fmla="*/ 2147483647 h 406"/>
              <a:gd name="T8" fmla="*/ 1385894233 w 657"/>
              <a:gd name="T9" fmla="*/ 2147483647 h 406"/>
              <a:gd name="T10" fmla="*/ 1385894233 w 657"/>
              <a:gd name="T11" fmla="*/ 2147483647 h 406"/>
              <a:gd name="T12" fmla="*/ 1385894233 w 657"/>
              <a:gd name="T13" fmla="*/ 2147483647 h 406"/>
              <a:gd name="T14" fmla="*/ 1385894233 w 657"/>
              <a:gd name="T15" fmla="*/ 2147483647 h 406"/>
              <a:gd name="T16" fmla="*/ 1385894233 w 657"/>
              <a:gd name="T17" fmla="*/ 2147483647 h 406"/>
              <a:gd name="T18" fmla="*/ 1385894233 w 657"/>
              <a:gd name="T19" fmla="*/ 2147483647 h 406"/>
              <a:gd name="T20" fmla="*/ 1385894233 w 657"/>
              <a:gd name="T21" fmla="*/ 2147483647 h 406"/>
              <a:gd name="T22" fmla="*/ 1385894233 w 657"/>
              <a:gd name="T23" fmla="*/ 2147483647 h 406"/>
              <a:gd name="T24" fmla="*/ 1385894233 w 657"/>
              <a:gd name="T25" fmla="*/ 2147483647 h 406"/>
              <a:gd name="T26" fmla="*/ 1385894233 w 657"/>
              <a:gd name="T27" fmla="*/ 2147483647 h 406"/>
              <a:gd name="T28" fmla="*/ 1385894233 w 657"/>
              <a:gd name="T29" fmla="*/ 2147483647 h 406"/>
              <a:gd name="T30" fmla="*/ 1385894233 w 657"/>
              <a:gd name="T31" fmla="*/ 2147483647 h 406"/>
              <a:gd name="T32" fmla="*/ 1385894233 w 657"/>
              <a:gd name="T33" fmla="*/ 2147483647 h 406"/>
              <a:gd name="T34" fmla="*/ 1385894233 w 657"/>
              <a:gd name="T35" fmla="*/ 2147483647 h 406"/>
              <a:gd name="T36" fmla="*/ 1385894233 w 657"/>
              <a:gd name="T37" fmla="*/ 2147483647 h 406"/>
              <a:gd name="T38" fmla="*/ 1385894233 w 657"/>
              <a:gd name="T39" fmla="*/ 2147483647 h 406"/>
              <a:gd name="T40" fmla="*/ 1385894233 w 657"/>
              <a:gd name="T41" fmla="*/ 2147483647 h 406"/>
              <a:gd name="T42" fmla="*/ 1385894233 w 657"/>
              <a:gd name="T43" fmla="*/ 2147483647 h 406"/>
              <a:gd name="T44" fmla="*/ 1385894233 w 657"/>
              <a:gd name="T45" fmla="*/ 2147483647 h 406"/>
              <a:gd name="T46" fmla="*/ 1385894233 w 657"/>
              <a:gd name="T47" fmla="*/ 2147483647 h 406"/>
              <a:gd name="T48" fmla="*/ 1385894233 w 657"/>
              <a:gd name="T49" fmla="*/ 2147483647 h 406"/>
              <a:gd name="T50" fmla="*/ 1385894233 w 657"/>
              <a:gd name="T51" fmla="*/ 2147483647 h 406"/>
              <a:gd name="T52" fmla="*/ 1385894233 w 657"/>
              <a:gd name="T53" fmla="*/ 2147483647 h 406"/>
              <a:gd name="T54" fmla="*/ 1385894233 w 657"/>
              <a:gd name="T55" fmla="*/ 2147483647 h 406"/>
              <a:gd name="T56" fmla="*/ 1385894233 w 657"/>
              <a:gd name="T57" fmla="*/ 2147483647 h 406"/>
              <a:gd name="T58" fmla="*/ 1385894233 w 657"/>
              <a:gd name="T59" fmla="*/ 2147483647 h 406"/>
              <a:gd name="T60" fmla="*/ 1385894233 w 657"/>
              <a:gd name="T61" fmla="*/ 2147483647 h 406"/>
              <a:gd name="T62" fmla="*/ 1385894233 w 657"/>
              <a:gd name="T63" fmla="*/ 2147483647 h 406"/>
              <a:gd name="T64" fmla="*/ 1385894233 w 657"/>
              <a:gd name="T65" fmla="*/ 2147483647 h 406"/>
              <a:gd name="T66" fmla="*/ 1385894233 w 657"/>
              <a:gd name="T67" fmla="*/ 2147483647 h 406"/>
              <a:gd name="T68" fmla="*/ 1385894233 w 657"/>
              <a:gd name="T69" fmla="*/ 2147483647 h 406"/>
              <a:gd name="T70" fmla="*/ 1385894233 w 657"/>
              <a:gd name="T71" fmla="*/ 2147483647 h 406"/>
              <a:gd name="T72" fmla="*/ 1385894233 w 657"/>
              <a:gd name="T73" fmla="*/ 2147483647 h 406"/>
              <a:gd name="T74" fmla="*/ 1385894233 w 657"/>
              <a:gd name="T75" fmla="*/ 2147483647 h 406"/>
              <a:gd name="T76" fmla="*/ 1385894233 w 657"/>
              <a:gd name="T77" fmla="*/ 2147483647 h 406"/>
              <a:gd name="T78" fmla="*/ 1385894233 w 657"/>
              <a:gd name="T79" fmla="*/ 2147483647 h 406"/>
              <a:gd name="T80" fmla="*/ 1385894233 w 657"/>
              <a:gd name="T81" fmla="*/ 2147483647 h 406"/>
              <a:gd name="T82" fmla="*/ 1385894233 w 657"/>
              <a:gd name="T83" fmla="*/ 2147483647 h 406"/>
              <a:gd name="T84" fmla="*/ 1385894233 w 657"/>
              <a:gd name="T85" fmla="*/ 2147483647 h 406"/>
              <a:gd name="T86" fmla="*/ 1385894233 w 657"/>
              <a:gd name="T87" fmla="*/ 2147483647 h 406"/>
              <a:gd name="T88" fmla="*/ 1385894233 w 657"/>
              <a:gd name="T89" fmla="*/ 2147483647 h 406"/>
              <a:gd name="T90" fmla="*/ 1385894233 w 657"/>
              <a:gd name="T91" fmla="*/ 2147483647 h 406"/>
              <a:gd name="T92" fmla="*/ 1385894233 w 657"/>
              <a:gd name="T93" fmla="*/ 2147483647 h 406"/>
              <a:gd name="T94" fmla="*/ 1385894233 w 657"/>
              <a:gd name="T95" fmla="*/ 2147483647 h 406"/>
              <a:gd name="T96" fmla="*/ 1385894233 w 657"/>
              <a:gd name="T97" fmla="*/ 2147483647 h 406"/>
              <a:gd name="T98" fmla="*/ 1385894233 w 657"/>
              <a:gd name="T99" fmla="*/ 2147483647 h 406"/>
              <a:gd name="T100" fmla="*/ 1385894233 w 657"/>
              <a:gd name="T101" fmla="*/ 2147483647 h 406"/>
              <a:gd name="T102" fmla="*/ 1385894233 w 657"/>
              <a:gd name="T103" fmla="*/ 2147483647 h 406"/>
              <a:gd name="T104" fmla="*/ 1385894233 w 657"/>
              <a:gd name="T105" fmla="*/ 2147483647 h 406"/>
              <a:gd name="T106" fmla="*/ 1385894233 w 657"/>
              <a:gd name="T107" fmla="*/ 2147483647 h 406"/>
              <a:gd name="T108" fmla="*/ 1385894233 w 657"/>
              <a:gd name="T109" fmla="*/ 2147483647 h 406"/>
              <a:gd name="T110" fmla="*/ 1385894233 w 657"/>
              <a:gd name="T111" fmla="*/ 2147483647 h 406"/>
              <a:gd name="T112" fmla="*/ 1385894233 w 657"/>
              <a:gd name="T113" fmla="*/ 2147483647 h 406"/>
              <a:gd name="T114" fmla="*/ 1385894233 w 657"/>
              <a:gd name="T115" fmla="*/ 2147483647 h 406"/>
              <a:gd name="T116" fmla="*/ 1385894233 w 657"/>
              <a:gd name="T117" fmla="*/ 2147483647 h 406"/>
              <a:gd name="T118" fmla="*/ 1385894233 w 657"/>
              <a:gd name="T119" fmla="*/ 2147483647 h 406"/>
              <a:gd name="T120" fmla="*/ 1385894233 w 657"/>
              <a:gd name="T121" fmla="*/ 2147483647 h 406"/>
              <a:gd name="T122" fmla="*/ 1385894233 w 657"/>
              <a:gd name="T123" fmla="*/ 2147483647 h 406"/>
              <a:gd name="T124" fmla="*/ 1385894233 w 657"/>
              <a:gd name="T125" fmla="*/ 2147483647 h 40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57"/>
              <a:gd name="T190" fmla="*/ 0 h 406"/>
              <a:gd name="T191" fmla="*/ 657 w 657"/>
              <a:gd name="T192" fmla="*/ 406 h 40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57" h="406">
                <a:moveTo>
                  <a:pt x="99" y="1"/>
                </a:moveTo>
                <a:lnTo>
                  <a:pt x="83" y="7"/>
                </a:lnTo>
                <a:lnTo>
                  <a:pt x="68" y="12"/>
                </a:lnTo>
                <a:lnTo>
                  <a:pt x="62" y="14"/>
                </a:lnTo>
                <a:lnTo>
                  <a:pt x="57" y="16"/>
                </a:lnTo>
                <a:lnTo>
                  <a:pt x="53" y="17"/>
                </a:lnTo>
                <a:lnTo>
                  <a:pt x="51" y="18"/>
                </a:lnTo>
                <a:lnTo>
                  <a:pt x="48" y="22"/>
                </a:lnTo>
                <a:lnTo>
                  <a:pt x="44" y="24"/>
                </a:lnTo>
                <a:lnTo>
                  <a:pt x="38" y="26"/>
                </a:lnTo>
                <a:lnTo>
                  <a:pt x="31" y="28"/>
                </a:lnTo>
                <a:lnTo>
                  <a:pt x="25" y="41"/>
                </a:lnTo>
                <a:lnTo>
                  <a:pt x="24" y="47"/>
                </a:lnTo>
                <a:lnTo>
                  <a:pt x="18" y="54"/>
                </a:lnTo>
                <a:lnTo>
                  <a:pt x="16" y="60"/>
                </a:lnTo>
                <a:lnTo>
                  <a:pt x="16" y="63"/>
                </a:lnTo>
                <a:lnTo>
                  <a:pt x="14" y="66"/>
                </a:lnTo>
                <a:lnTo>
                  <a:pt x="11" y="67"/>
                </a:lnTo>
                <a:lnTo>
                  <a:pt x="7" y="67"/>
                </a:lnTo>
                <a:lnTo>
                  <a:pt x="5" y="71"/>
                </a:lnTo>
                <a:lnTo>
                  <a:pt x="5" y="74"/>
                </a:lnTo>
                <a:lnTo>
                  <a:pt x="7" y="78"/>
                </a:lnTo>
                <a:lnTo>
                  <a:pt x="11" y="81"/>
                </a:lnTo>
                <a:lnTo>
                  <a:pt x="18" y="83"/>
                </a:lnTo>
                <a:lnTo>
                  <a:pt x="16" y="89"/>
                </a:lnTo>
                <a:lnTo>
                  <a:pt x="14" y="94"/>
                </a:lnTo>
                <a:lnTo>
                  <a:pt x="13" y="97"/>
                </a:lnTo>
                <a:lnTo>
                  <a:pt x="11" y="99"/>
                </a:lnTo>
                <a:lnTo>
                  <a:pt x="5" y="103"/>
                </a:lnTo>
                <a:lnTo>
                  <a:pt x="3" y="106"/>
                </a:lnTo>
                <a:lnTo>
                  <a:pt x="0" y="110"/>
                </a:lnTo>
                <a:lnTo>
                  <a:pt x="20" y="117"/>
                </a:lnTo>
                <a:lnTo>
                  <a:pt x="38" y="123"/>
                </a:lnTo>
                <a:lnTo>
                  <a:pt x="48" y="132"/>
                </a:lnTo>
                <a:lnTo>
                  <a:pt x="57" y="140"/>
                </a:lnTo>
                <a:lnTo>
                  <a:pt x="64" y="148"/>
                </a:lnTo>
                <a:lnTo>
                  <a:pt x="75" y="155"/>
                </a:lnTo>
                <a:lnTo>
                  <a:pt x="83" y="162"/>
                </a:lnTo>
                <a:lnTo>
                  <a:pt x="88" y="168"/>
                </a:lnTo>
                <a:lnTo>
                  <a:pt x="94" y="174"/>
                </a:lnTo>
                <a:lnTo>
                  <a:pt x="94" y="178"/>
                </a:lnTo>
                <a:lnTo>
                  <a:pt x="85" y="178"/>
                </a:lnTo>
                <a:lnTo>
                  <a:pt x="73" y="177"/>
                </a:lnTo>
                <a:lnTo>
                  <a:pt x="64" y="177"/>
                </a:lnTo>
                <a:lnTo>
                  <a:pt x="61" y="178"/>
                </a:lnTo>
                <a:lnTo>
                  <a:pt x="57" y="180"/>
                </a:lnTo>
                <a:lnTo>
                  <a:pt x="53" y="185"/>
                </a:lnTo>
                <a:lnTo>
                  <a:pt x="49" y="189"/>
                </a:lnTo>
                <a:lnTo>
                  <a:pt x="49" y="197"/>
                </a:lnTo>
                <a:lnTo>
                  <a:pt x="57" y="204"/>
                </a:lnTo>
                <a:lnTo>
                  <a:pt x="66" y="211"/>
                </a:lnTo>
                <a:lnTo>
                  <a:pt x="79" y="216"/>
                </a:lnTo>
                <a:lnTo>
                  <a:pt x="94" y="221"/>
                </a:lnTo>
                <a:lnTo>
                  <a:pt x="107" y="224"/>
                </a:lnTo>
                <a:lnTo>
                  <a:pt x="120" y="227"/>
                </a:lnTo>
                <a:lnTo>
                  <a:pt x="140" y="238"/>
                </a:lnTo>
                <a:lnTo>
                  <a:pt x="147" y="244"/>
                </a:lnTo>
                <a:lnTo>
                  <a:pt x="153" y="252"/>
                </a:lnTo>
                <a:lnTo>
                  <a:pt x="157" y="268"/>
                </a:lnTo>
                <a:lnTo>
                  <a:pt x="158" y="284"/>
                </a:lnTo>
                <a:lnTo>
                  <a:pt x="160" y="290"/>
                </a:lnTo>
                <a:lnTo>
                  <a:pt x="158" y="293"/>
                </a:lnTo>
                <a:lnTo>
                  <a:pt x="157" y="295"/>
                </a:lnTo>
                <a:lnTo>
                  <a:pt x="151" y="296"/>
                </a:lnTo>
                <a:lnTo>
                  <a:pt x="144" y="297"/>
                </a:lnTo>
                <a:lnTo>
                  <a:pt x="136" y="297"/>
                </a:lnTo>
                <a:lnTo>
                  <a:pt x="131" y="297"/>
                </a:lnTo>
                <a:lnTo>
                  <a:pt x="123" y="298"/>
                </a:lnTo>
                <a:lnTo>
                  <a:pt x="120" y="299"/>
                </a:lnTo>
                <a:lnTo>
                  <a:pt x="114" y="300"/>
                </a:lnTo>
                <a:lnTo>
                  <a:pt x="110" y="299"/>
                </a:lnTo>
                <a:lnTo>
                  <a:pt x="105" y="299"/>
                </a:lnTo>
                <a:lnTo>
                  <a:pt x="99" y="298"/>
                </a:lnTo>
                <a:lnTo>
                  <a:pt x="92" y="300"/>
                </a:lnTo>
                <a:lnTo>
                  <a:pt x="86" y="302"/>
                </a:lnTo>
                <a:lnTo>
                  <a:pt x="81" y="304"/>
                </a:lnTo>
                <a:lnTo>
                  <a:pt x="75" y="307"/>
                </a:lnTo>
                <a:lnTo>
                  <a:pt x="70" y="310"/>
                </a:lnTo>
                <a:lnTo>
                  <a:pt x="64" y="313"/>
                </a:lnTo>
                <a:lnTo>
                  <a:pt x="61" y="315"/>
                </a:lnTo>
                <a:lnTo>
                  <a:pt x="59" y="316"/>
                </a:lnTo>
                <a:lnTo>
                  <a:pt x="59" y="322"/>
                </a:lnTo>
                <a:lnTo>
                  <a:pt x="59" y="327"/>
                </a:lnTo>
                <a:lnTo>
                  <a:pt x="59" y="331"/>
                </a:lnTo>
                <a:lnTo>
                  <a:pt x="61" y="334"/>
                </a:lnTo>
                <a:lnTo>
                  <a:pt x="64" y="336"/>
                </a:lnTo>
                <a:lnTo>
                  <a:pt x="70" y="337"/>
                </a:lnTo>
                <a:lnTo>
                  <a:pt x="77" y="338"/>
                </a:lnTo>
                <a:lnTo>
                  <a:pt x="88" y="339"/>
                </a:lnTo>
                <a:lnTo>
                  <a:pt x="97" y="342"/>
                </a:lnTo>
                <a:lnTo>
                  <a:pt x="105" y="345"/>
                </a:lnTo>
                <a:lnTo>
                  <a:pt x="118" y="354"/>
                </a:lnTo>
                <a:lnTo>
                  <a:pt x="131" y="362"/>
                </a:lnTo>
                <a:lnTo>
                  <a:pt x="138" y="365"/>
                </a:lnTo>
                <a:lnTo>
                  <a:pt x="145" y="367"/>
                </a:lnTo>
                <a:lnTo>
                  <a:pt x="153" y="369"/>
                </a:lnTo>
                <a:lnTo>
                  <a:pt x="158" y="373"/>
                </a:lnTo>
                <a:lnTo>
                  <a:pt x="162" y="377"/>
                </a:lnTo>
                <a:lnTo>
                  <a:pt x="169" y="379"/>
                </a:lnTo>
                <a:lnTo>
                  <a:pt x="173" y="380"/>
                </a:lnTo>
                <a:lnTo>
                  <a:pt x="177" y="380"/>
                </a:lnTo>
                <a:lnTo>
                  <a:pt x="177" y="381"/>
                </a:lnTo>
                <a:lnTo>
                  <a:pt x="177" y="382"/>
                </a:lnTo>
                <a:lnTo>
                  <a:pt x="179" y="384"/>
                </a:lnTo>
                <a:lnTo>
                  <a:pt x="182" y="386"/>
                </a:lnTo>
                <a:lnTo>
                  <a:pt x="190" y="390"/>
                </a:lnTo>
                <a:lnTo>
                  <a:pt x="199" y="392"/>
                </a:lnTo>
                <a:lnTo>
                  <a:pt x="219" y="395"/>
                </a:lnTo>
                <a:lnTo>
                  <a:pt x="223" y="401"/>
                </a:lnTo>
                <a:lnTo>
                  <a:pt x="227" y="404"/>
                </a:lnTo>
                <a:lnTo>
                  <a:pt x="232" y="406"/>
                </a:lnTo>
                <a:lnTo>
                  <a:pt x="236" y="405"/>
                </a:lnTo>
                <a:lnTo>
                  <a:pt x="241" y="404"/>
                </a:lnTo>
                <a:lnTo>
                  <a:pt x="245" y="398"/>
                </a:lnTo>
                <a:lnTo>
                  <a:pt x="249" y="391"/>
                </a:lnTo>
                <a:lnTo>
                  <a:pt x="253" y="385"/>
                </a:lnTo>
                <a:lnTo>
                  <a:pt x="258" y="380"/>
                </a:lnTo>
                <a:lnTo>
                  <a:pt x="262" y="379"/>
                </a:lnTo>
                <a:lnTo>
                  <a:pt x="267" y="378"/>
                </a:lnTo>
                <a:lnTo>
                  <a:pt x="271" y="377"/>
                </a:lnTo>
                <a:lnTo>
                  <a:pt x="273" y="377"/>
                </a:lnTo>
                <a:lnTo>
                  <a:pt x="280" y="372"/>
                </a:lnTo>
                <a:lnTo>
                  <a:pt x="284" y="366"/>
                </a:lnTo>
                <a:lnTo>
                  <a:pt x="288" y="360"/>
                </a:lnTo>
                <a:lnTo>
                  <a:pt x="291" y="354"/>
                </a:lnTo>
                <a:lnTo>
                  <a:pt x="297" y="350"/>
                </a:lnTo>
                <a:lnTo>
                  <a:pt x="304" y="346"/>
                </a:lnTo>
                <a:lnTo>
                  <a:pt x="312" y="343"/>
                </a:lnTo>
                <a:lnTo>
                  <a:pt x="313" y="342"/>
                </a:lnTo>
                <a:lnTo>
                  <a:pt x="317" y="335"/>
                </a:lnTo>
                <a:lnTo>
                  <a:pt x="321" y="330"/>
                </a:lnTo>
                <a:lnTo>
                  <a:pt x="325" y="326"/>
                </a:lnTo>
                <a:lnTo>
                  <a:pt x="330" y="323"/>
                </a:lnTo>
                <a:lnTo>
                  <a:pt x="336" y="321"/>
                </a:lnTo>
                <a:lnTo>
                  <a:pt x="345" y="319"/>
                </a:lnTo>
                <a:lnTo>
                  <a:pt x="356" y="318"/>
                </a:lnTo>
                <a:lnTo>
                  <a:pt x="371" y="317"/>
                </a:lnTo>
                <a:lnTo>
                  <a:pt x="385" y="309"/>
                </a:lnTo>
                <a:lnTo>
                  <a:pt x="402" y="302"/>
                </a:lnTo>
                <a:lnTo>
                  <a:pt x="417" y="294"/>
                </a:lnTo>
                <a:lnTo>
                  <a:pt x="430" y="285"/>
                </a:lnTo>
                <a:lnTo>
                  <a:pt x="435" y="273"/>
                </a:lnTo>
                <a:lnTo>
                  <a:pt x="437" y="260"/>
                </a:lnTo>
                <a:lnTo>
                  <a:pt x="441" y="254"/>
                </a:lnTo>
                <a:lnTo>
                  <a:pt x="445" y="249"/>
                </a:lnTo>
                <a:lnTo>
                  <a:pt x="450" y="244"/>
                </a:lnTo>
                <a:lnTo>
                  <a:pt x="459" y="240"/>
                </a:lnTo>
                <a:lnTo>
                  <a:pt x="467" y="242"/>
                </a:lnTo>
                <a:lnTo>
                  <a:pt x="470" y="244"/>
                </a:lnTo>
                <a:lnTo>
                  <a:pt x="472" y="246"/>
                </a:lnTo>
                <a:lnTo>
                  <a:pt x="474" y="250"/>
                </a:lnTo>
                <a:lnTo>
                  <a:pt x="476" y="257"/>
                </a:lnTo>
                <a:lnTo>
                  <a:pt x="478" y="261"/>
                </a:lnTo>
                <a:lnTo>
                  <a:pt x="480" y="265"/>
                </a:lnTo>
                <a:lnTo>
                  <a:pt x="483" y="268"/>
                </a:lnTo>
                <a:lnTo>
                  <a:pt x="489" y="272"/>
                </a:lnTo>
                <a:lnTo>
                  <a:pt x="498" y="278"/>
                </a:lnTo>
                <a:lnTo>
                  <a:pt x="500" y="283"/>
                </a:lnTo>
                <a:lnTo>
                  <a:pt x="500" y="287"/>
                </a:lnTo>
                <a:lnTo>
                  <a:pt x="502" y="292"/>
                </a:lnTo>
                <a:lnTo>
                  <a:pt x="507" y="297"/>
                </a:lnTo>
                <a:lnTo>
                  <a:pt x="517" y="303"/>
                </a:lnTo>
                <a:lnTo>
                  <a:pt x="522" y="302"/>
                </a:lnTo>
                <a:lnTo>
                  <a:pt x="526" y="301"/>
                </a:lnTo>
                <a:lnTo>
                  <a:pt x="531" y="299"/>
                </a:lnTo>
                <a:lnTo>
                  <a:pt x="539" y="300"/>
                </a:lnTo>
                <a:lnTo>
                  <a:pt x="542" y="300"/>
                </a:lnTo>
                <a:lnTo>
                  <a:pt x="550" y="301"/>
                </a:lnTo>
                <a:lnTo>
                  <a:pt x="553" y="306"/>
                </a:lnTo>
                <a:lnTo>
                  <a:pt x="555" y="311"/>
                </a:lnTo>
                <a:lnTo>
                  <a:pt x="555" y="316"/>
                </a:lnTo>
                <a:lnTo>
                  <a:pt x="557" y="322"/>
                </a:lnTo>
                <a:lnTo>
                  <a:pt x="563" y="321"/>
                </a:lnTo>
                <a:lnTo>
                  <a:pt x="566" y="319"/>
                </a:lnTo>
                <a:lnTo>
                  <a:pt x="570" y="317"/>
                </a:lnTo>
                <a:lnTo>
                  <a:pt x="574" y="316"/>
                </a:lnTo>
                <a:lnTo>
                  <a:pt x="581" y="316"/>
                </a:lnTo>
                <a:lnTo>
                  <a:pt x="590" y="317"/>
                </a:lnTo>
                <a:lnTo>
                  <a:pt x="598" y="319"/>
                </a:lnTo>
                <a:lnTo>
                  <a:pt x="605" y="320"/>
                </a:lnTo>
                <a:lnTo>
                  <a:pt x="609" y="320"/>
                </a:lnTo>
                <a:lnTo>
                  <a:pt x="613" y="319"/>
                </a:lnTo>
                <a:lnTo>
                  <a:pt x="614" y="316"/>
                </a:lnTo>
                <a:lnTo>
                  <a:pt x="616" y="313"/>
                </a:lnTo>
                <a:lnTo>
                  <a:pt x="618" y="311"/>
                </a:lnTo>
                <a:lnTo>
                  <a:pt x="618" y="310"/>
                </a:lnTo>
                <a:lnTo>
                  <a:pt x="616" y="307"/>
                </a:lnTo>
                <a:lnTo>
                  <a:pt x="616" y="304"/>
                </a:lnTo>
                <a:lnTo>
                  <a:pt x="614" y="301"/>
                </a:lnTo>
                <a:lnTo>
                  <a:pt x="613" y="298"/>
                </a:lnTo>
                <a:lnTo>
                  <a:pt x="609" y="290"/>
                </a:lnTo>
                <a:lnTo>
                  <a:pt x="607" y="281"/>
                </a:lnTo>
                <a:lnTo>
                  <a:pt x="611" y="278"/>
                </a:lnTo>
                <a:lnTo>
                  <a:pt x="613" y="276"/>
                </a:lnTo>
                <a:lnTo>
                  <a:pt x="611" y="275"/>
                </a:lnTo>
                <a:lnTo>
                  <a:pt x="611" y="274"/>
                </a:lnTo>
                <a:lnTo>
                  <a:pt x="609" y="270"/>
                </a:lnTo>
                <a:lnTo>
                  <a:pt x="609" y="267"/>
                </a:lnTo>
                <a:lnTo>
                  <a:pt x="611" y="264"/>
                </a:lnTo>
                <a:lnTo>
                  <a:pt x="613" y="259"/>
                </a:lnTo>
                <a:lnTo>
                  <a:pt x="614" y="253"/>
                </a:lnTo>
                <a:lnTo>
                  <a:pt x="616" y="253"/>
                </a:lnTo>
                <a:lnTo>
                  <a:pt x="620" y="252"/>
                </a:lnTo>
                <a:lnTo>
                  <a:pt x="627" y="251"/>
                </a:lnTo>
                <a:lnTo>
                  <a:pt x="637" y="250"/>
                </a:lnTo>
                <a:lnTo>
                  <a:pt x="642" y="249"/>
                </a:lnTo>
                <a:lnTo>
                  <a:pt x="642" y="247"/>
                </a:lnTo>
                <a:lnTo>
                  <a:pt x="644" y="244"/>
                </a:lnTo>
                <a:lnTo>
                  <a:pt x="646" y="240"/>
                </a:lnTo>
                <a:lnTo>
                  <a:pt x="646" y="238"/>
                </a:lnTo>
                <a:lnTo>
                  <a:pt x="646" y="234"/>
                </a:lnTo>
                <a:lnTo>
                  <a:pt x="646" y="232"/>
                </a:lnTo>
                <a:lnTo>
                  <a:pt x="642" y="230"/>
                </a:lnTo>
                <a:lnTo>
                  <a:pt x="640" y="230"/>
                </a:lnTo>
                <a:lnTo>
                  <a:pt x="638" y="228"/>
                </a:lnTo>
                <a:lnTo>
                  <a:pt x="637" y="226"/>
                </a:lnTo>
                <a:lnTo>
                  <a:pt x="633" y="222"/>
                </a:lnTo>
                <a:lnTo>
                  <a:pt x="629" y="215"/>
                </a:lnTo>
                <a:lnTo>
                  <a:pt x="625" y="208"/>
                </a:lnTo>
                <a:lnTo>
                  <a:pt x="622" y="202"/>
                </a:lnTo>
                <a:lnTo>
                  <a:pt x="613" y="196"/>
                </a:lnTo>
                <a:lnTo>
                  <a:pt x="611" y="190"/>
                </a:lnTo>
                <a:lnTo>
                  <a:pt x="614" y="186"/>
                </a:lnTo>
                <a:lnTo>
                  <a:pt x="622" y="183"/>
                </a:lnTo>
                <a:lnTo>
                  <a:pt x="631" y="181"/>
                </a:lnTo>
                <a:lnTo>
                  <a:pt x="635" y="177"/>
                </a:lnTo>
                <a:lnTo>
                  <a:pt x="640" y="173"/>
                </a:lnTo>
                <a:lnTo>
                  <a:pt x="642" y="169"/>
                </a:lnTo>
                <a:lnTo>
                  <a:pt x="644" y="167"/>
                </a:lnTo>
                <a:lnTo>
                  <a:pt x="646" y="160"/>
                </a:lnTo>
                <a:lnTo>
                  <a:pt x="648" y="157"/>
                </a:lnTo>
                <a:lnTo>
                  <a:pt x="648" y="155"/>
                </a:lnTo>
                <a:lnTo>
                  <a:pt x="649" y="155"/>
                </a:lnTo>
                <a:lnTo>
                  <a:pt x="651" y="154"/>
                </a:lnTo>
                <a:lnTo>
                  <a:pt x="653" y="154"/>
                </a:lnTo>
                <a:lnTo>
                  <a:pt x="655" y="152"/>
                </a:lnTo>
                <a:lnTo>
                  <a:pt x="657" y="148"/>
                </a:lnTo>
                <a:lnTo>
                  <a:pt x="648" y="143"/>
                </a:lnTo>
                <a:lnTo>
                  <a:pt x="637" y="139"/>
                </a:lnTo>
                <a:lnTo>
                  <a:pt x="625" y="137"/>
                </a:lnTo>
                <a:lnTo>
                  <a:pt x="613" y="136"/>
                </a:lnTo>
                <a:lnTo>
                  <a:pt x="609" y="133"/>
                </a:lnTo>
                <a:lnTo>
                  <a:pt x="607" y="129"/>
                </a:lnTo>
                <a:lnTo>
                  <a:pt x="609" y="125"/>
                </a:lnTo>
                <a:lnTo>
                  <a:pt x="607" y="121"/>
                </a:lnTo>
                <a:lnTo>
                  <a:pt x="605" y="119"/>
                </a:lnTo>
                <a:lnTo>
                  <a:pt x="601" y="118"/>
                </a:lnTo>
                <a:lnTo>
                  <a:pt x="594" y="114"/>
                </a:lnTo>
                <a:lnTo>
                  <a:pt x="592" y="110"/>
                </a:lnTo>
                <a:lnTo>
                  <a:pt x="590" y="106"/>
                </a:lnTo>
                <a:lnTo>
                  <a:pt x="589" y="103"/>
                </a:lnTo>
                <a:lnTo>
                  <a:pt x="587" y="101"/>
                </a:lnTo>
                <a:lnTo>
                  <a:pt x="587" y="96"/>
                </a:lnTo>
                <a:lnTo>
                  <a:pt x="589" y="90"/>
                </a:lnTo>
                <a:lnTo>
                  <a:pt x="587" y="85"/>
                </a:lnTo>
                <a:lnTo>
                  <a:pt x="583" y="80"/>
                </a:lnTo>
                <a:lnTo>
                  <a:pt x="577" y="78"/>
                </a:lnTo>
                <a:lnTo>
                  <a:pt x="570" y="78"/>
                </a:lnTo>
                <a:lnTo>
                  <a:pt x="563" y="79"/>
                </a:lnTo>
                <a:lnTo>
                  <a:pt x="555" y="79"/>
                </a:lnTo>
                <a:lnTo>
                  <a:pt x="552" y="77"/>
                </a:lnTo>
                <a:lnTo>
                  <a:pt x="550" y="75"/>
                </a:lnTo>
                <a:lnTo>
                  <a:pt x="548" y="69"/>
                </a:lnTo>
                <a:lnTo>
                  <a:pt x="544" y="66"/>
                </a:lnTo>
                <a:lnTo>
                  <a:pt x="539" y="64"/>
                </a:lnTo>
                <a:lnTo>
                  <a:pt x="535" y="63"/>
                </a:lnTo>
                <a:lnTo>
                  <a:pt x="529" y="62"/>
                </a:lnTo>
                <a:lnTo>
                  <a:pt x="526" y="61"/>
                </a:lnTo>
                <a:lnTo>
                  <a:pt x="524" y="61"/>
                </a:lnTo>
                <a:lnTo>
                  <a:pt x="511" y="62"/>
                </a:lnTo>
                <a:lnTo>
                  <a:pt x="504" y="64"/>
                </a:lnTo>
                <a:lnTo>
                  <a:pt x="498" y="67"/>
                </a:lnTo>
                <a:lnTo>
                  <a:pt x="496" y="69"/>
                </a:lnTo>
                <a:lnTo>
                  <a:pt x="494" y="73"/>
                </a:lnTo>
                <a:lnTo>
                  <a:pt x="485" y="73"/>
                </a:lnTo>
                <a:lnTo>
                  <a:pt x="480" y="73"/>
                </a:lnTo>
                <a:lnTo>
                  <a:pt x="474" y="72"/>
                </a:lnTo>
                <a:lnTo>
                  <a:pt x="472" y="71"/>
                </a:lnTo>
                <a:lnTo>
                  <a:pt x="472" y="69"/>
                </a:lnTo>
                <a:lnTo>
                  <a:pt x="470" y="67"/>
                </a:lnTo>
                <a:lnTo>
                  <a:pt x="469" y="66"/>
                </a:lnTo>
                <a:lnTo>
                  <a:pt x="465" y="64"/>
                </a:lnTo>
                <a:lnTo>
                  <a:pt x="461" y="63"/>
                </a:lnTo>
                <a:lnTo>
                  <a:pt x="452" y="61"/>
                </a:lnTo>
                <a:lnTo>
                  <a:pt x="448" y="60"/>
                </a:lnTo>
                <a:lnTo>
                  <a:pt x="446" y="60"/>
                </a:lnTo>
                <a:lnTo>
                  <a:pt x="445" y="57"/>
                </a:lnTo>
                <a:lnTo>
                  <a:pt x="445" y="56"/>
                </a:lnTo>
                <a:lnTo>
                  <a:pt x="441" y="55"/>
                </a:lnTo>
                <a:lnTo>
                  <a:pt x="435" y="54"/>
                </a:lnTo>
                <a:lnTo>
                  <a:pt x="430" y="53"/>
                </a:lnTo>
                <a:lnTo>
                  <a:pt x="422" y="52"/>
                </a:lnTo>
                <a:lnTo>
                  <a:pt x="417" y="51"/>
                </a:lnTo>
                <a:lnTo>
                  <a:pt x="415" y="51"/>
                </a:lnTo>
                <a:lnTo>
                  <a:pt x="408" y="46"/>
                </a:lnTo>
                <a:lnTo>
                  <a:pt x="400" y="43"/>
                </a:lnTo>
                <a:lnTo>
                  <a:pt x="380" y="38"/>
                </a:lnTo>
                <a:lnTo>
                  <a:pt x="373" y="39"/>
                </a:lnTo>
                <a:lnTo>
                  <a:pt x="369" y="39"/>
                </a:lnTo>
                <a:lnTo>
                  <a:pt x="367" y="40"/>
                </a:lnTo>
                <a:lnTo>
                  <a:pt x="367" y="41"/>
                </a:lnTo>
                <a:lnTo>
                  <a:pt x="365" y="45"/>
                </a:lnTo>
                <a:lnTo>
                  <a:pt x="363" y="47"/>
                </a:lnTo>
                <a:lnTo>
                  <a:pt x="360" y="50"/>
                </a:lnTo>
                <a:lnTo>
                  <a:pt x="352" y="53"/>
                </a:lnTo>
                <a:lnTo>
                  <a:pt x="343" y="55"/>
                </a:lnTo>
                <a:lnTo>
                  <a:pt x="334" y="55"/>
                </a:lnTo>
                <a:lnTo>
                  <a:pt x="326" y="56"/>
                </a:lnTo>
                <a:lnTo>
                  <a:pt x="325" y="59"/>
                </a:lnTo>
                <a:lnTo>
                  <a:pt x="325" y="60"/>
                </a:lnTo>
                <a:lnTo>
                  <a:pt x="323" y="61"/>
                </a:lnTo>
                <a:lnTo>
                  <a:pt x="319" y="62"/>
                </a:lnTo>
                <a:lnTo>
                  <a:pt x="313" y="63"/>
                </a:lnTo>
                <a:lnTo>
                  <a:pt x="310" y="64"/>
                </a:lnTo>
                <a:lnTo>
                  <a:pt x="308" y="64"/>
                </a:lnTo>
                <a:lnTo>
                  <a:pt x="302" y="67"/>
                </a:lnTo>
                <a:lnTo>
                  <a:pt x="299" y="68"/>
                </a:lnTo>
                <a:lnTo>
                  <a:pt x="295" y="67"/>
                </a:lnTo>
                <a:lnTo>
                  <a:pt x="291" y="63"/>
                </a:lnTo>
                <a:lnTo>
                  <a:pt x="291" y="59"/>
                </a:lnTo>
                <a:lnTo>
                  <a:pt x="289" y="56"/>
                </a:lnTo>
                <a:lnTo>
                  <a:pt x="288" y="53"/>
                </a:lnTo>
                <a:lnTo>
                  <a:pt x="289" y="50"/>
                </a:lnTo>
                <a:lnTo>
                  <a:pt x="291" y="49"/>
                </a:lnTo>
                <a:lnTo>
                  <a:pt x="295" y="49"/>
                </a:lnTo>
                <a:lnTo>
                  <a:pt x="299" y="49"/>
                </a:lnTo>
                <a:lnTo>
                  <a:pt x="302" y="48"/>
                </a:lnTo>
                <a:lnTo>
                  <a:pt x="306" y="46"/>
                </a:lnTo>
                <a:lnTo>
                  <a:pt x="308" y="44"/>
                </a:lnTo>
                <a:lnTo>
                  <a:pt x="312" y="41"/>
                </a:lnTo>
                <a:lnTo>
                  <a:pt x="315" y="40"/>
                </a:lnTo>
                <a:lnTo>
                  <a:pt x="321" y="39"/>
                </a:lnTo>
                <a:lnTo>
                  <a:pt x="323" y="34"/>
                </a:lnTo>
                <a:lnTo>
                  <a:pt x="323" y="30"/>
                </a:lnTo>
                <a:lnTo>
                  <a:pt x="321" y="26"/>
                </a:lnTo>
                <a:lnTo>
                  <a:pt x="317" y="24"/>
                </a:lnTo>
                <a:lnTo>
                  <a:pt x="306" y="21"/>
                </a:lnTo>
                <a:lnTo>
                  <a:pt x="291" y="19"/>
                </a:lnTo>
                <a:lnTo>
                  <a:pt x="288" y="14"/>
                </a:lnTo>
                <a:lnTo>
                  <a:pt x="284" y="8"/>
                </a:lnTo>
                <a:lnTo>
                  <a:pt x="282" y="3"/>
                </a:lnTo>
                <a:lnTo>
                  <a:pt x="278" y="0"/>
                </a:lnTo>
                <a:lnTo>
                  <a:pt x="273" y="0"/>
                </a:lnTo>
                <a:lnTo>
                  <a:pt x="267" y="2"/>
                </a:lnTo>
                <a:lnTo>
                  <a:pt x="260" y="4"/>
                </a:lnTo>
                <a:lnTo>
                  <a:pt x="254" y="7"/>
                </a:lnTo>
                <a:lnTo>
                  <a:pt x="254" y="14"/>
                </a:lnTo>
                <a:lnTo>
                  <a:pt x="251" y="17"/>
                </a:lnTo>
                <a:lnTo>
                  <a:pt x="247" y="19"/>
                </a:lnTo>
                <a:lnTo>
                  <a:pt x="243" y="21"/>
                </a:lnTo>
                <a:lnTo>
                  <a:pt x="238" y="23"/>
                </a:lnTo>
                <a:lnTo>
                  <a:pt x="234" y="24"/>
                </a:lnTo>
                <a:lnTo>
                  <a:pt x="232" y="25"/>
                </a:lnTo>
                <a:lnTo>
                  <a:pt x="230" y="30"/>
                </a:lnTo>
                <a:lnTo>
                  <a:pt x="229" y="34"/>
                </a:lnTo>
                <a:lnTo>
                  <a:pt x="229" y="40"/>
                </a:lnTo>
                <a:lnTo>
                  <a:pt x="227" y="42"/>
                </a:lnTo>
                <a:lnTo>
                  <a:pt x="225" y="42"/>
                </a:lnTo>
                <a:lnTo>
                  <a:pt x="225" y="40"/>
                </a:lnTo>
                <a:lnTo>
                  <a:pt x="223" y="36"/>
                </a:lnTo>
                <a:lnTo>
                  <a:pt x="216" y="29"/>
                </a:lnTo>
                <a:lnTo>
                  <a:pt x="210" y="27"/>
                </a:lnTo>
                <a:lnTo>
                  <a:pt x="203" y="26"/>
                </a:lnTo>
                <a:lnTo>
                  <a:pt x="195" y="26"/>
                </a:lnTo>
                <a:lnTo>
                  <a:pt x="188" y="26"/>
                </a:lnTo>
                <a:lnTo>
                  <a:pt x="175" y="23"/>
                </a:lnTo>
                <a:lnTo>
                  <a:pt x="164" y="22"/>
                </a:lnTo>
                <a:lnTo>
                  <a:pt x="151" y="21"/>
                </a:lnTo>
                <a:lnTo>
                  <a:pt x="144" y="20"/>
                </a:lnTo>
                <a:lnTo>
                  <a:pt x="134" y="20"/>
                </a:lnTo>
                <a:lnTo>
                  <a:pt x="134" y="17"/>
                </a:lnTo>
                <a:lnTo>
                  <a:pt x="133" y="13"/>
                </a:lnTo>
                <a:lnTo>
                  <a:pt x="129" y="9"/>
                </a:lnTo>
                <a:lnTo>
                  <a:pt x="121" y="7"/>
                </a:lnTo>
                <a:lnTo>
                  <a:pt x="112" y="6"/>
                </a:lnTo>
                <a:lnTo>
                  <a:pt x="107" y="6"/>
                </a:lnTo>
                <a:lnTo>
                  <a:pt x="103" y="6"/>
                </a:lnTo>
                <a:lnTo>
                  <a:pt x="101" y="7"/>
                </a:lnTo>
                <a:lnTo>
                  <a:pt x="99" y="6"/>
                </a:lnTo>
                <a:lnTo>
                  <a:pt x="99" y="4"/>
                </a:lnTo>
                <a:lnTo>
                  <a:pt x="99" y="1"/>
                </a:lnTo>
                <a:close/>
              </a:path>
            </a:pathLst>
          </a:custGeom>
          <a:solidFill>
            <a:srgbClr val="009999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PE"/>
          </a:p>
        </p:txBody>
      </p:sp>
      <p:sp>
        <p:nvSpPr>
          <p:cNvPr id="36" name="Cusco"/>
          <p:cNvSpPr>
            <a:spLocks/>
          </p:cNvSpPr>
          <p:nvPr/>
        </p:nvSpPr>
        <p:spPr bwMode="auto">
          <a:xfrm>
            <a:off x="6423296" y="4294839"/>
            <a:ext cx="974725" cy="1114425"/>
          </a:xfrm>
          <a:custGeom>
            <a:avLst/>
            <a:gdLst>
              <a:gd name="T0" fmla="*/ 1379678344 w 1088"/>
              <a:gd name="T1" fmla="*/ 2147483647 h 742"/>
              <a:gd name="T2" fmla="*/ 1379678344 w 1088"/>
              <a:gd name="T3" fmla="*/ 2147483647 h 742"/>
              <a:gd name="T4" fmla="*/ 1379678344 w 1088"/>
              <a:gd name="T5" fmla="*/ 2147483647 h 742"/>
              <a:gd name="T6" fmla="*/ 1379678344 w 1088"/>
              <a:gd name="T7" fmla="*/ 2147483647 h 742"/>
              <a:gd name="T8" fmla="*/ 1379678344 w 1088"/>
              <a:gd name="T9" fmla="*/ 2147483647 h 742"/>
              <a:gd name="T10" fmla="*/ 1379678344 w 1088"/>
              <a:gd name="T11" fmla="*/ 2147483647 h 742"/>
              <a:gd name="T12" fmla="*/ 1379678344 w 1088"/>
              <a:gd name="T13" fmla="*/ 2147483647 h 742"/>
              <a:gd name="T14" fmla="*/ 1379678344 w 1088"/>
              <a:gd name="T15" fmla="*/ 2147483647 h 742"/>
              <a:gd name="T16" fmla="*/ 1379678344 w 1088"/>
              <a:gd name="T17" fmla="*/ 2147483647 h 742"/>
              <a:gd name="T18" fmla="*/ 1379678344 w 1088"/>
              <a:gd name="T19" fmla="*/ 2147483647 h 742"/>
              <a:gd name="T20" fmla="*/ 1379678344 w 1088"/>
              <a:gd name="T21" fmla="*/ 2147483647 h 742"/>
              <a:gd name="T22" fmla="*/ 1379678344 w 1088"/>
              <a:gd name="T23" fmla="*/ 2147483647 h 742"/>
              <a:gd name="T24" fmla="*/ 1379678344 w 1088"/>
              <a:gd name="T25" fmla="*/ 2147483647 h 742"/>
              <a:gd name="T26" fmla="*/ 1379678344 w 1088"/>
              <a:gd name="T27" fmla="*/ 2147483647 h 742"/>
              <a:gd name="T28" fmla="*/ 1379678344 w 1088"/>
              <a:gd name="T29" fmla="*/ 2147483647 h 742"/>
              <a:gd name="T30" fmla="*/ 1379678344 w 1088"/>
              <a:gd name="T31" fmla="*/ 2147483647 h 742"/>
              <a:gd name="T32" fmla="*/ 1379678344 w 1088"/>
              <a:gd name="T33" fmla="*/ 2147483647 h 742"/>
              <a:gd name="T34" fmla="*/ 1379678344 w 1088"/>
              <a:gd name="T35" fmla="*/ 2147483647 h 742"/>
              <a:gd name="T36" fmla="*/ 1379678344 w 1088"/>
              <a:gd name="T37" fmla="*/ 2147483647 h 742"/>
              <a:gd name="T38" fmla="*/ 1379678344 w 1088"/>
              <a:gd name="T39" fmla="*/ 2147483647 h 742"/>
              <a:gd name="T40" fmla="*/ 1379678344 w 1088"/>
              <a:gd name="T41" fmla="*/ 2147483647 h 742"/>
              <a:gd name="T42" fmla="*/ 1379678344 w 1088"/>
              <a:gd name="T43" fmla="*/ 2147483647 h 742"/>
              <a:gd name="T44" fmla="*/ 1379678344 w 1088"/>
              <a:gd name="T45" fmla="*/ 2147483647 h 742"/>
              <a:gd name="T46" fmla="*/ 1379678344 w 1088"/>
              <a:gd name="T47" fmla="*/ 2147483647 h 742"/>
              <a:gd name="T48" fmla="*/ 1379678344 w 1088"/>
              <a:gd name="T49" fmla="*/ 2147483647 h 742"/>
              <a:gd name="T50" fmla="*/ 1379678344 w 1088"/>
              <a:gd name="T51" fmla="*/ 2147483647 h 742"/>
              <a:gd name="T52" fmla="*/ 1379678344 w 1088"/>
              <a:gd name="T53" fmla="*/ 2147483647 h 742"/>
              <a:gd name="T54" fmla="*/ 1379678344 w 1088"/>
              <a:gd name="T55" fmla="*/ 2147483647 h 742"/>
              <a:gd name="T56" fmla="*/ 1379678344 w 1088"/>
              <a:gd name="T57" fmla="*/ 2147483647 h 742"/>
              <a:gd name="T58" fmla="*/ 1379678344 w 1088"/>
              <a:gd name="T59" fmla="*/ 2147483647 h 742"/>
              <a:gd name="T60" fmla="*/ 1379678344 w 1088"/>
              <a:gd name="T61" fmla="*/ 2147483647 h 742"/>
              <a:gd name="T62" fmla="*/ 1379678344 w 1088"/>
              <a:gd name="T63" fmla="*/ 2147483647 h 742"/>
              <a:gd name="T64" fmla="*/ 1379678344 w 1088"/>
              <a:gd name="T65" fmla="*/ 2147483647 h 742"/>
              <a:gd name="T66" fmla="*/ 1379678344 w 1088"/>
              <a:gd name="T67" fmla="*/ 2147483647 h 742"/>
              <a:gd name="T68" fmla="*/ 1379678344 w 1088"/>
              <a:gd name="T69" fmla="*/ 2147483647 h 742"/>
              <a:gd name="T70" fmla="*/ 1379678344 w 1088"/>
              <a:gd name="T71" fmla="*/ 2147483647 h 742"/>
              <a:gd name="T72" fmla="*/ 1379678344 w 1088"/>
              <a:gd name="T73" fmla="*/ 2147483647 h 742"/>
              <a:gd name="T74" fmla="*/ 1379678344 w 1088"/>
              <a:gd name="T75" fmla="*/ 2147483647 h 742"/>
              <a:gd name="T76" fmla="*/ 1379678344 w 1088"/>
              <a:gd name="T77" fmla="*/ 2147483647 h 742"/>
              <a:gd name="T78" fmla="*/ 1379678344 w 1088"/>
              <a:gd name="T79" fmla="*/ 2147483647 h 742"/>
              <a:gd name="T80" fmla="*/ 1379678344 w 1088"/>
              <a:gd name="T81" fmla="*/ 2147483647 h 742"/>
              <a:gd name="T82" fmla="*/ 1379678344 w 1088"/>
              <a:gd name="T83" fmla="*/ 2147483647 h 742"/>
              <a:gd name="T84" fmla="*/ 1379678344 w 1088"/>
              <a:gd name="T85" fmla="*/ 2147483647 h 742"/>
              <a:gd name="T86" fmla="*/ 1379678344 w 1088"/>
              <a:gd name="T87" fmla="*/ 2147483647 h 742"/>
              <a:gd name="T88" fmla="*/ 1379678344 w 1088"/>
              <a:gd name="T89" fmla="*/ 2147483647 h 742"/>
              <a:gd name="T90" fmla="*/ 1379678344 w 1088"/>
              <a:gd name="T91" fmla="*/ 2147483647 h 742"/>
              <a:gd name="T92" fmla="*/ 1379678344 w 1088"/>
              <a:gd name="T93" fmla="*/ 2147483647 h 742"/>
              <a:gd name="T94" fmla="*/ 1379678344 w 1088"/>
              <a:gd name="T95" fmla="*/ 2147483647 h 742"/>
              <a:gd name="T96" fmla="*/ 1379678344 w 1088"/>
              <a:gd name="T97" fmla="*/ 2147483647 h 742"/>
              <a:gd name="T98" fmla="*/ 1379678344 w 1088"/>
              <a:gd name="T99" fmla="*/ 2147483647 h 742"/>
              <a:gd name="T100" fmla="*/ 1379678344 w 1088"/>
              <a:gd name="T101" fmla="*/ 2147483647 h 742"/>
              <a:gd name="T102" fmla="*/ 1379678344 w 1088"/>
              <a:gd name="T103" fmla="*/ 2147483647 h 742"/>
              <a:gd name="T104" fmla="*/ 1379678344 w 1088"/>
              <a:gd name="T105" fmla="*/ 2147483647 h 742"/>
              <a:gd name="T106" fmla="*/ 1379678344 w 1088"/>
              <a:gd name="T107" fmla="*/ 2147483647 h 742"/>
              <a:gd name="T108" fmla="*/ 1379678344 w 1088"/>
              <a:gd name="T109" fmla="*/ 2147483647 h 742"/>
              <a:gd name="T110" fmla="*/ 1379678344 w 1088"/>
              <a:gd name="T111" fmla="*/ 2147483647 h 742"/>
              <a:gd name="T112" fmla="*/ 1379678344 w 1088"/>
              <a:gd name="T113" fmla="*/ 2147483647 h 74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88"/>
              <a:gd name="T172" fmla="*/ 0 h 742"/>
              <a:gd name="T173" fmla="*/ 1088 w 1088"/>
              <a:gd name="T174" fmla="*/ 742 h 74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88" h="742">
                <a:moveTo>
                  <a:pt x="517" y="14"/>
                </a:moveTo>
                <a:lnTo>
                  <a:pt x="504" y="18"/>
                </a:lnTo>
                <a:lnTo>
                  <a:pt x="493" y="19"/>
                </a:lnTo>
                <a:lnTo>
                  <a:pt x="480" y="20"/>
                </a:lnTo>
                <a:lnTo>
                  <a:pt x="465" y="21"/>
                </a:lnTo>
                <a:lnTo>
                  <a:pt x="458" y="22"/>
                </a:lnTo>
                <a:lnTo>
                  <a:pt x="452" y="21"/>
                </a:lnTo>
                <a:lnTo>
                  <a:pt x="445" y="21"/>
                </a:lnTo>
                <a:lnTo>
                  <a:pt x="440" y="21"/>
                </a:lnTo>
                <a:lnTo>
                  <a:pt x="432" y="21"/>
                </a:lnTo>
                <a:lnTo>
                  <a:pt x="425" y="22"/>
                </a:lnTo>
                <a:lnTo>
                  <a:pt x="414" y="23"/>
                </a:lnTo>
                <a:lnTo>
                  <a:pt x="388" y="25"/>
                </a:lnTo>
                <a:lnTo>
                  <a:pt x="362" y="28"/>
                </a:lnTo>
                <a:lnTo>
                  <a:pt x="353" y="29"/>
                </a:lnTo>
                <a:lnTo>
                  <a:pt x="344" y="29"/>
                </a:lnTo>
                <a:lnTo>
                  <a:pt x="334" y="29"/>
                </a:lnTo>
                <a:lnTo>
                  <a:pt x="329" y="29"/>
                </a:lnTo>
                <a:lnTo>
                  <a:pt x="323" y="27"/>
                </a:lnTo>
                <a:lnTo>
                  <a:pt x="312" y="21"/>
                </a:lnTo>
                <a:lnTo>
                  <a:pt x="305" y="14"/>
                </a:lnTo>
                <a:lnTo>
                  <a:pt x="296" y="6"/>
                </a:lnTo>
                <a:lnTo>
                  <a:pt x="284" y="0"/>
                </a:lnTo>
                <a:lnTo>
                  <a:pt x="277" y="4"/>
                </a:lnTo>
                <a:lnTo>
                  <a:pt x="272" y="6"/>
                </a:lnTo>
                <a:lnTo>
                  <a:pt x="260" y="8"/>
                </a:lnTo>
                <a:lnTo>
                  <a:pt x="248" y="7"/>
                </a:lnTo>
                <a:lnTo>
                  <a:pt x="240" y="7"/>
                </a:lnTo>
                <a:lnTo>
                  <a:pt x="229" y="6"/>
                </a:lnTo>
                <a:lnTo>
                  <a:pt x="216" y="8"/>
                </a:lnTo>
                <a:lnTo>
                  <a:pt x="205" y="9"/>
                </a:lnTo>
                <a:lnTo>
                  <a:pt x="194" y="10"/>
                </a:lnTo>
                <a:lnTo>
                  <a:pt x="185" y="13"/>
                </a:lnTo>
                <a:lnTo>
                  <a:pt x="174" y="17"/>
                </a:lnTo>
                <a:lnTo>
                  <a:pt x="164" y="22"/>
                </a:lnTo>
                <a:lnTo>
                  <a:pt x="155" y="28"/>
                </a:lnTo>
                <a:lnTo>
                  <a:pt x="148" y="33"/>
                </a:lnTo>
                <a:lnTo>
                  <a:pt x="144" y="38"/>
                </a:lnTo>
                <a:lnTo>
                  <a:pt x="144" y="43"/>
                </a:lnTo>
                <a:lnTo>
                  <a:pt x="144" y="48"/>
                </a:lnTo>
                <a:lnTo>
                  <a:pt x="142" y="51"/>
                </a:lnTo>
                <a:lnTo>
                  <a:pt x="137" y="52"/>
                </a:lnTo>
                <a:lnTo>
                  <a:pt x="129" y="53"/>
                </a:lnTo>
                <a:lnTo>
                  <a:pt x="120" y="58"/>
                </a:lnTo>
                <a:lnTo>
                  <a:pt x="111" y="62"/>
                </a:lnTo>
                <a:lnTo>
                  <a:pt x="109" y="66"/>
                </a:lnTo>
                <a:lnTo>
                  <a:pt x="105" y="70"/>
                </a:lnTo>
                <a:lnTo>
                  <a:pt x="104" y="73"/>
                </a:lnTo>
                <a:lnTo>
                  <a:pt x="104" y="74"/>
                </a:lnTo>
                <a:lnTo>
                  <a:pt x="126" y="86"/>
                </a:lnTo>
                <a:lnTo>
                  <a:pt x="128" y="89"/>
                </a:lnTo>
                <a:lnTo>
                  <a:pt x="129" y="92"/>
                </a:lnTo>
                <a:lnTo>
                  <a:pt x="129" y="95"/>
                </a:lnTo>
                <a:lnTo>
                  <a:pt x="129" y="98"/>
                </a:lnTo>
                <a:lnTo>
                  <a:pt x="135" y="105"/>
                </a:lnTo>
                <a:lnTo>
                  <a:pt x="142" y="113"/>
                </a:lnTo>
                <a:lnTo>
                  <a:pt x="152" y="120"/>
                </a:lnTo>
                <a:lnTo>
                  <a:pt x="161" y="125"/>
                </a:lnTo>
                <a:lnTo>
                  <a:pt x="166" y="132"/>
                </a:lnTo>
                <a:lnTo>
                  <a:pt x="170" y="138"/>
                </a:lnTo>
                <a:lnTo>
                  <a:pt x="174" y="152"/>
                </a:lnTo>
                <a:lnTo>
                  <a:pt x="168" y="161"/>
                </a:lnTo>
                <a:lnTo>
                  <a:pt x="161" y="168"/>
                </a:lnTo>
                <a:lnTo>
                  <a:pt x="150" y="175"/>
                </a:lnTo>
                <a:lnTo>
                  <a:pt x="137" y="181"/>
                </a:lnTo>
                <a:lnTo>
                  <a:pt x="107" y="189"/>
                </a:lnTo>
                <a:lnTo>
                  <a:pt x="76" y="195"/>
                </a:lnTo>
                <a:lnTo>
                  <a:pt x="68" y="197"/>
                </a:lnTo>
                <a:lnTo>
                  <a:pt x="65" y="198"/>
                </a:lnTo>
                <a:lnTo>
                  <a:pt x="59" y="197"/>
                </a:lnTo>
                <a:lnTo>
                  <a:pt x="56" y="196"/>
                </a:lnTo>
                <a:lnTo>
                  <a:pt x="48" y="191"/>
                </a:lnTo>
                <a:lnTo>
                  <a:pt x="39" y="185"/>
                </a:lnTo>
                <a:lnTo>
                  <a:pt x="35" y="180"/>
                </a:lnTo>
                <a:lnTo>
                  <a:pt x="32" y="176"/>
                </a:lnTo>
                <a:lnTo>
                  <a:pt x="24" y="173"/>
                </a:lnTo>
                <a:lnTo>
                  <a:pt x="17" y="170"/>
                </a:lnTo>
                <a:lnTo>
                  <a:pt x="13" y="172"/>
                </a:lnTo>
                <a:lnTo>
                  <a:pt x="8" y="174"/>
                </a:lnTo>
                <a:lnTo>
                  <a:pt x="6" y="177"/>
                </a:lnTo>
                <a:lnTo>
                  <a:pt x="2" y="181"/>
                </a:lnTo>
                <a:lnTo>
                  <a:pt x="0" y="184"/>
                </a:lnTo>
                <a:lnTo>
                  <a:pt x="0" y="185"/>
                </a:lnTo>
                <a:lnTo>
                  <a:pt x="4" y="190"/>
                </a:lnTo>
                <a:lnTo>
                  <a:pt x="8" y="194"/>
                </a:lnTo>
                <a:lnTo>
                  <a:pt x="13" y="197"/>
                </a:lnTo>
                <a:lnTo>
                  <a:pt x="20" y="199"/>
                </a:lnTo>
                <a:lnTo>
                  <a:pt x="22" y="202"/>
                </a:lnTo>
                <a:lnTo>
                  <a:pt x="26" y="206"/>
                </a:lnTo>
                <a:lnTo>
                  <a:pt x="35" y="217"/>
                </a:lnTo>
                <a:lnTo>
                  <a:pt x="46" y="227"/>
                </a:lnTo>
                <a:lnTo>
                  <a:pt x="52" y="231"/>
                </a:lnTo>
                <a:lnTo>
                  <a:pt x="56" y="234"/>
                </a:lnTo>
                <a:lnTo>
                  <a:pt x="68" y="241"/>
                </a:lnTo>
                <a:lnTo>
                  <a:pt x="80" y="247"/>
                </a:lnTo>
                <a:lnTo>
                  <a:pt x="89" y="254"/>
                </a:lnTo>
                <a:lnTo>
                  <a:pt x="98" y="262"/>
                </a:lnTo>
                <a:lnTo>
                  <a:pt x="104" y="266"/>
                </a:lnTo>
                <a:lnTo>
                  <a:pt x="109" y="270"/>
                </a:lnTo>
                <a:lnTo>
                  <a:pt x="115" y="274"/>
                </a:lnTo>
                <a:lnTo>
                  <a:pt x="118" y="279"/>
                </a:lnTo>
                <a:lnTo>
                  <a:pt x="124" y="288"/>
                </a:lnTo>
                <a:lnTo>
                  <a:pt x="128" y="298"/>
                </a:lnTo>
                <a:lnTo>
                  <a:pt x="135" y="306"/>
                </a:lnTo>
                <a:lnTo>
                  <a:pt x="146" y="312"/>
                </a:lnTo>
                <a:lnTo>
                  <a:pt x="152" y="317"/>
                </a:lnTo>
                <a:lnTo>
                  <a:pt x="159" y="320"/>
                </a:lnTo>
                <a:lnTo>
                  <a:pt x="164" y="324"/>
                </a:lnTo>
                <a:lnTo>
                  <a:pt x="170" y="328"/>
                </a:lnTo>
                <a:lnTo>
                  <a:pt x="174" y="332"/>
                </a:lnTo>
                <a:lnTo>
                  <a:pt x="176" y="337"/>
                </a:lnTo>
                <a:lnTo>
                  <a:pt x="177" y="346"/>
                </a:lnTo>
                <a:lnTo>
                  <a:pt x="183" y="355"/>
                </a:lnTo>
                <a:lnTo>
                  <a:pt x="190" y="364"/>
                </a:lnTo>
                <a:lnTo>
                  <a:pt x="209" y="381"/>
                </a:lnTo>
                <a:lnTo>
                  <a:pt x="214" y="383"/>
                </a:lnTo>
                <a:lnTo>
                  <a:pt x="222" y="384"/>
                </a:lnTo>
                <a:lnTo>
                  <a:pt x="231" y="383"/>
                </a:lnTo>
                <a:lnTo>
                  <a:pt x="240" y="383"/>
                </a:lnTo>
                <a:lnTo>
                  <a:pt x="248" y="381"/>
                </a:lnTo>
                <a:lnTo>
                  <a:pt x="251" y="379"/>
                </a:lnTo>
                <a:lnTo>
                  <a:pt x="253" y="378"/>
                </a:lnTo>
                <a:lnTo>
                  <a:pt x="255" y="377"/>
                </a:lnTo>
                <a:lnTo>
                  <a:pt x="257" y="376"/>
                </a:lnTo>
                <a:lnTo>
                  <a:pt x="260" y="376"/>
                </a:lnTo>
                <a:lnTo>
                  <a:pt x="266" y="376"/>
                </a:lnTo>
                <a:lnTo>
                  <a:pt x="275" y="377"/>
                </a:lnTo>
                <a:lnTo>
                  <a:pt x="281" y="379"/>
                </a:lnTo>
                <a:lnTo>
                  <a:pt x="284" y="380"/>
                </a:lnTo>
                <a:lnTo>
                  <a:pt x="290" y="379"/>
                </a:lnTo>
                <a:lnTo>
                  <a:pt x="297" y="377"/>
                </a:lnTo>
                <a:lnTo>
                  <a:pt x="307" y="375"/>
                </a:lnTo>
                <a:lnTo>
                  <a:pt x="332" y="379"/>
                </a:lnTo>
                <a:lnTo>
                  <a:pt x="358" y="383"/>
                </a:lnTo>
                <a:lnTo>
                  <a:pt x="364" y="384"/>
                </a:lnTo>
                <a:lnTo>
                  <a:pt x="371" y="385"/>
                </a:lnTo>
                <a:lnTo>
                  <a:pt x="377" y="387"/>
                </a:lnTo>
                <a:lnTo>
                  <a:pt x="379" y="387"/>
                </a:lnTo>
                <a:lnTo>
                  <a:pt x="386" y="393"/>
                </a:lnTo>
                <a:lnTo>
                  <a:pt x="397" y="398"/>
                </a:lnTo>
                <a:lnTo>
                  <a:pt x="408" y="402"/>
                </a:lnTo>
                <a:lnTo>
                  <a:pt x="421" y="406"/>
                </a:lnTo>
                <a:lnTo>
                  <a:pt x="425" y="410"/>
                </a:lnTo>
                <a:lnTo>
                  <a:pt x="427" y="412"/>
                </a:lnTo>
                <a:lnTo>
                  <a:pt x="432" y="414"/>
                </a:lnTo>
                <a:lnTo>
                  <a:pt x="438" y="416"/>
                </a:lnTo>
                <a:lnTo>
                  <a:pt x="443" y="417"/>
                </a:lnTo>
                <a:lnTo>
                  <a:pt x="451" y="418"/>
                </a:lnTo>
                <a:lnTo>
                  <a:pt x="456" y="420"/>
                </a:lnTo>
                <a:lnTo>
                  <a:pt x="458" y="420"/>
                </a:lnTo>
                <a:lnTo>
                  <a:pt x="465" y="425"/>
                </a:lnTo>
                <a:lnTo>
                  <a:pt x="475" y="429"/>
                </a:lnTo>
                <a:lnTo>
                  <a:pt x="482" y="432"/>
                </a:lnTo>
                <a:lnTo>
                  <a:pt x="486" y="433"/>
                </a:lnTo>
                <a:lnTo>
                  <a:pt x="497" y="431"/>
                </a:lnTo>
                <a:lnTo>
                  <a:pt x="504" y="432"/>
                </a:lnTo>
                <a:lnTo>
                  <a:pt x="512" y="435"/>
                </a:lnTo>
                <a:lnTo>
                  <a:pt x="519" y="439"/>
                </a:lnTo>
                <a:lnTo>
                  <a:pt x="532" y="450"/>
                </a:lnTo>
                <a:lnTo>
                  <a:pt x="537" y="455"/>
                </a:lnTo>
                <a:lnTo>
                  <a:pt x="545" y="459"/>
                </a:lnTo>
                <a:lnTo>
                  <a:pt x="550" y="469"/>
                </a:lnTo>
                <a:lnTo>
                  <a:pt x="554" y="478"/>
                </a:lnTo>
                <a:lnTo>
                  <a:pt x="558" y="487"/>
                </a:lnTo>
                <a:lnTo>
                  <a:pt x="567" y="496"/>
                </a:lnTo>
                <a:lnTo>
                  <a:pt x="565" y="499"/>
                </a:lnTo>
                <a:lnTo>
                  <a:pt x="561" y="503"/>
                </a:lnTo>
                <a:lnTo>
                  <a:pt x="560" y="509"/>
                </a:lnTo>
                <a:lnTo>
                  <a:pt x="556" y="515"/>
                </a:lnTo>
                <a:lnTo>
                  <a:pt x="550" y="521"/>
                </a:lnTo>
                <a:lnTo>
                  <a:pt x="548" y="526"/>
                </a:lnTo>
                <a:lnTo>
                  <a:pt x="545" y="530"/>
                </a:lnTo>
                <a:lnTo>
                  <a:pt x="543" y="533"/>
                </a:lnTo>
                <a:lnTo>
                  <a:pt x="536" y="538"/>
                </a:lnTo>
                <a:lnTo>
                  <a:pt x="524" y="545"/>
                </a:lnTo>
                <a:lnTo>
                  <a:pt x="513" y="551"/>
                </a:lnTo>
                <a:lnTo>
                  <a:pt x="504" y="556"/>
                </a:lnTo>
                <a:lnTo>
                  <a:pt x="491" y="561"/>
                </a:lnTo>
                <a:lnTo>
                  <a:pt x="478" y="565"/>
                </a:lnTo>
                <a:lnTo>
                  <a:pt x="452" y="572"/>
                </a:lnTo>
                <a:lnTo>
                  <a:pt x="443" y="575"/>
                </a:lnTo>
                <a:lnTo>
                  <a:pt x="432" y="577"/>
                </a:lnTo>
                <a:lnTo>
                  <a:pt x="425" y="579"/>
                </a:lnTo>
                <a:lnTo>
                  <a:pt x="423" y="580"/>
                </a:lnTo>
                <a:lnTo>
                  <a:pt x="421" y="580"/>
                </a:lnTo>
                <a:lnTo>
                  <a:pt x="416" y="583"/>
                </a:lnTo>
                <a:lnTo>
                  <a:pt x="414" y="585"/>
                </a:lnTo>
                <a:lnTo>
                  <a:pt x="414" y="586"/>
                </a:lnTo>
                <a:lnTo>
                  <a:pt x="419" y="589"/>
                </a:lnTo>
                <a:lnTo>
                  <a:pt x="425" y="592"/>
                </a:lnTo>
                <a:lnTo>
                  <a:pt x="432" y="593"/>
                </a:lnTo>
                <a:lnTo>
                  <a:pt x="434" y="594"/>
                </a:lnTo>
                <a:lnTo>
                  <a:pt x="432" y="600"/>
                </a:lnTo>
                <a:lnTo>
                  <a:pt x="430" y="608"/>
                </a:lnTo>
                <a:lnTo>
                  <a:pt x="432" y="616"/>
                </a:lnTo>
                <a:lnTo>
                  <a:pt x="438" y="623"/>
                </a:lnTo>
                <a:lnTo>
                  <a:pt x="443" y="625"/>
                </a:lnTo>
                <a:lnTo>
                  <a:pt x="449" y="627"/>
                </a:lnTo>
                <a:lnTo>
                  <a:pt x="462" y="629"/>
                </a:lnTo>
                <a:lnTo>
                  <a:pt x="469" y="630"/>
                </a:lnTo>
                <a:lnTo>
                  <a:pt x="476" y="631"/>
                </a:lnTo>
                <a:lnTo>
                  <a:pt x="482" y="633"/>
                </a:lnTo>
                <a:lnTo>
                  <a:pt x="484" y="633"/>
                </a:lnTo>
                <a:lnTo>
                  <a:pt x="489" y="632"/>
                </a:lnTo>
                <a:lnTo>
                  <a:pt x="495" y="632"/>
                </a:lnTo>
                <a:lnTo>
                  <a:pt x="499" y="631"/>
                </a:lnTo>
                <a:lnTo>
                  <a:pt x="504" y="630"/>
                </a:lnTo>
                <a:lnTo>
                  <a:pt x="510" y="629"/>
                </a:lnTo>
                <a:lnTo>
                  <a:pt x="517" y="627"/>
                </a:lnTo>
                <a:lnTo>
                  <a:pt x="524" y="626"/>
                </a:lnTo>
                <a:lnTo>
                  <a:pt x="526" y="625"/>
                </a:lnTo>
                <a:lnTo>
                  <a:pt x="528" y="625"/>
                </a:lnTo>
                <a:lnTo>
                  <a:pt x="530" y="629"/>
                </a:lnTo>
                <a:lnTo>
                  <a:pt x="532" y="633"/>
                </a:lnTo>
                <a:lnTo>
                  <a:pt x="532" y="635"/>
                </a:lnTo>
                <a:lnTo>
                  <a:pt x="534" y="636"/>
                </a:lnTo>
                <a:lnTo>
                  <a:pt x="536" y="637"/>
                </a:lnTo>
                <a:lnTo>
                  <a:pt x="539" y="638"/>
                </a:lnTo>
                <a:lnTo>
                  <a:pt x="545" y="639"/>
                </a:lnTo>
                <a:lnTo>
                  <a:pt x="556" y="637"/>
                </a:lnTo>
                <a:lnTo>
                  <a:pt x="563" y="635"/>
                </a:lnTo>
                <a:lnTo>
                  <a:pt x="567" y="632"/>
                </a:lnTo>
                <a:lnTo>
                  <a:pt x="569" y="629"/>
                </a:lnTo>
                <a:lnTo>
                  <a:pt x="569" y="625"/>
                </a:lnTo>
                <a:lnTo>
                  <a:pt x="569" y="621"/>
                </a:lnTo>
                <a:lnTo>
                  <a:pt x="563" y="611"/>
                </a:lnTo>
                <a:lnTo>
                  <a:pt x="563" y="608"/>
                </a:lnTo>
                <a:lnTo>
                  <a:pt x="567" y="605"/>
                </a:lnTo>
                <a:lnTo>
                  <a:pt x="571" y="604"/>
                </a:lnTo>
                <a:lnTo>
                  <a:pt x="574" y="605"/>
                </a:lnTo>
                <a:lnTo>
                  <a:pt x="576" y="607"/>
                </a:lnTo>
                <a:lnTo>
                  <a:pt x="578" y="611"/>
                </a:lnTo>
                <a:lnTo>
                  <a:pt x="580" y="613"/>
                </a:lnTo>
                <a:lnTo>
                  <a:pt x="589" y="617"/>
                </a:lnTo>
                <a:lnTo>
                  <a:pt x="600" y="619"/>
                </a:lnTo>
                <a:lnTo>
                  <a:pt x="613" y="620"/>
                </a:lnTo>
                <a:lnTo>
                  <a:pt x="622" y="621"/>
                </a:lnTo>
                <a:lnTo>
                  <a:pt x="624" y="626"/>
                </a:lnTo>
                <a:lnTo>
                  <a:pt x="624" y="631"/>
                </a:lnTo>
                <a:lnTo>
                  <a:pt x="620" y="635"/>
                </a:lnTo>
                <a:lnTo>
                  <a:pt x="619" y="640"/>
                </a:lnTo>
                <a:lnTo>
                  <a:pt x="624" y="645"/>
                </a:lnTo>
                <a:lnTo>
                  <a:pt x="632" y="648"/>
                </a:lnTo>
                <a:lnTo>
                  <a:pt x="639" y="652"/>
                </a:lnTo>
                <a:lnTo>
                  <a:pt x="646" y="656"/>
                </a:lnTo>
                <a:lnTo>
                  <a:pt x="643" y="661"/>
                </a:lnTo>
                <a:lnTo>
                  <a:pt x="639" y="665"/>
                </a:lnTo>
                <a:lnTo>
                  <a:pt x="633" y="669"/>
                </a:lnTo>
                <a:lnTo>
                  <a:pt x="630" y="674"/>
                </a:lnTo>
                <a:lnTo>
                  <a:pt x="643" y="680"/>
                </a:lnTo>
                <a:lnTo>
                  <a:pt x="657" y="683"/>
                </a:lnTo>
                <a:lnTo>
                  <a:pt x="672" y="685"/>
                </a:lnTo>
                <a:lnTo>
                  <a:pt x="689" y="687"/>
                </a:lnTo>
                <a:lnTo>
                  <a:pt x="694" y="686"/>
                </a:lnTo>
                <a:lnTo>
                  <a:pt x="700" y="686"/>
                </a:lnTo>
                <a:lnTo>
                  <a:pt x="704" y="685"/>
                </a:lnTo>
                <a:lnTo>
                  <a:pt x="709" y="683"/>
                </a:lnTo>
                <a:lnTo>
                  <a:pt x="715" y="681"/>
                </a:lnTo>
                <a:lnTo>
                  <a:pt x="722" y="678"/>
                </a:lnTo>
                <a:lnTo>
                  <a:pt x="729" y="675"/>
                </a:lnTo>
                <a:lnTo>
                  <a:pt x="731" y="674"/>
                </a:lnTo>
                <a:lnTo>
                  <a:pt x="733" y="674"/>
                </a:lnTo>
                <a:lnTo>
                  <a:pt x="737" y="670"/>
                </a:lnTo>
                <a:lnTo>
                  <a:pt x="740" y="669"/>
                </a:lnTo>
                <a:lnTo>
                  <a:pt x="742" y="669"/>
                </a:lnTo>
                <a:lnTo>
                  <a:pt x="744" y="670"/>
                </a:lnTo>
                <a:lnTo>
                  <a:pt x="750" y="674"/>
                </a:lnTo>
                <a:lnTo>
                  <a:pt x="753" y="676"/>
                </a:lnTo>
                <a:lnTo>
                  <a:pt x="761" y="678"/>
                </a:lnTo>
                <a:lnTo>
                  <a:pt x="785" y="679"/>
                </a:lnTo>
                <a:lnTo>
                  <a:pt x="807" y="680"/>
                </a:lnTo>
                <a:lnTo>
                  <a:pt x="812" y="685"/>
                </a:lnTo>
                <a:lnTo>
                  <a:pt x="816" y="690"/>
                </a:lnTo>
                <a:lnTo>
                  <a:pt x="820" y="699"/>
                </a:lnTo>
                <a:lnTo>
                  <a:pt x="824" y="709"/>
                </a:lnTo>
                <a:lnTo>
                  <a:pt x="827" y="721"/>
                </a:lnTo>
                <a:lnTo>
                  <a:pt x="825" y="726"/>
                </a:lnTo>
                <a:lnTo>
                  <a:pt x="824" y="730"/>
                </a:lnTo>
                <a:lnTo>
                  <a:pt x="824" y="732"/>
                </a:lnTo>
                <a:lnTo>
                  <a:pt x="822" y="733"/>
                </a:lnTo>
                <a:lnTo>
                  <a:pt x="820" y="735"/>
                </a:lnTo>
                <a:lnTo>
                  <a:pt x="820" y="736"/>
                </a:lnTo>
                <a:lnTo>
                  <a:pt x="825" y="738"/>
                </a:lnTo>
                <a:lnTo>
                  <a:pt x="831" y="739"/>
                </a:lnTo>
                <a:lnTo>
                  <a:pt x="840" y="740"/>
                </a:lnTo>
                <a:lnTo>
                  <a:pt x="848" y="741"/>
                </a:lnTo>
                <a:lnTo>
                  <a:pt x="849" y="742"/>
                </a:lnTo>
                <a:lnTo>
                  <a:pt x="851" y="742"/>
                </a:lnTo>
                <a:lnTo>
                  <a:pt x="864" y="731"/>
                </a:lnTo>
                <a:lnTo>
                  <a:pt x="875" y="719"/>
                </a:lnTo>
                <a:lnTo>
                  <a:pt x="879" y="715"/>
                </a:lnTo>
                <a:lnTo>
                  <a:pt x="881" y="712"/>
                </a:lnTo>
                <a:lnTo>
                  <a:pt x="883" y="708"/>
                </a:lnTo>
                <a:lnTo>
                  <a:pt x="883" y="707"/>
                </a:lnTo>
                <a:lnTo>
                  <a:pt x="877" y="689"/>
                </a:lnTo>
                <a:lnTo>
                  <a:pt x="872" y="672"/>
                </a:lnTo>
                <a:lnTo>
                  <a:pt x="873" y="662"/>
                </a:lnTo>
                <a:lnTo>
                  <a:pt x="875" y="652"/>
                </a:lnTo>
                <a:lnTo>
                  <a:pt x="877" y="648"/>
                </a:lnTo>
                <a:lnTo>
                  <a:pt x="879" y="645"/>
                </a:lnTo>
                <a:lnTo>
                  <a:pt x="883" y="641"/>
                </a:lnTo>
                <a:lnTo>
                  <a:pt x="883" y="640"/>
                </a:lnTo>
                <a:lnTo>
                  <a:pt x="883" y="635"/>
                </a:lnTo>
                <a:lnTo>
                  <a:pt x="879" y="631"/>
                </a:lnTo>
                <a:lnTo>
                  <a:pt x="873" y="628"/>
                </a:lnTo>
                <a:lnTo>
                  <a:pt x="866" y="626"/>
                </a:lnTo>
                <a:lnTo>
                  <a:pt x="860" y="624"/>
                </a:lnTo>
                <a:lnTo>
                  <a:pt x="859" y="623"/>
                </a:lnTo>
                <a:lnTo>
                  <a:pt x="855" y="619"/>
                </a:lnTo>
                <a:lnTo>
                  <a:pt x="851" y="615"/>
                </a:lnTo>
                <a:lnTo>
                  <a:pt x="851" y="611"/>
                </a:lnTo>
                <a:lnTo>
                  <a:pt x="853" y="608"/>
                </a:lnTo>
                <a:lnTo>
                  <a:pt x="860" y="603"/>
                </a:lnTo>
                <a:lnTo>
                  <a:pt x="875" y="599"/>
                </a:lnTo>
                <a:lnTo>
                  <a:pt x="881" y="594"/>
                </a:lnTo>
                <a:lnTo>
                  <a:pt x="886" y="589"/>
                </a:lnTo>
                <a:lnTo>
                  <a:pt x="888" y="584"/>
                </a:lnTo>
                <a:lnTo>
                  <a:pt x="890" y="583"/>
                </a:lnTo>
                <a:lnTo>
                  <a:pt x="890" y="582"/>
                </a:lnTo>
                <a:lnTo>
                  <a:pt x="886" y="576"/>
                </a:lnTo>
                <a:lnTo>
                  <a:pt x="883" y="569"/>
                </a:lnTo>
                <a:lnTo>
                  <a:pt x="881" y="564"/>
                </a:lnTo>
                <a:lnTo>
                  <a:pt x="879" y="563"/>
                </a:lnTo>
                <a:lnTo>
                  <a:pt x="879" y="562"/>
                </a:lnTo>
                <a:lnTo>
                  <a:pt x="886" y="559"/>
                </a:lnTo>
                <a:lnTo>
                  <a:pt x="894" y="556"/>
                </a:lnTo>
                <a:lnTo>
                  <a:pt x="899" y="552"/>
                </a:lnTo>
                <a:lnTo>
                  <a:pt x="907" y="549"/>
                </a:lnTo>
                <a:lnTo>
                  <a:pt x="908" y="546"/>
                </a:lnTo>
                <a:lnTo>
                  <a:pt x="910" y="543"/>
                </a:lnTo>
                <a:lnTo>
                  <a:pt x="914" y="540"/>
                </a:lnTo>
                <a:lnTo>
                  <a:pt x="918" y="537"/>
                </a:lnTo>
                <a:lnTo>
                  <a:pt x="921" y="533"/>
                </a:lnTo>
                <a:lnTo>
                  <a:pt x="923" y="530"/>
                </a:lnTo>
                <a:lnTo>
                  <a:pt x="923" y="528"/>
                </a:lnTo>
                <a:lnTo>
                  <a:pt x="923" y="526"/>
                </a:lnTo>
                <a:lnTo>
                  <a:pt x="925" y="525"/>
                </a:lnTo>
                <a:lnTo>
                  <a:pt x="929" y="524"/>
                </a:lnTo>
                <a:lnTo>
                  <a:pt x="934" y="523"/>
                </a:lnTo>
                <a:lnTo>
                  <a:pt x="936" y="519"/>
                </a:lnTo>
                <a:lnTo>
                  <a:pt x="938" y="517"/>
                </a:lnTo>
                <a:lnTo>
                  <a:pt x="938" y="518"/>
                </a:lnTo>
                <a:lnTo>
                  <a:pt x="936" y="518"/>
                </a:lnTo>
                <a:lnTo>
                  <a:pt x="934" y="518"/>
                </a:lnTo>
                <a:lnTo>
                  <a:pt x="934" y="516"/>
                </a:lnTo>
                <a:lnTo>
                  <a:pt x="934" y="514"/>
                </a:lnTo>
                <a:lnTo>
                  <a:pt x="934" y="511"/>
                </a:lnTo>
                <a:lnTo>
                  <a:pt x="934" y="507"/>
                </a:lnTo>
                <a:lnTo>
                  <a:pt x="934" y="502"/>
                </a:lnTo>
                <a:lnTo>
                  <a:pt x="938" y="496"/>
                </a:lnTo>
                <a:lnTo>
                  <a:pt x="942" y="490"/>
                </a:lnTo>
                <a:lnTo>
                  <a:pt x="944" y="486"/>
                </a:lnTo>
                <a:lnTo>
                  <a:pt x="945" y="485"/>
                </a:lnTo>
                <a:lnTo>
                  <a:pt x="945" y="484"/>
                </a:lnTo>
                <a:lnTo>
                  <a:pt x="942" y="479"/>
                </a:lnTo>
                <a:lnTo>
                  <a:pt x="940" y="476"/>
                </a:lnTo>
                <a:lnTo>
                  <a:pt x="938" y="472"/>
                </a:lnTo>
                <a:lnTo>
                  <a:pt x="940" y="471"/>
                </a:lnTo>
                <a:lnTo>
                  <a:pt x="944" y="470"/>
                </a:lnTo>
                <a:lnTo>
                  <a:pt x="949" y="469"/>
                </a:lnTo>
                <a:lnTo>
                  <a:pt x="958" y="467"/>
                </a:lnTo>
                <a:lnTo>
                  <a:pt x="966" y="461"/>
                </a:lnTo>
                <a:lnTo>
                  <a:pt x="973" y="455"/>
                </a:lnTo>
                <a:lnTo>
                  <a:pt x="977" y="451"/>
                </a:lnTo>
                <a:lnTo>
                  <a:pt x="980" y="450"/>
                </a:lnTo>
                <a:lnTo>
                  <a:pt x="980" y="449"/>
                </a:lnTo>
                <a:lnTo>
                  <a:pt x="984" y="444"/>
                </a:lnTo>
                <a:lnTo>
                  <a:pt x="988" y="441"/>
                </a:lnTo>
                <a:lnTo>
                  <a:pt x="999" y="436"/>
                </a:lnTo>
                <a:lnTo>
                  <a:pt x="1012" y="432"/>
                </a:lnTo>
                <a:lnTo>
                  <a:pt x="1019" y="430"/>
                </a:lnTo>
                <a:lnTo>
                  <a:pt x="1025" y="426"/>
                </a:lnTo>
                <a:lnTo>
                  <a:pt x="1032" y="419"/>
                </a:lnTo>
                <a:lnTo>
                  <a:pt x="1041" y="411"/>
                </a:lnTo>
                <a:lnTo>
                  <a:pt x="1051" y="404"/>
                </a:lnTo>
                <a:lnTo>
                  <a:pt x="1060" y="398"/>
                </a:lnTo>
                <a:lnTo>
                  <a:pt x="1069" y="384"/>
                </a:lnTo>
                <a:lnTo>
                  <a:pt x="1080" y="371"/>
                </a:lnTo>
                <a:lnTo>
                  <a:pt x="1078" y="367"/>
                </a:lnTo>
                <a:lnTo>
                  <a:pt x="1076" y="363"/>
                </a:lnTo>
                <a:lnTo>
                  <a:pt x="1073" y="359"/>
                </a:lnTo>
                <a:lnTo>
                  <a:pt x="1075" y="354"/>
                </a:lnTo>
                <a:lnTo>
                  <a:pt x="1075" y="351"/>
                </a:lnTo>
                <a:lnTo>
                  <a:pt x="1076" y="346"/>
                </a:lnTo>
                <a:lnTo>
                  <a:pt x="1080" y="340"/>
                </a:lnTo>
                <a:lnTo>
                  <a:pt x="1084" y="334"/>
                </a:lnTo>
                <a:lnTo>
                  <a:pt x="1086" y="330"/>
                </a:lnTo>
                <a:lnTo>
                  <a:pt x="1088" y="329"/>
                </a:lnTo>
                <a:lnTo>
                  <a:pt x="1088" y="328"/>
                </a:lnTo>
                <a:lnTo>
                  <a:pt x="1082" y="326"/>
                </a:lnTo>
                <a:lnTo>
                  <a:pt x="1080" y="325"/>
                </a:lnTo>
                <a:lnTo>
                  <a:pt x="1075" y="324"/>
                </a:lnTo>
                <a:lnTo>
                  <a:pt x="1073" y="323"/>
                </a:lnTo>
                <a:lnTo>
                  <a:pt x="1069" y="323"/>
                </a:lnTo>
                <a:lnTo>
                  <a:pt x="1064" y="322"/>
                </a:lnTo>
                <a:lnTo>
                  <a:pt x="1056" y="320"/>
                </a:lnTo>
                <a:lnTo>
                  <a:pt x="1049" y="319"/>
                </a:lnTo>
                <a:lnTo>
                  <a:pt x="1047" y="318"/>
                </a:lnTo>
                <a:lnTo>
                  <a:pt x="1045" y="318"/>
                </a:lnTo>
                <a:lnTo>
                  <a:pt x="1038" y="322"/>
                </a:lnTo>
                <a:lnTo>
                  <a:pt x="1028" y="326"/>
                </a:lnTo>
                <a:lnTo>
                  <a:pt x="1019" y="329"/>
                </a:lnTo>
                <a:lnTo>
                  <a:pt x="1014" y="334"/>
                </a:lnTo>
                <a:lnTo>
                  <a:pt x="988" y="331"/>
                </a:lnTo>
                <a:lnTo>
                  <a:pt x="966" y="328"/>
                </a:lnTo>
                <a:lnTo>
                  <a:pt x="942" y="325"/>
                </a:lnTo>
                <a:lnTo>
                  <a:pt x="918" y="320"/>
                </a:lnTo>
                <a:lnTo>
                  <a:pt x="907" y="322"/>
                </a:lnTo>
                <a:lnTo>
                  <a:pt x="899" y="324"/>
                </a:lnTo>
                <a:lnTo>
                  <a:pt x="892" y="326"/>
                </a:lnTo>
                <a:lnTo>
                  <a:pt x="883" y="330"/>
                </a:lnTo>
                <a:lnTo>
                  <a:pt x="873" y="327"/>
                </a:lnTo>
                <a:lnTo>
                  <a:pt x="864" y="323"/>
                </a:lnTo>
                <a:lnTo>
                  <a:pt x="855" y="318"/>
                </a:lnTo>
                <a:lnTo>
                  <a:pt x="844" y="314"/>
                </a:lnTo>
                <a:lnTo>
                  <a:pt x="835" y="312"/>
                </a:lnTo>
                <a:lnTo>
                  <a:pt x="824" y="310"/>
                </a:lnTo>
                <a:lnTo>
                  <a:pt x="812" y="310"/>
                </a:lnTo>
                <a:lnTo>
                  <a:pt x="803" y="309"/>
                </a:lnTo>
                <a:lnTo>
                  <a:pt x="798" y="306"/>
                </a:lnTo>
                <a:lnTo>
                  <a:pt x="792" y="304"/>
                </a:lnTo>
                <a:lnTo>
                  <a:pt x="787" y="301"/>
                </a:lnTo>
                <a:lnTo>
                  <a:pt x="783" y="300"/>
                </a:lnTo>
                <a:lnTo>
                  <a:pt x="779" y="298"/>
                </a:lnTo>
                <a:lnTo>
                  <a:pt x="774" y="297"/>
                </a:lnTo>
                <a:lnTo>
                  <a:pt x="764" y="295"/>
                </a:lnTo>
                <a:lnTo>
                  <a:pt x="759" y="294"/>
                </a:lnTo>
                <a:lnTo>
                  <a:pt x="752" y="292"/>
                </a:lnTo>
                <a:lnTo>
                  <a:pt x="746" y="291"/>
                </a:lnTo>
                <a:lnTo>
                  <a:pt x="744" y="291"/>
                </a:lnTo>
                <a:lnTo>
                  <a:pt x="739" y="286"/>
                </a:lnTo>
                <a:lnTo>
                  <a:pt x="735" y="281"/>
                </a:lnTo>
                <a:lnTo>
                  <a:pt x="729" y="273"/>
                </a:lnTo>
                <a:lnTo>
                  <a:pt x="726" y="269"/>
                </a:lnTo>
                <a:lnTo>
                  <a:pt x="722" y="267"/>
                </a:lnTo>
                <a:lnTo>
                  <a:pt x="715" y="264"/>
                </a:lnTo>
                <a:lnTo>
                  <a:pt x="705" y="262"/>
                </a:lnTo>
                <a:lnTo>
                  <a:pt x="698" y="263"/>
                </a:lnTo>
                <a:lnTo>
                  <a:pt x="689" y="266"/>
                </a:lnTo>
                <a:lnTo>
                  <a:pt x="678" y="268"/>
                </a:lnTo>
                <a:lnTo>
                  <a:pt x="670" y="269"/>
                </a:lnTo>
                <a:lnTo>
                  <a:pt x="665" y="270"/>
                </a:lnTo>
                <a:lnTo>
                  <a:pt x="663" y="271"/>
                </a:lnTo>
                <a:lnTo>
                  <a:pt x="661" y="271"/>
                </a:lnTo>
                <a:lnTo>
                  <a:pt x="657" y="271"/>
                </a:lnTo>
                <a:lnTo>
                  <a:pt x="654" y="271"/>
                </a:lnTo>
                <a:lnTo>
                  <a:pt x="641" y="271"/>
                </a:lnTo>
                <a:lnTo>
                  <a:pt x="626" y="270"/>
                </a:lnTo>
                <a:lnTo>
                  <a:pt x="615" y="268"/>
                </a:lnTo>
                <a:lnTo>
                  <a:pt x="606" y="263"/>
                </a:lnTo>
                <a:lnTo>
                  <a:pt x="600" y="261"/>
                </a:lnTo>
                <a:lnTo>
                  <a:pt x="595" y="260"/>
                </a:lnTo>
                <a:lnTo>
                  <a:pt x="587" y="259"/>
                </a:lnTo>
                <a:lnTo>
                  <a:pt x="582" y="257"/>
                </a:lnTo>
                <a:lnTo>
                  <a:pt x="574" y="256"/>
                </a:lnTo>
                <a:lnTo>
                  <a:pt x="572" y="256"/>
                </a:lnTo>
                <a:lnTo>
                  <a:pt x="571" y="251"/>
                </a:lnTo>
                <a:lnTo>
                  <a:pt x="567" y="247"/>
                </a:lnTo>
                <a:lnTo>
                  <a:pt x="563" y="243"/>
                </a:lnTo>
                <a:lnTo>
                  <a:pt x="560" y="238"/>
                </a:lnTo>
                <a:lnTo>
                  <a:pt x="565" y="236"/>
                </a:lnTo>
                <a:lnTo>
                  <a:pt x="569" y="235"/>
                </a:lnTo>
                <a:lnTo>
                  <a:pt x="571" y="234"/>
                </a:lnTo>
                <a:lnTo>
                  <a:pt x="571" y="232"/>
                </a:lnTo>
                <a:lnTo>
                  <a:pt x="569" y="230"/>
                </a:lnTo>
                <a:lnTo>
                  <a:pt x="571" y="227"/>
                </a:lnTo>
                <a:lnTo>
                  <a:pt x="572" y="221"/>
                </a:lnTo>
                <a:lnTo>
                  <a:pt x="578" y="215"/>
                </a:lnTo>
                <a:lnTo>
                  <a:pt x="584" y="209"/>
                </a:lnTo>
                <a:lnTo>
                  <a:pt x="582" y="201"/>
                </a:lnTo>
                <a:lnTo>
                  <a:pt x="580" y="197"/>
                </a:lnTo>
                <a:lnTo>
                  <a:pt x="576" y="193"/>
                </a:lnTo>
                <a:lnTo>
                  <a:pt x="571" y="191"/>
                </a:lnTo>
                <a:lnTo>
                  <a:pt x="563" y="188"/>
                </a:lnTo>
                <a:lnTo>
                  <a:pt x="558" y="186"/>
                </a:lnTo>
                <a:lnTo>
                  <a:pt x="556" y="185"/>
                </a:lnTo>
                <a:lnTo>
                  <a:pt x="554" y="182"/>
                </a:lnTo>
                <a:lnTo>
                  <a:pt x="552" y="178"/>
                </a:lnTo>
                <a:lnTo>
                  <a:pt x="548" y="169"/>
                </a:lnTo>
                <a:lnTo>
                  <a:pt x="545" y="159"/>
                </a:lnTo>
                <a:lnTo>
                  <a:pt x="541" y="155"/>
                </a:lnTo>
                <a:lnTo>
                  <a:pt x="539" y="152"/>
                </a:lnTo>
                <a:lnTo>
                  <a:pt x="528" y="149"/>
                </a:lnTo>
                <a:lnTo>
                  <a:pt x="517" y="146"/>
                </a:lnTo>
                <a:lnTo>
                  <a:pt x="512" y="142"/>
                </a:lnTo>
                <a:lnTo>
                  <a:pt x="506" y="138"/>
                </a:lnTo>
                <a:lnTo>
                  <a:pt x="499" y="135"/>
                </a:lnTo>
                <a:lnTo>
                  <a:pt x="489" y="133"/>
                </a:lnTo>
                <a:lnTo>
                  <a:pt x="484" y="124"/>
                </a:lnTo>
                <a:lnTo>
                  <a:pt x="480" y="116"/>
                </a:lnTo>
                <a:lnTo>
                  <a:pt x="471" y="110"/>
                </a:lnTo>
                <a:lnTo>
                  <a:pt x="465" y="106"/>
                </a:lnTo>
                <a:lnTo>
                  <a:pt x="458" y="103"/>
                </a:lnTo>
                <a:lnTo>
                  <a:pt x="464" y="93"/>
                </a:lnTo>
                <a:lnTo>
                  <a:pt x="469" y="82"/>
                </a:lnTo>
                <a:lnTo>
                  <a:pt x="486" y="62"/>
                </a:lnTo>
                <a:lnTo>
                  <a:pt x="491" y="57"/>
                </a:lnTo>
                <a:lnTo>
                  <a:pt x="497" y="52"/>
                </a:lnTo>
                <a:lnTo>
                  <a:pt x="502" y="47"/>
                </a:lnTo>
                <a:lnTo>
                  <a:pt x="504" y="46"/>
                </a:lnTo>
                <a:lnTo>
                  <a:pt x="504" y="45"/>
                </a:lnTo>
                <a:lnTo>
                  <a:pt x="508" y="38"/>
                </a:lnTo>
                <a:lnTo>
                  <a:pt x="512" y="31"/>
                </a:lnTo>
                <a:lnTo>
                  <a:pt x="515" y="25"/>
                </a:lnTo>
                <a:lnTo>
                  <a:pt x="517" y="18"/>
                </a:lnTo>
                <a:lnTo>
                  <a:pt x="512" y="17"/>
                </a:lnTo>
                <a:lnTo>
                  <a:pt x="504" y="17"/>
                </a:lnTo>
                <a:lnTo>
                  <a:pt x="486" y="17"/>
                </a:lnTo>
                <a:lnTo>
                  <a:pt x="464" y="18"/>
                </a:lnTo>
                <a:lnTo>
                  <a:pt x="438" y="20"/>
                </a:lnTo>
                <a:lnTo>
                  <a:pt x="414" y="21"/>
                </a:lnTo>
                <a:lnTo>
                  <a:pt x="392" y="23"/>
                </a:lnTo>
                <a:lnTo>
                  <a:pt x="371" y="24"/>
                </a:lnTo>
                <a:lnTo>
                  <a:pt x="364" y="25"/>
                </a:lnTo>
                <a:lnTo>
                  <a:pt x="358" y="25"/>
                </a:lnTo>
                <a:lnTo>
                  <a:pt x="517" y="14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38" name="Ancash"/>
          <p:cNvSpPr>
            <a:spLocks/>
          </p:cNvSpPr>
          <p:nvPr/>
        </p:nvSpPr>
        <p:spPr bwMode="auto">
          <a:xfrm>
            <a:off x="5146946" y="3480452"/>
            <a:ext cx="520700" cy="700087"/>
          </a:xfrm>
          <a:custGeom>
            <a:avLst/>
            <a:gdLst>
              <a:gd name="T0" fmla="*/ 0 w 583"/>
              <a:gd name="T1" fmla="*/ 2147483647 h 472"/>
              <a:gd name="T2" fmla="*/ 1377630114 w 583"/>
              <a:gd name="T3" fmla="*/ 2147483647 h 472"/>
              <a:gd name="T4" fmla="*/ 1377630114 w 583"/>
              <a:gd name="T5" fmla="*/ 2147483647 h 472"/>
              <a:gd name="T6" fmla="*/ 1377630114 w 583"/>
              <a:gd name="T7" fmla="*/ 2147483647 h 472"/>
              <a:gd name="T8" fmla="*/ 1377630114 w 583"/>
              <a:gd name="T9" fmla="*/ 2147483647 h 472"/>
              <a:gd name="T10" fmla="*/ 1377630114 w 583"/>
              <a:gd name="T11" fmla="*/ 2147483647 h 472"/>
              <a:gd name="T12" fmla="*/ 1377630114 w 583"/>
              <a:gd name="T13" fmla="*/ 2147483647 h 472"/>
              <a:gd name="T14" fmla="*/ 1377630114 w 583"/>
              <a:gd name="T15" fmla="*/ 2147483647 h 472"/>
              <a:gd name="T16" fmla="*/ 1377630114 w 583"/>
              <a:gd name="T17" fmla="*/ 2147483647 h 472"/>
              <a:gd name="T18" fmla="*/ 1377630114 w 583"/>
              <a:gd name="T19" fmla="*/ 2147483647 h 472"/>
              <a:gd name="T20" fmla="*/ 1377630114 w 583"/>
              <a:gd name="T21" fmla="*/ 2147483647 h 472"/>
              <a:gd name="T22" fmla="*/ 1377630114 w 583"/>
              <a:gd name="T23" fmla="*/ 2147483647 h 472"/>
              <a:gd name="T24" fmla="*/ 1377630114 w 583"/>
              <a:gd name="T25" fmla="*/ 2147483647 h 472"/>
              <a:gd name="T26" fmla="*/ 1377630114 w 583"/>
              <a:gd name="T27" fmla="*/ 2147483647 h 472"/>
              <a:gd name="T28" fmla="*/ 1377630114 w 583"/>
              <a:gd name="T29" fmla="*/ 2147483647 h 472"/>
              <a:gd name="T30" fmla="*/ 1377630114 w 583"/>
              <a:gd name="T31" fmla="*/ 2147483647 h 472"/>
              <a:gd name="T32" fmla="*/ 1377630114 w 583"/>
              <a:gd name="T33" fmla="*/ 2147483647 h 472"/>
              <a:gd name="T34" fmla="*/ 1377630114 w 583"/>
              <a:gd name="T35" fmla="*/ 2147483647 h 472"/>
              <a:gd name="T36" fmla="*/ 1377630114 w 583"/>
              <a:gd name="T37" fmla="*/ 2147483647 h 472"/>
              <a:gd name="T38" fmla="*/ 1377630114 w 583"/>
              <a:gd name="T39" fmla="*/ 2147483647 h 472"/>
              <a:gd name="T40" fmla="*/ 1377630114 w 583"/>
              <a:gd name="T41" fmla="*/ 2147483647 h 472"/>
              <a:gd name="T42" fmla="*/ 1377630114 w 583"/>
              <a:gd name="T43" fmla="*/ 2147483647 h 472"/>
              <a:gd name="T44" fmla="*/ 1377630114 w 583"/>
              <a:gd name="T45" fmla="*/ 2147483647 h 472"/>
              <a:gd name="T46" fmla="*/ 1377630114 w 583"/>
              <a:gd name="T47" fmla="*/ 2147483647 h 472"/>
              <a:gd name="T48" fmla="*/ 1377630114 w 583"/>
              <a:gd name="T49" fmla="*/ 2147483647 h 472"/>
              <a:gd name="T50" fmla="*/ 1377630114 w 583"/>
              <a:gd name="T51" fmla="*/ 2147483647 h 472"/>
              <a:gd name="T52" fmla="*/ 1377630114 w 583"/>
              <a:gd name="T53" fmla="*/ 2147483647 h 472"/>
              <a:gd name="T54" fmla="*/ 1377630114 w 583"/>
              <a:gd name="T55" fmla="*/ 2147483647 h 472"/>
              <a:gd name="T56" fmla="*/ 1377630114 w 583"/>
              <a:gd name="T57" fmla="*/ 2147483647 h 472"/>
              <a:gd name="T58" fmla="*/ 1377630114 w 583"/>
              <a:gd name="T59" fmla="*/ 2147483647 h 472"/>
              <a:gd name="T60" fmla="*/ 1377630114 w 583"/>
              <a:gd name="T61" fmla="*/ 2147483647 h 472"/>
              <a:gd name="T62" fmla="*/ 1377630114 w 583"/>
              <a:gd name="T63" fmla="*/ 2147483647 h 472"/>
              <a:gd name="T64" fmla="*/ 1377630114 w 583"/>
              <a:gd name="T65" fmla="*/ 2147483647 h 472"/>
              <a:gd name="T66" fmla="*/ 1377630114 w 583"/>
              <a:gd name="T67" fmla="*/ 2147483647 h 472"/>
              <a:gd name="T68" fmla="*/ 1377630114 w 583"/>
              <a:gd name="T69" fmla="*/ 2147483647 h 472"/>
              <a:gd name="T70" fmla="*/ 1377630114 w 583"/>
              <a:gd name="T71" fmla="*/ 2147483647 h 472"/>
              <a:gd name="T72" fmla="*/ 1377630114 w 583"/>
              <a:gd name="T73" fmla="*/ 2147483647 h 472"/>
              <a:gd name="T74" fmla="*/ 1377630114 w 583"/>
              <a:gd name="T75" fmla="*/ 2147483647 h 472"/>
              <a:gd name="T76" fmla="*/ 1377630114 w 583"/>
              <a:gd name="T77" fmla="*/ 2147483647 h 472"/>
              <a:gd name="T78" fmla="*/ 1377630114 w 583"/>
              <a:gd name="T79" fmla="*/ 2147483647 h 472"/>
              <a:gd name="T80" fmla="*/ 1377630114 w 583"/>
              <a:gd name="T81" fmla="*/ 2147483647 h 472"/>
              <a:gd name="T82" fmla="*/ 1377630114 w 583"/>
              <a:gd name="T83" fmla="*/ 2147483647 h 472"/>
              <a:gd name="T84" fmla="*/ 1377630114 w 583"/>
              <a:gd name="T85" fmla="*/ 2147483647 h 472"/>
              <a:gd name="T86" fmla="*/ 1377630114 w 583"/>
              <a:gd name="T87" fmla="*/ 2147483647 h 472"/>
              <a:gd name="T88" fmla="*/ 1377630114 w 583"/>
              <a:gd name="T89" fmla="*/ 2147483647 h 472"/>
              <a:gd name="T90" fmla="*/ 1377630114 w 583"/>
              <a:gd name="T91" fmla="*/ 2147483647 h 472"/>
              <a:gd name="T92" fmla="*/ 1377630114 w 583"/>
              <a:gd name="T93" fmla="*/ 2147483647 h 472"/>
              <a:gd name="T94" fmla="*/ 1377630114 w 583"/>
              <a:gd name="T95" fmla="*/ 2147483647 h 472"/>
              <a:gd name="T96" fmla="*/ 1377630114 w 583"/>
              <a:gd name="T97" fmla="*/ 2147483647 h 472"/>
              <a:gd name="T98" fmla="*/ 1377630114 w 583"/>
              <a:gd name="T99" fmla="*/ 2147483647 h 472"/>
              <a:gd name="T100" fmla="*/ 1377630114 w 583"/>
              <a:gd name="T101" fmla="*/ 2147483647 h 472"/>
              <a:gd name="T102" fmla="*/ 1377630114 w 583"/>
              <a:gd name="T103" fmla="*/ 2147483647 h 472"/>
              <a:gd name="T104" fmla="*/ 1377630114 w 583"/>
              <a:gd name="T105" fmla="*/ 2147483647 h 472"/>
              <a:gd name="T106" fmla="*/ 1377630114 w 583"/>
              <a:gd name="T107" fmla="*/ 2147483647 h 472"/>
              <a:gd name="T108" fmla="*/ 1377630114 w 583"/>
              <a:gd name="T109" fmla="*/ 2147483647 h 472"/>
              <a:gd name="T110" fmla="*/ 1377630114 w 583"/>
              <a:gd name="T111" fmla="*/ 2147483647 h 472"/>
              <a:gd name="T112" fmla="*/ 1377630114 w 583"/>
              <a:gd name="T113" fmla="*/ 2147483647 h 472"/>
              <a:gd name="T114" fmla="*/ 1377630114 w 583"/>
              <a:gd name="T115" fmla="*/ 2147483647 h 472"/>
              <a:gd name="T116" fmla="*/ 1377630114 w 583"/>
              <a:gd name="T117" fmla="*/ 2147483647 h 472"/>
              <a:gd name="T118" fmla="*/ 1377630114 w 583"/>
              <a:gd name="T119" fmla="*/ 2147483647 h 47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83"/>
              <a:gd name="T181" fmla="*/ 0 h 472"/>
              <a:gd name="T182" fmla="*/ 583 w 583"/>
              <a:gd name="T183" fmla="*/ 472 h 47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83" h="472">
                <a:moveTo>
                  <a:pt x="6" y="158"/>
                </a:moveTo>
                <a:lnTo>
                  <a:pt x="4" y="165"/>
                </a:lnTo>
                <a:lnTo>
                  <a:pt x="2" y="169"/>
                </a:lnTo>
                <a:lnTo>
                  <a:pt x="0" y="173"/>
                </a:lnTo>
                <a:lnTo>
                  <a:pt x="0" y="175"/>
                </a:lnTo>
                <a:lnTo>
                  <a:pt x="0" y="177"/>
                </a:lnTo>
                <a:lnTo>
                  <a:pt x="4" y="179"/>
                </a:lnTo>
                <a:lnTo>
                  <a:pt x="9" y="181"/>
                </a:lnTo>
                <a:lnTo>
                  <a:pt x="19" y="184"/>
                </a:lnTo>
                <a:lnTo>
                  <a:pt x="20" y="191"/>
                </a:lnTo>
                <a:lnTo>
                  <a:pt x="22" y="199"/>
                </a:lnTo>
                <a:lnTo>
                  <a:pt x="28" y="205"/>
                </a:lnTo>
                <a:lnTo>
                  <a:pt x="37" y="209"/>
                </a:lnTo>
                <a:lnTo>
                  <a:pt x="41" y="217"/>
                </a:lnTo>
                <a:lnTo>
                  <a:pt x="46" y="224"/>
                </a:lnTo>
                <a:lnTo>
                  <a:pt x="55" y="230"/>
                </a:lnTo>
                <a:lnTo>
                  <a:pt x="68" y="234"/>
                </a:lnTo>
                <a:lnTo>
                  <a:pt x="72" y="248"/>
                </a:lnTo>
                <a:lnTo>
                  <a:pt x="81" y="262"/>
                </a:lnTo>
                <a:lnTo>
                  <a:pt x="92" y="274"/>
                </a:lnTo>
                <a:lnTo>
                  <a:pt x="100" y="280"/>
                </a:lnTo>
                <a:lnTo>
                  <a:pt x="109" y="284"/>
                </a:lnTo>
                <a:lnTo>
                  <a:pt x="113" y="287"/>
                </a:lnTo>
                <a:lnTo>
                  <a:pt x="120" y="291"/>
                </a:lnTo>
                <a:lnTo>
                  <a:pt x="126" y="293"/>
                </a:lnTo>
                <a:lnTo>
                  <a:pt x="127" y="294"/>
                </a:lnTo>
                <a:lnTo>
                  <a:pt x="129" y="299"/>
                </a:lnTo>
                <a:lnTo>
                  <a:pt x="129" y="304"/>
                </a:lnTo>
                <a:lnTo>
                  <a:pt x="127" y="315"/>
                </a:lnTo>
                <a:lnTo>
                  <a:pt x="127" y="320"/>
                </a:lnTo>
                <a:lnTo>
                  <a:pt x="129" y="324"/>
                </a:lnTo>
                <a:lnTo>
                  <a:pt x="135" y="327"/>
                </a:lnTo>
                <a:lnTo>
                  <a:pt x="144" y="329"/>
                </a:lnTo>
                <a:lnTo>
                  <a:pt x="146" y="335"/>
                </a:lnTo>
                <a:lnTo>
                  <a:pt x="144" y="342"/>
                </a:lnTo>
                <a:lnTo>
                  <a:pt x="142" y="349"/>
                </a:lnTo>
                <a:lnTo>
                  <a:pt x="140" y="355"/>
                </a:lnTo>
                <a:lnTo>
                  <a:pt x="142" y="360"/>
                </a:lnTo>
                <a:lnTo>
                  <a:pt x="146" y="363"/>
                </a:lnTo>
                <a:lnTo>
                  <a:pt x="150" y="366"/>
                </a:lnTo>
                <a:lnTo>
                  <a:pt x="157" y="369"/>
                </a:lnTo>
                <a:lnTo>
                  <a:pt x="164" y="378"/>
                </a:lnTo>
                <a:lnTo>
                  <a:pt x="172" y="388"/>
                </a:lnTo>
                <a:lnTo>
                  <a:pt x="175" y="394"/>
                </a:lnTo>
                <a:lnTo>
                  <a:pt x="179" y="399"/>
                </a:lnTo>
                <a:lnTo>
                  <a:pt x="185" y="404"/>
                </a:lnTo>
                <a:lnTo>
                  <a:pt x="194" y="408"/>
                </a:lnTo>
                <a:lnTo>
                  <a:pt x="198" y="412"/>
                </a:lnTo>
                <a:lnTo>
                  <a:pt x="203" y="414"/>
                </a:lnTo>
                <a:lnTo>
                  <a:pt x="209" y="415"/>
                </a:lnTo>
                <a:lnTo>
                  <a:pt x="214" y="417"/>
                </a:lnTo>
                <a:lnTo>
                  <a:pt x="222" y="426"/>
                </a:lnTo>
                <a:lnTo>
                  <a:pt x="227" y="430"/>
                </a:lnTo>
                <a:lnTo>
                  <a:pt x="235" y="432"/>
                </a:lnTo>
                <a:lnTo>
                  <a:pt x="236" y="435"/>
                </a:lnTo>
                <a:lnTo>
                  <a:pt x="240" y="436"/>
                </a:lnTo>
                <a:lnTo>
                  <a:pt x="247" y="437"/>
                </a:lnTo>
                <a:lnTo>
                  <a:pt x="257" y="437"/>
                </a:lnTo>
                <a:lnTo>
                  <a:pt x="266" y="436"/>
                </a:lnTo>
                <a:lnTo>
                  <a:pt x="266" y="433"/>
                </a:lnTo>
                <a:lnTo>
                  <a:pt x="266" y="431"/>
                </a:lnTo>
                <a:lnTo>
                  <a:pt x="262" y="428"/>
                </a:lnTo>
                <a:lnTo>
                  <a:pt x="260" y="426"/>
                </a:lnTo>
                <a:lnTo>
                  <a:pt x="262" y="425"/>
                </a:lnTo>
                <a:lnTo>
                  <a:pt x="264" y="423"/>
                </a:lnTo>
                <a:lnTo>
                  <a:pt x="271" y="420"/>
                </a:lnTo>
                <a:lnTo>
                  <a:pt x="275" y="415"/>
                </a:lnTo>
                <a:lnTo>
                  <a:pt x="275" y="411"/>
                </a:lnTo>
                <a:lnTo>
                  <a:pt x="270" y="407"/>
                </a:lnTo>
                <a:lnTo>
                  <a:pt x="266" y="402"/>
                </a:lnTo>
                <a:lnTo>
                  <a:pt x="279" y="399"/>
                </a:lnTo>
                <a:lnTo>
                  <a:pt x="292" y="398"/>
                </a:lnTo>
                <a:lnTo>
                  <a:pt x="305" y="398"/>
                </a:lnTo>
                <a:lnTo>
                  <a:pt x="318" y="399"/>
                </a:lnTo>
                <a:lnTo>
                  <a:pt x="319" y="403"/>
                </a:lnTo>
                <a:lnTo>
                  <a:pt x="319" y="405"/>
                </a:lnTo>
                <a:lnTo>
                  <a:pt x="314" y="409"/>
                </a:lnTo>
                <a:lnTo>
                  <a:pt x="305" y="411"/>
                </a:lnTo>
                <a:lnTo>
                  <a:pt x="295" y="414"/>
                </a:lnTo>
                <a:lnTo>
                  <a:pt x="297" y="420"/>
                </a:lnTo>
                <a:lnTo>
                  <a:pt x="299" y="426"/>
                </a:lnTo>
                <a:lnTo>
                  <a:pt x="303" y="430"/>
                </a:lnTo>
                <a:lnTo>
                  <a:pt x="310" y="434"/>
                </a:lnTo>
                <a:lnTo>
                  <a:pt x="318" y="438"/>
                </a:lnTo>
                <a:lnTo>
                  <a:pt x="323" y="442"/>
                </a:lnTo>
                <a:lnTo>
                  <a:pt x="325" y="444"/>
                </a:lnTo>
                <a:lnTo>
                  <a:pt x="327" y="447"/>
                </a:lnTo>
                <a:lnTo>
                  <a:pt x="329" y="450"/>
                </a:lnTo>
                <a:lnTo>
                  <a:pt x="329" y="451"/>
                </a:lnTo>
                <a:lnTo>
                  <a:pt x="327" y="455"/>
                </a:lnTo>
                <a:lnTo>
                  <a:pt x="325" y="458"/>
                </a:lnTo>
                <a:lnTo>
                  <a:pt x="321" y="462"/>
                </a:lnTo>
                <a:lnTo>
                  <a:pt x="316" y="465"/>
                </a:lnTo>
                <a:lnTo>
                  <a:pt x="314" y="470"/>
                </a:lnTo>
                <a:lnTo>
                  <a:pt x="318" y="472"/>
                </a:lnTo>
                <a:lnTo>
                  <a:pt x="325" y="472"/>
                </a:lnTo>
                <a:lnTo>
                  <a:pt x="334" y="471"/>
                </a:lnTo>
                <a:lnTo>
                  <a:pt x="342" y="468"/>
                </a:lnTo>
                <a:lnTo>
                  <a:pt x="349" y="467"/>
                </a:lnTo>
                <a:lnTo>
                  <a:pt x="358" y="468"/>
                </a:lnTo>
                <a:lnTo>
                  <a:pt x="367" y="470"/>
                </a:lnTo>
                <a:lnTo>
                  <a:pt x="379" y="464"/>
                </a:lnTo>
                <a:lnTo>
                  <a:pt x="390" y="458"/>
                </a:lnTo>
                <a:lnTo>
                  <a:pt x="393" y="455"/>
                </a:lnTo>
                <a:lnTo>
                  <a:pt x="395" y="452"/>
                </a:lnTo>
                <a:lnTo>
                  <a:pt x="399" y="450"/>
                </a:lnTo>
                <a:lnTo>
                  <a:pt x="399" y="449"/>
                </a:lnTo>
                <a:lnTo>
                  <a:pt x="401" y="446"/>
                </a:lnTo>
                <a:lnTo>
                  <a:pt x="401" y="444"/>
                </a:lnTo>
                <a:lnTo>
                  <a:pt x="403" y="443"/>
                </a:lnTo>
                <a:lnTo>
                  <a:pt x="410" y="442"/>
                </a:lnTo>
                <a:lnTo>
                  <a:pt x="417" y="440"/>
                </a:lnTo>
                <a:lnTo>
                  <a:pt x="425" y="439"/>
                </a:lnTo>
                <a:lnTo>
                  <a:pt x="427" y="439"/>
                </a:lnTo>
                <a:lnTo>
                  <a:pt x="428" y="434"/>
                </a:lnTo>
                <a:lnTo>
                  <a:pt x="430" y="431"/>
                </a:lnTo>
                <a:lnTo>
                  <a:pt x="436" y="431"/>
                </a:lnTo>
                <a:lnTo>
                  <a:pt x="443" y="433"/>
                </a:lnTo>
                <a:lnTo>
                  <a:pt x="452" y="431"/>
                </a:lnTo>
                <a:lnTo>
                  <a:pt x="456" y="429"/>
                </a:lnTo>
                <a:lnTo>
                  <a:pt x="456" y="424"/>
                </a:lnTo>
                <a:lnTo>
                  <a:pt x="454" y="418"/>
                </a:lnTo>
                <a:lnTo>
                  <a:pt x="458" y="415"/>
                </a:lnTo>
                <a:lnTo>
                  <a:pt x="465" y="412"/>
                </a:lnTo>
                <a:lnTo>
                  <a:pt x="471" y="409"/>
                </a:lnTo>
                <a:lnTo>
                  <a:pt x="473" y="408"/>
                </a:lnTo>
                <a:lnTo>
                  <a:pt x="480" y="402"/>
                </a:lnTo>
                <a:lnTo>
                  <a:pt x="487" y="397"/>
                </a:lnTo>
                <a:lnTo>
                  <a:pt x="497" y="394"/>
                </a:lnTo>
                <a:lnTo>
                  <a:pt x="510" y="391"/>
                </a:lnTo>
                <a:lnTo>
                  <a:pt x="515" y="392"/>
                </a:lnTo>
                <a:lnTo>
                  <a:pt x="519" y="393"/>
                </a:lnTo>
                <a:lnTo>
                  <a:pt x="523" y="394"/>
                </a:lnTo>
                <a:lnTo>
                  <a:pt x="526" y="393"/>
                </a:lnTo>
                <a:lnTo>
                  <a:pt x="530" y="389"/>
                </a:lnTo>
                <a:lnTo>
                  <a:pt x="530" y="384"/>
                </a:lnTo>
                <a:lnTo>
                  <a:pt x="532" y="379"/>
                </a:lnTo>
                <a:lnTo>
                  <a:pt x="532" y="372"/>
                </a:lnTo>
                <a:lnTo>
                  <a:pt x="532" y="368"/>
                </a:lnTo>
                <a:lnTo>
                  <a:pt x="532" y="365"/>
                </a:lnTo>
                <a:lnTo>
                  <a:pt x="534" y="364"/>
                </a:lnTo>
                <a:lnTo>
                  <a:pt x="535" y="362"/>
                </a:lnTo>
                <a:lnTo>
                  <a:pt x="541" y="359"/>
                </a:lnTo>
                <a:lnTo>
                  <a:pt x="548" y="355"/>
                </a:lnTo>
                <a:lnTo>
                  <a:pt x="548" y="351"/>
                </a:lnTo>
                <a:lnTo>
                  <a:pt x="547" y="347"/>
                </a:lnTo>
                <a:lnTo>
                  <a:pt x="547" y="344"/>
                </a:lnTo>
                <a:lnTo>
                  <a:pt x="547" y="339"/>
                </a:lnTo>
                <a:lnTo>
                  <a:pt x="548" y="335"/>
                </a:lnTo>
                <a:lnTo>
                  <a:pt x="548" y="334"/>
                </a:lnTo>
                <a:lnTo>
                  <a:pt x="548" y="333"/>
                </a:lnTo>
                <a:lnTo>
                  <a:pt x="550" y="325"/>
                </a:lnTo>
                <a:lnTo>
                  <a:pt x="548" y="318"/>
                </a:lnTo>
                <a:lnTo>
                  <a:pt x="543" y="312"/>
                </a:lnTo>
                <a:lnTo>
                  <a:pt x="537" y="304"/>
                </a:lnTo>
                <a:lnTo>
                  <a:pt x="537" y="302"/>
                </a:lnTo>
                <a:lnTo>
                  <a:pt x="534" y="300"/>
                </a:lnTo>
                <a:lnTo>
                  <a:pt x="528" y="296"/>
                </a:lnTo>
                <a:lnTo>
                  <a:pt x="524" y="294"/>
                </a:lnTo>
                <a:lnTo>
                  <a:pt x="519" y="293"/>
                </a:lnTo>
                <a:lnTo>
                  <a:pt x="513" y="293"/>
                </a:lnTo>
                <a:lnTo>
                  <a:pt x="511" y="293"/>
                </a:lnTo>
                <a:lnTo>
                  <a:pt x="510" y="290"/>
                </a:lnTo>
                <a:lnTo>
                  <a:pt x="510" y="289"/>
                </a:lnTo>
                <a:lnTo>
                  <a:pt x="510" y="288"/>
                </a:lnTo>
                <a:lnTo>
                  <a:pt x="510" y="289"/>
                </a:lnTo>
                <a:lnTo>
                  <a:pt x="508" y="289"/>
                </a:lnTo>
                <a:lnTo>
                  <a:pt x="506" y="288"/>
                </a:lnTo>
                <a:lnTo>
                  <a:pt x="502" y="285"/>
                </a:lnTo>
                <a:lnTo>
                  <a:pt x="499" y="283"/>
                </a:lnTo>
                <a:lnTo>
                  <a:pt x="495" y="280"/>
                </a:lnTo>
                <a:lnTo>
                  <a:pt x="493" y="277"/>
                </a:lnTo>
                <a:lnTo>
                  <a:pt x="491" y="276"/>
                </a:lnTo>
                <a:lnTo>
                  <a:pt x="493" y="273"/>
                </a:lnTo>
                <a:lnTo>
                  <a:pt x="493" y="272"/>
                </a:lnTo>
                <a:lnTo>
                  <a:pt x="493" y="271"/>
                </a:lnTo>
                <a:lnTo>
                  <a:pt x="495" y="271"/>
                </a:lnTo>
                <a:lnTo>
                  <a:pt x="499" y="270"/>
                </a:lnTo>
                <a:lnTo>
                  <a:pt x="502" y="268"/>
                </a:lnTo>
                <a:lnTo>
                  <a:pt x="506" y="265"/>
                </a:lnTo>
                <a:lnTo>
                  <a:pt x="511" y="262"/>
                </a:lnTo>
                <a:lnTo>
                  <a:pt x="515" y="260"/>
                </a:lnTo>
                <a:lnTo>
                  <a:pt x="517" y="259"/>
                </a:lnTo>
                <a:lnTo>
                  <a:pt x="515" y="246"/>
                </a:lnTo>
                <a:lnTo>
                  <a:pt x="521" y="234"/>
                </a:lnTo>
                <a:lnTo>
                  <a:pt x="532" y="223"/>
                </a:lnTo>
                <a:lnTo>
                  <a:pt x="548" y="215"/>
                </a:lnTo>
                <a:lnTo>
                  <a:pt x="554" y="218"/>
                </a:lnTo>
                <a:lnTo>
                  <a:pt x="558" y="220"/>
                </a:lnTo>
                <a:lnTo>
                  <a:pt x="561" y="223"/>
                </a:lnTo>
                <a:lnTo>
                  <a:pt x="569" y="225"/>
                </a:lnTo>
                <a:lnTo>
                  <a:pt x="574" y="223"/>
                </a:lnTo>
                <a:lnTo>
                  <a:pt x="578" y="221"/>
                </a:lnTo>
                <a:lnTo>
                  <a:pt x="582" y="219"/>
                </a:lnTo>
                <a:lnTo>
                  <a:pt x="583" y="218"/>
                </a:lnTo>
                <a:lnTo>
                  <a:pt x="583" y="216"/>
                </a:lnTo>
                <a:lnTo>
                  <a:pt x="583" y="212"/>
                </a:lnTo>
                <a:lnTo>
                  <a:pt x="583" y="206"/>
                </a:lnTo>
                <a:lnTo>
                  <a:pt x="582" y="200"/>
                </a:lnTo>
                <a:lnTo>
                  <a:pt x="580" y="196"/>
                </a:lnTo>
                <a:lnTo>
                  <a:pt x="576" y="194"/>
                </a:lnTo>
                <a:lnTo>
                  <a:pt x="572" y="192"/>
                </a:lnTo>
                <a:lnTo>
                  <a:pt x="561" y="189"/>
                </a:lnTo>
                <a:lnTo>
                  <a:pt x="550" y="184"/>
                </a:lnTo>
                <a:lnTo>
                  <a:pt x="537" y="180"/>
                </a:lnTo>
                <a:lnTo>
                  <a:pt x="534" y="178"/>
                </a:lnTo>
                <a:lnTo>
                  <a:pt x="532" y="177"/>
                </a:lnTo>
                <a:lnTo>
                  <a:pt x="530" y="177"/>
                </a:lnTo>
                <a:lnTo>
                  <a:pt x="521" y="171"/>
                </a:lnTo>
                <a:lnTo>
                  <a:pt x="508" y="166"/>
                </a:lnTo>
                <a:lnTo>
                  <a:pt x="493" y="161"/>
                </a:lnTo>
                <a:lnTo>
                  <a:pt x="478" y="158"/>
                </a:lnTo>
                <a:lnTo>
                  <a:pt x="465" y="147"/>
                </a:lnTo>
                <a:lnTo>
                  <a:pt x="452" y="136"/>
                </a:lnTo>
                <a:lnTo>
                  <a:pt x="449" y="131"/>
                </a:lnTo>
                <a:lnTo>
                  <a:pt x="445" y="125"/>
                </a:lnTo>
                <a:lnTo>
                  <a:pt x="441" y="119"/>
                </a:lnTo>
                <a:lnTo>
                  <a:pt x="436" y="114"/>
                </a:lnTo>
                <a:lnTo>
                  <a:pt x="428" y="108"/>
                </a:lnTo>
                <a:lnTo>
                  <a:pt x="419" y="103"/>
                </a:lnTo>
                <a:lnTo>
                  <a:pt x="410" y="98"/>
                </a:lnTo>
                <a:lnTo>
                  <a:pt x="403" y="92"/>
                </a:lnTo>
                <a:lnTo>
                  <a:pt x="404" y="90"/>
                </a:lnTo>
                <a:lnTo>
                  <a:pt x="404" y="89"/>
                </a:lnTo>
                <a:lnTo>
                  <a:pt x="404" y="88"/>
                </a:lnTo>
                <a:lnTo>
                  <a:pt x="401" y="87"/>
                </a:lnTo>
                <a:lnTo>
                  <a:pt x="395" y="86"/>
                </a:lnTo>
                <a:lnTo>
                  <a:pt x="391" y="85"/>
                </a:lnTo>
                <a:lnTo>
                  <a:pt x="390" y="85"/>
                </a:lnTo>
                <a:lnTo>
                  <a:pt x="384" y="80"/>
                </a:lnTo>
                <a:lnTo>
                  <a:pt x="380" y="75"/>
                </a:lnTo>
                <a:lnTo>
                  <a:pt x="377" y="69"/>
                </a:lnTo>
                <a:lnTo>
                  <a:pt x="371" y="64"/>
                </a:lnTo>
                <a:lnTo>
                  <a:pt x="366" y="57"/>
                </a:lnTo>
                <a:lnTo>
                  <a:pt x="360" y="52"/>
                </a:lnTo>
                <a:lnTo>
                  <a:pt x="351" y="47"/>
                </a:lnTo>
                <a:lnTo>
                  <a:pt x="342" y="42"/>
                </a:lnTo>
                <a:lnTo>
                  <a:pt x="340" y="39"/>
                </a:lnTo>
                <a:lnTo>
                  <a:pt x="336" y="36"/>
                </a:lnTo>
                <a:lnTo>
                  <a:pt x="329" y="27"/>
                </a:lnTo>
                <a:lnTo>
                  <a:pt x="319" y="18"/>
                </a:lnTo>
                <a:lnTo>
                  <a:pt x="314" y="15"/>
                </a:lnTo>
                <a:lnTo>
                  <a:pt x="310" y="12"/>
                </a:lnTo>
                <a:lnTo>
                  <a:pt x="307" y="7"/>
                </a:lnTo>
                <a:lnTo>
                  <a:pt x="301" y="4"/>
                </a:lnTo>
                <a:lnTo>
                  <a:pt x="292" y="2"/>
                </a:lnTo>
                <a:lnTo>
                  <a:pt x="284" y="0"/>
                </a:lnTo>
                <a:lnTo>
                  <a:pt x="281" y="3"/>
                </a:lnTo>
                <a:lnTo>
                  <a:pt x="279" y="6"/>
                </a:lnTo>
                <a:lnTo>
                  <a:pt x="275" y="8"/>
                </a:lnTo>
                <a:lnTo>
                  <a:pt x="270" y="10"/>
                </a:lnTo>
                <a:lnTo>
                  <a:pt x="259" y="9"/>
                </a:lnTo>
                <a:lnTo>
                  <a:pt x="251" y="8"/>
                </a:lnTo>
                <a:lnTo>
                  <a:pt x="242" y="8"/>
                </a:lnTo>
                <a:lnTo>
                  <a:pt x="233" y="9"/>
                </a:lnTo>
                <a:lnTo>
                  <a:pt x="229" y="15"/>
                </a:lnTo>
                <a:lnTo>
                  <a:pt x="225" y="19"/>
                </a:lnTo>
                <a:lnTo>
                  <a:pt x="216" y="29"/>
                </a:lnTo>
                <a:lnTo>
                  <a:pt x="209" y="29"/>
                </a:lnTo>
                <a:lnTo>
                  <a:pt x="205" y="29"/>
                </a:lnTo>
                <a:lnTo>
                  <a:pt x="198" y="33"/>
                </a:lnTo>
                <a:lnTo>
                  <a:pt x="192" y="38"/>
                </a:lnTo>
                <a:lnTo>
                  <a:pt x="187" y="40"/>
                </a:lnTo>
                <a:lnTo>
                  <a:pt x="179" y="42"/>
                </a:lnTo>
                <a:lnTo>
                  <a:pt x="174" y="42"/>
                </a:lnTo>
                <a:lnTo>
                  <a:pt x="168" y="42"/>
                </a:lnTo>
                <a:lnTo>
                  <a:pt x="159" y="47"/>
                </a:lnTo>
                <a:lnTo>
                  <a:pt x="153" y="53"/>
                </a:lnTo>
                <a:lnTo>
                  <a:pt x="148" y="60"/>
                </a:lnTo>
                <a:lnTo>
                  <a:pt x="153" y="69"/>
                </a:lnTo>
                <a:lnTo>
                  <a:pt x="155" y="71"/>
                </a:lnTo>
                <a:lnTo>
                  <a:pt x="157" y="73"/>
                </a:lnTo>
                <a:lnTo>
                  <a:pt x="146" y="82"/>
                </a:lnTo>
                <a:lnTo>
                  <a:pt x="142" y="83"/>
                </a:lnTo>
                <a:lnTo>
                  <a:pt x="137" y="84"/>
                </a:lnTo>
                <a:lnTo>
                  <a:pt x="133" y="85"/>
                </a:lnTo>
                <a:lnTo>
                  <a:pt x="131" y="85"/>
                </a:lnTo>
                <a:lnTo>
                  <a:pt x="127" y="89"/>
                </a:lnTo>
                <a:lnTo>
                  <a:pt x="126" y="93"/>
                </a:lnTo>
                <a:lnTo>
                  <a:pt x="127" y="96"/>
                </a:lnTo>
                <a:lnTo>
                  <a:pt x="131" y="101"/>
                </a:lnTo>
                <a:lnTo>
                  <a:pt x="124" y="106"/>
                </a:lnTo>
                <a:lnTo>
                  <a:pt x="118" y="110"/>
                </a:lnTo>
                <a:lnTo>
                  <a:pt x="105" y="115"/>
                </a:lnTo>
                <a:lnTo>
                  <a:pt x="91" y="117"/>
                </a:lnTo>
                <a:lnTo>
                  <a:pt x="81" y="118"/>
                </a:lnTo>
                <a:lnTo>
                  <a:pt x="70" y="118"/>
                </a:lnTo>
                <a:lnTo>
                  <a:pt x="61" y="118"/>
                </a:lnTo>
                <a:lnTo>
                  <a:pt x="54" y="118"/>
                </a:lnTo>
                <a:lnTo>
                  <a:pt x="50" y="120"/>
                </a:lnTo>
                <a:lnTo>
                  <a:pt x="46" y="123"/>
                </a:lnTo>
                <a:lnTo>
                  <a:pt x="41" y="129"/>
                </a:lnTo>
                <a:lnTo>
                  <a:pt x="37" y="132"/>
                </a:lnTo>
                <a:lnTo>
                  <a:pt x="31" y="135"/>
                </a:lnTo>
                <a:lnTo>
                  <a:pt x="26" y="138"/>
                </a:lnTo>
                <a:lnTo>
                  <a:pt x="20" y="143"/>
                </a:lnTo>
                <a:lnTo>
                  <a:pt x="13" y="148"/>
                </a:lnTo>
                <a:lnTo>
                  <a:pt x="9" y="152"/>
                </a:lnTo>
                <a:lnTo>
                  <a:pt x="6" y="160"/>
                </a:lnTo>
                <a:lnTo>
                  <a:pt x="0" y="167"/>
                </a:lnTo>
                <a:lnTo>
                  <a:pt x="6" y="158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PE"/>
          </a:p>
        </p:txBody>
      </p:sp>
      <p:sp>
        <p:nvSpPr>
          <p:cNvPr id="39" name="Ayacucho"/>
          <p:cNvSpPr>
            <a:spLocks/>
          </p:cNvSpPr>
          <p:nvPr/>
        </p:nvSpPr>
        <p:spPr bwMode="auto">
          <a:xfrm>
            <a:off x="6086746" y="4553602"/>
            <a:ext cx="625475" cy="865187"/>
          </a:xfrm>
          <a:custGeom>
            <a:avLst/>
            <a:gdLst>
              <a:gd name="T0" fmla="*/ 1373532183 w 702"/>
              <a:gd name="T1" fmla="*/ 2147483647 h 584"/>
              <a:gd name="T2" fmla="*/ 1373532183 w 702"/>
              <a:gd name="T3" fmla="*/ 2147483647 h 584"/>
              <a:gd name="T4" fmla="*/ 1373532183 w 702"/>
              <a:gd name="T5" fmla="*/ 2147483647 h 584"/>
              <a:gd name="T6" fmla="*/ 1373532183 w 702"/>
              <a:gd name="T7" fmla="*/ 2147483647 h 584"/>
              <a:gd name="T8" fmla="*/ 1373532183 w 702"/>
              <a:gd name="T9" fmla="*/ 2147483647 h 584"/>
              <a:gd name="T10" fmla="*/ 1373532183 w 702"/>
              <a:gd name="T11" fmla="*/ 2147483647 h 584"/>
              <a:gd name="T12" fmla="*/ 1373532183 w 702"/>
              <a:gd name="T13" fmla="*/ 2147483647 h 584"/>
              <a:gd name="T14" fmla="*/ 1373532183 w 702"/>
              <a:gd name="T15" fmla="*/ 2147483647 h 584"/>
              <a:gd name="T16" fmla="*/ 1373532183 w 702"/>
              <a:gd name="T17" fmla="*/ 2147483647 h 584"/>
              <a:gd name="T18" fmla="*/ 1373532183 w 702"/>
              <a:gd name="T19" fmla="*/ 2147483647 h 584"/>
              <a:gd name="T20" fmla="*/ 1373532183 w 702"/>
              <a:gd name="T21" fmla="*/ 2147483647 h 584"/>
              <a:gd name="T22" fmla="*/ 1373532183 w 702"/>
              <a:gd name="T23" fmla="*/ 2147483647 h 584"/>
              <a:gd name="T24" fmla="*/ 1373532183 w 702"/>
              <a:gd name="T25" fmla="*/ 2147483647 h 584"/>
              <a:gd name="T26" fmla="*/ 1373532183 w 702"/>
              <a:gd name="T27" fmla="*/ 2147483647 h 584"/>
              <a:gd name="T28" fmla="*/ 1373532183 w 702"/>
              <a:gd name="T29" fmla="*/ 2147483647 h 584"/>
              <a:gd name="T30" fmla="*/ 1373532183 w 702"/>
              <a:gd name="T31" fmla="*/ 2147483647 h 584"/>
              <a:gd name="T32" fmla="*/ 1373532183 w 702"/>
              <a:gd name="T33" fmla="*/ 2147483647 h 584"/>
              <a:gd name="T34" fmla="*/ 1373532183 w 702"/>
              <a:gd name="T35" fmla="*/ 2147483647 h 584"/>
              <a:gd name="T36" fmla="*/ 1373532183 w 702"/>
              <a:gd name="T37" fmla="*/ 2147483647 h 584"/>
              <a:gd name="T38" fmla="*/ 1373532183 w 702"/>
              <a:gd name="T39" fmla="*/ 2147483647 h 584"/>
              <a:gd name="T40" fmla="*/ 1373532183 w 702"/>
              <a:gd name="T41" fmla="*/ 2147483647 h 584"/>
              <a:gd name="T42" fmla="*/ 1373532183 w 702"/>
              <a:gd name="T43" fmla="*/ 2147483647 h 584"/>
              <a:gd name="T44" fmla="*/ 1373532183 w 702"/>
              <a:gd name="T45" fmla="*/ 2147483647 h 584"/>
              <a:gd name="T46" fmla="*/ 1373532183 w 702"/>
              <a:gd name="T47" fmla="*/ 2147483647 h 584"/>
              <a:gd name="T48" fmla="*/ 1373532183 w 702"/>
              <a:gd name="T49" fmla="*/ 2147483647 h 584"/>
              <a:gd name="T50" fmla="*/ 0 w 702"/>
              <a:gd name="T51" fmla="*/ 2147483647 h 584"/>
              <a:gd name="T52" fmla="*/ 1373532183 w 702"/>
              <a:gd name="T53" fmla="*/ 2147483647 h 584"/>
              <a:gd name="T54" fmla="*/ 1373532183 w 702"/>
              <a:gd name="T55" fmla="*/ 2147483647 h 584"/>
              <a:gd name="T56" fmla="*/ 1373532183 w 702"/>
              <a:gd name="T57" fmla="*/ 2147483647 h 584"/>
              <a:gd name="T58" fmla="*/ 1373532183 w 702"/>
              <a:gd name="T59" fmla="*/ 2147483647 h 584"/>
              <a:gd name="T60" fmla="*/ 1373532183 w 702"/>
              <a:gd name="T61" fmla="*/ 2147483647 h 584"/>
              <a:gd name="T62" fmla="*/ 1373532183 w 702"/>
              <a:gd name="T63" fmla="*/ 2147483647 h 584"/>
              <a:gd name="T64" fmla="*/ 1373532183 w 702"/>
              <a:gd name="T65" fmla="*/ 2147483647 h 584"/>
              <a:gd name="T66" fmla="*/ 1373532183 w 702"/>
              <a:gd name="T67" fmla="*/ 2147483647 h 584"/>
              <a:gd name="T68" fmla="*/ 1373532183 w 702"/>
              <a:gd name="T69" fmla="*/ 2147483647 h 584"/>
              <a:gd name="T70" fmla="*/ 1373532183 w 702"/>
              <a:gd name="T71" fmla="*/ 2147483647 h 584"/>
              <a:gd name="T72" fmla="*/ 1373532183 w 702"/>
              <a:gd name="T73" fmla="*/ 2147483647 h 584"/>
              <a:gd name="T74" fmla="*/ 1373532183 w 702"/>
              <a:gd name="T75" fmla="*/ 2147483647 h 584"/>
              <a:gd name="T76" fmla="*/ 1373532183 w 702"/>
              <a:gd name="T77" fmla="*/ 2147483647 h 584"/>
              <a:gd name="T78" fmla="*/ 1373532183 w 702"/>
              <a:gd name="T79" fmla="*/ 2147483647 h 584"/>
              <a:gd name="T80" fmla="*/ 1373532183 w 702"/>
              <a:gd name="T81" fmla="*/ 2147483647 h 584"/>
              <a:gd name="T82" fmla="*/ 1373532183 w 702"/>
              <a:gd name="T83" fmla="*/ 2147483647 h 584"/>
              <a:gd name="T84" fmla="*/ 1373532183 w 702"/>
              <a:gd name="T85" fmla="*/ 2147483647 h 584"/>
              <a:gd name="T86" fmla="*/ 1373532183 w 702"/>
              <a:gd name="T87" fmla="*/ 2147483647 h 584"/>
              <a:gd name="T88" fmla="*/ 1373532183 w 702"/>
              <a:gd name="T89" fmla="*/ 2147483647 h 584"/>
              <a:gd name="T90" fmla="*/ 1373532183 w 702"/>
              <a:gd name="T91" fmla="*/ 2147483647 h 584"/>
              <a:gd name="T92" fmla="*/ 1373532183 w 702"/>
              <a:gd name="T93" fmla="*/ 2147483647 h 584"/>
              <a:gd name="T94" fmla="*/ 1373532183 w 702"/>
              <a:gd name="T95" fmla="*/ 2147483647 h 584"/>
              <a:gd name="T96" fmla="*/ 1373532183 w 702"/>
              <a:gd name="T97" fmla="*/ 2147483647 h 584"/>
              <a:gd name="T98" fmla="*/ 1373532183 w 702"/>
              <a:gd name="T99" fmla="*/ 2147483647 h 584"/>
              <a:gd name="T100" fmla="*/ 1373532183 w 702"/>
              <a:gd name="T101" fmla="*/ 2147483647 h 584"/>
              <a:gd name="T102" fmla="*/ 1373532183 w 702"/>
              <a:gd name="T103" fmla="*/ 2147483647 h 584"/>
              <a:gd name="T104" fmla="*/ 1373532183 w 702"/>
              <a:gd name="T105" fmla="*/ 2147483647 h 584"/>
              <a:gd name="T106" fmla="*/ 1373532183 w 702"/>
              <a:gd name="T107" fmla="*/ 2147483647 h 584"/>
              <a:gd name="T108" fmla="*/ 1373532183 w 702"/>
              <a:gd name="T109" fmla="*/ 2147483647 h 584"/>
              <a:gd name="T110" fmla="*/ 1373532183 w 702"/>
              <a:gd name="T111" fmla="*/ 2147483647 h 584"/>
              <a:gd name="T112" fmla="*/ 1373532183 w 702"/>
              <a:gd name="T113" fmla="*/ 2147483647 h 584"/>
              <a:gd name="T114" fmla="*/ 1373532183 w 702"/>
              <a:gd name="T115" fmla="*/ 2147483647 h 584"/>
              <a:gd name="T116" fmla="*/ 1373532183 w 702"/>
              <a:gd name="T117" fmla="*/ 2147483647 h 584"/>
              <a:gd name="T118" fmla="*/ 1373532183 w 702"/>
              <a:gd name="T119" fmla="*/ 2147483647 h 584"/>
              <a:gd name="T120" fmla="*/ 1373532183 w 702"/>
              <a:gd name="T121" fmla="*/ 2147483647 h 584"/>
              <a:gd name="T122" fmla="*/ 1373532183 w 702"/>
              <a:gd name="T123" fmla="*/ 2147483647 h 58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702"/>
              <a:gd name="T187" fmla="*/ 0 h 584"/>
              <a:gd name="T188" fmla="*/ 702 w 702"/>
              <a:gd name="T189" fmla="*/ 584 h 58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702" h="584">
                <a:moveTo>
                  <a:pt x="587" y="217"/>
                </a:moveTo>
                <a:lnTo>
                  <a:pt x="580" y="211"/>
                </a:lnTo>
                <a:lnTo>
                  <a:pt x="575" y="205"/>
                </a:lnTo>
                <a:lnTo>
                  <a:pt x="569" y="200"/>
                </a:lnTo>
                <a:lnTo>
                  <a:pt x="560" y="195"/>
                </a:lnTo>
                <a:lnTo>
                  <a:pt x="554" y="189"/>
                </a:lnTo>
                <a:lnTo>
                  <a:pt x="551" y="183"/>
                </a:lnTo>
                <a:lnTo>
                  <a:pt x="543" y="169"/>
                </a:lnTo>
                <a:lnTo>
                  <a:pt x="536" y="156"/>
                </a:lnTo>
                <a:lnTo>
                  <a:pt x="530" y="151"/>
                </a:lnTo>
                <a:lnTo>
                  <a:pt x="521" y="146"/>
                </a:lnTo>
                <a:lnTo>
                  <a:pt x="519" y="144"/>
                </a:lnTo>
                <a:lnTo>
                  <a:pt x="517" y="141"/>
                </a:lnTo>
                <a:lnTo>
                  <a:pt x="515" y="140"/>
                </a:lnTo>
                <a:lnTo>
                  <a:pt x="512" y="139"/>
                </a:lnTo>
                <a:lnTo>
                  <a:pt x="508" y="138"/>
                </a:lnTo>
                <a:lnTo>
                  <a:pt x="506" y="137"/>
                </a:lnTo>
                <a:lnTo>
                  <a:pt x="504" y="133"/>
                </a:lnTo>
                <a:lnTo>
                  <a:pt x="503" y="130"/>
                </a:lnTo>
                <a:lnTo>
                  <a:pt x="503" y="125"/>
                </a:lnTo>
                <a:lnTo>
                  <a:pt x="499" y="120"/>
                </a:lnTo>
                <a:lnTo>
                  <a:pt x="495" y="118"/>
                </a:lnTo>
                <a:lnTo>
                  <a:pt x="490" y="115"/>
                </a:lnTo>
                <a:lnTo>
                  <a:pt x="482" y="108"/>
                </a:lnTo>
                <a:lnTo>
                  <a:pt x="477" y="101"/>
                </a:lnTo>
                <a:lnTo>
                  <a:pt x="469" y="93"/>
                </a:lnTo>
                <a:lnTo>
                  <a:pt x="462" y="86"/>
                </a:lnTo>
                <a:lnTo>
                  <a:pt x="453" y="81"/>
                </a:lnTo>
                <a:lnTo>
                  <a:pt x="443" y="76"/>
                </a:lnTo>
                <a:lnTo>
                  <a:pt x="432" y="71"/>
                </a:lnTo>
                <a:lnTo>
                  <a:pt x="423" y="64"/>
                </a:lnTo>
                <a:lnTo>
                  <a:pt x="418" y="55"/>
                </a:lnTo>
                <a:lnTo>
                  <a:pt x="412" y="46"/>
                </a:lnTo>
                <a:lnTo>
                  <a:pt x="405" y="38"/>
                </a:lnTo>
                <a:lnTo>
                  <a:pt x="392" y="31"/>
                </a:lnTo>
                <a:lnTo>
                  <a:pt x="384" y="32"/>
                </a:lnTo>
                <a:lnTo>
                  <a:pt x="381" y="31"/>
                </a:lnTo>
                <a:lnTo>
                  <a:pt x="379" y="28"/>
                </a:lnTo>
                <a:lnTo>
                  <a:pt x="377" y="24"/>
                </a:lnTo>
                <a:lnTo>
                  <a:pt x="377" y="20"/>
                </a:lnTo>
                <a:lnTo>
                  <a:pt x="373" y="16"/>
                </a:lnTo>
                <a:lnTo>
                  <a:pt x="370" y="13"/>
                </a:lnTo>
                <a:lnTo>
                  <a:pt x="360" y="10"/>
                </a:lnTo>
                <a:lnTo>
                  <a:pt x="353" y="12"/>
                </a:lnTo>
                <a:lnTo>
                  <a:pt x="347" y="13"/>
                </a:lnTo>
                <a:lnTo>
                  <a:pt x="342" y="17"/>
                </a:lnTo>
                <a:lnTo>
                  <a:pt x="336" y="20"/>
                </a:lnTo>
                <a:lnTo>
                  <a:pt x="333" y="22"/>
                </a:lnTo>
                <a:lnTo>
                  <a:pt x="327" y="23"/>
                </a:lnTo>
                <a:lnTo>
                  <a:pt x="320" y="20"/>
                </a:lnTo>
                <a:lnTo>
                  <a:pt x="316" y="18"/>
                </a:lnTo>
                <a:lnTo>
                  <a:pt x="314" y="16"/>
                </a:lnTo>
                <a:lnTo>
                  <a:pt x="312" y="15"/>
                </a:lnTo>
                <a:lnTo>
                  <a:pt x="311" y="14"/>
                </a:lnTo>
                <a:lnTo>
                  <a:pt x="307" y="14"/>
                </a:lnTo>
                <a:lnTo>
                  <a:pt x="301" y="13"/>
                </a:lnTo>
                <a:lnTo>
                  <a:pt x="288" y="12"/>
                </a:lnTo>
                <a:lnTo>
                  <a:pt x="277" y="8"/>
                </a:lnTo>
                <a:lnTo>
                  <a:pt x="268" y="4"/>
                </a:lnTo>
                <a:lnTo>
                  <a:pt x="261" y="1"/>
                </a:lnTo>
                <a:lnTo>
                  <a:pt x="259" y="0"/>
                </a:lnTo>
                <a:lnTo>
                  <a:pt x="257" y="0"/>
                </a:lnTo>
                <a:lnTo>
                  <a:pt x="251" y="4"/>
                </a:lnTo>
                <a:lnTo>
                  <a:pt x="250" y="6"/>
                </a:lnTo>
                <a:lnTo>
                  <a:pt x="248" y="8"/>
                </a:lnTo>
                <a:lnTo>
                  <a:pt x="250" y="9"/>
                </a:lnTo>
                <a:lnTo>
                  <a:pt x="250" y="10"/>
                </a:lnTo>
                <a:lnTo>
                  <a:pt x="250" y="11"/>
                </a:lnTo>
                <a:lnTo>
                  <a:pt x="246" y="13"/>
                </a:lnTo>
                <a:lnTo>
                  <a:pt x="240" y="16"/>
                </a:lnTo>
                <a:lnTo>
                  <a:pt x="233" y="12"/>
                </a:lnTo>
                <a:lnTo>
                  <a:pt x="229" y="10"/>
                </a:lnTo>
                <a:lnTo>
                  <a:pt x="227" y="9"/>
                </a:lnTo>
                <a:lnTo>
                  <a:pt x="229" y="12"/>
                </a:lnTo>
                <a:lnTo>
                  <a:pt x="229" y="14"/>
                </a:lnTo>
                <a:lnTo>
                  <a:pt x="226" y="16"/>
                </a:lnTo>
                <a:lnTo>
                  <a:pt x="220" y="17"/>
                </a:lnTo>
                <a:lnTo>
                  <a:pt x="215" y="17"/>
                </a:lnTo>
                <a:lnTo>
                  <a:pt x="202" y="18"/>
                </a:lnTo>
                <a:lnTo>
                  <a:pt x="196" y="20"/>
                </a:lnTo>
                <a:lnTo>
                  <a:pt x="191" y="23"/>
                </a:lnTo>
                <a:lnTo>
                  <a:pt x="189" y="24"/>
                </a:lnTo>
                <a:lnTo>
                  <a:pt x="189" y="26"/>
                </a:lnTo>
                <a:lnTo>
                  <a:pt x="191" y="28"/>
                </a:lnTo>
                <a:lnTo>
                  <a:pt x="194" y="31"/>
                </a:lnTo>
                <a:lnTo>
                  <a:pt x="200" y="33"/>
                </a:lnTo>
                <a:lnTo>
                  <a:pt x="205" y="33"/>
                </a:lnTo>
                <a:lnTo>
                  <a:pt x="209" y="34"/>
                </a:lnTo>
                <a:lnTo>
                  <a:pt x="215" y="35"/>
                </a:lnTo>
                <a:lnTo>
                  <a:pt x="222" y="38"/>
                </a:lnTo>
                <a:lnTo>
                  <a:pt x="229" y="40"/>
                </a:lnTo>
                <a:lnTo>
                  <a:pt x="235" y="42"/>
                </a:lnTo>
                <a:lnTo>
                  <a:pt x="237" y="43"/>
                </a:lnTo>
                <a:lnTo>
                  <a:pt x="239" y="47"/>
                </a:lnTo>
                <a:lnTo>
                  <a:pt x="240" y="50"/>
                </a:lnTo>
                <a:lnTo>
                  <a:pt x="242" y="53"/>
                </a:lnTo>
                <a:lnTo>
                  <a:pt x="242" y="54"/>
                </a:lnTo>
                <a:lnTo>
                  <a:pt x="246" y="56"/>
                </a:lnTo>
                <a:lnTo>
                  <a:pt x="250" y="58"/>
                </a:lnTo>
                <a:lnTo>
                  <a:pt x="253" y="61"/>
                </a:lnTo>
                <a:lnTo>
                  <a:pt x="255" y="65"/>
                </a:lnTo>
                <a:lnTo>
                  <a:pt x="257" y="67"/>
                </a:lnTo>
                <a:lnTo>
                  <a:pt x="257" y="66"/>
                </a:lnTo>
                <a:lnTo>
                  <a:pt x="255" y="66"/>
                </a:lnTo>
                <a:lnTo>
                  <a:pt x="255" y="65"/>
                </a:lnTo>
                <a:lnTo>
                  <a:pt x="255" y="67"/>
                </a:lnTo>
                <a:lnTo>
                  <a:pt x="255" y="69"/>
                </a:lnTo>
                <a:lnTo>
                  <a:pt x="257" y="72"/>
                </a:lnTo>
                <a:lnTo>
                  <a:pt x="259" y="75"/>
                </a:lnTo>
                <a:lnTo>
                  <a:pt x="261" y="80"/>
                </a:lnTo>
                <a:lnTo>
                  <a:pt x="263" y="84"/>
                </a:lnTo>
                <a:lnTo>
                  <a:pt x="264" y="88"/>
                </a:lnTo>
                <a:lnTo>
                  <a:pt x="268" y="91"/>
                </a:lnTo>
                <a:lnTo>
                  <a:pt x="268" y="92"/>
                </a:lnTo>
                <a:lnTo>
                  <a:pt x="266" y="97"/>
                </a:lnTo>
                <a:lnTo>
                  <a:pt x="264" y="102"/>
                </a:lnTo>
                <a:lnTo>
                  <a:pt x="263" y="105"/>
                </a:lnTo>
                <a:lnTo>
                  <a:pt x="261" y="109"/>
                </a:lnTo>
                <a:lnTo>
                  <a:pt x="259" y="112"/>
                </a:lnTo>
                <a:lnTo>
                  <a:pt x="257" y="113"/>
                </a:lnTo>
                <a:lnTo>
                  <a:pt x="261" y="118"/>
                </a:lnTo>
                <a:lnTo>
                  <a:pt x="264" y="122"/>
                </a:lnTo>
                <a:lnTo>
                  <a:pt x="266" y="126"/>
                </a:lnTo>
                <a:lnTo>
                  <a:pt x="264" y="131"/>
                </a:lnTo>
                <a:lnTo>
                  <a:pt x="270" y="135"/>
                </a:lnTo>
                <a:lnTo>
                  <a:pt x="274" y="138"/>
                </a:lnTo>
                <a:lnTo>
                  <a:pt x="277" y="140"/>
                </a:lnTo>
                <a:lnTo>
                  <a:pt x="279" y="142"/>
                </a:lnTo>
                <a:lnTo>
                  <a:pt x="277" y="143"/>
                </a:lnTo>
                <a:lnTo>
                  <a:pt x="274" y="144"/>
                </a:lnTo>
                <a:lnTo>
                  <a:pt x="268" y="146"/>
                </a:lnTo>
                <a:lnTo>
                  <a:pt x="259" y="145"/>
                </a:lnTo>
                <a:lnTo>
                  <a:pt x="253" y="145"/>
                </a:lnTo>
                <a:lnTo>
                  <a:pt x="251" y="146"/>
                </a:lnTo>
                <a:lnTo>
                  <a:pt x="250" y="147"/>
                </a:lnTo>
                <a:lnTo>
                  <a:pt x="248" y="152"/>
                </a:lnTo>
                <a:lnTo>
                  <a:pt x="246" y="154"/>
                </a:lnTo>
                <a:lnTo>
                  <a:pt x="244" y="156"/>
                </a:lnTo>
                <a:lnTo>
                  <a:pt x="239" y="158"/>
                </a:lnTo>
                <a:lnTo>
                  <a:pt x="231" y="159"/>
                </a:lnTo>
                <a:lnTo>
                  <a:pt x="218" y="160"/>
                </a:lnTo>
                <a:lnTo>
                  <a:pt x="216" y="164"/>
                </a:lnTo>
                <a:lnTo>
                  <a:pt x="213" y="167"/>
                </a:lnTo>
                <a:lnTo>
                  <a:pt x="203" y="170"/>
                </a:lnTo>
                <a:lnTo>
                  <a:pt x="192" y="171"/>
                </a:lnTo>
                <a:lnTo>
                  <a:pt x="178" y="172"/>
                </a:lnTo>
                <a:lnTo>
                  <a:pt x="170" y="174"/>
                </a:lnTo>
                <a:lnTo>
                  <a:pt x="165" y="176"/>
                </a:lnTo>
                <a:lnTo>
                  <a:pt x="159" y="182"/>
                </a:lnTo>
                <a:lnTo>
                  <a:pt x="155" y="189"/>
                </a:lnTo>
                <a:lnTo>
                  <a:pt x="152" y="192"/>
                </a:lnTo>
                <a:lnTo>
                  <a:pt x="146" y="195"/>
                </a:lnTo>
                <a:lnTo>
                  <a:pt x="148" y="200"/>
                </a:lnTo>
                <a:lnTo>
                  <a:pt x="148" y="203"/>
                </a:lnTo>
                <a:lnTo>
                  <a:pt x="144" y="204"/>
                </a:lnTo>
                <a:lnTo>
                  <a:pt x="139" y="204"/>
                </a:lnTo>
                <a:lnTo>
                  <a:pt x="128" y="201"/>
                </a:lnTo>
                <a:lnTo>
                  <a:pt x="119" y="197"/>
                </a:lnTo>
                <a:lnTo>
                  <a:pt x="107" y="199"/>
                </a:lnTo>
                <a:lnTo>
                  <a:pt x="100" y="200"/>
                </a:lnTo>
                <a:lnTo>
                  <a:pt x="95" y="203"/>
                </a:lnTo>
                <a:lnTo>
                  <a:pt x="87" y="207"/>
                </a:lnTo>
                <a:lnTo>
                  <a:pt x="93" y="216"/>
                </a:lnTo>
                <a:lnTo>
                  <a:pt x="102" y="224"/>
                </a:lnTo>
                <a:lnTo>
                  <a:pt x="113" y="231"/>
                </a:lnTo>
                <a:lnTo>
                  <a:pt x="126" y="238"/>
                </a:lnTo>
                <a:lnTo>
                  <a:pt x="128" y="244"/>
                </a:lnTo>
                <a:lnTo>
                  <a:pt x="128" y="248"/>
                </a:lnTo>
                <a:lnTo>
                  <a:pt x="124" y="252"/>
                </a:lnTo>
                <a:lnTo>
                  <a:pt x="119" y="256"/>
                </a:lnTo>
                <a:lnTo>
                  <a:pt x="117" y="266"/>
                </a:lnTo>
                <a:lnTo>
                  <a:pt x="113" y="276"/>
                </a:lnTo>
                <a:lnTo>
                  <a:pt x="111" y="285"/>
                </a:lnTo>
                <a:lnTo>
                  <a:pt x="111" y="295"/>
                </a:lnTo>
                <a:lnTo>
                  <a:pt x="113" y="299"/>
                </a:lnTo>
                <a:lnTo>
                  <a:pt x="115" y="303"/>
                </a:lnTo>
                <a:lnTo>
                  <a:pt x="119" y="306"/>
                </a:lnTo>
                <a:lnTo>
                  <a:pt x="119" y="307"/>
                </a:lnTo>
                <a:lnTo>
                  <a:pt x="117" y="308"/>
                </a:lnTo>
                <a:lnTo>
                  <a:pt x="117" y="310"/>
                </a:lnTo>
                <a:lnTo>
                  <a:pt x="111" y="316"/>
                </a:lnTo>
                <a:lnTo>
                  <a:pt x="107" y="322"/>
                </a:lnTo>
                <a:lnTo>
                  <a:pt x="106" y="323"/>
                </a:lnTo>
                <a:lnTo>
                  <a:pt x="104" y="324"/>
                </a:lnTo>
                <a:lnTo>
                  <a:pt x="98" y="326"/>
                </a:lnTo>
                <a:lnTo>
                  <a:pt x="91" y="327"/>
                </a:lnTo>
                <a:lnTo>
                  <a:pt x="85" y="328"/>
                </a:lnTo>
                <a:lnTo>
                  <a:pt x="83" y="328"/>
                </a:lnTo>
                <a:lnTo>
                  <a:pt x="74" y="327"/>
                </a:lnTo>
                <a:lnTo>
                  <a:pt x="63" y="326"/>
                </a:lnTo>
                <a:lnTo>
                  <a:pt x="58" y="325"/>
                </a:lnTo>
                <a:lnTo>
                  <a:pt x="52" y="324"/>
                </a:lnTo>
                <a:lnTo>
                  <a:pt x="47" y="326"/>
                </a:lnTo>
                <a:lnTo>
                  <a:pt x="39" y="329"/>
                </a:lnTo>
                <a:lnTo>
                  <a:pt x="34" y="331"/>
                </a:lnTo>
                <a:lnTo>
                  <a:pt x="32" y="332"/>
                </a:lnTo>
                <a:lnTo>
                  <a:pt x="30" y="341"/>
                </a:lnTo>
                <a:lnTo>
                  <a:pt x="28" y="350"/>
                </a:lnTo>
                <a:lnTo>
                  <a:pt x="30" y="353"/>
                </a:lnTo>
                <a:lnTo>
                  <a:pt x="32" y="356"/>
                </a:lnTo>
                <a:lnTo>
                  <a:pt x="32" y="358"/>
                </a:lnTo>
                <a:lnTo>
                  <a:pt x="28" y="361"/>
                </a:lnTo>
                <a:lnTo>
                  <a:pt x="19" y="364"/>
                </a:lnTo>
                <a:lnTo>
                  <a:pt x="8" y="367"/>
                </a:lnTo>
                <a:lnTo>
                  <a:pt x="2" y="370"/>
                </a:lnTo>
                <a:lnTo>
                  <a:pt x="0" y="372"/>
                </a:lnTo>
                <a:lnTo>
                  <a:pt x="0" y="373"/>
                </a:lnTo>
                <a:lnTo>
                  <a:pt x="6" y="376"/>
                </a:lnTo>
                <a:lnTo>
                  <a:pt x="11" y="379"/>
                </a:lnTo>
                <a:lnTo>
                  <a:pt x="19" y="380"/>
                </a:lnTo>
                <a:lnTo>
                  <a:pt x="21" y="381"/>
                </a:lnTo>
                <a:lnTo>
                  <a:pt x="23" y="386"/>
                </a:lnTo>
                <a:lnTo>
                  <a:pt x="23" y="392"/>
                </a:lnTo>
                <a:lnTo>
                  <a:pt x="24" y="403"/>
                </a:lnTo>
                <a:lnTo>
                  <a:pt x="24" y="408"/>
                </a:lnTo>
                <a:lnTo>
                  <a:pt x="28" y="413"/>
                </a:lnTo>
                <a:lnTo>
                  <a:pt x="34" y="418"/>
                </a:lnTo>
                <a:lnTo>
                  <a:pt x="41" y="422"/>
                </a:lnTo>
                <a:lnTo>
                  <a:pt x="52" y="418"/>
                </a:lnTo>
                <a:lnTo>
                  <a:pt x="59" y="416"/>
                </a:lnTo>
                <a:lnTo>
                  <a:pt x="69" y="415"/>
                </a:lnTo>
                <a:lnTo>
                  <a:pt x="74" y="415"/>
                </a:lnTo>
                <a:lnTo>
                  <a:pt x="89" y="417"/>
                </a:lnTo>
                <a:lnTo>
                  <a:pt x="100" y="420"/>
                </a:lnTo>
                <a:lnTo>
                  <a:pt x="111" y="422"/>
                </a:lnTo>
                <a:lnTo>
                  <a:pt x="113" y="432"/>
                </a:lnTo>
                <a:lnTo>
                  <a:pt x="115" y="441"/>
                </a:lnTo>
                <a:lnTo>
                  <a:pt x="122" y="448"/>
                </a:lnTo>
                <a:lnTo>
                  <a:pt x="128" y="452"/>
                </a:lnTo>
                <a:lnTo>
                  <a:pt x="135" y="455"/>
                </a:lnTo>
                <a:lnTo>
                  <a:pt x="143" y="464"/>
                </a:lnTo>
                <a:lnTo>
                  <a:pt x="148" y="473"/>
                </a:lnTo>
                <a:lnTo>
                  <a:pt x="152" y="481"/>
                </a:lnTo>
                <a:lnTo>
                  <a:pt x="159" y="490"/>
                </a:lnTo>
                <a:lnTo>
                  <a:pt x="150" y="492"/>
                </a:lnTo>
                <a:lnTo>
                  <a:pt x="139" y="494"/>
                </a:lnTo>
                <a:lnTo>
                  <a:pt x="131" y="495"/>
                </a:lnTo>
                <a:lnTo>
                  <a:pt x="130" y="496"/>
                </a:lnTo>
                <a:lnTo>
                  <a:pt x="128" y="496"/>
                </a:lnTo>
                <a:lnTo>
                  <a:pt x="126" y="501"/>
                </a:lnTo>
                <a:lnTo>
                  <a:pt x="126" y="504"/>
                </a:lnTo>
                <a:lnTo>
                  <a:pt x="128" y="507"/>
                </a:lnTo>
                <a:lnTo>
                  <a:pt x="131" y="508"/>
                </a:lnTo>
                <a:lnTo>
                  <a:pt x="143" y="509"/>
                </a:lnTo>
                <a:lnTo>
                  <a:pt x="159" y="510"/>
                </a:lnTo>
                <a:lnTo>
                  <a:pt x="172" y="512"/>
                </a:lnTo>
                <a:lnTo>
                  <a:pt x="183" y="514"/>
                </a:lnTo>
                <a:lnTo>
                  <a:pt x="192" y="517"/>
                </a:lnTo>
                <a:lnTo>
                  <a:pt x="205" y="521"/>
                </a:lnTo>
                <a:lnTo>
                  <a:pt x="211" y="524"/>
                </a:lnTo>
                <a:lnTo>
                  <a:pt x="218" y="526"/>
                </a:lnTo>
                <a:lnTo>
                  <a:pt x="224" y="528"/>
                </a:lnTo>
                <a:lnTo>
                  <a:pt x="226" y="529"/>
                </a:lnTo>
                <a:lnTo>
                  <a:pt x="227" y="533"/>
                </a:lnTo>
                <a:lnTo>
                  <a:pt x="229" y="537"/>
                </a:lnTo>
                <a:lnTo>
                  <a:pt x="237" y="543"/>
                </a:lnTo>
                <a:lnTo>
                  <a:pt x="244" y="548"/>
                </a:lnTo>
                <a:lnTo>
                  <a:pt x="253" y="555"/>
                </a:lnTo>
                <a:lnTo>
                  <a:pt x="259" y="559"/>
                </a:lnTo>
                <a:lnTo>
                  <a:pt x="261" y="560"/>
                </a:lnTo>
                <a:lnTo>
                  <a:pt x="261" y="561"/>
                </a:lnTo>
                <a:lnTo>
                  <a:pt x="264" y="568"/>
                </a:lnTo>
                <a:lnTo>
                  <a:pt x="266" y="571"/>
                </a:lnTo>
                <a:lnTo>
                  <a:pt x="268" y="574"/>
                </a:lnTo>
                <a:lnTo>
                  <a:pt x="270" y="575"/>
                </a:lnTo>
                <a:lnTo>
                  <a:pt x="274" y="575"/>
                </a:lnTo>
                <a:lnTo>
                  <a:pt x="279" y="572"/>
                </a:lnTo>
                <a:lnTo>
                  <a:pt x="285" y="568"/>
                </a:lnTo>
                <a:lnTo>
                  <a:pt x="298" y="569"/>
                </a:lnTo>
                <a:lnTo>
                  <a:pt x="305" y="568"/>
                </a:lnTo>
                <a:lnTo>
                  <a:pt x="307" y="565"/>
                </a:lnTo>
                <a:lnTo>
                  <a:pt x="307" y="563"/>
                </a:lnTo>
                <a:lnTo>
                  <a:pt x="305" y="559"/>
                </a:lnTo>
                <a:lnTo>
                  <a:pt x="312" y="557"/>
                </a:lnTo>
                <a:lnTo>
                  <a:pt x="316" y="556"/>
                </a:lnTo>
                <a:lnTo>
                  <a:pt x="320" y="557"/>
                </a:lnTo>
                <a:lnTo>
                  <a:pt x="322" y="559"/>
                </a:lnTo>
                <a:lnTo>
                  <a:pt x="325" y="562"/>
                </a:lnTo>
                <a:lnTo>
                  <a:pt x="327" y="570"/>
                </a:lnTo>
                <a:lnTo>
                  <a:pt x="331" y="578"/>
                </a:lnTo>
                <a:lnTo>
                  <a:pt x="331" y="582"/>
                </a:lnTo>
                <a:lnTo>
                  <a:pt x="333" y="584"/>
                </a:lnTo>
                <a:lnTo>
                  <a:pt x="342" y="583"/>
                </a:lnTo>
                <a:lnTo>
                  <a:pt x="351" y="582"/>
                </a:lnTo>
                <a:lnTo>
                  <a:pt x="357" y="581"/>
                </a:lnTo>
                <a:lnTo>
                  <a:pt x="364" y="580"/>
                </a:lnTo>
                <a:lnTo>
                  <a:pt x="370" y="579"/>
                </a:lnTo>
                <a:lnTo>
                  <a:pt x="371" y="578"/>
                </a:lnTo>
                <a:lnTo>
                  <a:pt x="373" y="568"/>
                </a:lnTo>
                <a:lnTo>
                  <a:pt x="377" y="559"/>
                </a:lnTo>
                <a:lnTo>
                  <a:pt x="386" y="552"/>
                </a:lnTo>
                <a:lnTo>
                  <a:pt x="394" y="549"/>
                </a:lnTo>
                <a:lnTo>
                  <a:pt x="403" y="547"/>
                </a:lnTo>
                <a:lnTo>
                  <a:pt x="414" y="547"/>
                </a:lnTo>
                <a:lnTo>
                  <a:pt x="419" y="547"/>
                </a:lnTo>
                <a:lnTo>
                  <a:pt x="423" y="549"/>
                </a:lnTo>
                <a:lnTo>
                  <a:pt x="425" y="551"/>
                </a:lnTo>
                <a:lnTo>
                  <a:pt x="425" y="554"/>
                </a:lnTo>
                <a:lnTo>
                  <a:pt x="425" y="557"/>
                </a:lnTo>
                <a:lnTo>
                  <a:pt x="427" y="559"/>
                </a:lnTo>
                <a:lnTo>
                  <a:pt x="429" y="559"/>
                </a:lnTo>
                <a:lnTo>
                  <a:pt x="432" y="558"/>
                </a:lnTo>
                <a:lnTo>
                  <a:pt x="434" y="556"/>
                </a:lnTo>
                <a:lnTo>
                  <a:pt x="438" y="555"/>
                </a:lnTo>
                <a:lnTo>
                  <a:pt x="447" y="554"/>
                </a:lnTo>
                <a:lnTo>
                  <a:pt x="455" y="553"/>
                </a:lnTo>
                <a:lnTo>
                  <a:pt x="458" y="549"/>
                </a:lnTo>
                <a:lnTo>
                  <a:pt x="460" y="548"/>
                </a:lnTo>
                <a:lnTo>
                  <a:pt x="462" y="547"/>
                </a:lnTo>
                <a:lnTo>
                  <a:pt x="469" y="547"/>
                </a:lnTo>
                <a:lnTo>
                  <a:pt x="477" y="548"/>
                </a:lnTo>
                <a:lnTo>
                  <a:pt x="499" y="551"/>
                </a:lnTo>
                <a:lnTo>
                  <a:pt x="521" y="556"/>
                </a:lnTo>
                <a:lnTo>
                  <a:pt x="530" y="558"/>
                </a:lnTo>
                <a:lnTo>
                  <a:pt x="538" y="559"/>
                </a:lnTo>
                <a:lnTo>
                  <a:pt x="545" y="557"/>
                </a:lnTo>
                <a:lnTo>
                  <a:pt x="549" y="555"/>
                </a:lnTo>
                <a:lnTo>
                  <a:pt x="554" y="548"/>
                </a:lnTo>
                <a:lnTo>
                  <a:pt x="556" y="542"/>
                </a:lnTo>
                <a:lnTo>
                  <a:pt x="558" y="540"/>
                </a:lnTo>
                <a:lnTo>
                  <a:pt x="562" y="539"/>
                </a:lnTo>
                <a:lnTo>
                  <a:pt x="575" y="538"/>
                </a:lnTo>
                <a:lnTo>
                  <a:pt x="587" y="538"/>
                </a:lnTo>
                <a:lnTo>
                  <a:pt x="611" y="537"/>
                </a:lnTo>
                <a:lnTo>
                  <a:pt x="615" y="534"/>
                </a:lnTo>
                <a:lnTo>
                  <a:pt x="621" y="531"/>
                </a:lnTo>
                <a:lnTo>
                  <a:pt x="628" y="529"/>
                </a:lnTo>
                <a:lnTo>
                  <a:pt x="632" y="527"/>
                </a:lnTo>
                <a:lnTo>
                  <a:pt x="635" y="525"/>
                </a:lnTo>
                <a:lnTo>
                  <a:pt x="639" y="522"/>
                </a:lnTo>
                <a:lnTo>
                  <a:pt x="643" y="518"/>
                </a:lnTo>
                <a:lnTo>
                  <a:pt x="645" y="515"/>
                </a:lnTo>
                <a:lnTo>
                  <a:pt x="645" y="512"/>
                </a:lnTo>
                <a:lnTo>
                  <a:pt x="647" y="510"/>
                </a:lnTo>
                <a:lnTo>
                  <a:pt x="645" y="510"/>
                </a:lnTo>
                <a:lnTo>
                  <a:pt x="645" y="511"/>
                </a:lnTo>
                <a:lnTo>
                  <a:pt x="645" y="510"/>
                </a:lnTo>
                <a:lnTo>
                  <a:pt x="647" y="508"/>
                </a:lnTo>
                <a:lnTo>
                  <a:pt x="647" y="506"/>
                </a:lnTo>
                <a:lnTo>
                  <a:pt x="650" y="503"/>
                </a:lnTo>
                <a:lnTo>
                  <a:pt x="652" y="498"/>
                </a:lnTo>
                <a:lnTo>
                  <a:pt x="654" y="494"/>
                </a:lnTo>
                <a:lnTo>
                  <a:pt x="656" y="493"/>
                </a:lnTo>
                <a:lnTo>
                  <a:pt x="656" y="492"/>
                </a:lnTo>
                <a:lnTo>
                  <a:pt x="650" y="489"/>
                </a:lnTo>
                <a:lnTo>
                  <a:pt x="647" y="486"/>
                </a:lnTo>
                <a:lnTo>
                  <a:pt x="643" y="478"/>
                </a:lnTo>
                <a:lnTo>
                  <a:pt x="647" y="470"/>
                </a:lnTo>
                <a:lnTo>
                  <a:pt x="656" y="463"/>
                </a:lnTo>
                <a:lnTo>
                  <a:pt x="665" y="460"/>
                </a:lnTo>
                <a:lnTo>
                  <a:pt x="676" y="458"/>
                </a:lnTo>
                <a:lnTo>
                  <a:pt x="698" y="455"/>
                </a:lnTo>
                <a:lnTo>
                  <a:pt x="700" y="452"/>
                </a:lnTo>
                <a:lnTo>
                  <a:pt x="702" y="450"/>
                </a:lnTo>
                <a:lnTo>
                  <a:pt x="702" y="448"/>
                </a:lnTo>
                <a:lnTo>
                  <a:pt x="698" y="445"/>
                </a:lnTo>
                <a:lnTo>
                  <a:pt x="696" y="442"/>
                </a:lnTo>
                <a:lnTo>
                  <a:pt x="695" y="438"/>
                </a:lnTo>
                <a:lnTo>
                  <a:pt x="689" y="436"/>
                </a:lnTo>
                <a:lnTo>
                  <a:pt x="683" y="435"/>
                </a:lnTo>
                <a:lnTo>
                  <a:pt x="676" y="434"/>
                </a:lnTo>
                <a:lnTo>
                  <a:pt x="674" y="434"/>
                </a:lnTo>
                <a:lnTo>
                  <a:pt x="667" y="435"/>
                </a:lnTo>
                <a:lnTo>
                  <a:pt x="663" y="435"/>
                </a:lnTo>
                <a:lnTo>
                  <a:pt x="661" y="434"/>
                </a:lnTo>
                <a:lnTo>
                  <a:pt x="661" y="433"/>
                </a:lnTo>
                <a:lnTo>
                  <a:pt x="661" y="431"/>
                </a:lnTo>
                <a:lnTo>
                  <a:pt x="659" y="430"/>
                </a:lnTo>
                <a:lnTo>
                  <a:pt x="656" y="428"/>
                </a:lnTo>
                <a:lnTo>
                  <a:pt x="648" y="426"/>
                </a:lnTo>
                <a:lnTo>
                  <a:pt x="645" y="427"/>
                </a:lnTo>
                <a:lnTo>
                  <a:pt x="641" y="428"/>
                </a:lnTo>
                <a:lnTo>
                  <a:pt x="637" y="431"/>
                </a:lnTo>
                <a:lnTo>
                  <a:pt x="634" y="434"/>
                </a:lnTo>
                <a:lnTo>
                  <a:pt x="630" y="435"/>
                </a:lnTo>
                <a:lnTo>
                  <a:pt x="624" y="436"/>
                </a:lnTo>
                <a:lnTo>
                  <a:pt x="615" y="434"/>
                </a:lnTo>
                <a:lnTo>
                  <a:pt x="608" y="432"/>
                </a:lnTo>
                <a:lnTo>
                  <a:pt x="600" y="431"/>
                </a:lnTo>
                <a:lnTo>
                  <a:pt x="589" y="432"/>
                </a:lnTo>
                <a:lnTo>
                  <a:pt x="584" y="436"/>
                </a:lnTo>
                <a:lnTo>
                  <a:pt x="578" y="438"/>
                </a:lnTo>
                <a:lnTo>
                  <a:pt x="573" y="439"/>
                </a:lnTo>
                <a:lnTo>
                  <a:pt x="562" y="438"/>
                </a:lnTo>
                <a:lnTo>
                  <a:pt x="558" y="440"/>
                </a:lnTo>
                <a:lnTo>
                  <a:pt x="556" y="441"/>
                </a:lnTo>
                <a:lnTo>
                  <a:pt x="552" y="441"/>
                </a:lnTo>
                <a:lnTo>
                  <a:pt x="549" y="440"/>
                </a:lnTo>
                <a:lnTo>
                  <a:pt x="547" y="438"/>
                </a:lnTo>
                <a:lnTo>
                  <a:pt x="543" y="436"/>
                </a:lnTo>
                <a:lnTo>
                  <a:pt x="541" y="436"/>
                </a:lnTo>
                <a:lnTo>
                  <a:pt x="536" y="438"/>
                </a:lnTo>
                <a:lnTo>
                  <a:pt x="530" y="441"/>
                </a:lnTo>
                <a:lnTo>
                  <a:pt x="525" y="449"/>
                </a:lnTo>
                <a:lnTo>
                  <a:pt x="517" y="456"/>
                </a:lnTo>
                <a:lnTo>
                  <a:pt x="514" y="459"/>
                </a:lnTo>
                <a:lnTo>
                  <a:pt x="506" y="461"/>
                </a:lnTo>
                <a:lnTo>
                  <a:pt x="495" y="460"/>
                </a:lnTo>
                <a:lnTo>
                  <a:pt x="486" y="458"/>
                </a:lnTo>
                <a:lnTo>
                  <a:pt x="479" y="456"/>
                </a:lnTo>
                <a:lnTo>
                  <a:pt x="469" y="451"/>
                </a:lnTo>
                <a:lnTo>
                  <a:pt x="466" y="448"/>
                </a:lnTo>
                <a:lnTo>
                  <a:pt x="466" y="447"/>
                </a:lnTo>
                <a:lnTo>
                  <a:pt x="466" y="445"/>
                </a:lnTo>
                <a:lnTo>
                  <a:pt x="471" y="442"/>
                </a:lnTo>
                <a:lnTo>
                  <a:pt x="479" y="440"/>
                </a:lnTo>
                <a:lnTo>
                  <a:pt x="484" y="439"/>
                </a:lnTo>
                <a:lnTo>
                  <a:pt x="486" y="438"/>
                </a:lnTo>
                <a:lnTo>
                  <a:pt x="491" y="432"/>
                </a:lnTo>
                <a:lnTo>
                  <a:pt x="493" y="427"/>
                </a:lnTo>
                <a:lnTo>
                  <a:pt x="488" y="422"/>
                </a:lnTo>
                <a:lnTo>
                  <a:pt x="479" y="418"/>
                </a:lnTo>
                <a:lnTo>
                  <a:pt x="484" y="415"/>
                </a:lnTo>
                <a:lnTo>
                  <a:pt x="488" y="412"/>
                </a:lnTo>
                <a:lnTo>
                  <a:pt x="490" y="411"/>
                </a:lnTo>
                <a:lnTo>
                  <a:pt x="488" y="410"/>
                </a:lnTo>
                <a:lnTo>
                  <a:pt x="482" y="407"/>
                </a:lnTo>
                <a:lnTo>
                  <a:pt x="479" y="404"/>
                </a:lnTo>
                <a:lnTo>
                  <a:pt x="475" y="400"/>
                </a:lnTo>
                <a:lnTo>
                  <a:pt x="477" y="396"/>
                </a:lnTo>
                <a:lnTo>
                  <a:pt x="477" y="393"/>
                </a:lnTo>
                <a:lnTo>
                  <a:pt x="475" y="392"/>
                </a:lnTo>
                <a:lnTo>
                  <a:pt x="473" y="392"/>
                </a:lnTo>
                <a:lnTo>
                  <a:pt x="471" y="391"/>
                </a:lnTo>
                <a:lnTo>
                  <a:pt x="469" y="390"/>
                </a:lnTo>
                <a:lnTo>
                  <a:pt x="469" y="389"/>
                </a:lnTo>
                <a:lnTo>
                  <a:pt x="473" y="385"/>
                </a:lnTo>
                <a:lnTo>
                  <a:pt x="480" y="379"/>
                </a:lnTo>
                <a:lnTo>
                  <a:pt x="486" y="373"/>
                </a:lnTo>
                <a:lnTo>
                  <a:pt x="490" y="370"/>
                </a:lnTo>
                <a:lnTo>
                  <a:pt x="491" y="366"/>
                </a:lnTo>
                <a:lnTo>
                  <a:pt x="493" y="362"/>
                </a:lnTo>
                <a:lnTo>
                  <a:pt x="493" y="361"/>
                </a:lnTo>
                <a:lnTo>
                  <a:pt x="486" y="349"/>
                </a:lnTo>
                <a:lnTo>
                  <a:pt x="477" y="337"/>
                </a:lnTo>
                <a:lnTo>
                  <a:pt x="455" y="313"/>
                </a:lnTo>
                <a:lnTo>
                  <a:pt x="438" y="295"/>
                </a:lnTo>
                <a:lnTo>
                  <a:pt x="434" y="291"/>
                </a:lnTo>
                <a:lnTo>
                  <a:pt x="429" y="288"/>
                </a:lnTo>
                <a:lnTo>
                  <a:pt x="425" y="284"/>
                </a:lnTo>
                <a:lnTo>
                  <a:pt x="423" y="283"/>
                </a:lnTo>
                <a:lnTo>
                  <a:pt x="425" y="279"/>
                </a:lnTo>
                <a:lnTo>
                  <a:pt x="427" y="275"/>
                </a:lnTo>
                <a:lnTo>
                  <a:pt x="432" y="274"/>
                </a:lnTo>
                <a:lnTo>
                  <a:pt x="436" y="274"/>
                </a:lnTo>
                <a:lnTo>
                  <a:pt x="438" y="273"/>
                </a:lnTo>
                <a:lnTo>
                  <a:pt x="436" y="270"/>
                </a:lnTo>
                <a:lnTo>
                  <a:pt x="431" y="265"/>
                </a:lnTo>
                <a:lnTo>
                  <a:pt x="425" y="260"/>
                </a:lnTo>
                <a:lnTo>
                  <a:pt x="419" y="256"/>
                </a:lnTo>
                <a:lnTo>
                  <a:pt x="412" y="249"/>
                </a:lnTo>
                <a:lnTo>
                  <a:pt x="407" y="242"/>
                </a:lnTo>
                <a:lnTo>
                  <a:pt x="401" y="234"/>
                </a:lnTo>
                <a:lnTo>
                  <a:pt x="395" y="227"/>
                </a:lnTo>
                <a:lnTo>
                  <a:pt x="397" y="220"/>
                </a:lnTo>
                <a:lnTo>
                  <a:pt x="395" y="215"/>
                </a:lnTo>
                <a:lnTo>
                  <a:pt x="397" y="212"/>
                </a:lnTo>
                <a:lnTo>
                  <a:pt x="401" y="210"/>
                </a:lnTo>
                <a:lnTo>
                  <a:pt x="407" y="209"/>
                </a:lnTo>
                <a:lnTo>
                  <a:pt x="408" y="203"/>
                </a:lnTo>
                <a:lnTo>
                  <a:pt x="412" y="197"/>
                </a:lnTo>
                <a:lnTo>
                  <a:pt x="412" y="192"/>
                </a:lnTo>
                <a:lnTo>
                  <a:pt x="410" y="186"/>
                </a:lnTo>
                <a:lnTo>
                  <a:pt x="416" y="183"/>
                </a:lnTo>
                <a:lnTo>
                  <a:pt x="419" y="180"/>
                </a:lnTo>
                <a:lnTo>
                  <a:pt x="423" y="176"/>
                </a:lnTo>
                <a:lnTo>
                  <a:pt x="423" y="175"/>
                </a:lnTo>
                <a:lnTo>
                  <a:pt x="425" y="175"/>
                </a:lnTo>
                <a:lnTo>
                  <a:pt x="429" y="176"/>
                </a:lnTo>
                <a:lnTo>
                  <a:pt x="434" y="178"/>
                </a:lnTo>
                <a:lnTo>
                  <a:pt x="449" y="188"/>
                </a:lnTo>
                <a:lnTo>
                  <a:pt x="466" y="196"/>
                </a:lnTo>
                <a:lnTo>
                  <a:pt x="484" y="202"/>
                </a:lnTo>
                <a:lnTo>
                  <a:pt x="506" y="205"/>
                </a:lnTo>
                <a:lnTo>
                  <a:pt x="514" y="210"/>
                </a:lnTo>
                <a:lnTo>
                  <a:pt x="517" y="214"/>
                </a:lnTo>
                <a:lnTo>
                  <a:pt x="523" y="216"/>
                </a:lnTo>
                <a:lnTo>
                  <a:pt x="527" y="218"/>
                </a:lnTo>
                <a:lnTo>
                  <a:pt x="532" y="219"/>
                </a:lnTo>
                <a:lnTo>
                  <a:pt x="539" y="220"/>
                </a:lnTo>
                <a:lnTo>
                  <a:pt x="547" y="220"/>
                </a:lnTo>
                <a:lnTo>
                  <a:pt x="560" y="221"/>
                </a:lnTo>
                <a:lnTo>
                  <a:pt x="563" y="225"/>
                </a:lnTo>
                <a:lnTo>
                  <a:pt x="569" y="228"/>
                </a:lnTo>
                <a:lnTo>
                  <a:pt x="573" y="229"/>
                </a:lnTo>
                <a:lnTo>
                  <a:pt x="576" y="229"/>
                </a:lnTo>
                <a:lnTo>
                  <a:pt x="582" y="228"/>
                </a:lnTo>
                <a:lnTo>
                  <a:pt x="587" y="225"/>
                </a:lnTo>
                <a:lnTo>
                  <a:pt x="589" y="223"/>
                </a:lnTo>
                <a:lnTo>
                  <a:pt x="586" y="219"/>
                </a:lnTo>
                <a:lnTo>
                  <a:pt x="580" y="213"/>
                </a:lnTo>
                <a:lnTo>
                  <a:pt x="576" y="211"/>
                </a:lnTo>
                <a:lnTo>
                  <a:pt x="580" y="213"/>
                </a:lnTo>
                <a:lnTo>
                  <a:pt x="587" y="21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40" name="Huancavelica"/>
          <p:cNvSpPr>
            <a:spLocks/>
          </p:cNvSpPr>
          <p:nvPr/>
        </p:nvSpPr>
        <p:spPr bwMode="auto">
          <a:xfrm>
            <a:off x="5913708" y="4496452"/>
            <a:ext cx="419100" cy="549275"/>
          </a:xfrm>
          <a:custGeom>
            <a:avLst/>
            <a:gdLst>
              <a:gd name="T0" fmla="*/ 1373656233 w 469"/>
              <a:gd name="T1" fmla="*/ 2147483647 h 371"/>
              <a:gd name="T2" fmla="*/ 1373656233 w 469"/>
              <a:gd name="T3" fmla="*/ 2147483647 h 371"/>
              <a:gd name="T4" fmla="*/ 1373656233 w 469"/>
              <a:gd name="T5" fmla="*/ 2147483647 h 371"/>
              <a:gd name="T6" fmla="*/ 1373656233 w 469"/>
              <a:gd name="T7" fmla="*/ 2147483647 h 371"/>
              <a:gd name="T8" fmla="*/ 1373656233 w 469"/>
              <a:gd name="T9" fmla="*/ 2147483647 h 371"/>
              <a:gd name="T10" fmla="*/ 1373656233 w 469"/>
              <a:gd name="T11" fmla="*/ 2147483647 h 371"/>
              <a:gd name="T12" fmla="*/ 1373656233 w 469"/>
              <a:gd name="T13" fmla="*/ 2147483647 h 371"/>
              <a:gd name="T14" fmla="*/ 1373656233 w 469"/>
              <a:gd name="T15" fmla="*/ 2147483647 h 371"/>
              <a:gd name="T16" fmla="*/ 1373656233 w 469"/>
              <a:gd name="T17" fmla="*/ 2147483647 h 371"/>
              <a:gd name="T18" fmla="*/ 1373656233 w 469"/>
              <a:gd name="T19" fmla="*/ 2147483647 h 371"/>
              <a:gd name="T20" fmla="*/ 1373656233 w 469"/>
              <a:gd name="T21" fmla="*/ 2147483647 h 371"/>
              <a:gd name="T22" fmla="*/ 1373656233 w 469"/>
              <a:gd name="T23" fmla="*/ 2147483647 h 371"/>
              <a:gd name="T24" fmla="*/ 1373656233 w 469"/>
              <a:gd name="T25" fmla="*/ 2147483647 h 371"/>
              <a:gd name="T26" fmla="*/ 1373656233 w 469"/>
              <a:gd name="T27" fmla="*/ 2147483647 h 371"/>
              <a:gd name="T28" fmla="*/ 1373656233 w 469"/>
              <a:gd name="T29" fmla="*/ 2147483647 h 371"/>
              <a:gd name="T30" fmla="*/ 1373656233 w 469"/>
              <a:gd name="T31" fmla="*/ 2147483647 h 371"/>
              <a:gd name="T32" fmla="*/ 1373656233 w 469"/>
              <a:gd name="T33" fmla="*/ 2147483647 h 371"/>
              <a:gd name="T34" fmla="*/ 1373656233 w 469"/>
              <a:gd name="T35" fmla="*/ 2147483647 h 371"/>
              <a:gd name="T36" fmla="*/ 1373656233 w 469"/>
              <a:gd name="T37" fmla="*/ 2147483647 h 371"/>
              <a:gd name="T38" fmla="*/ 1373656233 w 469"/>
              <a:gd name="T39" fmla="*/ 2147483647 h 371"/>
              <a:gd name="T40" fmla="*/ 1373656233 w 469"/>
              <a:gd name="T41" fmla="*/ 2147483647 h 371"/>
              <a:gd name="T42" fmla="*/ 1373656233 w 469"/>
              <a:gd name="T43" fmla="*/ 2147483647 h 371"/>
              <a:gd name="T44" fmla="*/ 1373656233 w 469"/>
              <a:gd name="T45" fmla="*/ 2147483647 h 371"/>
              <a:gd name="T46" fmla="*/ 1373656233 w 469"/>
              <a:gd name="T47" fmla="*/ 2147483647 h 371"/>
              <a:gd name="T48" fmla="*/ 1373656233 w 469"/>
              <a:gd name="T49" fmla="*/ 2147483647 h 371"/>
              <a:gd name="T50" fmla="*/ 1373656233 w 469"/>
              <a:gd name="T51" fmla="*/ 2147483647 h 371"/>
              <a:gd name="T52" fmla="*/ 1373656233 w 469"/>
              <a:gd name="T53" fmla="*/ 2147483647 h 371"/>
              <a:gd name="T54" fmla="*/ 1373656233 w 469"/>
              <a:gd name="T55" fmla="*/ 2147483647 h 371"/>
              <a:gd name="T56" fmla="*/ 1373656233 w 469"/>
              <a:gd name="T57" fmla="*/ 2147483647 h 371"/>
              <a:gd name="T58" fmla="*/ 1373656233 w 469"/>
              <a:gd name="T59" fmla="*/ 2147483647 h 371"/>
              <a:gd name="T60" fmla="*/ 1373656233 w 469"/>
              <a:gd name="T61" fmla="*/ 2147483647 h 371"/>
              <a:gd name="T62" fmla="*/ 1373656233 w 469"/>
              <a:gd name="T63" fmla="*/ 2147483647 h 371"/>
              <a:gd name="T64" fmla="*/ 1373656233 w 469"/>
              <a:gd name="T65" fmla="*/ 2147483647 h 371"/>
              <a:gd name="T66" fmla="*/ 1373656233 w 469"/>
              <a:gd name="T67" fmla="*/ 2147483647 h 371"/>
              <a:gd name="T68" fmla="*/ 1373656233 w 469"/>
              <a:gd name="T69" fmla="*/ 2147483647 h 371"/>
              <a:gd name="T70" fmla="*/ 1373656233 w 469"/>
              <a:gd name="T71" fmla="*/ 2147483647 h 371"/>
              <a:gd name="T72" fmla="*/ 1373656233 w 469"/>
              <a:gd name="T73" fmla="*/ 2147483647 h 371"/>
              <a:gd name="T74" fmla="*/ 1373656233 w 469"/>
              <a:gd name="T75" fmla="*/ 2147483647 h 371"/>
              <a:gd name="T76" fmla="*/ 1373656233 w 469"/>
              <a:gd name="T77" fmla="*/ 2147483647 h 371"/>
              <a:gd name="T78" fmla="*/ 1373656233 w 469"/>
              <a:gd name="T79" fmla="*/ 2147483647 h 371"/>
              <a:gd name="T80" fmla="*/ 1373656233 w 469"/>
              <a:gd name="T81" fmla="*/ 2147483647 h 371"/>
              <a:gd name="T82" fmla="*/ 1373656233 w 469"/>
              <a:gd name="T83" fmla="*/ 2147483647 h 371"/>
              <a:gd name="T84" fmla="*/ 1373656233 w 469"/>
              <a:gd name="T85" fmla="*/ 2147483647 h 371"/>
              <a:gd name="T86" fmla="*/ 1373656233 w 469"/>
              <a:gd name="T87" fmla="*/ 2147483647 h 371"/>
              <a:gd name="T88" fmla="*/ 1373656233 w 469"/>
              <a:gd name="T89" fmla="*/ 2147483647 h 371"/>
              <a:gd name="T90" fmla="*/ 1373656233 w 469"/>
              <a:gd name="T91" fmla="*/ 2147483647 h 371"/>
              <a:gd name="T92" fmla="*/ 1373656233 w 469"/>
              <a:gd name="T93" fmla="*/ 2147483647 h 371"/>
              <a:gd name="T94" fmla="*/ 1373656233 w 469"/>
              <a:gd name="T95" fmla="*/ 2147483647 h 371"/>
              <a:gd name="T96" fmla="*/ 1373656233 w 469"/>
              <a:gd name="T97" fmla="*/ 0 h 371"/>
              <a:gd name="T98" fmla="*/ 1373656233 w 469"/>
              <a:gd name="T99" fmla="*/ 2147483647 h 371"/>
              <a:gd name="T100" fmla="*/ 1373656233 w 469"/>
              <a:gd name="T101" fmla="*/ 2147483647 h 371"/>
              <a:gd name="T102" fmla="*/ 1373656233 w 469"/>
              <a:gd name="T103" fmla="*/ 2147483647 h 371"/>
              <a:gd name="T104" fmla="*/ 1373656233 w 469"/>
              <a:gd name="T105" fmla="*/ 2147483647 h 371"/>
              <a:gd name="T106" fmla="*/ 1373656233 w 469"/>
              <a:gd name="T107" fmla="*/ 2147483647 h 371"/>
              <a:gd name="T108" fmla="*/ 1373656233 w 469"/>
              <a:gd name="T109" fmla="*/ 2147483647 h 371"/>
              <a:gd name="T110" fmla="*/ 1373656233 w 469"/>
              <a:gd name="T111" fmla="*/ 2147483647 h 371"/>
              <a:gd name="T112" fmla="*/ 1373656233 w 469"/>
              <a:gd name="T113" fmla="*/ 2147483647 h 371"/>
              <a:gd name="T114" fmla="*/ 1373656233 w 469"/>
              <a:gd name="T115" fmla="*/ 2147483647 h 371"/>
              <a:gd name="T116" fmla="*/ 1373656233 w 469"/>
              <a:gd name="T117" fmla="*/ 2147483647 h 371"/>
              <a:gd name="T118" fmla="*/ 1373656233 w 469"/>
              <a:gd name="T119" fmla="*/ 2147483647 h 371"/>
              <a:gd name="T120" fmla="*/ 1373656233 w 469"/>
              <a:gd name="T121" fmla="*/ 2147483647 h 37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469"/>
              <a:gd name="T184" fmla="*/ 0 h 371"/>
              <a:gd name="T185" fmla="*/ 469 w 469"/>
              <a:gd name="T186" fmla="*/ 371 h 371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469" h="371">
                <a:moveTo>
                  <a:pt x="82" y="113"/>
                </a:moveTo>
                <a:lnTo>
                  <a:pt x="76" y="114"/>
                </a:lnTo>
                <a:lnTo>
                  <a:pt x="71" y="117"/>
                </a:lnTo>
                <a:lnTo>
                  <a:pt x="61" y="122"/>
                </a:lnTo>
                <a:lnTo>
                  <a:pt x="63" y="126"/>
                </a:lnTo>
                <a:lnTo>
                  <a:pt x="67" y="129"/>
                </a:lnTo>
                <a:lnTo>
                  <a:pt x="74" y="131"/>
                </a:lnTo>
                <a:lnTo>
                  <a:pt x="82" y="132"/>
                </a:lnTo>
                <a:lnTo>
                  <a:pt x="85" y="135"/>
                </a:lnTo>
                <a:lnTo>
                  <a:pt x="87" y="138"/>
                </a:lnTo>
                <a:lnTo>
                  <a:pt x="91" y="140"/>
                </a:lnTo>
                <a:lnTo>
                  <a:pt x="91" y="141"/>
                </a:lnTo>
                <a:lnTo>
                  <a:pt x="85" y="145"/>
                </a:lnTo>
                <a:lnTo>
                  <a:pt x="76" y="147"/>
                </a:lnTo>
                <a:lnTo>
                  <a:pt x="65" y="149"/>
                </a:lnTo>
                <a:lnTo>
                  <a:pt x="56" y="151"/>
                </a:lnTo>
                <a:lnTo>
                  <a:pt x="52" y="155"/>
                </a:lnTo>
                <a:lnTo>
                  <a:pt x="50" y="161"/>
                </a:lnTo>
                <a:lnTo>
                  <a:pt x="50" y="173"/>
                </a:lnTo>
                <a:lnTo>
                  <a:pt x="48" y="179"/>
                </a:lnTo>
                <a:lnTo>
                  <a:pt x="47" y="185"/>
                </a:lnTo>
                <a:lnTo>
                  <a:pt x="41" y="189"/>
                </a:lnTo>
                <a:lnTo>
                  <a:pt x="32" y="192"/>
                </a:lnTo>
                <a:lnTo>
                  <a:pt x="28" y="196"/>
                </a:lnTo>
                <a:lnTo>
                  <a:pt x="26" y="201"/>
                </a:lnTo>
                <a:lnTo>
                  <a:pt x="26" y="205"/>
                </a:lnTo>
                <a:lnTo>
                  <a:pt x="24" y="210"/>
                </a:lnTo>
                <a:lnTo>
                  <a:pt x="21" y="213"/>
                </a:lnTo>
                <a:lnTo>
                  <a:pt x="17" y="216"/>
                </a:lnTo>
                <a:lnTo>
                  <a:pt x="10" y="217"/>
                </a:lnTo>
                <a:lnTo>
                  <a:pt x="8" y="218"/>
                </a:lnTo>
                <a:lnTo>
                  <a:pt x="6" y="218"/>
                </a:lnTo>
                <a:lnTo>
                  <a:pt x="6" y="220"/>
                </a:lnTo>
                <a:lnTo>
                  <a:pt x="4" y="221"/>
                </a:lnTo>
                <a:lnTo>
                  <a:pt x="2" y="223"/>
                </a:lnTo>
                <a:lnTo>
                  <a:pt x="0" y="224"/>
                </a:lnTo>
                <a:lnTo>
                  <a:pt x="2" y="229"/>
                </a:lnTo>
                <a:lnTo>
                  <a:pt x="4" y="234"/>
                </a:lnTo>
                <a:lnTo>
                  <a:pt x="10" y="239"/>
                </a:lnTo>
                <a:lnTo>
                  <a:pt x="15" y="243"/>
                </a:lnTo>
                <a:lnTo>
                  <a:pt x="19" y="245"/>
                </a:lnTo>
                <a:lnTo>
                  <a:pt x="23" y="246"/>
                </a:lnTo>
                <a:lnTo>
                  <a:pt x="34" y="247"/>
                </a:lnTo>
                <a:lnTo>
                  <a:pt x="45" y="245"/>
                </a:lnTo>
                <a:lnTo>
                  <a:pt x="56" y="244"/>
                </a:lnTo>
                <a:lnTo>
                  <a:pt x="71" y="244"/>
                </a:lnTo>
                <a:lnTo>
                  <a:pt x="78" y="244"/>
                </a:lnTo>
                <a:lnTo>
                  <a:pt x="83" y="244"/>
                </a:lnTo>
                <a:lnTo>
                  <a:pt x="85" y="245"/>
                </a:lnTo>
                <a:lnTo>
                  <a:pt x="85" y="247"/>
                </a:lnTo>
                <a:lnTo>
                  <a:pt x="87" y="250"/>
                </a:lnTo>
                <a:lnTo>
                  <a:pt x="93" y="253"/>
                </a:lnTo>
                <a:lnTo>
                  <a:pt x="95" y="256"/>
                </a:lnTo>
                <a:lnTo>
                  <a:pt x="95" y="259"/>
                </a:lnTo>
                <a:lnTo>
                  <a:pt x="89" y="265"/>
                </a:lnTo>
                <a:lnTo>
                  <a:pt x="87" y="268"/>
                </a:lnTo>
                <a:lnTo>
                  <a:pt x="85" y="271"/>
                </a:lnTo>
                <a:lnTo>
                  <a:pt x="83" y="274"/>
                </a:lnTo>
                <a:lnTo>
                  <a:pt x="83" y="275"/>
                </a:lnTo>
                <a:lnTo>
                  <a:pt x="85" y="278"/>
                </a:lnTo>
                <a:lnTo>
                  <a:pt x="87" y="282"/>
                </a:lnTo>
                <a:lnTo>
                  <a:pt x="89" y="285"/>
                </a:lnTo>
                <a:lnTo>
                  <a:pt x="89" y="286"/>
                </a:lnTo>
                <a:lnTo>
                  <a:pt x="87" y="291"/>
                </a:lnTo>
                <a:lnTo>
                  <a:pt x="85" y="296"/>
                </a:lnTo>
                <a:lnTo>
                  <a:pt x="85" y="301"/>
                </a:lnTo>
                <a:lnTo>
                  <a:pt x="87" y="307"/>
                </a:lnTo>
                <a:lnTo>
                  <a:pt x="87" y="310"/>
                </a:lnTo>
                <a:lnTo>
                  <a:pt x="89" y="313"/>
                </a:lnTo>
                <a:lnTo>
                  <a:pt x="91" y="315"/>
                </a:lnTo>
                <a:lnTo>
                  <a:pt x="91" y="316"/>
                </a:lnTo>
                <a:lnTo>
                  <a:pt x="85" y="318"/>
                </a:lnTo>
                <a:lnTo>
                  <a:pt x="80" y="319"/>
                </a:lnTo>
                <a:lnTo>
                  <a:pt x="74" y="319"/>
                </a:lnTo>
                <a:lnTo>
                  <a:pt x="65" y="318"/>
                </a:lnTo>
                <a:lnTo>
                  <a:pt x="61" y="319"/>
                </a:lnTo>
                <a:lnTo>
                  <a:pt x="58" y="320"/>
                </a:lnTo>
                <a:lnTo>
                  <a:pt x="58" y="322"/>
                </a:lnTo>
                <a:lnTo>
                  <a:pt x="59" y="325"/>
                </a:lnTo>
                <a:lnTo>
                  <a:pt x="65" y="328"/>
                </a:lnTo>
                <a:lnTo>
                  <a:pt x="69" y="330"/>
                </a:lnTo>
                <a:lnTo>
                  <a:pt x="76" y="331"/>
                </a:lnTo>
                <a:lnTo>
                  <a:pt x="78" y="331"/>
                </a:lnTo>
                <a:lnTo>
                  <a:pt x="80" y="331"/>
                </a:lnTo>
                <a:lnTo>
                  <a:pt x="83" y="333"/>
                </a:lnTo>
                <a:lnTo>
                  <a:pt x="87" y="335"/>
                </a:lnTo>
                <a:lnTo>
                  <a:pt x="91" y="336"/>
                </a:lnTo>
                <a:lnTo>
                  <a:pt x="93" y="336"/>
                </a:lnTo>
                <a:lnTo>
                  <a:pt x="96" y="335"/>
                </a:lnTo>
                <a:lnTo>
                  <a:pt x="100" y="335"/>
                </a:lnTo>
                <a:lnTo>
                  <a:pt x="104" y="337"/>
                </a:lnTo>
                <a:lnTo>
                  <a:pt x="107" y="340"/>
                </a:lnTo>
                <a:lnTo>
                  <a:pt x="113" y="343"/>
                </a:lnTo>
                <a:lnTo>
                  <a:pt x="120" y="346"/>
                </a:lnTo>
                <a:lnTo>
                  <a:pt x="131" y="348"/>
                </a:lnTo>
                <a:lnTo>
                  <a:pt x="141" y="350"/>
                </a:lnTo>
                <a:lnTo>
                  <a:pt x="150" y="352"/>
                </a:lnTo>
                <a:lnTo>
                  <a:pt x="152" y="353"/>
                </a:lnTo>
                <a:lnTo>
                  <a:pt x="155" y="354"/>
                </a:lnTo>
                <a:lnTo>
                  <a:pt x="161" y="356"/>
                </a:lnTo>
                <a:lnTo>
                  <a:pt x="165" y="357"/>
                </a:lnTo>
                <a:lnTo>
                  <a:pt x="174" y="356"/>
                </a:lnTo>
                <a:lnTo>
                  <a:pt x="181" y="356"/>
                </a:lnTo>
                <a:lnTo>
                  <a:pt x="189" y="356"/>
                </a:lnTo>
                <a:lnTo>
                  <a:pt x="198" y="356"/>
                </a:lnTo>
                <a:lnTo>
                  <a:pt x="202" y="359"/>
                </a:lnTo>
                <a:lnTo>
                  <a:pt x="205" y="361"/>
                </a:lnTo>
                <a:lnTo>
                  <a:pt x="209" y="364"/>
                </a:lnTo>
                <a:lnTo>
                  <a:pt x="215" y="366"/>
                </a:lnTo>
                <a:lnTo>
                  <a:pt x="220" y="367"/>
                </a:lnTo>
                <a:lnTo>
                  <a:pt x="227" y="368"/>
                </a:lnTo>
                <a:lnTo>
                  <a:pt x="226" y="370"/>
                </a:lnTo>
                <a:lnTo>
                  <a:pt x="226" y="371"/>
                </a:lnTo>
                <a:lnTo>
                  <a:pt x="233" y="371"/>
                </a:lnTo>
                <a:lnTo>
                  <a:pt x="240" y="370"/>
                </a:lnTo>
                <a:lnTo>
                  <a:pt x="248" y="369"/>
                </a:lnTo>
                <a:lnTo>
                  <a:pt x="250" y="368"/>
                </a:lnTo>
                <a:lnTo>
                  <a:pt x="255" y="369"/>
                </a:lnTo>
                <a:lnTo>
                  <a:pt x="261" y="370"/>
                </a:lnTo>
                <a:lnTo>
                  <a:pt x="264" y="371"/>
                </a:lnTo>
                <a:lnTo>
                  <a:pt x="266" y="371"/>
                </a:lnTo>
                <a:lnTo>
                  <a:pt x="281" y="370"/>
                </a:lnTo>
                <a:lnTo>
                  <a:pt x="294" y="369"/>
                </a:lnTo>
                <a:lnTo>
                  <a:pt x="303" y="365"/>
                </a:lnTo>
                <a:lnTo>
                  <a:pt x="307" y="362"/>
                </a:lnTo>
                <a:lnTo>
                  <a:pt x="309" y="358"/>
                </a:lnTo>
                <a:lnTo>
                  <a:pt x="307" y="352"/>
                </a:lnTo>
                <a:lnTo>
                  <a:pt x="305" y="346"/>
                </a:lnTo>
                <a:lnTo>
                  <a:pt x="305" y="342"/>
                </a:lnTo>
                <a:lnTo>
                  <a:pt x="303" y="341"/>
                </a:lnTo>
                <a:lnTo>
                  <a:pt x="303" y="340"/>
                </a:lnTo>
                <a:lnTo>
                  <a:pt x="303" y="337"/>
                </a:lnTo>
                <a:lnTo>
                  <a:pt x="303" y="333"/>
                </a:lnTo>
                <a:lnTo>
                  <a:pt x="305" y="322"/>
                </a:lnTo>
                <a:lnTo>
                  <a:pt x="307" y="312"/>
                </a:lnTo>
                <a:lnTo>
                  <a:pt x="309" y="308"/>
                </a:lnTo>
                <a:lnTo>
                  <a:pt x="312" y="304"/>
                </a:lnTo>
                <a:lnTo>
                  <a:pt x="316" y="301"/>
                </a:lnTo>
                <a:lnTo>
                  <a:pt x="320" y="297"/>
                </a:lnTo>
                <a:lnTo>
                  <a:pt x="323" y="293"/>
                </a:lnTo>
                <a:lnTo>
                  <a:pt x="323" y="292"/>
                </a:lnTo>
                <a:lnTo>
                  <a:pt x="320" y="283"/>
                </a:lnTo>
                <a:lnTo>
                  <a:pt x="318" y="279"/>
                </a:lnTo>
                <a:lnTo>
                  <a:pt x="311" y="275"/>
                </a:lnTo>
                <a:lnTo>
                  <a:pt x="303" y="270"/>
                </a:lnTo>
                <a:lnTo>
                  <a:pt x="294" y="266"/>
                </a:lnTo>
                <a:lnTo>
                  <a:pt x="285" y="262"/>
                </a:lnTo>
                <a:lnTo>
                  <a:pt x="277" y="257"/>
                </a:lnTo>
                <a:lnTo>
                  <a:pt x="275" y="253"/>
                </a:lnTo>
                <a:lnTo>
                  <a:pt x="275" y="250"/>
                </a:lnTo>
                <a:lnTo>
                  <a:pt x="279" y="246"/>
                </a:lnTo>
                <a:lnTo>
                  <a:pt x="288" y="244"/>
                </a:lnTo>
                <a:lnTo>
                  <a:pt x="301" y="242"/>
                </a:lnTo>
                <a:lnTo>
                  <a:pt x="305" y="243"/>
                </a:lnTo>
                <a:lnTo>
                  <a:pt x="307" y="243"/>
                </a:lnTo>
                <a:lnTo>
                  <a:pt x="305" y="243"/>
                </a:lnTo>
                <a:lnTo>
                  <a:pt x="303" y="242"/>
                </a:lnTo>
                <a:lnTo>
                  <a:pt x="307" y="243"/>
                </a:lnTo>
                <a:lnTo>
                  <a:pt x="312" y="244"/>
                </a:lnTo>
                <a:lnTo>
                  <a:pt x="320" y="245"/>
                </a:lnTo>
                <a:lnTo>
                  <a:pt x="322" y="246"/>
                </a:lnTo>
                <a:lnTo>
                  <a:pt x="323" y="246"/>
                </a:lnTo>
                <a:lnTo>
                  <a:pt x="329" y="245"/>
                </a:lnTo>
                <a:lnTo>
                  <a:pt x="333" y="244"/>
                </a:lnTo>
                <a:lnTo>
                  <a:pt x="336" y="242"/>
                </a:lnTo>
                <a:lnTo>
                  <a:pt x="338" y="239"/>
                </a:lnTo>
                <a:lnTo>
                  <a:pt x="342" y="235"/>
                </a:lnTo>
                <a:lnTo>
                  <a:pt x="344" y="230"/>
                </a:lnTo>
                <a:lnTo>
                  <a:pt x="347" y="226"/>
                </a:lnTo>
                <a:lnTo>
                  <a:pt x="351" y="223"/>
                </a:lnTo>
                <a:lnTo>
                  <a:pt x="357" y="220"/>
                </a:lnTo>
                <a:lnTo>
                  <a:pt x="359" y="218"/>
                </a:lnTo>
                <a:lnTo>
                  <a:pt x="360" y="216"/>
                </a:lnTo>
                <a:lnTo>
                  <a:pt x="368" y="214"/>
                </a:lnTo>
                <a:lnTo>
                  <a:pt x="384" y="215"/>
                </a:lnTo>
                <a:lnTo>
                  <a:pt x="399" y="213"/>
                </a:lnTo>
                <a:lnTo>
                  <a:pt x="407" y="208"/>
                </a:lnTo>
                <a:lnTo>
                  <a:pt x="412" y="204"/>
                </a:lnTo>
                <a:lnTo>
                  <a:pt x="419" y="202"/>
                </a:lnTo>
                <a:lnTo>
                  <a:pt x="425" y="201"/>
                </a:lnTo>
                <a:lnTo>
                  <a:pt x="432" y="201"/>
                </a:lnTo>
                <a:lnTo>
                  <a:pt x="436" y="198"/>
                </a:lnTo>
                <a:lnTo>
                  <a:pt x="440" y="194"/>
                </a:lnTo>
                <a:lnTo>
                  <a:pt x="443" y="191"/>
                </a:lnTo>
                <a:lnTo>
                  <a:pt x="449" y="188"/>
                </a:lnTo>
                <a:lnTo>
                  <a:pt x="455" y="189"/>
                </a:lnTo>
                <a:lnTo>
                  <a:pt x="460" y="189"/>
                </a:lnTo>
                <a:lnTo>
                  <a:pt x="466" y="188"/>
                </a:lnTo>
                <a:lnTo>
                  <a:pt x="469" y="185"/>
                </a:lnTo>
                <a:lnTo>
                  <a:pt x="467" y="180"/>
                </a:lnTo>
                <a:lnTo>
                  <a:pt x="466" y="177"/>
                </a:lnTo>
                <a:lnTo>
                  <a:pt x="464" y="175"/>
                </a:lnTo>
                <a:lnTo>
                  <a:pt x="456" y="172"/>
                </a:lnTo>
                <a:lnTo>
                  <a:pt x="455" y="170"/>
                </a:lnTo>
                <a:lnTo>
                  <a:pt x="453" y="169"/>
                </a:lnTo>
                <a:lnTo>
                  <a:pt x="451" y="167"/>
                </a:lnTo>
                <a:lnTo>
                  <a:pt x="451" y="166"/>
                </a:lnTo>
                <a:lnTo>
                  <a:pt x="449" y="164"/>
                </a:lnTo>
                <a:lnTo>
                  <a:pt x="449" y="158"/>
                </a:lnTo>
                <a:lnTo>
                  <a:pt x="451" y="154"/>
                </a:lnTo>
                <a:lnTo>
                  <a:pt x="451" y="152"/>
                </a:lnTo>
                <a:lnTo>
                  <a:pt x="451" y="150"/>
                </a:lnTo>
                <a:lnTo>
                  <a:pt x="451" y="147"/>
                </a:lnTo>
                <a:lnTo>
                  <a:pt x="453" y="145"/>
                </a:lnTo>
                <a:lnTo>
                  <a:pt x="455" y="142"/>
                </a:lnTo>
                <a:lnTo>
                  <a:pt x="453" y="129"/>
                </a:lnTo>
                <a:lnTo>
                  <a:pt x="449" y="116"/>
                </a:lnTo>
                <a:lnTo>
                  <a:pt x="442" y="104"/>
                </a:lnTo>
                <a:lnTo>
                  <a:pt x="431" y="93"/>
                </a:lnTo>
                <a:lnTo>
                  <a:pt x="418" y="84"/>
                </a:lnTo>
                <a:lnTo>
                  <a:pt x="408" y="80"/>
                </a:lnTo>
                <a:lnTo>
                  <a:pt x="399" y="77"/>
                </a:lnTo>
                <a:lnTo>
                  <a:pt x="394" y="75"/>
                </a:lnTo>
                <a:lnTo>
                  <a:pt x="386" y="73"/>
                </a:lnTo>
                <a:lnTo>
                  <a:pt x="381" y="72"/>
                </a:lnTo>
                <a:lnTo>
                  <a:pt x="379" y="71"/>
                </a:lnTo>
                <a:lnTo>
                  <a:pt x="379" y="67"/>
                </a:lnTo>
                <a:lnTo>
                  <a:pt x="383" y="64"/>
                </a:lnTo>
                <a:lnTo>
                  <a:pt x="390" y="63"/>
                </a:lnTo>
                <a:lnTo>
                  <a:pt x="397" y="61"/>
                </a:lnTo>
                <a:lnTo>
                  <a:pt x="405" y="57"/>
                </a:lnTo>
                <a:lnTo>
                  <a:pt x="414" y="56"/>
                </a:lnTo>
                <a:lnTo>
                  <a:pt x="423" y="56"/>
                </a:lnTo>
                <a:lnTo>
                  <a:pt x="434" y="56"/>
                </a:lnTo>
                <a:lnTo>
                  <a:pt x="440" y="50"/>
                </a:lnTo>
                <a:lnTo>
                  <a:pt x="443" y="44"/>
                </a:lnTo>
                <a:lnTo>
                  <a:pt x="443" y="39"/>
                </a:lnTo>
                <a:lnTo>
                  <a:pt x="445" y="34"/>
                </a:lnTo>
                <a:lnTo>
                  <a:pt x="447" y="33"/>
                </a:lnTo>
                <a:lnTo>
                  <a:pt x="449" y="31"/>
                </a:lnTo>
                <a:lnTo>
                  <a:pt x="447" y="25"/>
                </a:lnTo>
                <a:lnTo>
                  <a:pt x="442" y="19"/>
                </a:lnTo>
                <a:lnTo>
                  <a:pt x="434" y="14"/>
                </a:lnTo>
                <a:lnTo>
                  <a:pt x="425" y="11"/>
                </a:lnTo>
                <a:lnTo>
                  <a:pt x="419" y="12"/>
                </a:lnTo>
                <a:lnTo>
                  <a:pt x="412" y="12"/>
                </a:lnTo>
                <a:lnTo>
                  <a:pt x="403" y="9"/>
                </a:lnTo>
                <a:lnTo>
                  <a:pt x="394" y="5"/>
                </a:lnTo>
                <a:lnTo>
                  <a:pt x="381" y="2"/>
                </a:lnTo>
                <a:lnTo>
                  <a:pt x="375" y="0"/>
                </a:lnTo>
                <a:lnTo>
                  <a:pt x="371" y="0"/>
                </a:lnTo>
                <a:lnTo>
                  <a:pt x="366" y="0"/>
                </a:lnTo>
                <a:lnTo>
                  <a:pt x="360" y="0"/>
                </a:lnTo>
                <a:lnTo>
                  <a:pt x="353" y="4"/>
                </a:lnTo>
                <a:lnTo>
                  <a:pt x="349" y="6"/>
                </a:lnTo>
                <a:lnTo>
                  <a:pt x="340" y="9"/>
                </a:lnTo>
                <a:lnTo>
                  <a:pt x="335" y="10"/>
                </a:lnTo>
                <a:lnTo>
                  <a:pt x="327" y="10"/>
                </a:lnTo>
                <a:lnTo>
                  <a:pt x="320" y="11"/>
                </a:lnTo>
                <a:lnTo>
                  <a:pt x="309" y="11"/>
                </a:lnTo>
                <a:lnTo>
                  <a:pt x="305" y="14"/>
                </a:lnTo>
                <a:lnTo>
                  <a:pt x="299" y="15"/>
                </a:lnTo>
                <a:lnTo>
                  <a:pt x="294" y="14"/>
                </a:lnTo>
                <a:lnTo>
                  <a:pt x="288" y="13"/>
                </a:lnTo>
                <a:lnTo>
                  <a:pt x="285" y="11"/>
                </a:lnTo>
                <a:lnTo>
                  <a:pt x="283" y="10"/>
                </a:lnTo>
                <a:lnTo>
                  <a:pt x="279" y="7"/>
                </a:lnTo>
                <a:lnTo>
                  <a:pt x="274" y="5"/>
                </a:lnTo>
                <a:lnTo>
                  <a:pt x="263" y="2"/>
                </a:lnTo>
                <a:lnTo>
                  <a:pt x="251" y="4"/>
                </a:lnTo>
                <a:lnTo>
                  <a:pt x="244" y="6"/>
                </a:lnTo>
                <a:lnTo>
                  <a:pt x="239" y="10"/>
                </a:lnTo>
                <a:lnTo>
                  <a:pt x="233" y="16"/>
                </a:lnTo>
                <a:lnTo>
                  <a:pt x="235" y="23"/>
                </a:lnTo>
                <a:lnTo>
                  <a:pt x="231" y="31"/>
                </a:lnTo>
                <a:lnTo>
                  <a:pt x="231" y="35"/>
                </a:lnTo>
                <a:lnTo>
                  <a:pt x="229" y="40"/>
                </a:lnTo>
                <a:lnTo>
                  <a:pt x="226" y="44"/>
                </a:lnTo>
                <a:lnTo>
                  <a:pt x="220" y="47"/>
                </a:lnTo>
                <a:lnTo>
                  <a:pt x="218" y="50"/>
                </a:lnTo>
                <a:lnTo>
                  <a:pt x="218" y="53"/>
                </a:lnTo>
                <a:lnTo>
                  <a:pt x="218" y="56"/>
                </a:lnTo>
                <a:lnTo>
                  <a:pt x="220" y="59"/>
                </a:lnTo>
                <a:lnTo>
                  <a:pt x="218" y="63"/>
                </a:lnTo>
                <a:lnTo>
                  <a:pt x="218" y="65"/>
                </a:lnTo>
                <a:lnTo>
                  <a:pt x="215" y="67"/>
                </a:lnTo>
                <a:lnTo>
                  <a:pt x="209" y="68"/>
                </a:lnTo>
                <a:lnTo>
                  <a:pt x="202" y="67"/>
                </a:lnTo>
                <a:lnTo>
                  <a:pt x="196" y="67"/>
                </a:lnTo>
                <a:lnTo>
                  <a:pt x="192" y="68"/>
                </a:lnTo>
                <a:lnTo>
                  <a:pt x="189" y="71"/>
                </a:lnTo>
                <a:lnTo>
                  <a:pt x="189" y="76"/>
                </a:lnTo>
                <a:lnTo>
                  <a:pt x="189" y="79"/>
                </a:lnTo>
                <a:lnTo>
                  <a:pt x="187" y="81"/>
                </a:lnTo>
                <a:lnTo>
                  <a:pt x="187" y="82"/>
                </a:lnTo>
                <a:lnTo>
                  <a:pt x="181" y="84"/>
                </a:lnTo>
                <a:lnTo>
                  <a:pt x="178" y="84"/>
                </a:lnTo>
                <a:lnTo>
                  <a:pt x="170" y="84"/>
                </a:lnTo>
                <a:lnTo>
                  <a:pt x="167" y="86"/>
                </a:lnTo>
                <a:lnTo>
                  <a:pt x="163" y="88"/>
                </a:lnTo>
                <a:lnTo>
                  <a:pt x="161" y="91"/>
                </a:lnTo>
                <a:lnTo>
                  <a:pt x="155" y="94"/>
                </a:lnTo>
                <a:lnTo>
                  <a:pt x="152" y="96"/>
                </a:lnTo>
                <a:lnTo>
                  <a:pt x="146" y="97"/>
                </a:lnTo>
                <a:lnTo>
                  <a:pt x="137" y="97"/>
                </a:lnTo>
                <a:lnTo>
                  <a:pt x="128" y="98"/>
                </a:lnTo>
                <a:lnTo>
                  <a:pt x="124" y="104"/>
                </a:lnTo>
                <a:lnTo>
                  <a:pt x="120" y="109"/>
                </a:lnTo>
                <a:lnTo>
                  <a:pt x="115" y="113"/>
                </a:lnTo>
                <a:lnTo>
                  <a:pt x="106" y="116"/>
                </a:lnTo>
                <a:lnTo>
                  <a:pt x="100" y="115"/>
                </a:lnTo>
                <a:lnTo>
                  <a:pt x="91" y="115"/>
                </a:lnTo>
                <a:lnTo>
                  <a:pt x="83" y="114"/>
                </a:lnTo>
                <a:lnTo>
                  <a:pt x="82" y="113"/>
                </a:lnTo>
                <a:close/>
              </a:path>
            </a:pathLst>
          </a:custGeom>
          <a:solidFill>
            <a:srgbClr val="009999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41" name="Junin"/>
          <p:cNvSpPr>
            <a:spLocks/>
          </p:cNvSpPr>
          <p:nvPr/>
        </p:nvSpPr>
        <p:spPr bwMode="auto">
          <a:xfrm>
            <a:off x="5726383" y="4147202"/>
            <a:ext cx="841375" cy="504825"/>
          </a:xfrm>
          <a:custGeom>
            <a:avLst/>
            <a:gdLst>
              <a:gd name="T0" fmla="*/ 1380687524 w 941"/>
              <a:gd name="T1" fmla="*/ 2147483647 h 342"/>
              <a:gd name="T2" fmla="*/ 1380687524 w 941"/>
              <a:gd name="T3" fmla="*/ 2147483647 h 342"/>
              <a:gd name="T4" fmla="*/ 1380687524 w 941"/>
              <a:gd name="T5" fmla="*/ 2147483647 h 342"/>
              <a:gd name="T6" fmla="*/ 1380687524 w 941"/>
              <a:gd name="T7" fmla="*/ 2147483647 h 342"/>
              <a:gd name="T8" fmla="*/ 1380687524 w 941"/>
              <a:gd name="T9" fmla="*/ 2147483647 h 342"/>
              <a:gd name="T10" fmla="*/ 1380687524 w 941"/>
              <a:gd name="T11" fmla="*/ 2147483647 h 342"/>
              <a:gd name="T12" fmla="*/ 1380687524 w 941"/>
              <a:gd name="T13" fmla="*/ 2147483647 h 342"/>
              <a:gd name="T14" fmla="*/ 1380687524 w 941"/>
              <a:gd name="T15" fmla="*/ 2147483647 h 342"/>
              <a:gd name="T16" fmla="*/ 1380687524 w 941"/>
              <a:gd name="T17" fmla="*/ 2147483647 h 342"/>
              <a:gd name="T18" fmla="*/ 1380687524 w 941"/>
              <a:gd name="T19" fmla="*/ 2147483647 h 342"/>
              <a:gd name="T20" fmla="*/ 1380687524 w 941"/>
              <a:gd name="T21" fmla="*/ 2147483647 h 342"/>
              <a:gd name="T22" fmla="*/ 1380687524 w 941"/>
              <a:gd name="T23" fmla="*/ 2147483647 h 342"/>
              <a:gd name="T24" fmla="*/ 1380687524 w 941"/>
              <a:gd name="T25" fmla="*/ 2147483647 h 342"/>
              <a:gd name="T26" fmla="*/ 1380687524 w 941"/>
              <a:gd name="T27" fmla="*/ 2147483647 h 342"/>
              <a:gd name="T28" fmla="*/ 1380687524 w 941"/>
              <a:gd name="T29" fmla="*/ 2147483647 h 342"/>
              <a:gd name="T30" fmla="*/ 1380687524 w 941"/>
              <a:gd name="T31" fmla="*/ 2147483647 h 342"/>
              <a:gd name="T32" fmla="*/ 1380687524 w 941"/>
              <a:gd name="T33" fmla="*/ 2147483647 h 342"/>
              <a:gd name="T34" fmla="*/ 1380687524 w 941"/>
              <a:gd name="T35" fmla="*/ 2147483647 h 342"/>
              <a:gd name="T36" fmla="*/ 1380687524 w 941"/>
              <a:gd name="T37" fmla="*/ 2147483647 h 342"/>
              <a:gd name="T38" fmla="*/ 1380687524 w 941"/>
              <a:gd name="T39" fmla="*/ 2147483647 h 342"/>
              <a:gd name="T40" fmla="*/ 1380687524 w 941"/>
              <a:gd name="T41" fmla="*/ 2147483647 h 342"/>
              <a:gd name="T42" fmla="*/ 1380687524 w 941"/>
              <a:gd name="T43" fmla="*/ 2147483647 h 342"/>
              <a:gd name="T44" fmla="*/ 1380687524 w 941"/>
              <a:gd name="T45" fmla="*/ 2147483647 h 342"/>
              <a:gd name="T46" fmla="*/ 1380687524 w 941"/>
              <a:gd name="T47" fmla="*/ 2147483647 h 342"/>
              <a:gd name="T48" fmla="*/ 1380687524 w 941"/>
              <a:gd name="T49" fmla="*/ 2147483647 h 342"/>
              <a:gd name="T50" fmla="*/ 1380687524 w 941"/>
              <a:gd name="T51" fmla="*/ 2147483647 h 342"/>
              <a:gd name="T52" fmla="*/ 1380687524 w 941"/>
              <a:gd name="T53" fmla="*/ 2147483647 h 342"/>
              <a:gd name="T54" fmla="*/ 1380687524 w 941"/>
              <a:gd name="T55" fmla="*/ 2147483647 h 342"/>
              <a:gd name="T56" fmla="*/ 1380687524 w 941"/>
              <a:gd name="T57" fmla="*/ 2147483647 h 342"/>
              <a:gd name="T58" fmla="*/ 1380687524 w 941"/>
              <a:gd name="T59" fmla="*/ 2147483647 h 342"/>
              <a:gd name="T60" fmla="*/ 1380687524 w 941"/>
              <a:gd name="T61" fmla="*/ 2147483647 h 342"/>
              <a:gd name="T62" fmla="*/ 1380687524 w 941"/>
              <a:gd name="T63" fmla="*/ 2147483647 h 342"/>
              <a:gd name="T64" fmla="*/ 1380687524 w 941"/>
              <a:gd name="T65" fmla="*/ 2147483647 h 342"/>
              <a:gd name="T66" fmla="*/ 1380687524 w 941"/>
              <a:gd name="T67" fmla="*/ 2147483647 h 342"/>
              <a:gd name="T68" fmla="*/ 1380687524 w 941"/>
              <a:gd name="T69" fmla="*/ 2147483647 h 342"/>
              <a:gd name="T70" fmla="*/ 1380687524 w 941"/>
              <a:gd name="T71" fmla="*/ 2147483647 h 342"/>
              <a:gd name="T72" fmla="*/ 1380687524 w 941"/>
              <a:gd name="T73" fmla="*/ 2147483647 h 342"/>
              <a:gd name="T74" fmla="*/ 1380687524 w 941"/>
              <a:gd name="T75" fmla="*/ 2147483647 h 342"/>
              <a:gd name="T76" fmla="*/ 1380687524 w 941"/>
              <a:gd name="T77" fmla="*/ 2147483647 h 342"/>
              <a:gd name="T78" fmla="*/ 1380687524 w 941"/>
              <a:gd name="T79" fmla="*/ 2147483647 h 342"/>
              <a:gd name="T80" fmla="*/ 1380687524 w 941"/>
              <a:gd name="T81" fmla="*/ 2147483647 h 342"/>
              <a:gd name="T82" fmla="*/ 1380687524 w 941"/>
              <a:gd name="T83" fmla="*/ 2147483647 h 342"/>
              <a:gd name="T84" fmla="*/ 1380687524 w 941"/>
              <a:gd name="T85" fmla="*/ 2147483647 h 342"/>
              <a:gd name="T86" fmla="*/ 1380687524 w 941"/>
              <a:gd name="T87" fmla="*/ 2147483647 h 342"/>
              <a:gd name="T88" fmla="*/ 1380687524 w 941"/>
              <a:gd name="T89" fmla="*/ 2147483647 h 342"/>
              <a:gd name="T90" fmla="*/ 1380687524 w 941"/>
              <a:gd name="T91" fmla="*/ 2147483647 h 342"/>
              <a:gd name="T92" fmla="*/ 1380687524 w 941"/>
              <a:gd name="T93" fmla="*/ 2147483647 h 342"/>
              <a:gd name="T94" fmla="*/ 1380687524 w 941"/>
              <a:gd name="T95" fmla="*/ 0 h 342"/>
              <a:gd name="T96" fmla="*/ 1380687524 w 941"/>
              <a:gd name="T97" fmla="*/ 2147483647 h 342"/>
              <a:gd name="T98" fmla="*/ 1380687524 w 941"/>
              <a:gd name="T99" fmla="*/ 2147483647 h 342"/>
              <a:gd name="T100" fmla="*/ 1380687524 w 941"/>
              <a:gd name="T101" fmla="*/ 2147483647 h 342"/>
              <a:gd name="T102" fmla="*/ 1380687524 w 941"/>
              <a:gd name="T103" fmla="*/ 2147483647 h 342"/>
              <a:gd name="T104" fmla="*/ 1380687524 w 941"/>
              <a:gd name="T105" fmla="*/ 2147483647 h 342"/>
              <a:gd name="T106" fmla="*/ 1380687524 w 941"/>
              <a:gd name="T107" fmla="*/ 2147483647 h 342"/>
              <a:gd name="T108" fmla="*/ 1380687524 w 941"/>
              <a:gd name="T109" fmla="*/ 2147483647 h 342"/>
              <a:gd name="T110" fmla="*/ 1380687524 w 941"/>
              <a:gd name="T111" fmla="*/ 2147483647 h 342"/>
              <a:gd name="T112" fmla="*/ 1380687524 w 941"/>
              <a:gd name="T113" fmla="*/ 2147483647 h 342"/>
              <a:gd name="T114" fmla="*/ 1380687524 w 941"/>
              <a:gd name="T115" fmla="*/ 2147483647 h 342"/>
              <a:gd name="T116" fmla="*/ 1380687524 w 941"/>
              <a:gd name="T117" fmla="*/ 2147483647 h 342"/>
              <a:gd name="T118" fmla="*/ 1380687524 w 941"/>
              <a:gd name="T119" fmla="*/ 2147483647 h 342"/>
              <a:gd name="T120" fmla="*/ 1380687524 w 941"/>
              <a:gd name="T121" fmla="*/ 2147483647 h 34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41"/>
              <a:gd name="T184" fmla="*/ 0 h 342"/>
              <a:gd name="T185" fmla="*/ 941 w 941"/>
              <a:gd name="T186" fmla="*/ 342 h 34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41" h="342">
                <a:moveTo>
                  <a:pt x="5" y="75"/>
                </a:moveTo>
                <a:lnTo>
                  <a:pt x="5" y="80"/>
                </a:lnTo>
                <a:lnTo>
                  <a:pt x="3" y="85"/>
                </a:lnTo>
                <a:lnTo>
                  <a:pt x="1" y="87"/>
                </a:lnTo>
                <a:lnTo>
                  <a:pt x="0" y="88"/>
                </a:lnTo>
                <a:lnTo>
                  <a:pt x="1" y="93"/>
                </a:lnTo>
                <a:lnTo>
                  <a:pt x="3" y="97"/>
                </a:lnTo>
                <a:lnTo>
                  <a:pt x="11" y="105"/>
                </a:lnTo>
                <a:lnTo>
                  <a:pt x="16" y="111"/>
                </a:lnTo>
                <a:lnTo>
                  <a:pt x="20" y="118"/>
                </a:lnTo>
                <a:lnTo>
                  <a:pt x="31" y="132"/>
                </a:lnTo>
                <a:lnTo>
                  <a:pt x="37" y="139"/>
                </a:lnTo>
                <a:lnTo>
                  <a:pt x="42" y="145"/>
                </a:lnTo>
                <a:lnTo>
                  <a:pt x="51" y="149"/>
                </a:lnTo>
                <a:lnTo>
                  <a:pt x="61" y="152"/>
                </a:lnTo>
                <a:lnTo>
                  <a:pt x="72" y="150"/>
                </a:lnTo>
                <a:lnTo>
                  <a:pt x="79" y="149"/>
                </a:lnTo>
                <a:lnTo>
                  <a:pt x="86" y="147"/>
                </a:lnTo>
                <a:lnTo>
                  <a:pt x="96" y="146"/>
                </a:lnTo>
                <a:lnTo>
                  <a:pt x="103" y="149"/>
                </a:lnTo>
                <a:lnTo>
                  <a:pt x="105" y="153"/>
                </a:lnTo>
                <a:lnTo>
                  <a:pt x="109" y="162"/>
                </a:lnTo>
                <a:lnTo>
                  <a:pt x="107" y="166"/>
                </a:lnTo>
                <a:lnTo>
                  <a:pt x="107" y="170"/>
                </a:lnTo>
                <a:lnTo>
                  <a:pt x="105" y="171"/>
                </a:lnTo>
                <a:lnTo>
                  <a:pt x="105" y="173"/>
                </a:lnTo>
                <a:lnTo>
                  <a:pt x="103" y="174"/>
                </a:lnTo>
                <a:lnTo>
                  <a:pt x="103" y="175"/>
                </a:lnTo>
                <a:lnTo>
                  <a:pt x="107" y="183"/>
                </a:lnTo>
                <a:lnTo>
                  <a:pt x="110" y="192"/>
                </a:lnTo>
                <a:lnTo>
                  <a:pt x="118" y="199"/>
                </a:lnTo>
                <a:lnTo>
                  <a:pt x="131" y="203"/>
                </a:lnTo>
                <a:lnTo>
                  <a:pt x="133" y="207"/>
                </a:lnTo>
                <a:lnTo>
                  <a:pt x="138" y="211"/>
                </a:lnTo>
                <a:lnTo>
                  <a:pt x="144" y="214"/>
                </a:lnTo>
                <a:lnTo>
                  <a:pt x="149" y="217"/>
                </a:lnTo>
                <a:lnTo>
                  <a:pt x="157" y="220"/>
                </a:lnTo>
                <a:lnTo>
                  <a:pt x="158" y="221"/>
                </a:lnTo>
                <a:lnTo>
                  <a:pt x="160" y="221"/>
                </a:lnTo>
                <a:lnTo>
                  <a:pt x="162" y="224"/>
                </a:lnTo>
                <a:lnTo>
                  <a:pt x="166" y="227"/>
                </a:lnTo>
                <a:lnTo>
                  <a:pt x="177" y="230"/>
                </a:lnTo>
                <a:lnTo>
                  <a:pt x="182" y="230"/>
                </a:lnTo>
                <a:lnTo>
                  <a:pt x="186" y="230"/>
                </a:lnTo>
                <a:lnTo>
                  <a:pt x="192" y="232"/>
                </a:lnTo>
                <a:lnTo>
                  <a:pt x="197" y="234"/>
                </a:lnTo>
                <a:lnTo>
                  <a:pt x="201" y="236"/>
                </a:lnTo>
                <a:lnTo>
                  <a:pt x="206" y="237"/>
                </a:lnTo>
                <a:lnTo>
                  <a:pt x="232" y="242"/>
                </a:lnTo>
                <a:lnTo>
                  <a:pt x="258" y="247"/>
                </a:lnTo>
                <a:lnTo>
                  <a:pt x="269" y="268"/>
                </a:lnTo>
                <a:lnTo>
                  <a:pt x="267" y="268"/>
                </a:lnTo>
                <a:lnTo>
                  <a:pt x="265" y="269"/>
                </a:lnTo>
                <a:lnTo>
                  <a:pt x="264" y="270"/>
                </a:lnTo>
                <a:lnTo>
                  <a:pt x="264" y="272"/>
                </a:lnTo>
                <a:lnTo>
                  <a:pt x="262" y="274"/>
                </a:lnTo>
                <a:lnTo>
                  <a:pt x="262" y="275"/>
                </a:lnTo>
                <a:lnTo>
                  <a:pt x="264" y="281"/>
                </a:lnTo>
                <a:lnTo>
                  <a:pt x="267" y="287"/>
                </a:lnTo>
                <a:lnTo>
                  <a:pt x="277" y="298"/>
                </a:lnTo>
                <a:lnTo>
                  <a:pt x="278" y="302"/>
                </a:lnTo>
                <a:lnTo>
                  <a:pt x="278" y="305"/>
                </a:lnTo>
                <a:lnTo>
                  <a:pt x="280" y="307"/>
                </a:lnTo>
                <a:lnTo>
                  <a:pt x="286" y="309"/>
                </a:lnTo>
                <a:lnTo>
                  <a:pt x="286" y="313"/>
                </a:lnTo>
                <a:lnTo>
                  <a:pt x="282" y="317"/>
                </a:lnTo>
                <a:lnTo>
                  <a:pt x="280" y="320"/>
                </a:lnTo>
                <a:lnTo>
                  <a:pt x="278" y="321"/>
                </a:lnTo>
                <a:lnTo>
                  <a:pt x="280" y="322"/>
                </a:lnTo>
                <a:lnTo>
                  <a:pt x="280" y="324"/>
                </a:lnTo>
                <a:lnTo>
                  <a:pt x="284" y="330"/>
                </a:lnTo>
                <a:lnTo>
                  <a:pt x="288" y="335"/>
                </a:lnTo>
                <a:lnTo>
                  <a:pt x="289" y="337"/>
                </a:lnTo>
                <a:lnTo>
                  <a:pt x="289" y="338"/>
                </a:lnTo>
                <a:lnTo>
                  <a:pt x="293" y="340"/>
                </a:lnTo>
                <a:lnTo>
                  <a:pt x="299" y="341"/>
                </a:lnTo>
                <a:lnTo>
                  <a:pt x="302" y="342"/>
                </a:lnTo>
                <a:lnTo>
                  <a:pt x="304" y="342"/>
                </a:lnTo>
                <a:lnTo>
                  <a:pt x="312" y="341"/>
                </a:lnTo>
                <a:lnTo>
                  <a:pt x="317" y="341"/>
                </a:lnTo>
                <a:lnTo>
                  <a:pt x="319" y="340"/>
                </a:lnTo>
                <a:lnTo>
                  <a:pt x="321" y="339"/>
                </a:lnTo>
                <a:lnTo>
                  <a:pt x="323" y="337"/>
                </a:lnTo>
                <a:lnTo>
                  <a:pt x="325" y="335"/>
                </a:lnTo>
                <a:lnTo>
                  <a:pt x="328" y="333"/>
                </a:lnTo>
                <a:lnTo>
                  <a:pt x="341" y="328"/>
                </a:lnTo>
                <a:lnTo>
                  <a:pt x="358" y="324"/>
                </a:lnTo>
                <a:lnTo>
                  <a:pt x="363" y="321"/>
                </a:lnTo>
                <a:lnTo>
                  <a:pt x="371" y="317"/>
                </a:lnTo>
                <a:lnTo>
                  <a:pt x="380" y="313"/>
                </a:lnTo>
                <a:lnTo>
                  <a:pt x="387" y="311"/>
                </a:lnTo>
                <a:lnTo>
                  <a:pt x="389" y="307"/>
                </a:lnTo>
                <a:lnTo>
                  <a:pt x="391" y="303"/>
                </a:lnTo>
                <a:lnTo>
                  <a:pt x="393" y="299"/>
                </a:lnTo>
                <a:lnTo>
                  <a:pt x="397" y="295"/>
                </a:lnTo>
                <a:lnTo>
                  <a:pt x="402" y="296"/>
                </a:lnTo>
                <a:lnTo>
                  <a:pt x="408" y="297"/>
                </a:lnTo>
                <a:lnTo>
                  <a:pt x="413" y="297"/>
                </a:lnTo>
                <a:lnTo>
                  <a:pt x="419" y="296"/>
                </a:lnTo>
                <a:lnTo>
                  <a:pt x="424" y="293"/>
                </a:lnTo>
                <a:lnTo>
                  <a:pt x="426" y="289"/>
                </a:lnTo>
                <a:lnTo>
                  <a:pt x="424" y="285"/>
                </a:lnTo>
                <a:lnTo>
                  <a:pt x="422" y="279"/>
                </a:lnTo>
                <a:lnTo>
                  <a:pt x="424" y="277"/>
                </a:lnTo>
                <a:lnTo>
                  <a:pt x="424" y="276"/>
                </a:lnTo>
                <a:lnTo>
                  <a:pt x="432" y="275"/>
                </a:lnTo>
                <a:lnTo>
                  <a:pt x="433" y="274"/>
                </a:lnTo>
                <a:lnTo>
                  <a:pt x="435" y="274"/>
                </a:lnTo>
                <a:lnTo>
                  <a:pt x="439" y="269"/>
                </a:lnTo>
                <a:lnTo>
                  <a:pt x="441" y="264"/>
                </a:lnTo>
                <a:lnTo>
                  <a:pt x="443" y="252"/>
                </a:lnTo>
                <a:lnTo>
                  <a:pt x="445" y="240"/>
                </a:lnTo>
                <a:lnTo>
                  <a:pt x="448" y="235"/>
                </a:lnTo>
                <a:lnTo>
                  <a:pt x="454" y="230"/>
                </a:lnTo>
                <a:lnTo>
                  <a:pt x="470" y="233"/>
                </a:lnTo>
                <a:lnTo>
                  <a:pt x="485" y="235"/>
                </a:lnTo>
                <a:lnTo>
                  <a:pt x="489" y="239"/>
                </a:lnTo>
                <a:lnTo>
                  <a:pt x="491" y="240"/>
                </a:lnTo>
                <a:lnTo>
                  <a:pt x="493" y="241"/>
                </a:lnTo>
                <a:lnTo>
                  <a:pt x="498" y="242"/>
                </a:lnTo>
                <a:lnTo>
                  <a:pt x="507" y="241"/>
                </a:lnTo>
                <a:lnTo>
                  <a:pt x="517" y="241"/>
                </a:lnTo>
                <a:lnTo>
                  <a:pt x="524" y="241"/>
                </a:lnTo>
                <a:lnTo>
                  <a:pt x="533" y="241"/>
                </a:lnTo>
                <a:lnTo>
                  <a:pt x="546" y="239"/>
                </a:lnTo>
                <a:lnTo>
                  <a:pt x="555" y="235"/>
                </a:lnTo>
                <a:lnTo>
                  <a:pt x="563" y="231"/>
                </a:lnTo>
                <a:lnTo>
                  <a:pt x="574" y="228"/>
                </a:lnTo>
                <a:lnTo>
                  <a:pt x="581" y="230"/>
                </a:lnTo>
                <a:lnTo>
                  <a:pt x="589" y="232"/>
                </a:lnTo>
                <a:lnTo>
                  <a:pt x="603" y="233"/>
                </a:lnTo>
                <a:lnTo>
                  <a:pt x="609" y="234"/>
                </a:lnTo>
                <a:lnTo>
                  <a:pt x="611" y="234"/>
                </a:lnTo>
                <a:lnTo>
                  <a:pt x="609" y="234"/>
                </a:lnTo>
                <a:lnTo>
                  <a:pt x="607" y="234"/>
                </a:lnTo>
                <a:lnTo>
                  <a:pt x="609" y="235"/>
                </a:lnTo>
                <a:lnTo>
                  <a:pt x="614" y="237"/>
                </a:lnTo>
                <a:lnTo>
                  <a:pt x="627" y="240"/>
                </a:lnTo>
                <a:lnTo>
                  <a:pt x="640" y="243"/>
                </a:lnTo>
                <a:lnTo>
                  <a:pt x="644" y="245"/>
                </a:lnTo>
                <a:lnTo>
                  <a:pt x="646" y="247"/>
                </a:lnTo>
                <a:lnTo>
                  <a:pt x="648" y="248"/>
                </a:lnTo>
                <a:lnTo>
                  <a:pt x="649" y="250"/>
                </a:lnTo>
                <a:lnTo>
                  <a:pt x="649" y="252"/>
                </a:lnTo>
                <a:lnTo>
                  <a:pt x="651" y="254"/>
                </a:lnTo>
                <a:lnTo>
                  <a:pt x="653" y="256"/>
                </a:lnTo>
                <a:lnTo>
                  <a:pt x="653" y="257"/>
                </a:lnTo>
                <a:lnTo>
                  <a:pt x="653" y="264"/>
                </a:lnTo>
                <a:lnTo>
                  <a:pt x="655" y="271"/>
                </a:lnTo>
                <a:lnTo>
                  <a:pt x="657" y="273"/>
                </a:lnTo>
                <a:lnTo>
                  <a:pt x="662" y="273"/>
                </a:lnTo>
                <a:lnTo>
                  <a:pt x="666" y="274"/>
                </a:lnTo>
                <a:lnTo>
                  <a:pt x="670" y="275"/>
                </a:lnTo>
                <a:lnTo>
                  <a:pt x="679" y="278"/>
                </a:lnTo>
                <a:lnTo>
                  <a:pt x="686" y="280"/>
                </a:lnTo>
                <a:lnTo>
                  <a:pt x="694" y="282"/>
                </a:lnTo>
                <a:lnTo>
                  <a:pt x="703" y="284"/>
                </a:lnTo>
                <a:lnTo>
                  <a:pt x="710" y="287"/>
                </a:lnTo>
                <a:lnTo>
                  <a:pt x="718" y="289"/>
                </a:lnTo>
                <a:lnTo>
                  <a:pt x="721" y="291"/>
                </a:lnTo>
                <a:lnTo>
                  <a:pt x="725" y="292"/>
                </a:lnTo>
                <a:lnTo>
                  <a:pt x="729" y="290"/>
                </a:lnTo>
                <a:lnTo>
                  <a:pt x="731" y="287"/>
                </a:lnTo>
                <a:lnTo>
                  <a:pt x="736" y="285"/>
                </a:lnTo>
                <a:lnTo>
                  <a:pt x="745" y="283"/>
                </a:lnTo>
                <a:lnTo>
                  <a:pt x="749" y="282"/>
                </a:lnTo>
                <a:lnTo>
                  <a:pt x="751" y="282"/>
                </a:lnTo>
                <a:lnTo>
                  <a:pt x="758" y="282"/>
                </a:lnTo>
                <a:lnTo>
                  <a:pt x="766" y="283"/>
                </a:lnTo>
                <a:lnTo>
                  <a:pt x="773" y="284"/>
                </a:lnTo>
                <a:lnTo>
                  <a:pt x="775" y="285"/>
                </a:lnTo>
                <a:lnTo>
                  <a:pt x="777" y="285"/>
                </a:lnTo>
                <a:lnTo>
                  <a:pt x="779" y="281"/>
                </a:lnTo>
                <a:lnTo>
                  <a:pt x="779" y="280"/>
                </a:lnTo>
                <a:lnTo>
                  <a:pt x="781" y="279"/>
                </a:lnTo>
                <a:lnTo>
                  <a:pt x="784" y="277"/>
                </a:lnTo>
                <a:lnTo>
                  <a:pt x="793" y="279"/>
                </a:lnTo>
                <a:lnTo>
                  <a:pt x="805" y="283"/>
                </a:lnTo>
                <a:lnTo>
                  <a:pt x="814" y="287"/>
                </a:lnTo>
                <a:lnTo>
                  <a:pt x="821" y="291"/>
                </a:lnTo>
                <a:lnTo>
                  <a:pt x="825" y="296"/>
                </a:lnTo>
                <a:lnTo>
                  <a:pt x="829" y="298"/>
                </a:lnTo>
                <a:lnTo>
                  <a:pt x="832" y="299"/>
                </a:lnTo>
                <a:lnTo>
                  <a:pt x="838" y="300"/>
                </a:lnTo>
                <a:lnTo>
                  <a:pt x="841" y="301"/>
                </a:lnTo>
                <a:lnTo>
                  <a:pt x="862" y="298"/>
                </a:lnTo>
                <a:lnTo>
                  <a:pt x="882" y="295"/>
                </a:lnTo>
                <a:lnTo>
                  <a:pt x="901" y="292"/>
                </a:lnTo>
                <a:lnTo>
                  <a:pt x="917" y="286"/>
                </a:lnTo>
                <a:lnTo>
                  <a:pt x="926" y="280"/>
                </a:lnTo>
                <a:lnTo>
                  <a:pt x="934" y="273"/>
                </a:lnTo>
                <a:lnTo>
                  <a:pt x="939" y="265"/>
                </a:lnTo>
                <a:lnTo>
                  <a:pt x="941" y="257"/>
                </a:lnTo>
                <a:lnTo>
                  <a:pt x="941" y="250"/>
                </a:lnTo>
                <a:lnTo>
                  <a:pt x="941" y="242"/>
                </a:lnTo>
                <a:lnTo>
                  <a:pt x="937" y="235"/>
                </a:lnTo>
                <a:lnTo>
                  <a:pt x="928" y="229"/>
                </a:lnTo>
                <a:lnTo>
                  <a:pt x="926" y="227"/>
                </a:lnTo>
                <a:lnTo>
                  <a:pt x="926" y="226"/>
                </a:lnTo>
                <a:lnTo>
                  <a:pt x="925" y="226"/>
                </a:lnTo>
                <a:lnTo>
                  <a:pt x="923" y="226"/>
                </a:lnTo>
                <a:lnTo>
                  <a:pt x="921" y="224"/>
                </a:lnTo>
                <a:lnTo>
                  <a:pt x="915" y="220"/>
                </a:lnTo>
                <a:lnTo>
                  <a:pt x="910" y="214"/>
                </a:lnTo>
                <a:lnTo>
                  <a:pt x="904" y="209"/>
                </a:lnTo>
                <a:lnTo>
                  <a:pt x="901" y="204"/>
                </a:lnTo>
                <a:lnTo>
                  <a:pt x="899" y="198"/>
                </a:lnTo>
                <a:lnTo>
                  <a:pt x="897" y="193"/>
                </a:lnTo>
                <a:lnTo>
                  <a:pt x="893" y="189"/>
                </a:lnTo>
                <a:lnTo>
                  <a:pt x="884" y="186"/>
                </a:lnTo>
                <a:lnTo>
                  <a:pt x="878" y="182"/>
                </a:lnTo>
                <a:lnTo>
                  <a:pt x="877" y="177"/>
                </a:lnTo>
                <a:lnTo>
                  <a:pt x="880" y="172"/>
                </a:lnTo>
                <a:lnTo>
                  <a:pt x="888" y="168"/>
                </a:lnTo>
                <a:lnTo>
                  <a:pt x="893" y="167"/>
                </a:lnTo>
                <a:lnTo>
                  <a:pt x="899" y="166"/>
                </a:lnTo>
                <a:lnTo>
                  <a:pt x="902" y="164"/>
                </a:lnTo>
                <a:lnTo>
                  <a:pt x="908" y="162"/>
                </a:lnTo>
                <a:lnTo>
                  <a:pt x="912" y="161"/>
                </a:lnTo>
                <a:lnTo>
                  <a:pt x="913" y="160"/>
                </a:lnTo>
                <a:lnTo>
                  <a:pt x="913" y="157"/>
                </a:lnTo>
                <a:lnTo>
                  <a:pt x="913" y="153"/>
                </a:lnTo>
                <a:lnTo>
                  <a:pt x="915" y="144"/>
                </a:lnTo>
                <a:lnTo>
                  <a:pt x="919" y="135"/>
                </a:lnTo>
                <a:lnTo>
                  <a:pt x="923" y="133"/>
                </a:lnTo>
                <a:lnTo>
                  <a:pt x="928" y="131"/>
                </a:lnTo>
                <a:lnTo>
                  <a:pt x="930" y="128"/>
                </a:lnTo>
                <a:lnTo>
                  <a:pt x="932" y="126"/>
                </a:lnTo>
                <a:lnTo>
                  <a:pt x="930" y="121"/>
                </a:lnTo>
                <a:lnTo>
                  <a:pt x="925" y="116"/>
                </a:lnTo>
                <a:lnTo>
                  <a:pt x="917" y="112"/>
                </a:lnTo>
                <a:lnTo>
                  <a:pt x="915" y="107"/>
                </a:lnTo>
                <a:lnTo>
                  <a:pt x="915" y="102"/>
                </a:lnTo>
                <a:lnTo>
                  <a:pt x="921" y="92"/>
                </a:lnTo>
                <a:lnTo>
                  <a:pt x="913" y="76"/>
                </a:lnTo>
                <a:lnTo>
                  <a:pt x="904" y="59"/>
                </a:lnTo>
                <a:lnTo>
                  <a:pt x="901" y="55"/>
                </a:lnTo>
                <a:lnTo>
                  <a:pt x="895" y="51"/>
                </a:lnTo>
                <a:lnTo>
                  <a:pt x="889" y="46"/>
                </a:lnTo>
                <a:lnTo>
                  <a:pt x="884" y="42"/>
                </a:lnTo>
                <a:lnTo>
                  <a:pt x="877" y="37"/>
                </a:lnTo>
                <a:lnTo>
                  <a:pt x="869" y="33"/>
                </a:lnTo>
                <a:lnTo>
                  <a:pt x="867" y="32"/>
                </a:lnTo>
                <a:lnTo>
                  <a:pt x="864" y="31"/>
                </a:lnTo>
                <a:lnTo>
                  <a:pt x="862" y="30"/>
                </a:lnTo>
                <a:lnTo>
                  <a:pt x="860" y="29"/>
                </a:lnTo>
                <a:lnTo>
                  <a:pt x="854" y="22"/>
                </a:lnTo>
                <a:lnTo>
                  <a:pt x="849" y="19"/>
                </a:lnTo>
                <a:lnTo>
                  <a:pt x="843" y="17"/>
                </a:lnTo>
                <a:lnTo>
                  <a:pt x="840" y="18"/>
                </a:lnTo>
                <a:lnTo>
                  <a:pt x="838" y="18"/>
                </a:lnTo>
                <a:lnTo>
                  <a:pt x="834" y="20"/>
                </a:lnTo>
                <a:lnTo>
                  <a:pt x="827" y="23"/>
                </a:lnTo>
                <a:lnTo>
                  <a:pt x="825" y="24"/>
                </a:lnTo>
                <a:lnTo>
                  <a:pt x="823" y="24"/>
                </a:lnTo>
                <a:lnTo>
                  <a:pt x="821" y="27"/>
                </a:lnTo>
                <a:lnTo>
                  <a:pt x="819" y="30"/>
                </a:lnTo>
                <a:lnTo>
                  <a:pt x="821" y="37"/>
                </a:lnTo>
                <a:lnTo>
                  <a:pt x="821" y="44"/>
                </a:lnTo>
                <a:lnTo>
                  <a:pt x="819" y="47"/>
                </a:lnTo>
                <a:lnTo>
                  <a:pt x="814" y="49"/>
                </a:lnTo>
                <a:lnTo>
                  <a:pt x="812" y="53"/>
                </a:lnTo>
                <a:lnTo>
                  <a:pt x="810" y="57"/>
                </a:lnTo>
                <a:lnTo>
                  <a:pt x="812" y="67"/>
                </a:lnTo>
                <a:lnTo>
                  <a:pt x="814" y="72"/>
                </a:lnTo>
                <a:lnTo>
                  <a:pt x="812" y="77"/>
                </a:lnTo>
                <a:lnTo>
                  <a:pt x="808" y="81"/>
                </a:lnTo>
                <a:lnTo>
                  <a:pt x="803" y="85"/>
                </a:lnTo>
                <a:lnTo>
                  <a:pt x="799" y="89"/>
                </a:lnTo>
                <a:lnTo>
                  <a:pt x="795" y="90"/>
                </a:lnTo>
                <a:lnTo>
                  <a:pt x="790" y="90"/>
                </a:lnTo>
                <a:lnTo>
                  <a:pt x="781" y="89"/>
                </a:lnTo>
                <a:lnTo>
                  <a:pt x="771" y="87"/>
                </a:lnTo>
                <a:lnTo>
                  <a:pt x="766" y="84"/>
                </a:lnTo>
                <a:lnTo>
                  <a:pt x="762" y="82"/>
                </a:lnTo>
                <a:lnTo>
                  <a:pt x="762" y="79"/>
                </a:lnTo>
                <a:lnTo>
                  <a:pt x="760" y="73"/>
                </a:lnTo>
                <a:lnTo>
                  <a:pt x="758" y="70"/>
                </a:lnTo>
                <a:lnTo>
                  <a:pt x="755" y="67"/>
                </a:lnTo>
                <a:lnTo>
                  <a:pt x="751" y="66"/>
                </a:lnTo>
                <a:lnTo>
                  <a:pt x="747" y="65"/>
                </a:lnTo>
                <a:lnTo>
                  <a:pt x="742" y="63"/>
                </a:lnTo>
                <a:lnTo>
                  <a:pt x="738" y="62"/>
                </a:lnTo>
                <a:lnTo>
                  <a:pt x="734" y="59"/>
                </a:lnTo>
                <a:lnTo>
                  <a:pt x="733" y="57"/>
                </a:lnTo>
                <a:lnTo>
                  <a:pt x="729" y="56"/>
                </a:lnTo>
                <a:lnTo>
                  <a:pt x="723" y="57"/>
                </a:lnTo>
                <a:lnTo>
                  <a:pt x="718" y="57"/>
                </a:lnTo>
                <a:lnTo>
                  <a:pt x="710" y="57"/>
                </a:lnTo>
                <a:lnTo>
                  <a:pt x="707" y="59"/>
                </a:lnTo>
                <a:lnTo>
                  <a:pt x="703" y="61"/>
                </a:lnTo>
                <a:lnTo>
                  <a:pt x="701" y="62"/>
                </a:lnTo>
                <a:lnTo>
                  <a:pt x="696" y="63"/>
                </a:lnTo>
                <a:lnTo>
                  <a:pt x="685" y="62"/>
                </a:lnTo>
                <a:lnTo>
                  <a:pt x="679" y="63"/>
                </a:lnTo>
                <a:lnTo>
                  <a:pt x="673" y="65"/>
                </a:lnTo>
                <a:lnTo>
                  <a:pt x="666" y="67"/>
                </a:lnTo>
                <a:lnTo>
                  <a:pt x="659" y="66"/>
                </a:lnTo>
                <a:lnTo>
                  <a:pt x="653" y="64"/>
                </a:lnTo>
                <a:lnTo>
                  <a:pt x="648" y="62"/>
                </a:lnTo>
                <a:lnTo>
                  <a:pt x="640" y="60"/>
                </a:lnTo>
                <a:lnTo>
                  <a:pt x="631" y="57"/>
                </a:lnTo>
                <a:lnTo>
                  <a:pt x="620" y="53"/>
                </a:lnTo>
                <a:lnTo>
                  <a:pt x="614" y="47"/>
                </a:lnTo>
                <a:lnTo>
                  <a:pt x="607" y="44"/>
                </a:lnTo>
                <a:lnTo>
                  <a:pt x="596" y="43"/>
                </a:lnTo>
                <a:lnTo>
                  <a:pt x="585" y="42"/>
                </a:lnTo>
                <a:lnTo>
                  <a:pt x="581" y="41"/>
                </a:lnTo>
                <a:lnTo>
                  <a:pt x="577" y="39"/>
                </a:lnTo>
                <a:lnTo>
                  <a:pt x="574" y="38"/>
                </a:lnTo>
                <a:lnTo>
                  <a:pt x="568" y="36"/>
                </a:lnTo>
                <a:lnTo>
                  <a:pt x="565" y="35"/>
                </a:lnTo>
                <a:lnTo>
                  <a:pt x="561" y="35"/>
                </a:lnTo>
                <a:lnTo>
                  <a:pt x="557" y="34"/>
                </a:lnTo>
                <a:lnTo>
                  <a:pt x="555" y="34"/>
                </a:lnTo>
                <a:lnTo>
                  <a:pt x="546" y="30"/>
                </a:lnTo>
                <a:lnTo>
                  <a:pt x="537" y="24"/>
                </a:lnTo>
                <a:lnTo>
                  <a:pt x="533" y="24"/>
                </a:lnTo>
                <a:lnTo>
                  <a:pt x="528" y="25"/>
                </a:lnTo>
                <a:lnTo>
                  <a:pt x="520" y="25"/>
                </a:lnTo>
                <a:lnTo>
                  <a:pt x="515" y="24"/>
                </a:lnTo>
                <a:lnTo>
                  <a:pt x="511" y="21"/>
                </a:lnTo>
                <a:lnTo>
                  <a:pt x="511" y="18"/>
                </a:lnTo>
                <a:lnTo>
                  <a:pt x="509" y="16"/>
                </a:lnTo>
                <a:lnTo>
                  <a:pt x="505" y="14"/>
                </a:lnTo>
                <a:lnTo>
                  <a:pt x="485" y="14"/>
                </a:lnTo>
                <a:lnTo>
                  <a:pt x="467" y="13"/>
                </a:lnTo>
                <a:lnTo>
                  <a:pt x="461" y="10"/>
                </a:lnTo>
                <a:lnTo>
                  <a:pt x="459" y="7"/>
                </a:lnTo>
                <a:lnTo>
                  <a:pt x="457" y="3"/>
                </a:lnTo>
                <a:lnTo>
                  <a:pt x="452" y="0"/>
                </a:lnTo>
                <a:lnTo>
                  <a:pt x="446" y="2"/>
                </a:lnTo>
                <a:lnTo>
                  <a:pt x="443" y="4"/>
                </a:lnTo>
                <a:lnTo>
                  <a:pt x="437" y="7"/>
                </a:lnTo>
                <a:lnTo>
                  <a:pt x="430" y="10"/>
                </a:lnTo>
                <a:lnTo>
                  <a:pt x="422" y="9"/>
                </a:lnTo>
                <a:lnTo>
                  <a:pt x="413" y="9"/>
                </a:lnTo>
                <a:lnTo>
                  <a:pt x="402" y="10"/>
                </a:lnTo>
                <a:lnTo>
                  <a:pt x="397" y="11"/>
                </a:lnTo>
                <a:lnTo>
                  <a:pt x="395" y="11"/>
                </a:lnTo>
                <a:lnTo>
                  <a:pt x="395" y="16"/>
                </a:lnTo>
                <a:lnTo>
                  <a:pt x="393" y="18"/>
                </a:lnTo>
                <a:lnTo>
                  <a:pt x="389" y="20"/>
                </a:lnTo>
                <a:lnTo>
                  <a:pt x="384" y="21"/>
                </a:lnTo>
                <a:lnTo>
                  <a:pt x="382" y="24"/>
                </a:lnTo>
                <a:lnTo>
                  <a:pt x="378" y="26"/>
                </a:lnTo>
                <a:lnTo>
                  <a:pt x="371" y="27"/>
                </a:lnTo>
                <a:lnTo>
                  <a:pt x="361" y="27"/>
                </a:lnTo>
                <a:lnTo>
                  <a:pt x="349" y="27"/>
                </a:lnTo>
                <a:lnTo>
                  <a:pt x="341" y="30"/>
                </a:lnTo>
                <a:lnTo>
                  <a:pt x="339" y="32"/>
                </a:lnTo>
                <a:lnTo>
                  <a:pt x="334" y="33"/>
                </a:lnTo>
                <a:lnTo>
                  <a:pt x="326" y="33"/>
                </a:lnTo>
                <a:lnTo>
                  <a:pt x="319" y="31"/>
                </a:lnTo>
                <a:lnTo>
                  <a:pt x="317" y="29"/>
                </a:lnTo>
                <a:lnTo>
                  <a:pt x="315" y="26"/>
                </a:lnTo>
                <a:lnTo>
                  <a:pt x="313" y="23"/>
                </a:lnTo>
                <a:lnTo>
                  <a:pt x="313" y="22"/>
                </a:lnTo>
                <a:lnTo>
                  <a:pt x="312" y="17"/>
                </a:lnTo>
                <a:lnTo>
                  <a:pt x="308" y="14"/>
                </a:lnTo>
                <a:lnTo>
                  <a:pt x="304" y="12"/>
                </a:lnTo>
                <a:lnTo>
                  <a:pt x="297" y="10"/>
                </a:lnTo>
                <a:lnTo>
                  <a:pt x="291" y="11"/>
                </a:lnTo>
                <a:lnTo>
                  <a:pt x="288" y="12"/>
                </a:lnTo>
                <a:lnTo>
                  <a:pt x="286" y="14"/>
                </a:lnTo>
                <a:lnTo>
                  <a:pt x="284" y="16"/>
                </a:lnTo>
                <a:lnTo>
                  <a:pt x="284" y="17"/>
                </a:lnTo>
                <a:lnTo>
                  <a:pt x="278" y="18"/>
                </a:lnTo>
                <a:lnTo>
                  <a:pt x="273" y="19"/>
                </a:lnTo>
                <a:lnTo>
                  <a:pt x="269" y="22"/>
                </a:lnTo>
                <a:lnTo>
                  <a:pt x="265" y="23"/>
                </a:lnTo>
                <a:lnTo>
                  <a:pt x="260" y="24"/>
                </a:lnTo>
                <a:lnTo>
                  <a:pt x="253" y="24"/>
                </a:lnTo>
                <a:lnTo>
                  <a:pt x="247" y="28"/>
                </a:lnTo>
                <a:lnTo>
                  <a:pt x="243" y="30"/>
                </a:lnTo>
                <a:lnTo>
                  <a:pt x="232" y="32"/>
                </a:lnTo>
                <a:lnTo>
                  <a:pt x="219" y="32"/>
                </a:lnTo>
                <a:lnTo>
                  <a:pt x="203" y="32"/>
                </a:lnTo>
                <a:lnTo>
                  <a:pt x="203" y="34"/>
                </a:lnTo>
                <a:lnTo>
                  <a:pt x="203" y="35"/>
                </a:lnTo>
                <a:lnTo>
                  <a:pt x="199" y="34"/>
                </a:lnTo>
                <a:lnTo>
                  <a:pt x="195" y="33"/>
                </a:lnTo>
                <a:lnTo>
                  <a:pt x="186" y="29"/>
                </a:lnTo>
                <a:lnTo>
                  <a:pt x="182" y="28"/>
                </a:lnTo>
                <a:lnTo>
                  <a:pt x="181" y="27"/>
                </a:lnTo>
                <a:lnTo>
                  <a:pt x="179" y="26"/>
                </a:lnTo>
                <a:lnTo>
                  <a:pt x="177" y="25"/>
                </a:lnTo>
                <a:lnTo>
                  <a:pt x="169" y="26"/>
                </a:lnTo>
                <a:lnTo>
                  <a:pt x="164" y="28"/>
                </a:lnTo>
                <a:lnTo>
                  <a:pt x="160" y="30"/>
                </a:lnTo>
                <a:lnTo>
                  <a:pt x="155" y="32"/>
                </a:lnTo>
                <a:lnTo>
                  <a:pt x="153" y="36"/>
                </a:lnTo>
                <a:lnTo>
                  <a:pt x="149" y="37"/>
                </a:lnTo>
                <a:lnTo>
                  <a:pt x="144" y="38"/>
                </a:lnTo>
                <a:lnTo>
                  <a:pt x="136" y="39"/>
                </a:lnTo>
                <a:lnTo>
                  <a:pt x="131" y="42"/>
                </a:lnTo>
                <a:lnTo>
                  <a:pt x="125" y="44"/>
                </a:lnTo>
                <a:lnTo>
                  <a:pt x="112" y="46"/>
                </a:lnTo>
                <a:lnTo>
                  <a:pt x="97" y="48"/>
                </a:lnTo>
                <a:lnTo>
                  <a:pt x="85" y="50"/>
                </a:lnTo>
                <a:lnTo>
                  <a:pt x="83" y="53"/>
                </a:lnTo>
                <a:lnTo>
                  <a:pt x="85" y="56"/>
                </a:lnTo>
                <a:lnTo>
                  <a:pt x="88" y="61"/>
                </a:lnTo>
                <a:lnTo>
                  <a:pt x="86" y="65"/>
                </a:lnTo>
                <a:lnTo>
                  <a:pt x="85" y="67"/>
                </a:lnTo>
                <a:lnTo>
                  <a:pt x="83" y="69"/>
                </a:lnTo>
                <a:lnTo>
                  <a:pt x="77" y="71"/>
                </a:lnTo>
                <a:lnTo>
                  <a:pt x="77" y="73"/>
                </a:lnTo>
                <a:lnTo>
                  <a:pt x="77" y="76"/>
                </a:lnTo>
                <a:lnTo>
                  <a:pt x="79" y="78"/>
                </a:lnTo>
                <a:lnTo>
                  <a:pt x="77" y="80"/>
                </a:lnTo>
                <a:lnTo>
                  <a:pt x="70" y="81"/>
                </a:lnTo>
                <a:lnTo>
                  <a:pt x="68" y="82"/>
                </a:lnTo>
                <a:lnTo>
                  <a:pt x="66" y="82"/>
                </a:lnTo>
                <a:lnTo>
                  <a:pt x="53" y="78"/>
                </a:lnTo>
                <a:lnTo>
                  <a:pt x="40" y="74"/>
                </a:lnTo>
                <a:lnTo>
                  <a:pt x="37" y="70"/>
                </a:lnTo>
                <a:lnTo>
                  <a:pt x="33" y="69"/>
                </a:lnTo>
                <a:lnTo>
                  <a:pt x="27" y="69"/>
                </a:lnTo>
                <a:lnTo>
                  <a:pt x="24" y="72"/>
                </a:lnTo>
                <a:lnTo>
                  <a:pt x="22" y="74"/>
                </a:lnTo>
                <a:lnTo>
                  <a:pt x="20" y="74"/>
                </a:lnTo>
                <a:lnTo>
                  <a:pt x="14" y="75"/>
                </a:lnTo>
                <a:lnTo>
                  <a:pt x="7" y="75"/>
                </a:lnTo>
                <a:lnTo>
                  <a:pt x="3" y="75"/>
                </a:lnTo>
                <a:lnTo>
                  <a:pt x="5" y="75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43" name="Lima"/>
          <p:cNvSpPr>
            <a:spLocks/>
          </p:cNvSpPr>
          <p:nvPr/>
        </p:nvSpPr>
        <p:spPr bwMode="auto">
          <a:xfrm>
            <a:off x="5356496" y="4055127"/>
            <a:ext cx="636587" cy="766762"/>
          </a:xfrm>
          <a:custGeom>
            <a:avLst/>
            <a:gdLst>
              <a:gd name="T0" fmla="*/ 1378370023 w 712"/>
              <a:gd name="T1" fmla="*/ 2147483647 h 517"/>
              <a:gd name="T2" fmla="*/ 1378370023 w 712"/>
              <a:gd name="T3" fmla="*/ 2147483647 h 517"/>
              <a:gd name="T4" fmla="*/ 1378370023 w 712"/>
              <a:gd name="T5" fmla="*/ 2147483647 h 517"/>
              <a:gd name="T6" fmla="*/ 1378370023 w 712"/>
              <a:gd name="T7" fmla="*/ 2147483647 h 517"/>
              <a:gd name="T8" fmla="*/ 1378370023 w 712"/>
              <a:gd name="T9" fmla="*/ 2147483647 h 517"/>
              <a:gd name="T10" fmla="*/ 1378370023 w 712"/>
              <a:gd name="T11" fmla="*/ 2147483647 h 517"/>
              <a:gd name="T12" fmla="*/ 1378370023 w 712"/>
              <a:gd name="T13" fmla="*/ 2147483647 h 517"/>
              <a:gd name="T14" fmla="*/ 1378370023 w 712"/>
              <a:gd name="T15" fmla="*/ 2147483647 h 517"/>
              <a:gd name="T16" fmla="*/ 1378370023 w 712"/>
              <a:gd name="T17" fmla="*/ 2147483647 h 517"/>
              <a:gd name="T18" fmla="*/ 1378370023 w 712"/>
              <a:gd name="T19" fmla="*/ 2147483647 h 517"/>
              <a:gd name="T20" fmla="*/ 1378370023 w 712"/>
              <a:gd name="T21" fmla="*/ 2147483647 h 517"/>
              <a:gd name="T22" fmla="*/ 1378370023 w 712"/>
              <a:gd name="T23" fmla="*/ 2147483647 h 517"/>
              <a:gd name="T24" fmla="*/ 1378370023 w 712"/>
              <a:gd name="T25" fmla="*/ 2147483647 h 517"/>
              <a:gd name="T26" fmla="*/ 1378370023 w 712"/>
              <a:gd name="T27" fmla="*/ 2147483647 h 517"/>
              <a:gd name="T28" fmla="*/ 1378370023 w 712"/>
              <a:gd name="T29" fmla="*/ 2147483647 h 517"/>
              <a:gd name="T30" fmla="*/ 1378370023 w 712"/>
              <a:gd name="T31" fmla="*/ 2147483647 h 517"/>
              <a:gd name="T32" fmla="*/ 1378370023 w 712"/>
              <a:gd name="T33" fmla="*/ 2147483647 h 517"/>
              <a:gd name="T34" fmla="*/ 1378370023 w 712"/>
              <a:gd name="T35" fmla="*/ 2147483647 h 517"/>
              <a:gd name="T36" fmla="*/ 1378370023 w 712"/>
              <a:gd name="T37" fmla="*/ 2147483647 h 517"/>
              <a:gd name="T38" fmla="*/ 1378370023 w 712"/>
              <a:gd name="T39" fmla="*/ 2147483647 h 517"/>
              <a:gd name="T40" fmla="*/ 1378370023 w 712"/>
              <a:gd name="T41" fmla="*/ 2147483647 h 517"/>
              <a:gd name="T42" fmla="*/ 1378370023 w 712"/>
              <a:gd name="T43" fmla="*/ 2147483647 h 517"/>
              <a:gd name="T44" fmla="*/ 1378370023 w 712"/>
              <a:gd name="T45" fmla="*/ 2147483647 h 517"/>
              <a:gd name="T46" fmla="*/ 1378370023 w 712"/>
              <a:gd name="T47" fmla="*/ 2147483647 h 517"/>
              <a:gd name="T48" fmla="*/ 1378370023 w 712"/>
              <a:gd name="T49" fmla="*/ 2147483647 h 517"/>
              <a:gd name="T50" fmla="*/ 1378370023 w 712"/>
              <a:gd name="T51" fmla="*/ 2147483647 h 517"/>
              <a:gd name="T52" fmla="*/ 1378370023 w 712"/>
              <a:gd name="T53" fmla="*/ 2147483647 h 517"/>
              <a:gd name="T54" fmla="*/ 1378370023 w 712"/>
              <a:gd name="T55" fmla="*/ 2147483647 h 517"/>
              <a:gd name="T56" fmla="*/ 1378370023 w 712"/>
              <a:gd name="T57" fmla="*/ 2147483647 h 517"/>
              <a:gd name="T58" fmla="*/ 1378370023 w 712"/>
              <a:gd name="T59" fmla="*/ 2147483647 h 517"/>
              <a:gd name="T60" fmla="*/ 1378370023 w 712"/>
              <a:gd name="T61" fmla="*/ 2147483647 h 517"/>
              <a:gd name="T62" fmla="*/ 1378370023 w 712"/>
              <a:gd name="T63" fmla="*/ 2147483647 h 517"/>
              <a:gd name="T64" fmla="*/ 1378370023 w 712"/>
              <a:gd name="T65" fmla="*/ 2147483647 h 517"/>
              <a:gd name="T66" fmla="*/ 1378370023 w 712"/>
              <a:gd name="T67" fmla="*/ 2147483647 h 517"/>
              <a:gd name="T68" fmla="*/ 1378370023 w 712"/>
              <a:gd name="T69" fmla="*/ 2147483647 h 517"/>
              <a:gd name="T70" fmla="*/ 1378370023 w 712"/>
              <a:gd name="T71" fmla="*/ 2147483647 h 517"/>
              <a:gd name="T72" fmla="*/ 1378370023 w 712"/>
              <a:gd name="T73" fmla="*/ 2147483647 h 517"/>
              <a:gd name="T74" fmla="*/ 1378370023 w 712"/>
              <a:gd name="T75" fmla="*/ 2147483647 h 517"/>
              <a:gd name="T76" fmla="*/ 1378370023 w 712"/>
              <a:gd name="T77" fmla="*/ 2147483647 h 517"/>
              <a:gd name="T78" fmla="*/ 1378370023 w 712"/>
              <a:gd name="T79" fmla="*/ 2147483647 h 517"/>
              <a:gd name="T80" fmla="*/ 1378370023 w 712"/>
              <a:gd name="T81" fmla="*/ 2147483647 h 517"/>
              <a:gd name="T82" fmla="*/ 1378370023 w 712"/>
              <a:gd name="T83" fmla="*/ 2147483647 h 517"/>
              <a:gd name="T84" fmla="*/ 1378370023 w 712"/>
              <a:gd name="T85" fmla="*/ 2147483647 h 517"/>
              <a:gd name="T86" fmla="*/ 1378370023 w 712"/>
              <a:gd name="T87" fmla="*/ 2147483647 h 517"/>
              <a:gd name="T88" fmla="*/ 1378370023 w 712"/>
              <a:gd name="T89" fmla="*/ 2147483647 h 517"/>
              <a:gd name="T90" fmla="*/ 1378370023 w 712"/>
              <a:gd name="T91" fmla="*/ 2147483647 h 517"/>
              <a:gd name="T92" fmla="*/ 1378370023 w 712"/>
              <a:gd name="T93" fmla="*/ 2147483647 h 517"/>
              <a:gd name="T94" fmla="*/ 1378370023 w 712"/>
              <a:gd name="T95" fmla="*/ 2147483647 h 517"/>
              <a:gd name="T96" fmla="*/ 1378370023 w 712"/>
              <a:gd name="T97" fmla="*/ 2147483647 h 517"/>
              <a:gd name="T98" fmla="*/ 1378370023 w 712"/>
              <a:gd name="T99" fmla="*/ 2147483647 h 517"/>
              <a:gd name="T100" fmla="*/ 1378370023 w 712"/>
              <a:gd name="T101" fmla="*/ 2147483647 h 517"/>
              <a:gd name="T102" fmla="*/ 1378370023 w 712"/>
              <a:gd name="T103" fmla="*/ 2147483647 h 517"/>
              <a:gd name="T104" fmla="*/ 1378370023 w 712"/>
              <a:gd name="T105" fmla="*/ 2147483647 h 517"/>
              <a:gd name="T106" fmla="*/ 1378370023 w 712"/>
              <a:gd name="T107" fmla="*/ 2147483647 h 517"/>
              <a:gd name="T108" fmla="*/ 1378370023 w 712"/>
              <a:gd name="T109" fmla="*/ 2147483647 h 517"/>
              <a:gd name="T110" fmla="*/ 1378370023 w 712"/>
              <a:gd name="T111" fmla="*/ 2147483647 h 51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12"/>
              <a:gd name="T169" fmla="*/ 0 h 517"/>
              <a:gd name="T170" fmla="*/ 712 w 712"/>
              <a:gd name="T171" fmla="*/ 517 h 517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12" h="517">
                <a:moveTo>
                  <a:pt x="0" y="42"/>
                </a:moveTo>
                <a:lnTo>
                  <a:pt x="0" y="49"/>
                </a:lnTo>
                <a:lnTo>
                  <a:pt x="1" y="55"/>
                </a:lnTo>
                <a:lnTo>
                  <a:pt x="5" y="60"/>
                </a:lnTo>
                <a:lnTo>
                  <a:pt x="12" y="63"/>
                </a:lnTo>
                <a:lnTo>
                  <a:pt x="22" y="71"/>
                </a:lnTo>
                <a:lnTo>
                  <a:pt x="27" y="80"/>
                </a:lnTo>
                <a:lnTo>
                  <a:pt x="35" y="88"/>
                </a:lnTo>
                <a:lnTo>
                  <a:pt x="44" y="95"/>
                </a:lnTo>
                <a:lnTo>
                  <a:pt x="53" y="107"/>
                </a:lnTo>
                <a:lnTo>
                  <a:pt x="59" y="112"/>
                </a:lnTo>
                <a:lnTo>
                  <a:pt x="66" y="117"/>
                </a:lnTo>
                <a:lnTo>
                  <a:pt x="68" y="123"/>
                </a:lnTo>
                <a:lnTo>
                  <a:pt x="72" y="130"/>
                </a:lnTo>
                <a:lnTo>
                  <a:pt x="77" y="136"/>
                </a:lnTo>
                <a:lnTo>
                  <a:pt x="81" y="138"/>
                </a:lnTo>
                <a:lnTo>
                  <a:pt x="84" y="139"/>
                </a:lnTo>
                <a:lnTo>
                  <a:pt x="86" y="140"/>
                </a:lnTo>
                <a:lnTo>
                  <a:pt x="92" y="142"/>
                </a:lnTo>
                <a:lnTo>
                  <a:pt x="96" y="143"/>
                </a:lnTo>
                <a:lnTo>
                  <a:pt x="97" y="145"/>
                </a:lnTo>
                <a:lnTo>
                  <a:pt x="92" y="149"/>
                </a:lnTo>
                <a:lnTo>
                  <a:pt x="84" y="152"/>
                </a:lnTo>
                <a:lnTo>
                  <a:pt x="77" y="154"/>
                </a:lnTo>
                <a:lnTo>
                  <a:pt x="75" y="155"/>
                </a:lnTo>
                <a:lnTo>
                  <a:pt x="73" y="155"/>
                </a:lnTo>
                <a:lnTo>
                  <a:pt x="70" y="158"/>
                </a:lnTo>
                <a:lnTo>
                  <a:pt x="66" y="162"/>
                </a:lnTo>
                <a:lnTo>
                  <a:pt x="64" y="165"/>
                </a:lnTo>
                <a:lnTo>
                  <a:pt x="66" y="167"/>
                </a:lnTo>
                <a:lnTo>
                  <a:pt x="68" y="168"/>
                </a:lnTo>
                <a:lnTo>
                  <a:pt x="72" y="171"/>
                </a:lnTo>
                <a:lnTo>
                  <a:pt x="77" y="172"/>
                </a:lnTo>
                <a:lnTo>
                  <a:pt x="84" y="174"/>
                </a:lnTo>
                <a:lnTo>
                  <a:pt x="90" y="175"/>
                </a:lnTo>
                <a:lnTo>
                  <a:pt x="96" y="175"/>
                </a:lnTo>
                <a:lnTo>
                  <a:pt x="101" y="174"/>
                </a:lnTo>
                <a:lnTo>
                  <a:pt x="108" y="175"/>
                </a:lnTo>
                <a:lnTo>
                  <a:pt x="112" y="176"/>
                </a:lnTo>
                <a:lnTo>
                  <a:pt x="118" y="179"/>
                </a:lnTo>
                <a:lnTo>
                  <a:pt x="127" y="194"/>
                </a:lnTo>
                <a:lnTo>
                  <a:pt x="136" y="208"/>
                </a:lnTo>
                <a:lnTo>
                  <a:pt x="142" y="213"/>
                </a:lnTo>
                <a:lnTo>
                  <a:pt x="151" y="218"/>
                </a:lnTo>
                <a:lnTo>
                  <a:pt x="162" y="222"/>
                </a:lnTo>
                <a:lnTo>
                  <a:pt x="177" y="224"/>
                </a:lnTo>
                <a:lnTo>
                  <a:pt x="184" y="228"/>
                </a:lnTo>
                <a:lnTo>
                  <a:pt x="190" y="231"/>
                </a:lnTo>
                <a:lnTo>
                  <a:pt x="195" y="235"/>
                </a:lnTo>
                <a:lnTo>
                  <a:pt x="195" y="237"/>
                </a:lnTo>
                <a:lnTo>
                  <a:pt x="195" y="238"/>
                </a:lnTo>
                <a:lnTo>
                  <a:pt x="193" y="237"/>
                </a:lnTo>
                <a:lnTo>
                  <a:pt x="192" y="237"/>
                </a:lnTo>
                <a:lnTo>
                  <a:pt x="193" y="238"/>
                </a:lnTo>
                <a:lnTo>
                  <a:pt x="199" y="242"/>
                </a:lnTo>
                <a:lnTo>
                  <a:pt x="204" y="245"/>
                </a:lnTo>
                <a:lnTo>
                  <a:pt x="210" y="248"/>
                </a:lnTo>
                <a:lnTo>
                  <a:pt x="216" y="251"/>
                </a:lnTo>
                <a:lnTo>
                  <a:pt x="219" y="255"/>
                </a:lnTo>
                <a:lnTo>
                  <a:pt x="223" y="259"/>
                </a:lnTo>
                <a:lnTo>
                  <a:pt x="225" y="263"/>
                </a:lnTo>
                <a:lnTo>
                  <a:pt x="227" y="267"/>
                </a:lnTo>
                <a:lnTo>
                  <a:pt x="230" y="271"/>
                </a:lnTo>
                <a:lnTo>
                  <a:pt x="230" y="277"/>
                </a:lnTo>
                <a:lnTo>
                  <a:pt x="232" y="283"/>
                </a:lnTo>
                <a:lnTo>
                  <a:pt x="234" y="286"/>
                </a:lnTo>
                <a:lnTo>
                  <a:pt x="238" y="289"/>
                </a:lnTo>
                <a:lnTo>
                  <a:pt x="240" y="297"/>
                </a:lnTo>
                <a:lnTo>
                  <a:pt x="240" y="303"/>
                </a:lnTo>
                <a:lnTo>
                  <a:pt x="241" y="308"/>
                </a:lnTo>
                <a:lnTo>
                  <a:pt x="245" y="311"/>
                </a:lnTo>
                <a:lnTo>
                  <a:pt x="251" y="313"/>
                </a:lnTo>
                <a:lnTo>
                  <a:pt x="258" y="324"/>
                </a:lnTo>
                <a:lnTo>
                  <a:pt x="264" y="328"/>
                </a:lnTo>
                <a:lnTo>
                  <a:pt x="271" y="332"/>
                </a:lnTo>
                <a:lnTo>
                  <a:pt x="276" y="335"/>
                </a:lnTo>
                <a:lnTo>
                  <a:pt x="286" y="337"/>
                </a:lnTo>
                <a:lnTo>
                  <a:pt x="291" y="338"/>
                </a:lnTo>
                <a:lnTo>
                  <a:pt x="295" y="338"/>
                </a:lnTo>
                <a:lnTo>
                  <a:pt x="306" y="344"/>
                </a:lnTo>
                <a:lnTo>
                  <a:pt x="317" y="349"/>
                </a:lnTo>
                <a:lnTo>
                  <a:pt x="328" y="354"/>
                </a:lnTo>
                <a:lnTo>
                  <a:pt x="341" y="360"/>
                </a:lnTo>
                <a:lnTo>
                  <a:pt x="339" y="365"/>
                </a:lnTo>
                <a:lnTo>
                  <a:pt x="339" y="367"/>
                </a:lnTo>
                <a:lnTo>
                  <a:pt x="341" y="368"/>
                </a:lnTo>
                <a:lnTo>
                  <a:pt x="343" y="367"/>
                </a:lnTo>
                <a:lnTo>
                  <a:pt x="343" y="366"/>
                </a:lnTo>
                <a:lnTo>
                  <a:pt x="345" y="365"/>
                </a:lnTo>
                <a:lnTo>
                  <a:pt x="343" y="366"/>
                </a:lnTo>
                <a:lnTo>
                  <a:pt x="341" y="369"/>
                </a:lnTo>
                <a:lnTo>
                  <a:pt x="339" y="372"/>
                </a:lnTo>
                <a:lnTo>
                  <a:pt x="337" y="375"/>
                </a:lnTo>
                <a:lnTo>
                  <a:pt x="336" y="377"/>
                </a:lnTo>
                <a:lnTo>
                  <a:pt x="336" y="378"/>
                </a:lnTo>
                <a:lnTo>
                  <a:pt x="341" y="382"/>
                </a:lnTo>
                <a:lnTo>
                  <a:pt x="348" y="388"/>
                </a:lnTo>
                <a:lnTo>
                  <a:pt x="354" y="393"/>
                </a:lnTo>
                <a:lnTo>
                  <a:pt x="360" y="397"/>
                </a:lnTo>
                <a:lnTo>
                  <a:pt x="361" y="399"/>
                </a:lnTo>
                <a:lnTo>
                  <a:pt x="361" y="401"/>
                </a:lnTo>
                <a:lnTo>
                  <a:pt x="363" y="402"/>
                </a:lnTo>
                <a:lnTo>
                  <a:pt x="365" y="404"/>
                </a:lnTo>
                <a:lnTo>
                  <a:pt x="365" y="416"/>
                </a:lnTo>
                <a:lnTo>
                  <a:pt x="371" y="426"/>
                </a:lnTo>
                <a:lnTo>
                  <a:pt x="376" y="429"/>
                </a:lnTo>
                <a:lnTo>
                  <a:pt x="385" y="433"/>
                </a:lnTo>
                <a:lnTo>
                  <a:pt x="395" y="436"/>
                </a:lnTo>
                <a:lnTo>
                  <a:pt x="406" y="438"/>
                </a:lnTo>
                <a:lnTo>
                  <a:pt x="411" y="447"/>
                </a:lnTo>
                <a:lnTo>
                  <a:pt x="413" y="449"/>
                </a:lnTo>
                <a:lnTo>
                  <a:pt x="415" y="451"/>
                </a:lnTo>
                <a:lnTo>
                  <a:pt x="415" y="452"/>
                </a:lnTo>
                <a:lnTo>
                  <a:pt x="415" y="454"/>
                </a:lnTo>
                <a:lnTo>
                  <a:pt x="417" y="461"/>
                </a:lnTo>
                <a:lnTo>
                  <a:pt x="420" y="467"/>
                </a:lnTo>
                <a:lnTo>
                  <a:pt x="420" y="469"/>
                </a:lnTo>
                <a:lnTo>
                  <a:pt x="422" y="470"/>
                </a:lnTo>
                <a:lnTo>
                  <a:pt x="435" y="474"/>
                </a:lnTo>
                <a:lnTo>
                  <a:pt x="446" y="479"/>
                </a:lnTo>
                <a:lnTo>
                  <a:pt x="450" y="482"/>
                </a:lnTo>
                <a:lnTo>
                  <a:pt x="450" y="486"/>
                </a:lnTo>
                <a:lnTo>
                  <a:pt x="452" y="490"/>
                </a:lnTo>
                <a:lnTo>
                  <a:pt x="454" y="494"/>
                </a:lnTo>
                <a:lnTo>
                  <a:pt x="465" y="500"/>
                </a:lnTo>
                <a:lnTo>
                  <a:pt x="476" y="505"/>
                </a:lnTo>
                <a:lnTo>
                  <a:pt x="487" y="512"/>
                </a:lnTo>
                <a:lnTo>
                  <a:pt x="498" y="517"/>
                </a:lnTo>
                <a:lnTo>
                  <a:pt x="505" y="515"/>
                </a:lnTo>
                <a:lnTo>
                  <a:pt x="509" y="513"/>
                </a:lnTo>
                <a:lnTo>
                  <a:pt x="511" y="510"/>
                </a:lnTo>
                <a:lnTo>
                  <a:pt x="511" y="508"/>
                </a:lnTo>
                <a:lnTo>
                  <a:pt x="511" y="503"/>
                </a:lnTo>
                <a:lnTo>
                  <a:pt x="513" y="501"/>
                </a:lnTo>
                <a:lnTo>
                  <a:pt x="516" y="498"/>
                </a:lnTo>
                <a:lnTo>
                  <a:pt x="522" y="495"/>
                </a:lnTo>
                <a:lnTo>
                  <a:pt x="531" y="493"/>
                </a:lnTo>
                <a:lnTo>
                  <a:pt x="542" y="490"/>
                </a:lnTo>
                <a:lnTo>
                  <a:pt x="550" y="488"/>
                </a:lnTo>
                <a:lnTo>
                  <a:pt x="552" y="484"/>
                </a:lnTo>
                <a:lnTo>
                  <a:pt x="553" y="482"/>
                </a:lnTo>
                <a:lnTo>
                  <a:pt x="555" y="479"/>
                </a:lnTo>
                <a:lnTo>
                  <a:pt x="557" y="478"/>
                </a:lnTo>
                <a:lnTo>
                  <a:pt x="561" y="478"/>
                </a:lnTo>
                <a:lnTo>
                  <a:pt x="566" y="478"/>
                </a:lnTo>
                <a:lnTo>
                  <a:pt x="574" y="477"/>
                </a:lnTo>
                <a:lnTo>
                  <a:pt x="576" y="473"/>
                </a:lnTo>
                <a:lnTo>
                  <a:pt x="577" y="469"/>
                </a:lnTo>
                <a:lnTo>
                  <a:pt x="581" y="467"/>
                </a:lnTo>
                <a:lnTo>
                  <a:pt x="587" y="466"/>
                </a:lnTo>
                <a:lnTo>
                  <a:pt x="592" y="466"/>
                </a:lnTo>
                <a:lnTo>
                  <a:pt x="594" y="466"/>
                </a:lnTo>
                <a:lnTo>
                  <a:pt x="601" y="466"/>
                </a:lnTo>
                <a:lnTo>
                  <a:pt x="609" y="467"/>
                </a:lnTo>
                <a:lnTo>
                  <a:pt x="620" y="471"/>
                </a:lnTo>
                <a:lnTo>
                  <a:pt x="624" y="472"/>
                </a:lnTo>
                <a:lnTo>
                  <a:pt x="625" y="473"/>
                </a:lnTo>
                <a:lnTo>
                  <a:pt x="627" y="475"/>
                </a:lnTo>
                <a:lnTo>
                  <a:pt x="627" y="477"/>
                </a:lnTo>
                <a:lnTo>
                  <a:pt x="629" y="476"/>
                </a:lnTo>
                <a:lnTo>
                  <a:pt x="631" y="474"/>
                </a:lnTo>
                <a:lnTo>
                  <a:pt x="635" y="472"/>
                </a:lnTo>
                <a:lnTo>
                  <a:pt x="640" y="470"/>
                </a:lnTo>
                <a:lnTo>
                  <a:pt x="648" y="470"/>
                </a:lnTo>
                <a:lnTo>
                  <a:pt x="657" y="472"/>
                </a:lnTo>
                <a:lnTo>
                  <a:pt x="668" y="473"/>
                </a:lnTo>
                <a:lnTo>
                  <a:pt x="673" y="473"/>
                </a:lnTo>
                <a:lnTo>
                  <a:pt x="677" y="471"/>
                </a:lnTo>
                <a:lnTo>
                  <a:pt x="677" y="468"/>
                </a:lnTo>
                <a:lnTo>
                  <a:pt x="677" y="463"/>
                </a:lnTo>
                <a:lnTo>
                  <a:pt x="681" y="460"/>
                </a:lnTo>
                <a:lnTo>
                  <a:pt x="683" y="458"/>
                </a:lnTo>
                <a:lnTo>
                  <a:pt x="681" y="457"/>
                </a:lnTo>
                <a:lnTo>
                  <a:pt x="679" y="453"/>
                </a:lnTo>
                <a:lnTo>
                  <a:pt x="679" y="450"/>
                </a:lnTo>
                <a:lnTo>
                  <a:pt x="677" y="447"/>
                </a:lnTo>
                <a:lnTo>
                  <a:pt x="675" y="445"/>
                </a:lnTo>
                <a:lnTo>
                  <a:pt x="675" y="444"/>
                </a:lnTo>
                <a:lnTo>
                  <a:pt x="677" y="441"/>
                </a:lnTo>
                <a:lnTo>
                  <a:pt x="681" y="439"/>
                </a:lnTo>
                <a:lnTo>
                  <a:pt x="688" y="438"/>
                </a:lnTo>
                <a:lnTo>
                  <a:pt x="697" y="437"/>
                </a:lnTo>
                <a:lnTo>
                  <a:pt x="708" y="436"/>
                </a:lnTo>
                <a:lnTo>
                  <a:pt x="712" y="432"/>
                </a:lnTo>
                <a:lnTo>
                  <a:pt x="712" y="428"/>
                </a:lnTo>
                <a:lnTo>
                  <a:pt x="710" y="426"/>
                </a:lnTo>
                <a:lnTo>
                  <a:pt x="707" y="423"/>
                </a:lnTo>
                <a:lnTo>
                  <a:pt x="696" y="420"/>
                </a:lnTo>
                <a:lnTo>
                  <a:pt x="683" y="417"/>
                </a:lnTo>
                <a:lnTo>
                  <a:pt x="686" y="411"/>
                </a:lnTo>
                <a:lnTo>
                  <a:pt x="694" y="407"/>
                </a:lnTo>
                <a:lnTo>
                  <a:pt x="701" y="404"/>
                </a:lnTo>
                <a:lnTo>
                  <a:pt x="708" y="400"/>
                </a:lnTo>
                <a:lnTo>
                  <a:pt x="707" y="395"/>
                </a:lnTo>
                <a:lnTo>
                  <a:pt x="705" y="390"/>
                </a:lnTo>
                <a:lnTo>
                  <a:pt x="703" y="385"/>
                </a:lnTo>
                <a:lnTo>
                  <a:pt x="697" y="381"/>
                </a:lnTo>
                <a:lnTo>
                  <a:pt x="701" y="375"/>
                </a:lnTo>
                <a:lnTo>
                  <a:pt x="703" y="371"/>
                </a:lnTo>
                <a:lnTo>
                  <a:pt x="699" y="367"/>
                </a:lnTo>
                <a:lnTo>
                  <a:pt x="696" y="364"/>
                </a:lnTo>
                <a:lnTo>
                  <a:pt x="690" y="362"/>
                </a:lnTo>
                <a:lnTo>
                  <a:pt x="688" y="356"/>
                </a:lnTo>
                <a:lnTo>
                  <a:pt x="688" y="353"/>
                </a:lnTo>
                <a:lnTo>
                  <a:pt x="684" y="350"/>
                </a:lnTo>
                <a:lnTo>
                  <a:pt x="683" y="347"/>
                </a:lnTo>
                <a:lnTo>
                  <a:pt x="679" y="344"/>
                </a:lnTo>
                <a:lnTo>
                  <a:pt x="677" y="342"/>
                </a:lnTo>
                <a:lnTo>
                  <a:pt x="677" y="341"/>
                </a:lnTo>
                <a:lnTo>
                  <a:pt x="677" y="338"/>
                </a:lnTo>
                <a:lnTo>
                  <a:pt x="679" y="336"/>
                </a:lnTo>
                <a:lnTo>
                  <a:pt x="679" y="333"/>
                </a:lnTo>
                <a:lnTo>
                  <a:pt x="681" y="331"/>
                </a:lnTo>
                <a:lnTo>
                  <a:pt x="684" y="327"/>
                </a:lnTo>
                <a:lnTo>
                  <a:pt x="684" y="323"/>
                </a:lnTo>
                <a:lnTo>
                  <a:pt x="684" y="318"/>
                </a:lnTo>
                <a:lnTo>
                  <a:pt x="683" y="313"/>
                </a:lnTo>
                <a:lnTo>
                  <a:pt x="679" y="309"/>
                </a:lnTo>
                <a:lnTo>
                  <a:pt x="673" y="306"/>
                </a:lnTo>
                <a:lnTo>
                  <a:pt x="666" y="304"/>
                </a:lnTo>
                <a:lnTo>
                  <a:pt x="659" y="303"/>
                </a:lnTo>
                <a:lnTo>
                  <a:pt x="651" y="302"/>
                </a:lnTo>
                <a:lnTo>
                  <a:pt x="640" y="301"/>
                </a:lnTo>
                <a:lnTo>
                  <a:pt x="631" y="300"/>
                </a:lnTo>
                <a:lnTo>
                  <a:pt x="627" y="301"/>
                </a:lnTo>
                <a:lnTo>
                  <a:pt x="624" y="300"/>
                </a:lnTo>
                <a:lnTo>
                  <a:pt x="620" y="298"/>
                </a:lnTo>
                <a:lnTo>
                  <a:pt x="614" y="294"/>
                </a:lnTo>
                <a:lnTo>
                  <a:pt x="607" y="290"/>
                </a:lnTo>
                <a:lnTo>
                  <a:pt x="603" y="291"/>
                </a:lnTo>
                <a:lnTo>
                  <a:pt x="598" y="293"/>
                </a:lnTo>
                <a:lnTo>
                  <a:pt x="594" y="294"/>
                </a:lnTo>
                <a:lnTo>
                  <a:pt x="592" y="293"/>
                </a:lnTo>
                <a:lnTo>
                  <a:pt x="587" y="290"/>
                </a:lnTo>
                <a:lnTo>
                  <a:pt x="579" y="287"/>
                </a:lnTo>
                <a:lnTo>
                  <a:pt x="572" y="284"/>
                </a:lnTo>
                <a:lnTo>
                  <a:pt x="570" y="283"/>
                </a:lnTo>
                <a:lnTo>
                  <a:pt x="563" y="276"/>
                </a:lnTo>
                <a:lnTo>
                  <a:pt x="555" y="269"/>
                </a:lnTo>
                <a:lnTo>
                  <a:pt x="550" y="267"/>
                </a:lnTo>
                <a:lnTo>
                  <a:pt x="544" y="264"/>
                </a:lnTo>
                <a:lnTo>
                  <a:pt x="540" y="262"/>
                </a:lnTo>
                <a:lnTo>
                  <a:pt x="539" y="261"/>
                </a:lnTo>
                <a:lnTo>
                  <a:pt x="531" y="252"/>
                </a:lnTo>
                <a:lnTo>
                  <a:pt x="520" y="243"/>
                </a:lnTo>
                <a:lnTo>
                  <a:pt x="520" y="231"/>
                </a:lnTo>
                <a:lnTo>
                  <a:pt x="522" y="221"/>
                </a:lnTo>
                <a:lnTo>
                  <a:pt x="522" y="214"/>
                </a:lnTo>
                <a:lnTo>
                  <a:pt x="522" y="209"/>
                </a:lnTo>
                <a:lnTo>
                  <a:pt x="522" y="207"/>
                </a:lnTo>
                <a:lnTo>
                  <a:pt x="518" y="207"/>
                </a:lnTo>
                <a:lnTo>
                  <a:pt x="511" y="208"/>
                </a:lnTo>
                <a:lnTo>
                  <a:pt x="500" y="212"/>
                </a:lnTo>
                <a:lnTo>
                  <a:pt x="485" y="211"/>
                </a:lnTo>
                <a:lnTo>
                  <a:pt x="468" y="209"/>
                </a:lnTo>
                <a:lnTo>
                  <a:pt x="465" y="207"/>
                </a:lnTo>
                <a:lnTo>
                  <a:pt x="461" y="204"/>
                </a:lnTo>
                <a:lnTo>
                  <a:pt x="459" y="201"/>
                </a:lnTo>
                <a:lnTo>
                  <a:pt x="454" y="199"/>
                </a:lnTo>
                <a:lnTo>
                  <a:pt x="448" y="192"/>
                </a:lnTo>
                <a:lnTo>
                  <a:pt x="443" y="185"/>
                </a:lnTo>
                <a:lnTo>
                  <a:pt x="430" y="171"/>
                </a:lnTo>
                <a:lnTo>
                  <a:pt x="424" y="160"/>
                </a:lnTo>
                <a:lnTo>
                  <a:pt x="419" y="148"/>
                </a:lnTo>
                <a:lnTo>
                  <a:pt x="424" y="143"/>
                </a:lnTo>
                <a:lnTo>
                  <a:pt x="426" y="139"/>
                </a:lnTo>
                <a:lnTo>
                  <a:pt x="426" y="138"/>
                </a:lnTo>
                <a:lnTo>
                  <a:pt x="424" y="136"/>
                </a:lnTo>
                <a:lnTo>
                  <a:pt x="419" y="135"/>
                </a:lnTo>
                <a:lnTo>
                  <a:pt x="411" y="133"/>
                </a:lnTo>
                <a:lnTo>
                  <a:pt x="404" y="125"/>
                </a:lnTo>
                <a:lnTo>
                  <a:pt x="398" y="116"/>
                </a:lnTo>
                <a:lnTo>
                  <a:pt x="391" y="98"/>
                </a:lnTo>
                <a:lnTo>
                  <a:pt x="384" y="80"/>
                </a:lnTo>
                <a:lnTo>
                  <a:pt x="378" y="71"/>
                </a:lnTo>
                <a:lnTo>
                  <a:pt x="371" y="63"/>
                </a:lnTo>
                <a:lnTo>
                  <a:pt x="363" y="48"/>
                </a:lnTo>
                <a:lnTo>
                  <a:pt x="354" y="32"/>
                </a:lnTo>
                <a:lnTo>
                  <a:pt x="350" y="27"/>
                </a:lnTo>
                <a:lnTo>
                  <a:pt x="348" y="24"/>
                </a:lnTo>
                <a:lnTo>
                  <a:pt x="345" y="23"/>
                </a:lnTo>
                <a:lnTo>
                  <a:pt x="341" y="22"/>
                </a:lnTo>
                <a:lnTo>
                  <a:pt x="337" y="22"/>
                </a:lnTo>
                <a:lnTo>
                  <a:pt x="334" y="22"/>
                </a:lnTo>
                <a:lnTo>
                  <a:pt x="328" y="21"/>
                </a:lnTo>
                <a:lnTo>
                  <a:pt x="324" y="21"/>
                </a:lnTo>
                <a:lnTo>
                  <a:pt x="317" y="20"/>
                </a:lnTo>
                <a:lnTo>
                  <a:pt x="315" y="17"/>
                </a:lnTo>
                <a:lnTo>
                  <a:pt x="313" y="12"/>
                </a:lnTo>
                <a:lnTo>
                  <a:pt x="313" y="6"/>
                </a:lnTo>
                <a:lnTo>
                  <a:pt x="310" y="2"/>
                </a:lnTo>
                <a:lnTo>
                  <a:pt x="304" y="0"/>
                </a:lnTo>
                <a:lnTo>
                  <a:pt x="299" y="0"/>
                </a:lnTo>
                <a:lnTo>
                  <a:pt x="284" y="0"/>
                </a:lnTo>
                <a:lnTo>
                  <a:pt x="269" y="0"/>
                </a:lnTo>
                <a:lnTo>
                  <a:pt x="262" y="0"/>
                </a:lnTo>
                <a:lnTo>
                  <a:pt x="256" y="1"/>
                </a:lnTo>
                <a:lnTo>
                  <a:pt x="252" y="3"/>
                </a:lnTo>
                <a:lnTo>
                  <a:pt x="249" y="5"/>
                </a:lnTo>
                <a:lnTo>
                  <a:pt x="245" y="10"/>
                </a:lnTo>
                <a:lnTo>
                  <a:pt x="245" y="13"/>
                </a:lnTo>
                <a:lnTo>
                  <a:pt x="243" y="15"/>
                </a:lnTo>
                <a:lnTo>
                  <a:pt x="238" y="16"/>
                </a:lnTo>
                <a:lnTo>
                  <a:pt x="232" y="17"/>
                </a:lnTo>
                <a:lnTo>
                  <a:pt x="228" y="18"/>
                </a:lnTo>
                <a:lnTo>
                  <a:pt x="227" y="18"/>
                </a:lnTo>
                <a:lnTo>
                  <a:pt x="225" y="20"/>
                </a:lnTo>
                <a:lnTo>
                  <a:pt x="223" y="24"/>
                </a:lnTo>
                <a:lnTo>
                  <a:pt x="219" y="31"/>
                </a:lnTo>
                <a:lnTo>
                  <a:pt x="217" y="38"/>
                </a:lnTo>
                <a:lnTo>
                  <a:pt x="216" y="40"/>
                </a:lnTo>
                <a:lnTo>
                  <a:pt x="214" y="41"/>
                </a:lnTo>
                <a:lnTo>
                  <a:pt x="212" y="42"/>
                </a:lnTo>
                <a:lnTo>
                  <a:pt x="210" y="41"/>
                </a:lnTo>
                <a:lnTo>
                  <a:pt x="206" y="39"/>
                </a:lnTo>
                <a:lnTo>
                  <a:pt x="203" y="38"/>
                </a:lnTo>
                <a:lnTo>
                  <a:pt x="195" y="38"/>
                </a:lnTo>
                <a:lnTo>
                  <a:pt x="188" y="39"/>
                </a:lnTo>
                <a:lnTo>
                  <a:pt x="179" y="41"/>
                </a:lnTo>
                <a:lnTo>
                  <a:pt x="171" y="42"/>
                </a:lnTo>
                <a:lnTo>
                  <a:pt x="164" y="46"/>
                </a:lnTo>
                <a:lnTo>
                  <a:pt x="158" y="53"/>
                </a:lnTo>
                <a:lnTo>
                  <a:pt x="158" y="54"/>
                </a:lnTo>
                <a:lnTo>
                  <a:pt x="158" y="56"/>
                </a:lnTo>
                <a:lnTo>
                  <a:pt x="155" y="61"/>
                </a:lnTo>
                <a:lnTo>
                  <a:pt x="153" y="67"/>
                </a:lnTo>
                <a:lnTo>
                  <a:pt x="151" y="69"/>
                </a:lnTo>
                <a:lnTo>
                  <a:pt x="149" y="70"/>
                </a:lnTo>
                <a:lnTo>
                  <a:pt x="144" y="72"/>
                </a:lnTo>
                <a:lnTo>
                  <a:pt x="138" y="74"/>
                </a:lnTo>
                <a:lnTo>
                  <a:pt x="134" y="75"/>
                </a:lnTo>
                <a:lnTo>
                  <a:pt x="132" y="76"/>
                </a:lnTo>
                <a:lnTo>
                  <a:pt x="123" y="75"/>
                </a:lnTo>
                <a:lnTo>
                  <a:pt x="116" y="74"/>
                </a:lnTo>
                <a:lnTo>
                  <a:pt x="108" y="74"/>
                </a:lnTo>
                <a:lnTo>
                  <a:pt x="99" y="76"/>
                </a:lnTo>
                <a:lnTo>
                  <a:pt x="90" y="78"/>
                </a:lnTo>
                <a:lnTo>
                  <a:pt x="86" y="79"/>
                </a:lnTo>
                <a:lnTo>
                  <a:pt x="84" y="79"/>
                </a:lnTo>
                <a:lnTo>
                  <a:pt x="81" y="75"/>
                </a:lnTo>
                <a:lnTo>
                  <a:pt x="81" y="73"/>
                </a:lnTo>
                <a:lnTo>
                  <a:pt x="83" y="70"/>
                </a:lnTo>
                <a:lnTo>
                  <a:pt x="86" y="66"/>
                </a:lnTo>
                <a:lnTo>
                  <a:pt x="88" y="63"/>
                </a:lnTo>
                <a:lnTo>
                  <a:pt x="90" y="60"/>
                </a:lnTo>
                <a:lnTo>
                  <a:pt x="92" y="58"/>
                </a:lnTo>
                <a:lnTo>
                  <a:pt x="92" y="57"/>
                </a:lnTo>
                <a:lnTo>
                  <a:pt x="90" y="52"/>
                </a:lnTo>
                <a:lnTo>
                  <a:pt x="90" y="49"/>
                </a:lnTo>
                <a:lnTo>
                  <a:pt x="86" y="47"/>
                </a:lnTo>
                <a:lnTo>
                  <a:pt x="83" y="46"/>
                </a:lnTo>
                <a:lnTo>
                  <a:pt x="77" y="45"/>
                </a:lnTo>
                <a:lnTo>
                  <a:pt x="72" y="44"/>
                </a:lnTo>
                <a:lnTo>
                  <a:pt x="70" y="44"/>
                </a:lnTo>
                <a:lnTo>
                  <a:pt x="66" y="35"/>
                </a:lnTo>
                <a:lnTo>
                  <a:pt x="62" y="26"/>
                </a:lnTo>
                <a:lnTo>
                  <a:pt x="66" y="21"/>
                </a:lnTo>
                <a:lnTo>
                  <a:pt x="72" y="18"/>
                </a:lnTo>
                <a:lnTo>
                  <a:pt x="79" y="16"/>
                </a:lnTo>
                <a:lnTo>
                  <a:pt x="88" y="15"/>
                </a:lnTo>
                <a:lnTo>
                  <a:pt x="86" y="11"/>
                </a:lnTo>
                <a:lnTo>
                  <a:pt x="83" y="8"/>
                </a:lnTo>
                <a:lnTo>
                  <a:pt x="77" y="7"/>
                </a:lnTo>
                <a:lnTo>
                  <a:pt x="70" y="4"/>
                </a:lnTo>
                <a:lnTo>
                  <a:pt x="68" y="4"/>
                </a:lnTo>
                <a:lnTo>
                  <a:pt x="64" y="3"/>
                </a:lnTo>
                <a:lnTo>
                  <a:pt x="53" y="2"/>
                </a:lnTo>
                <a:lnTo>
                  <a:pt x="42" y="2"/>
                </a:lnTo>
                <a:lnTo>
                  <a:pt x="38" y="2"/>
                </a:lnTo>
                <a:lnTo>
                  <a:pt x="35" y="3"/>
                </a:lnTo>
                <a:lnTo>
                  <a:pt x="33" y="6"/>
                </a:lnTo>
                <a:lnTo>
                  <a:pt x="36" y="11"/>
                </a:lnTo>
                <a:lnTo>
                  <a:pt x="40" y="16"/>
                </a:lnTo>
                <a:lnTo>
                  <a:pt x="40" y="20"/>
                </a:lnTo>
                <a:lnTo>
                  <a:pt x="36" y="23"/>
                </a:lnTo>
                <a:lnTo>
                  <a:pt x="31" y="24"/>
                </a:lnTo>
                <a:lnTo>
                  <a:pt x="25" y="26"/>
                </a:lnTo>
                <a:lnTo>
                  <a:pt x="22" y="27"/>
                </a:lnTo>
                <a:lnTo>
                  <a:pt x="22" y="29"/>
                </a:lnTo>
                <a:lnTo>
                  <a:pt x="24" y="30"/>
                </a:lnTo>
                <a:lnTo>
                  <a:pt x="27" y="34"/>
                </a:lnTo>
                <a:lnTo>
                  <a:pt x="33" y="35"/>
                </a:lnTo>
                <a:lnTo>
                  <a:pt x="38" y="37"/>
                </a:lnTo>
                <a:lnTo>
                  <a:pt x="38" y="39"/>
                </a:lnTo>
                <a:lnTo>
                  <a:pt x="35" y="40"/>
                </a:lnTo>
                <a:lnTo>
                  <a:pt x="31" y="41"/>
                </a:lnTo>
                <a:lnTo>
                  <a:pt x="18" y="39"/>
                </a:lnTo>
                <a:lnTo>
                  <a:pt x="12" y="39"/>
                </a:lnTo>
                <a:lnTo>
                  <a:pt x="5" y="40"/>
                </a:lnTo>
                <a:lnTo>
                  <a:pt x="5" y="42"/>
                </a:lnTo>
                <a:lnTo>
                  <a:pt x="3" y="44"/>
                </a:lnTo>
                <a:lnTo>
                  <a:pt x="0" y="42"/>
                </a:lnTo>
                <a:close/>
              </a:path>
            </a:pathLst>
          </a:custGeom>
          <a:solidFill>
            <a:srgbClr val="009999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44" name="Cajamarca"/>
          <p:cNvSpPr>
            <a:spLocks/>
          </p:cNvSpPr>
          <p:nvPr/>
        </p:nvSpPr>
        <p:spPr bwMode="auto">
          <a:xfrm>
            <a:off x="4911996" y="2580339"/>
            <a:ext cx="477837" cy="804863"/>
          </a:xfrm>
          <a:custGeom>
            <a:avLst/>
            <a:gdLst>
              <a:gd name="T0" fmla="*/ 1374228321 w 536"/>
              <a:gd name="T1" fmla="*/ 2147483647 h 543"/>
              <a:gd name="T2" fmla="*/ 1374228321 w 536"/>
              <a:gd name="T3" fmla="*/ 2147483647 h 543"/>
              <a:gd name="T4" fmla="*/ 1374228321 w 536"/>
              <a:gd name="T5" fmla="*/ 2147483647 h 543"/>
              <a:gd name="T6" fmla="*/ 1374228321 w 536"/>
              <a:gd name="T7" fmla="*/ 2147483647 h 543"/>
              <a:gd name="T8" fmla="*/ 1374228321 w 536"/>
              <a:gd name="T9" fmla="*/ 2147483647 h 543"/>
              <a:gd name="T10" fmla="*/ 1374228321 w 536"/>
              <a:gd name="T11" fmla="*/ 2147483647 h 543"/>
              <a:gd name="T12" fmla="*/ 1374228321 w 536"/>
              <a:gd name="T13" fmla="*/ 2147483647 h 543"/>
              <a:gd name="T14" fmla="*/ 1374228321 w 536"/>
              <a:gd name="T15" fmla="*/ 2147483647 h 543"/>
              <a:gd name="T16" fmla="*/ 1374228321 w 536"/>
              <a:gd name="T17" fmla="*/ 2147483647 h 543"/>
              <a:gd name="T18" fmla="*/ 1374228321 w 536"/>
              <a:gd name="T19" fmla="*/ 2147483647 h 543"/>
              <a:gd name="T20" fmla="*/ 1374228321 w 536"/>
              <a:gd name="T21" fmla="*/ 2147483647 h 543"/>
              <a:gd name="T22" fmla="*/ 1374228321 w 536"/>
              <a:gd name="T23" fmla="*/ 2147483647 h 543"/>
              <a:gd name="T24" fmla="*/ 1374228321 w 536"/>
              <a:gd name="T25" fmla="*/ 2147483647 h 543"/>
              <a:gd name="T26" fmla="*/ 1374228321 w 536"/>
              <a:gd name="T27" fmla="*/ 2147483647 h 543"/>
              <a:gd name="T28" fmla="*/ 1374228321 w 536"/>
              <a:gd name="T29" fmla="*/ 2147483647 h 543"/>
              <a:gd name="T30" fmla="*/ 1374228321 w 536"/>
              <a:gd name="T31" fmla="*/ 2147483647 h 543"/>
              <a:gd name="T32" fmla="*/ 1374228321 w 536"/>
              <a:gd name="T33" fmla="*/ 2147483647 h 543"/>
              <a:gd name="T34" fmla="*/ 1374228321 w 536"/>
              <a:gd name="T35" fmla="*/ 2147483647 h 543"/>
              <a:gd name="T36" fmla="*/ 1374228321 w 536"/>
              <a:gd name="T37" fmla="*/ 2147483647 h 543"/>
              <a:gd name="T38" fmla="*/ 1374228321 w 536"/>
              <a:gd name="T39" fmla="*/ 2147483647 h 543"/>
              <a:gd name="T40" fmla="*/ 1374228321 w 536"/>
              <a:gd name="T41" fmla="*/ 2147483647 h 543"/>
              <a:gd name="T42" fmla="*/ 1374228321 w 536"/>
              <a:gd name="T43" fmla="*/ 2147483647 h 543"/>
              <a:gd name="T44" fmla="*/ 1374228321 w 536"/>
              <a:gd name="T45" fmla="*/ 2147483647 h 543"/>
              <a:gd name="T46" fmla="*/ 1374228321 w 536"/>
              <a:gd name="T47" fmla="*/ 2147483647 h 543"/>
              <a:gd name="T48" fmla="*/ 1374228321 w 536"/>
              <a:gd name="T49" fmla="*/ 2147483647 h 543"/>
              <a:gd name="T50" fmla="*/ 1374228321 w 536"/>
              <a:gd name="T51" fmla="*/ 2147483647 h 543"/>
              <a:gd name="T52" fmla="*/ 1374228321 w 536"/>
              <a:gd name="T53" fmla="*/ 2147483647 h 543"/>
              <a:gd name="T54" fmla="*/ 1374228321 w 536"/>
              <a:gd name="T55" fmla="*/ 2147483647 h 543"/>
              <a:gd name="T56" fmla="*/ 1374228321 w 536"/>
              <a:gd name="T57" fmla="*/ 2147483647 h 543"/>
              <a:gd name="T58" fmla="*/ 1374228321 w 536"/>
              <a:gd name="T59" fmla="*/ 2147483647 h 543"/>
              <a:gd name="T60" fmla="*/ 1374228321 w 536"/>
              <a:gd name="T61" fmla="*/ 2147483647 h 543"/>
              <a:gd name="T62" fmla="*/ 1374228321 w 536"/>
              <a:gd name="T63" fmla="*/ 2147483647 h 543"/>
              <a:gd name="T64" fmla="*/ 1374228321 w 536"/>
              <a:gd name="T65" fmla="*/ 2147483647 h 543"/>
              <a:gd name="T66" fmla="*/ 1374228321 w 536"/>
              <a:gd name="T67" fmla="*/ 2147483647 h 543"/>
              <a:gd name="T68" fmla="*/ 1374228321 w 536"/>
              <a:gd name="T69" fmla="*/ 2147483647 h 543"/>
              <a:gd name="T70" fmla="*/ 1374228321 w 536"/>
              <a:gd name="T71" fmla="*/ 2147483647 h 543"/>
              <a:gd name="T72" fmla="*/ 1374228321 w 536"/>
              <a:gd name="T73" fmla="*/ 2147483647 h 543"/>
              <a:gd name="T74" fmla="*/ 1374228321 w 536"/>
              <a:gd name="T75" fmla="*/ 2147483647 h 543"/>
              <a:gd name="T76" fmla="*/ 1374228321 w 536"/>
              <a:gd name="T77" fmla="*/ 2147483647 h 543"/>
              <a:gd name="T78" fmla="*/ 1374228321 w 536"/>
              <a:gd name="T79" fmla="*/ 2147483647 h 543"/>
              <a:gd name="T80" fmla="*/ 1374228321 w 536"/>
              <a:gd name="T81" fmla="*/ 2147483647 h 543"/>
              <a:gd name="T82" fmla="*/ 1374228321 w 536"/>
              <a:gd name="T83" fmla="*/ 2147483647 h 543"/>
              <a:gd name="T84" fmla="*/ 1374228321 w 536"/>
              <a:gd name="T85" fmla="*/ 2147483647 h 543"/>
              <a:gd name="T86" fmla="*/ 1374228321 w 536"/>
              <a:gd name="T87" fmla="*/ 2147483647 h 543"/>
              <a:gd name="T88" fmla="*/ 1374228321 w 536"/>
              <a:gd name="T89" fmla="*/ 2147483647 h 543"/>
              <a:gd name="T90" fmla="*/ 1374228321 w 536"/>
              <a:gd name="T91" fmla="*/ 2147483647 h 543"/>
              <a:gd name="T92" fmla="*/ 1374228321 w 536"/>
              <a:gd name="T93" fmla="*/ 2147483647 h 543"/>
              <a:gd name="T94" fmla="*/ 1374228321 w 536"/>
              <a:gd name="T95" fmla="*/ 2147483647 h 543"/>
              <a:gd name="T96" fmla="*/ 1374228321 w 536"/>
              <a:gd name="T97" fmla="*/ 2147483647 h 543"/>
              <a:gd name="T98" fmla="*/ 1374228321 w 536"/>
              <a:gd name="T99" fmla="*/ 2147483647 h 543"/>
              <a:gd name="T100" fmla="*/ 1374228321 w 536"/>
              <a:gd name="T101" fmla="*/ 2147483647 h 543"/>
              <a:gd name="T102" fmla="*/ 1374228321 w 536"/>
              <a:gd name="T103" fmla="*/ 2147483647 h 543"/>
              <a:gd name="T104" fmla="*/ 1374228321 w 536"/>
              <a:gd name="T105" fmla="*/ 2147483647 h 543"/>
              <a:gd name="T106" fmla="*/ 1374228321 w 536"/>
              <a:gd name="T107" fmla="*/ 2147483647 h 543"/>
              <a:gd name="T108" fmla="*/ 1374228321 w 536"/>
              <a:gd name="T109" fmla="*/ 2147483647 h 543"/>
              <a:gd name="T110" fmla="*/ 1374228321 w 536"/>
              <a:gd name="T111" fmla="*/ 2147483647 h 543"/>
              <a:gd name="T112" fmla="*/ 1374228321 w 536"/>
              <a:gd name="T113" fmla="*/ 2147483647 h 543"/>
              <a:gd name="T114" fmla="*/ 1374228321 w 536"/>
              <a:gd name="T115" fmla="*/ 2147483647 h 54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36"/>
              <a:gd name="T175" fmla="*/ 0 h 543"/>
              <a:gd name="T176" fmla="*/ 536 w 536"/>
              <a:gd name="T177" fmla="*/ 543 h 54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36" h="543">
                <a:moveTo>
                  <a:pt x="71" y="65"/>
                </a:moveTo>
                <a:lnTo>
                  <a:pt x="67" y="68"/>
                </a:lnTo>
                <a:lnTo>
                  <a:pt x="63" y="71"/>
                </a:lnTo>
                <a:lnTo>
                  <a:pt x="59" y="73"/>
                </a:lnTo>
                <a:lnTo>
                  <a:pt x="56" y="76"/>
                </a:lnTo>
                <a:lnTo>
                  <a:pt x="54" y="82"/>
                </a:lnTo>
                <a:lnTo>
                  <a:pt x="54" y="85"/>
                </a:lnTo>
                <a:lnTo>
                  <a:pt x="52" y="88"/>
                </a:lnTo>
                <a:lnTo>
                  <a:pt x="52" y="89"/>
                </a:lnTo>
                <a:lnTo>
                  <a:pt x="48" y="91"/>
                </a:lnTo>
                <a:lnTo>
                  <a:pt x="45" y="93"/>
                </a:lnTo>
                <a:lnTo>
                  <a:pt x="43" y="96"/>
                </a:lnTo>
                <a:lnTo>
                  <a:pt x="41" y="99"/>
                </a:lnTo>
                <a:lnTo>
                  <a:pt x="39" y="101"/>
                </a:lnTo>
                <a:lnTo>
                  <a:pt x="35" y="102"/>
                </a:lnTo>
                <a:lnTo>
                  <a:pt x="30" y="103"/>
                </a:lnTo>
                <a:lnTo>
                  <a:pt x="24" y="104"/>
                </a:lnTo>
                <a:lnTo>
                  <a:pt x="24" y="109"/>
                </a:lnTo>
                <a:lnTo>
                  <a:pt x="26" y="113"/>
                </a:lnTo>
                <a:lnTo>
                  <a:pt x="30" y="114"/>
                </a:lnTo>
                <a:lnTo>
                  <a:pt x="34" y="116"/>
                </a:lnTo>
                <a:lnTo>
                  <a:pt x="39" y="124"/>
                </a:lnTo>
                <a:lnTo>
                  <a:pt x="41" y="131"/>
                </a:lnTo>
                <a:lnTo>
                  <a:pt x="45" y="138"/>
                </a:lnTo>
                <a:lnTo>
                  <a:pt x="48" y="142"/>
                </a:lnTo>
                <a:lnTo>
                  <a:pt x="52" y="145"/>
                </a:lnTo>
                <a:lnTo>
                  <a:pt x="54" y="150"/>
                </a:lnTo>
                <a:lnTo>
                  <a:pt x="56" y="154"/>
                </a:lnTo>
                <a:lnTo>
                  <a:pt x="52" y="160"/>
                </a:lnTo>
                <a:lnTo>
                  <a:pt x="43" y="165"/>
                </a:lnTo>
                <a:lnTo>
                  <a:pt x="32" y="169"/>
                </a:lnTo>
                <a:lnTo>
                  <a:pt x="28" y="174"/>
                </a:lnTo>
                <a:lnTo>
                  <a:pt x="26" y="178"/>
                </a:lnTo>
                <a:lnTo>
                  <a:pt x="23" y="182"/>
                </a:lnTo>
                <a:lnTo>
                  <a:pt x="15" y="185"/>
                </a:lnTo>
                <a:lnTo>
                  <a:pt x="17" y="190"/>
                </a:lnTo>
                <a:lnTo>
                  <a:pt x="17" y="196"/>
                </a:lnTo>
                <a:lnTo>
                  <a:pt x="19" y="207"/>
                </a:lnTo>
                <a:lnTo>
                  <a:pt x="19" y="213"/>
                </a:lnTo>
                <a:lnTo>
                  <a:pt x="21" y="218"/>
                </a:lnTo>
                <a:lnTo>
                  <a:pt x="23" y="221"/>
                </a:lnTo>
                <a:lnTo>
                  <a:pt x="24" y="224"/>
                </a:lnTo>
                <a:lnTo>
                  <a:pt x="26" y="226"/>
                </a:lnTo>
                <a:lnTo>
                  <a:pt x="26" y="227"/>
                </a:lnTo>
                <a:lnTo>
                  <a:pt x="13" y="231"/>
                </a:lnTo>
                <a:lnTo>
                  <a:pt x="0" y="234"/>
                </a:lnTo>
                <a:lnTo>
                  <a:pt x="15" y="238"/>
                </a:lnTo>
                <a:lnTo>
                  <a:pt x="26" y="242"/>
                </a:lnTo>
                <a:lnTo>
                  <a:pt x="39" y="247"/>
                </a:lnTo>
                <a:lnTo>
                  <a:pt x="52" y="250"/>
                </a:lnTo>
                <a:lnTo>
                  <a:pt x="59" y="252"/>
                </a:lnTo>
                <a:lnTo>
                  <a:pt x="67" y="253"/>
                </a:lnTo>
                <a:lnTo>
                  <a:pt x="74" y="255"/>
                </a:lnTo>
                <a:lnTo>
                  <a:pt x="76" y="255"/>
                </a:lnTo>
                <a:lnTo>
                  <a:pt x="78" y="257"/>
                </a:lnTo>
                <a:lnTo>
                  <a:pt x="78" y="258"/>
                </a:lnTo>
                <a:lnTo>
                  <a:pt x="78" y="259"/>
                </a:lnTo>
                <a:lnTo>
                  <a:pt x="78" y="260"/>
                </a:lnTo>
                <a:lnTo>
                  <a:pt x="74" y="260"/>
                </a:lnTo>
                <a:lnTo>
                  <a:pt x="72" y="260"/>
                </a:lnTo>
                <a:lnTo>
                  <a:pt x="71" y="261"/>
                </a:lnTo>
                <a:lnTo>
                  <a:pt x="67" y="264"/>
                </a:lnTo>
                <a:lnTo>
                  <a:pt x="67" y="268"/>
                </a:lnTo>
                <a:lnTo>
                  <a:pt x="65" y="277"/>
                </a:lnTo>
                <a:lnTo>
                  <a:pt x="67" y="281"/>
                </a:lnTo>
                <a:lnTo>
                  <a:pt x="67" y="285"/>
                </a:lnTo>
                <a:lnTo>
                  <a:pt x="65" y="288"/>
                </a:lnTo>
                <a:lnTo>
                  <a:pt x="58" y="290"/>
                </a:lnTo>
                <a:lnTo>
                  <a:pt x="50" y="295"/>
                </a:lnTo>
                <a:lnTo>
                  <a:pt x="41" y="298"/>
                </a:lnTo>
                <a:lnTo>
                  <a:pt x="30" y="298"/>
                </a:lnTo>
                <a:lnTo>
                  <a:pt x="19" y="299"/>
                </a:lnTo>
                <a:lnTo>
                  <a:pt x="15" y="303"/>
                </a:lnTo>
                <a:lnTo>
                  <a:pt x="11" y="307"/>
                </a:lnTo>
                <a:lnTo>
                  <a:pt x="10" y="311"/>
                </a:lnTo>
                <a:lnTo>
                  <a:pt x="8" y="312"/>
                </a:lnTo>
                <a:lnTo>
                  <a:pt x="10" y="314"/>
                </a:lnTo>
                <a:lnTo>
                  <a:pt x="13" y="316"/>
                </a:lnTo>
                <a:lnTo>
                  <a:pt x="15" y="319"/>
                </a:lnTo>
                <a:lnTo>
                  <a:pt x="15" y="321"/>
                </a:lnTo>
                <a:lnTo>
                  <a:pt x="13" y="326"/>
                </a:lnTo>
                <a:lnTo>
                  <a:pt x="11" y="328"/>
                </a:lnTo>
                <a:lnTo>
                  <a:pt x="11" y="329"/>
                </a:lnTo>
                <a:lnTo>
                  <a:pt x="19" y="330"/>
                </a:lnTo>
                <a:lnTo>
                  <a:pt x="21" y="330"/>
                </a:lnTo>
                <a:lnTo>
                  <a:pt x="24" y="331"/>
                </a:lnTo>
                <a:lnTo>
                  <a:pt x="26" y="333"/>
                </a:lnTo>
                <a:lnTo>
                  <a:pt x="28" y="336"/>
                </a:lnTo>
                <a:lnTo>
                  <a:pt x="28" y="338"/>
                </a:lnTo>
                <a:lnTo>
                  <a:pt x="30" y="340"/>
                </a:lnTo>
                <a:lnTo>
                  <a:pt x="35" y="343"/>
                </a:lnTo>
                <a:lnTo>
                  <a:pt x="37" y="344"/>
                </a:lnTo>
                <a:lnTo>
                  <a:pt x="39" y="345"/>
                </a:lnTo>
                <a:lnTo>
                  <a:pt x="43" y="348"/>
                </a:lnTo>
                <a:lnTo>
                  <a:pt x="41" y="349"/>
                </a:lnTo>
                <a:lnTo>
                  <a:pt x="37" y="352"/>
                </a:lnTo>
                <a:lnTo>
                  <a:pt x="34" y="355"/>
                </a:lnTo>
                <a:lnTo>
                  <a:pt x="34" y="357"/>
                </a:lnTo>
                <a:lnTo>
                  <a:pt x="43" y="360"/>
                </a:lnTo>
                <a:lnTo>
                  <a:pt x="54" y="362"/>
                </a:lnTo>
                <a:lnTo>
                  <a:pt x="67" y="363"/>
                </a:lnTo>
                <a:lnTo>
                  <a:pt x="76" y="363"/>
                </a:lnTo>
                <a:lnTo>
                  <a:pt x="85" y="364"/>
                </a:lnTo>
                <a:lnTo>
                  <a:pt x="95" y="365"/>
                </a:lnTo>
                <a:lnTo>
                  <a:pt x="100" y="366"/>
                </a:lnTo>
                <a:lnTo>
                  <a:pt x="106" y="370"/>
                </a:lnTo>
                <a:lnTo>
                  <a:pt x="104" y="378"/>
                </a:lnTo>
                <a:lnTo>
                  <a:pt x="104" y="382"/>
                </a:lnTo>
                <a:lnTo>
                  <a:pt x="102" y="385"/>
                </a:lnTo>
                <a:lnTo>
                  <a:pt x="102" y="386"/>
                </a:lnTo>
                <a:lnTo>
                  <a:pt x="98" y="386"/>
                </a:lnTo>
                <a:lnTo>
                  <a:pt x="95" y="387"/>
                </a:lnTo>
                <a:lnTo>
                  <a:pt x="89" y="390"/>
                </a:lnTo>
                <a:lnTo>
                  <a:pt x="83" y="392"/>
                </a:lnTo>
                <a:lnTo>
                  <a:pt x="80" y="394"/>
                </a:lnTo>
                <a:lnTo>
                  <a:pt x="71" y="395"/>
                </a:lnTo>
                <a:lnTo>
                  <a:pt x="63" y="398"/>
                </a:lnTo>
                <a:lnTo>
                  <a:pt x="58" y="401"/>
                </a:lnTo>
                <a:lnTo>
                  <a:pt x="54" y="403"/>
                </a:lnTo>
                <a:lnTo>
                  <a:pt x="54" y="405"/>
                </a:lnTo>
                <a:lnTo>
                  <a:pt x="54" y="407"/>
                </a:lnTo>
                <a:lnTo>
                  <a:pt x="54" y="410"/>
                </a:lnTo>
                <a:lnTo>
                  <a:pt x="58" y="414"/>
                </a:lnTo>
                <a:lnTo>
                  <a:pt x="59" y="420"/>
                </a:lnTo>
                <a:lnTo>
                  <a:pt x="59" y="421"/>
                </a:lnTo>
                <a:lnTo>
                  <a:pt x="58" y="423"/>
                </a:lnTo>
                <a:lnTo>
                  <a:pt x="56" y="424"/>
                </a:lnTo>
                <a:lnTo>
                  <a:pt x="56" y="425"/>
                </a:lnTo>
                <a:lnTo>
                  <a:pt x="58" y="426"/>
                </a:lnTo>
                <a:lnTo>
                  <a:pt x="59" y="426"/>
                </a:lnTo>
                <a:lnTo>
                  <a:pt x="63" y="427"/>
                </a:lnTo>
                <a:lnTo>
                  <a:pt x="63" y="430"/>
                </a:lnTo>
                <a:lnTo>
                  <a:pt x="61" y="432"/>
                </a:lnTo>
                <a:lnTo>
                  <a:pt x="56" y="433"/>
                </a:lnTo>
                <a:lnTo>
                  <a:pt x="52" y="433"/>
                </a:lnTo>
                <a:lnTo>
                  <a:pt x="56" y="437"/>
                </a:lnTo>
                <a:lnTo>
                  <a:pt x="59" y="441"/>
                </a:lnTo>
                <a:lnTo>
                  <a:pt x="63" y="445"/>
                </a:lnTo>
                <a:lnTo>
                  <a:pt x="65" y="446"/>
                </a:lnTo>
                <a:lnTo>
                  <a:pt x="63" y="450"/>
                </a:lnTo>
                <a:lnTo>
                  <a:pt x="63" y="452"/>
                </a:lnTo>
                <a:lnTo>
                  <a:pt x="63" y="454"/>
                </a:lnTo>
                <a:lnTo>
                  <a:pt x="67" y="455"/>
                </a:lnTo>
                <a:lnTo>
                  <a:pt x="71" y="456"/>
                </a:lnTo>
                <a:lnTo>
                  <a:pt x="74" y="458"/>
                </a:lnTo>
                <a:lnTo>
                  <a:pt x="74" y="459"/>
                </a:lnTo>
                <a:lnTo>
                  <a:pt x="69" y="461"/>
                </a:lnTo>
                <a:lnTo>
                  <a:pt x="63" y="464"/>
                </a:lnTo>
                <a:lnTo>
                  <a:pt x="58" y="467"/>
                </a:lnTo>
                <a:lnTo>
                  <a:pt x="45" y="472"/>
                </a:lnTo>
                <a:lnTo>
                  <a:pt x="39" y="474"/>
                </a:lnTo>
                <a:lnTo>
                  <a:pt x="37" y="474"/>
                </a:lnTo>
                <a:lnTo>
                  <a:pt x="41" y="474"/>
                </a:lnTo>
                <a:lnTo>
                  <a:pt x="50" y="475"/>
                </a:lnTo>
                <a:lnTo>
                  <a:pt x="59" y="476"/>
                </a:lnTo>
                <a:lnTo>
                  <a:pt x="63" y="477"/>
                </a:lnTo>
                <a:lnTo>
                  <a:pt x="65" y="478"/>
                </a:lnTo>
                <a:lnTo>
                  <a:pt x="71" y="479"/>
                </a:lnTo>
                <a:lnTo>
                  <a:pt x="78" y="481"/>
                </a:lnTo>
                <a:lnTo>
                  <a:pt x="82" y="483"/>
                </a:lnTo>
                <a:lnTo>
                  <a:pt x="85" y="483"/>
                </a:lnTo>
                <a:lnTo>
                  <a:pt x="91" y="482"/>
                </a:lnTo>
                <a:lnTo>
                  <a:pt x="98" y="480"/>
                </a:lnTo>
                <a:lnTo>
                  <a:pt x="102" y="480"/>
                </a:lnTo>
                <a:lnTo>
                  <a:pt x="107" y="479"/>
                </a:lnTo>
                <a:lnTo>
                  <a:pt x="109" y="479"/>
                </a:lnTo>
                <a:lnTo>
                  <a:pt x="109" y="480"/>
                </a:lnTo>
                <a:lnTo>
                  <a:pt x="104" y="482"/>
                </a:lnTo>
                <a:lnTo>
                  <a:pt x="100" y="486"/>
                </a:lnTo>
                <a:lnTo>
                  <a:pt x="109" y="489"/>
                </a:lnTo>
                <a:lnTo>
                  <a:pt x="117" y="491"/>
                </a:lnTo>
                <a:lnTo>
                  <a:pt x="126" y="491"/>
                </a:lnTo>
                <a:lnTo>
                  <a:pt x="135" y="492"/>
                </a:lnTo>
                <a:lnTo>
                  <a:pt x="133" y="496"/>
                </a:lnTo>
                <a:lnTo>
                  <a:pt x="133" y="498"/>
                </a:lnTo>
                <a:lnTo>
                  <a:pt x="131" y="500"/>
                </a:lnTo>
                <a:lnTo>
                  <a:pt x="130" y="502"/>
                </a:lnTo>
                <a:lnTo>
                  <a:pt x="122" y="505"/>
                </a:lnTo>
                <a:lnTo>
                  <a:pt x="126" y="511"/>
                </a:lnTo>
                <a:lnTo>
                  <a:pt x="131" y="517"/>
                </a:lnTo>
                <a:lnTo>
                  <a:pt x="139" y="524"/>
                </a:lnTo>
                <a:lnTo>
                  <a:pt x="144" y="528"/>
                </a:lnTo>
                <a:lnTo>
                  <a:pt x="148" y="530"/>
                </a:lnTo>
                <a:lnTo>
                  <a:pt x="154" y="532"/>
                </a:lnTo>
                <a:lnTo>
                  <a:pt x="157" y="534"/>
                </a:lnTo>
                <a:lnTo>
                  <a:pt x="159" y="534"/>
                </a:lnTo>
                <a:lnTo>
                  <a:pt x="165" y="531"/>
                </a:lnTo>
                <a:lnTo>
                  <a:pt x="168" y="527"/>
                </a:lnTo>
                <a:lnTo>
                  <a:pt x="172" y="524"/>
                </a:lnTo>
                <a:lnTo>
                  <a:pt x="176" y="520"/>
                </a:lnTo>
                <a:lnTo>
                  <a:pt x="178" y="514"/>
                </a:lnTo>
                <a:lnTo>
                  <a:pt x="181" y="511"/>
                </a:lnTo>
                <a:lnTo>
                  <a:pt x="185" y="508"/>
                </a:lnTo>
                <a:lnTo>
                  <a:pt x="194" y="505"/>
                </a:lnTo>
                <a:lnTo>
                  <a:pt x="200" y="500"/>
                </a:lnTo>
                <a:lnTo>
                  <a:pt x="203" y="497"/>
                </a:lnTo>
                <a:lnTo>
                  <a:pt x="205" y="495"/>
                </a:lnTo>
                <a:lnTo>
                  <a:pt x="209" y="494"/>
                </a:lnTo>
                <a:lnTo>
                  <a:pt x="215" y="493"/>
                </a:lnTo>
                <a:lnTo>
                  <a:pt x="220" y="493"/>
                </a:lnTo>
                <a:lnTo>
                  <a:pt x="231" y="493"/>
                </a:lnTo>
                <a:lnTo>
                  <a:pt x="246" y="492"/>
                </a:lnTo>
                <a:lnTo>
                  <a:pt x="251" y="491"/>
                </a:lnTo>
                <a:lnTo>
                  <a:pt x="257" y="491"/>
                </a:lnTo>
                <a:lnTo>
                  <a:pt x="261" y="493"/>
                </a:lnTo>
                <a:lnTo>
                  <a:pt x="263" y="497"/>
                </a:lnTo>
                <a:lnTo>
                  <a:pt x="266" y="502"/>
                </a:lnTo>
                <a:lnTo>
                  <a:pt x="270" y="505"/>
                </a:lnTo>
                <a:lnTo>
                  <a:pt x="275" y="508"/>
                </a:lnTo>
                <a:lnTo>
                  <a:pt x="287" y="511"/>
                </a:lnTo>
                <a:lnTo>
                  <a:pt x="298" y="510"/>
                </a:lnTo>
                <a:lnTo>
                  <a:pt x="303" y="510"/>
                </a:lnTo>
                <a:lnTo>
                  <a:pt x="309" y="509"/>
                </a:lnTo>
                <a:lnTo>
                  <a:pt x="311" y="507"/>
                </a:lnTo>
                <a:lnTo>
                  <a:pt x="311" y="505"/>
                </a:lnTo>
                <a:lnTo>
                  <a:pt x="314" y="504"/>
                </a:lnTo>
                <a:lnTo>
                  <a:pt x="320" y="503"/>
                </a:lnTo>
                <a:lnTo>
                  <a:pt x="325" y="502"/>
                </a:lnTo>
                <a:lnTo>
                  <a:pt x="327" y="502"/>
                </a:lnTo>
                <a:lnTo>
                  <a:pt x="335" y="503"/>
                </a:lnTo>
                <a:lnTo>
                  <a:pt x="342" y="504"/>
                </a:lnTo>
                <a:lnTo>
                  <a:pt x="347" y="506"/>
                </a:lnTo>
                <a:lnTo>
                  <a:pt x="349" y="511"/>
                </a:lnTo>
                <a:lnTo>
                  <a:pt x="347" y="515"/>
                </a:lnTo>
                <a:lnTo>
                  <a:pt x="346" y="520"/>
                </a:lnTo>
                <a:lnTo>
                  <a:pt x="344" y="526"/>
                </a:lnTo>
                <a:lnTo>
                  <a:pt x="342" y="532"/>
                </a:lnTo>
                <a:lnTo>
                  <a:pt x="344" y="536"/>
                </a:lnTo>
                <a:lnTo>
                  <a:pt x="347" y="538"/>
                </a:lnTo>
                <a:lnTo>
                  <a:pt x="353" y="539"/>
                </a:lnTo>
                <a:lnTo>
                  <a:pt x="364" y="538"/>
                </a:lnTo>
                <a:lnTo>
                  <a:pt x="373" y="538"/>
                </a:lnTo>
                <a:lnTo>
                  <a:pt x="384" y="540"/>
                </a:lnTo>
                <a:lnTo>
                  <a:pt x="394" y="543"/>
                </a:lnTo>
                <a:lnTo>
                  <a:pt x="395" y="541"/>
                </a:lnTo>
                <a:lnTo>
                  <a:pt x="397" y="540"/>
                </a:lnTo>
                <a:lnTo>
                  <a:pt x="403" y="539"/>
                </a:lnTo>
                <a:lnTo>
                  <a:pt x="408" y="540"/>
                </a:lnTo>
                <a:lnTo>
                  <a:pt x="416" y="539"/>
                </a:lnTo>
                <a:lnTo>
                  <a:pt x="418" y="535"/>
                </a:lnTo>
                <a:lnTo>
                  <a:pt x="419" y="533"/>
                </a:lnTo>
                <a:lnTo>
                  <a:pt x="421" y="533"/>
                </a:lnTo>
                <a:lnTo>
                  <a:pt x="423" y="533"/>
                </a:lnTo>
                <a:lnTo>
                  <a:pt x="427" y="535"/>
                </a:lnTo>
                <a:lnTo>
                  <a:pt x="434" y="536"/>
                </a:lnTo>
                <a:lnTo>
                  <a:pt x="445" y="536"/>
                </a:lnTo>
                <a:lnTo>
                  <a:pt x="462" y="536"/>
                </a:lnTo>
                <a:lnTo>
                  <a:pt x="466" y="534"/>
                </a:lnTo>
                <a:lnTo>
                  <a:pt x="467" y="532"/>
                </a:lnTo>
                <a:lnTo>
                  <a:pt x="469" y="529"/>
                </a:lnTo>
                <a:lnTo>
                  <a:pt x="473" y="527"/>
                </a:lnTo>
                <a:lnTo>
                  <a:pt x="477" y="526"/>
                </a:lnTo>
                <a:lnTo>
                  <a:pt x="482" y="526"/>
                </a:lnTo>
                <a:lnTo>
                  <a:pt x="491" y="525"/>
                </a:lnTo>
                <a:lnTo>
                  <a:pt x="491" y="522"/>
                </a:lnTo>
                <a:lnTo>
                  <a:pt x="491" y="520"/>
                </a:lnTo>
                <a:lnTo>
                  <a:pt x="491" y="518"/>
                </a:lnTo>
                <a:lnTo>
                  <a:pt x="491" y="517"/>
                </a:lnTo>
                <a:lnTo>
                  <a:pt x="495" y="517"/>
                </a:lnTo>
                <a:lnTo>
                  <a:pt x="499" y="516"/>
                </a:lnTo>
                <a:lnTo>
                  <a:pt x="506" y="515"/>
                </a:lnTo>
                <a:lnTo>
                  <a:pt x="506" y="513"/>
                </a:lnTo>
                <a:lnTo>
                  <a:pt x="504" y="511"/>
                </a:lnTo>
                <a:lnTo>
                  <a:pt x="503" y="511"/>
                </a:lnTo>
                <a:lnTo>
                  <a:pt x="499" y="510"/>
                </a:lnTo>
                <a:lnTo>
                  <a:pt x="497" y="510"/>
                </a:lnTo>
                <a:lnTo>
                  <a:pt x="495" y="509"/>
                </a:lnTo>
                <a:lnTo>
                  <a:pt x="497" y="507"/>
                </a:lnTo>
                <a:lnTo>
                  <a:pt x="499" y="506"/>
                </a:lnTo>
                <a:lnTo>
                  <a:pt x="508" y="505"/>
                </a:lnTo>
                <a:lnTo>
                  <a:pt x="515" y="504"/>
                </a:lnTo>
                <a:lnTo>
                  <a:pt x="517" y="504"/>
                </a:lnTo>
                <a:lnTo>
                  <a:pt x="519" y="504"/>
                </a:lnTo>
                <a:lnTo>
                  <a:pt x="523" y="501"/>
                </a:lnTo>
                <a:lnTo>
                  <a:pt x="525" y="499"/>
                </a:lnTo>
                <a:lnTo>
                  <a:pt x="527" y="499"/>
                </a:lnTo>
                <a:lnTo>
                  <a:pt x="530" y="499"/>
                </a:lnTo>
                <a:lnTo>
                  <a:pt x="534" y="498"/>
                </a:lnTo>
                <a:lnTo>
                  <a:pt x="536" y="498"/>
                </a:lnTo>
                <a:lnTo>
                  <a:pt x="536" y="497"/>
                </a:lnTo>
                <a:lnTo>
                  <a:pt x="534" y="495"/>
                </a:lnTo>
                <a:lnTo>
                  <a:pt x="528" y="493"/>
                </a:lnTo>
                <a:lnTo>
                  <a:pt x="521" y="491"/>
                </a:lnTo>
                <a:lnTo>
                  <a:pt x="519" y="490"/>
                </a:lnTo>
                <a:lnTo>
                  <a:pt x="517" y="490"/>
                </a:lnTo>
                <a:lnTo>
                  <a:pt x="515" y="485"/>
                </a:lnTo>
                <a:lnTo>
                  <a:pt x="515" y="480"/>
                </a:lnTo>
                <a:lnTo>
                  <a:pt x="514" y="475"/>
                </a:lnTo>
                <a:lnTo>
                  <a:pt x="512" y="473"/>
                </a:lnTo>
                <a:lnTo>
                  <a:pt x="506" y="471"/>
                </a:lnTo>
                <a:lnTo>
                  <a:pt x="503" y="468"/>
                </a:lnTo>
                <a:lnTo>
                  <a:pt x="501" y="467"/>
                </a:lnTo>
                <a:lnTo>
                  <a:pt x="503" y="467"/>
                </a:lnTo>
                <a:lnTo>
                  <a:pt x="504" y="466"/>
                </a:lnTo>
                <a:lnTo>
                  <a:pt x="504" y="463"/>
                </a:lnTo>
                <a:lnTo>
                  <a:pt x="504" y="460"/>
                </a:lnTo>
                <a:lnTo>
                  <a:pt x="503" y="456"/>
                </a:lnTo>
                <a:lnTo>
                  <a:pt x="501" y="452"/>
                </a:lnTo>
                <a:lnTo>
                  <a:pt x="499" y="446"/>
                </a:lnTo>
                <a:lnTo>
                  <a:pt x="495" y="444"/>
                </a:lnTo>
                <a:lnTo>
                  <a:pt x="490" y="440"/>
                </a:lnTo>
                <a:lnTo>
                  <a:pt x="480" y="437"/>
                </a:lnTo>
                <a:lnTo>
                  <a:pt x="475" y="435"/>
                </a:lnTo>
                <a:lnTo>
                  <a:pt x="467" y="430"/>
                </a:lnTo>
                <a:lnTo>
                  <a:pt x="462" y="426"/>
                </a:lnTo>
                <a:lnTo>
                  <a:pt x="458" y="422"/>
                </a:lnTo>
                <a:lnTo>
                  <a:pt x="460" y="416"/>
                </a:lnTo>
                <a:lnTo>
                  <a:pt x="458" y="407"/>
                </a:lnTo>
                <a:lnTo>
                  <a:pt x="456" y="397"/>
                </a:lnTo>
                <a:lnTo>
                  <a:pt x="455" y="388"/>
                </a:lnTo>
                <a:lnTo>
                  <a:pt x="453" y="384"/>
                </a:lnTo>
                <a:lnTo>
                  <a:pt x="447" y="381"/>
                </a:lnTo>
                <a:lnTo>
                  <a:pt x="443" y="371"/>
                </a:lnTo>
                <a:lnTo>
                  <a:pt x="442" y="362"/>
                </a:lnTo>
                <a:lnTo>
                  <a:pt x="438" y="358"/>
                </a:lnTo>
                <a:lnTo>
                  <a:pt x="432" y="354"/>
                </a:lnTo>
                <a:lnTo>
                  <a:pt x="427" y="351"/>
                </a:lnTo>
                <a:lnTo>
                  <a:pt x="418" y="347"/>
                </a:lnTo>
                <a:lnTo>
                  <a:pt x="416" y="342"/>
                </a:lnTo>
                <a:lnTo>
                  <a:pt x="416" y="336"/>
                </a:lnTo>
                <a:lnTo>
                  <a:pt x="414" y="330"/>
                </a:lnTo>
                <a:lnTo>
                  <a:pt x="410" y="325"/>
                </a:lnTo>
                <a:lnTo>
                  <a:pt x="405" y="323"/>
                </a:lnTo>
                <a:lnTo>
                  <a:pt x="397" y="322"/>
                </a:lnTo>
                <a:lnTo>
                  <a:pt x="390" y="322"/>
                </a:lnTo>
                <a:lnTo>
                  <a:pt x="384" y="321"/>
                </a:lnTo>
                <a:lnTo>
                  <a:pt x="379" y="318"/>
                </a:lnTo>
                <a:lnTo>
                  <a:pt x="375" y="316"/>
                </a:lnTo>
                <a:lnTo>
                  <a:pt x="371" y="313"/>
                </a:lnTo>
                <a:lnTo>
                  <a:pt x="368" y="312"/>
                </a:lnTo>
                <a:lnTo>
                  <a:pt x="364" y="311"/>
                </a:lnTo>
                <a:lnTo>
                  <a:pt x="360" y="310"/>
                </a:lnTo>
                <a:lnTo>
                  <a:pt x="357" y="306"/>
                </a:lnTo>
                <a:lnTo>
                  <a:pt x="355" y="301"/>
                </a:lnTo>
                <a:lnTo>
                  <a:pt x="351" y="295"/>
                </a:lnTo>
                <a:lnTo>
                  <a:pt x="347" y="291"/>
                </a:lnTo>
                <a:lnTo>
                  <a:pt x="340" y="289"/>
                </a:lnTo>
                <a:lnTo>
                  <a:pt x="331" y="286"/>
                </a:lnTo>
                <a:lnTo>
                  <a:pt x="327" y="284"/>
                </a:lnTo>
                <a:lnTo>
                  <a:pt x="325" y="283"/>
                </a:lnTo>
                <a:lnTo>
                  <a:pt x="323" y="283"/>
                </a:lnTo>
                <a:lnTo>
                  <a:pt x="318" y="278"/>
                </a:lnTo>
                <a:lnTo>
                  <a:pt x="312" y="273"/>
                </a:lnTo>
                <a:lnTo>
                  <a:pt x="301" y="267"/>
                </a:lnTo>
                <a:lnTo>
                  <a:pt x="294" y="264"/>
                </a:lnTo>
                <a:lnTo>
                  <a:pt x="287" y="262"/>
                </a:lnTo>
                <a:lnTo>
                  <a:pt x="277" y="261"/>
                </a:lnTo>
                <a:lnTo>
                  <a:pt x="264" y="259"/>
                </a:lnTo>
                <a:lnTo>
                  <a:pt x="259" y="256"/>
                </a:lnTo>
                <a:lnTo>
                  <a:pt x="253" y="253"/>
                </a:lnTo>
                <a:lnTo>
                  <a:pt x="248" y="245"/>
                </a:lnTo>
                <a:lnTo>
                  <a:pt x="246" y="236"/>
                </a:lnTo>
                <a:lnTo>
                  <a:pt x="242" y="227"/>
                </a:lnTo>
                <a:lnTo>
                  <a:pt x="240" y="223"/>
                </a:lnTo>
                <a:lnTo>
                  <a:pt x="235" y="219"/>
                </a:lnTo>
                <a:lnTo>
                  <a:pt x="231" y="215"/>
                </a:lnTo>
                <a:lnTo>
                  <a:pt x="229" y="214"/>
                </a:lnTo>
                <a:lnTo>
                  <a:pt x="233" y="210"/>
                </a:lnTo>
                <a:lnTo>
                  <a:pt x="237" y="208"/>
                </a:lnTo>
                <a:lnTo>
                  <a:pt x="240" y="206"/>
                </a:lnTo>
                <a:lnTo>
                  <a:pt x="242" y="202"/>
                </a:lnTo>
                <a:lnTo>
                  <a:pt x="242" y="198"/>
                </a:lnTo>
                <a:lnTo>
                  <a:pt x="240" y="195"/>
                </a:lnTo>
                <a:lnTo>
                  <a:pt x="242" y="191"/>
                </a:lnTo>
                <a:lnTo>
                  <a:pt x="248" y="188"/>
                </a:lnTo>
                <a:lnTo>
                  <a:pt x="251" y="186"/>
                </a:lnTo>
                <a:lnTo>
                  <a:pt x="259" y="185"/>
                </a:lnTo>
                <a:lnTo>
                  <a:pt x="261" y="183"/>
                </a:lnTo>
                <a:lnTo>
                  <a:pt x="263" y="180"/>
                </a:lnTo>
                <a:lnTo>
                  <a:pt x="264" y="176"/>
                </a:lnTo>
                <a:lnTo>
                  <a:pt x="264" y="174"/>
                </a:lnTo>
                <a:lnTo>
                  <a:pt x="263" y="172"/>
                </a:lnTo>
                <a:lnTo>
                  <a:pt x="261" y="169"/>
                </a:lnTo>
                <a:lnTo>
                  <a:pt x="259" y="167"/>
                </a:lnTo>
                <a:lnTo>
                  <a:pt x="259" y="166"/>
                </a:lnTo>
                <a:lnTo>
                  <a:pt x="264" y="163"/>
                </a:lnTo>
                <a:lnTo>
                  <a:pt x="274" y="161"/>
                </a:lnTo>
                <a:lnTo>
                  <a:pt x="279" y="159"/>
                </a:lnTo>
                <a:lnTo>
                  <a:pt x="283" y="158"/>
                </a:lnTo>
                <a:lnTo>
                  <a:pt x="287" y="150"/>
                </a:lnTo>
                <a:lnTo>
                  <a:pt x="292" y="142"/>
                </a:lnTo>
                <a:lnTo>
                  <a:pt x="287" y="138"/>
                </a:lnTo>
                <a:lnTo>
                  <a:pt x="283" y="133"/>
                </a:lnTo>
                <a:lnTo>
                  <a:pt x="277" y="128"/>
                </a:lnTo>
                <a:lnTo>
                  <a:pt x="272" y="125"/>
                </a:lnTo>
                <a:lnTo>
                  <a:pt x="266" y="123"/>
                </a:lnTo>
                <a:lnTo>
                  <a:pt x="261" y="121"/>
                </a:lnTo>
                <a:lnTo>
                  <a:pt x="257" y="120"/>
                </a:lnTo>
                <a:lnTo>
                  <a:pt x="255" y="119"/>
                </a:lnTo>
                <a:lnTo>
                  <a:pt x="253" y="115"/>
                </a:lnTo>
                <a:lnTo>
                  <a:pt x="251" y="110"/>
                </a:lnTo>
                <a:lnTo>
                  <a:pt x="250" y="108"/>
                </a:lnTo>
                <a:lnTo>
                  <a:pt x="248" y="107"/>
                </a:lnTo>
                <a:lnTo>
                  <a:pt x="248" y="106"/>
                </a:lnTo>
                <a:lnTo>
                  <a:pt x="248" y="100"/>
                </a:lnTo>
                <a:lnTo>
                  <a:pt x="248" y="95"/>
                </a:lnTo>
                <a:lnTo>
                  <a:pt x="248" y="90"/>
                </a:lnTo>
                <a:lnTo>
                  <a:pt x="251" y="84"/>
                </a:lnTo>
                <a:lnTo>
                  <a:pt x="250" y="76"/>
                </a:lnTo>
                <a:lnTo>
                  <a:pt x="246" y="67"/>
                </a:lnTo>
                <a:lnTo>
                  <a:pt x="248" y="58"/>
                </a:lnTo>
                <a:lnTo>
                  <a:pt x="250" y="55"/>
                </a:lnTo>
                <a:lnTo>
                  <a:pt x="255" y="52"/>
                </a:lnTo>
                <a:lnTo>
                  <a:pt x="261" y="47"/>
                </a:lnTo>
                <a:lnTo>
                  <a:pt x="261" y="44"/>
                </a:lnTo>
                <a:lnTo>
                  <a:pt x="257" y="41"/>
                </a:lnTo>
                <a:lnTo>
                  <a:pt x="251" y="37"/>
                </a:lnTo>
                <a:lnTo>
                  <a:pt x="259" y="32"/>
                </a:lnTo>
                <a:lnTo>
                  <a:pt x="261" y="28"/>
                </a:lnTo>
                <a:lnTo>
                  <a:pt x="259" y="24"/>
                </a:lnTo>
                <a:lnTo>
                  <a:pt x="253" y="18"/>
                </a:lnTo>
                <a:lnTo>
                  <a:pt x="253" y="14"/>
                </a:lnTo>
                <a:lnTo>
                  <a:pt x="255" y="9"/>
                </a:lnTo>
                <a:lnTo>
                  <a:pt x="255" y="6"/>
                </a:lnTo>
                <a:lnTo>
                  <a:pt x="255" y="3"/>
                </a:lnTo>
                <a:lnTo>
                  <a:pt x="253" y="2"/>
                </a:lnTo>
                <a:lnTo>
                  <a:pt x="250" y="2"/>
                </a:lnTo>
                <a:lnTo>
                  <a:pt x="246" y="3"/>
                </a:lnTo>
                <a:lnTo>
                  <a:pt x="240" y="3"/>
                </a:lnTo>
                <a:lnTo>
                  <a:pt x="237" y="1"/>
                </a:lnTo>
                <a:lnTo>
                  <a:pt x="233" y="0"/>
                </a:lnTo>
                <a:lnTo>
                  <a:pt x="224" y="0"/>
                </a:lnTo>
                <a:lnTo>
                  <a:pt x="216" y="3"/>
                </a:lnTo>
                <a:lnTo>
                  <a:pt x="207" y="6"/>
                </a:lnTo>
                <a:lnTo>
                  <a:pt x="200" y="14"/>
                </a:lnTo>
                <a:lnTo>
                  <a:pt x="192" y="23"/>
                </a:lnTo>
                <a:lnTo>
                  <a:pt x="183" y="31"/>
                </a:lnTo>
                <a:lnTo>
                  <a:pt x="178" y="34"/>
                </a:lnTo>
                <a:lnTo>
                  <a:pt x="172" y="35"/>
                </a:lnTo>
                <a:lnTo>
                  <a:pt x="168" y="38"/>
                </a:lnTo>
                <a:lnTo>
                  <a:pt x="168" y="40"/>
                </a:lnTo>
                <a:lnTo>
                  <a:pt x="168" y="41"/>
                </a:lnTo>
                <a:lnTo>
                  <a:pt x="168" y="42"/>
                </a:lnTo>
                <a:lnTo>
                  <a:pt x="168" y="44"/>
                </a:lnTo>
                <a:lnTo>
                  <a:pt x="167" y="48"/>
                </a:lnTo>
                <a:lnTo>
                  <a:pt x="165" y="55"/>
                </a:lnTo>
                <a:lnTo>
                  <a:pt x="161" y="59"/>
                </a:lnTo>
                <a:lnTo>
                  <a:pt x="152" y="61"/>
                </a:lnTo>
                <a:lnTo>
                  <a:pt x="143" y="62"/>
                </a:lnTo>
                <a:lnTo>
                  <a:pt x="133" y="63"/>
                </a:lnTo>
                <a:lnTo>
                  <a:pt x="131" y="65"/>
                </a:lnTo>
                <a:lnTo>
                  <a:pt x="126" y="67"/>
                </a:lnTo>
                <a:lnTo>
                  <a:pt x="122" y="70"/>
                </a:lnTo>
                <a:lnTo>
                  <a:pt x="119" y="71"/>
                </a:lnTo>
                <a:lnTo>
                  <a:pt x="117" y="71"/>
                </a:lnTo>
                <a:lnTo>
                  <a:pt x="115" y="70"/>
                </a:lnTo>
                <a:lnTo>
                  <a:pt x="111" y="69"/>
                </a:lnTo>
                <a:lnTo>
                  <a:pt x="109" y="68"/>
                </a:lnTo>
                <a:lnTo>
                  <a:pt x="106" y="67"/>
                </a:lnTo>
                <a:lnTo>
                  <a:pt x="100" y="66"/>
                </a:lnTo>
                <a:lnTo>
                  <a:pt x="96" y="65"/>
                </a:lnTo>
                <a:lnTo>
                  <a:pt x="95" y="65"/>
                </a:lnTo>
                <a:lnTo>
                  <a:pt x="87" y="66"/>
                </a:lnTo>
                <a:lnTo>
                  <a:pt x="78" y="67"/>
                </a:lnTo>
                <a:lnTo>
                  <a:pt x="71" y="68"/>
                </a:lnTo>
                <a:lnTo>
                  <a:pt x="71" y="67"/>
                </a:lnTo>
                <a:lnTo>
                  <a:pt x="71" y="65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45" name="Lambayeque"/>
          <p:cNvSpPr>
            <a:spLocks/>
          </p:cNvSpPr>
          <p:nvPr/>
        </p:nvSpPr>
        <p:spPr bwMode="auto">
          <a:xfrm>
            <a:off x="4597671" y="2826402"/>
            <a:ext cx="407987" cy="431800"/>
          </a:xfrm>
          <a:custGeom>
            <a:avLst/>
            <a:gdLst>
              <a:gd name="T0" fmla="*/ 1379851733 w 456"/>
              <a:gd name="T1" fmla="*/ 2147483647 h 291"/>
              <a:gd name="T2" fmla="*/ 1379851733 w 456"/>
              <a:gd name="T3" fmla="*/ 2147483647 h 291"/>
              <a:gd name="T4" fmla="*/ 1379851733 w 456"/>
              <a:gd name="T5" fmla="*/ 2147483647 h 291"/>
              <a:gd name="T6" fmla="*/ 1379851733 w 456"/>
              <a:gd name="T7" fmla="*/ 2147483647 h 291"/>
              <a:gd name="T8" fmla="*/ 1379851733 w 456"/>
              <a:gd name="T9" fmla="*/ 2147483647 h 291"/>
              <a:gd name="T10" fmla="*/ 1379851733 w 456"/>
              <a:gd name="T11" fmla="*/ 2147483647 h 291"/>
              <a:gd name="T12" fmla="*/ 1379851733 w 456"/>
              <a:gd name="T13" fmla="*/ 2147483647 h 291"/>
              <a:gd name="T14" fmla="*/ 1379851733 w 456"/>
              <a:gd name="T15" fmla="*/ 2147483647 h 291"/>
              <a:gd name="T16" fmla="*/ 1379851733 w 456"/>
              <a:gd name="T17" fmla="*/ 2147483647 h 291"/>
              <a:gd name="T18" fmla="*/ 1379851733 w 456"/>
              <a:gd name="T19" fmla="*/ 2147483647 h 291"/>
              <a:gd name="T20" fmla="*/ 1379851733 w 456"/>
              <a:gd name="T21" fmla="*/ 2147483647 h 291"/>
              <a:gd name="T22" fmla="*/ 1379851733 w 456"/>
              <a:gd name="T23" fmla="*/ 2147483647 h 291"/>
              <a:gd name="T24" fmla="*/ 1379851733 w 456"/>
              <a:gd name="T25" fmla="*/ 2147483647 h 291"/>
              <a:gd name="T26" fmla="*/ 1379851733 w 456"/>
              <a:gd name="T27" fmla="*/ 2147483647 h 291"/>
              <a:gd name="T28" fmla="*/ 1379851733 w 456"/>
              <a:gd name="T29" fmla="*/ 2147483647 h 291"/>
              <a:gd name="T30" fmla="*/ 1379851733 w 456"/>
              <a:gd name="T31" fmla="*/ 2147483647 h 291"/>
              <a:gd name="T32" fmla="*/ 1379851733 w 456"/>
              <a:gd name="T33" fmla="*/ 2147483647 h 291"/>
              <a:gd name="T34" fmla="*/ 1379851733 w 456"/>
              <a:gd name="T35" fmla="*/ 2147483647 h 291"/>
              <a:gd name="T36" fmla="*/ 1379851733 w 456"/>
              <a:gd name="T37" fmla="*/ 2147483647 h 291"/>
              <a:gd name="T38" fmla="*/ 1379851733 w 456"/>
              <a:gd name="T39" fmla="*/ 2147483647 h 291"/>
              <a:gd name="T40" fmla="*/ 1379851733 w 456"/>
              <a:gd name="T41" fmla="*/ 2147483647 h 291"/>
              <a:gd name="T42" fmla="*/ 1379851733 w 456"/>
              <a:gd name="T43" fmla="*/ 2147483647 h 291"/>
              <a:gd name="T44" fmla="*/ 1379851733 w 456"/>
              <a:gd name="T45" fmla="*/ 2147483647 h 291"/>
              <a:gd name="T46" fmla="*/ 1379851733 w 456"/>
              <a:gd name="T47" fmla="*/ 2147483647 h 291"/>
              <a:gd name="T48" fmla="*/ 1379851733 w 456"/>
              <a:gd name="T49" fmla="*/ 2147483647 h 291"/>
              <a:gd name="T50" fmla="*/ 1379851733 w 456"/>
              <a:gd name="T51" fmla="*/ 2147483647 h 291"/>
              <a:gd name="T52" fmla="*/ 1379851733 w 456"/>
              <a:gd name="T53" fmla="*/ 2147483647 h 291"/>
              <a:gd name="T54" fmla="*/ 1379851733 w 456"/>
              <a:gd name="T55" fmla="*/ 2147483647 h 291"/>
              <a:gd name="T56" fmla="*/ 1379851733 w 456"/>
              <a:gd name="T57" fmla="*/ 2147483647 h 291"/>
              <a:gd name="T58" fmla="*/ 1379851733 w 456"/>
              <a:gd name="T59" fmla="*/ 2147483647 h 291"/>
              <a:gd name="T60" fmla="*/ 1379851733 w 456"/>
              <a:gd name="T61" fmla="*/ 2147483647 h 291"/>
              <a:gd name="T62" fmla="*/ 1379851733 w 456"/>
              <a:gd name="T63" fmla="*/ 2147483647 h 291"/>
              <a:gd name="T64" fmla="*/ 1379851733 w 456"/>
              <a:gd name="T65" fmla="*/ 2147483647 h 291"/>
              <a:gd name="T66" fmla="*/ 1379851733 w 456"/>
              <a:gd name="T67" fmla="*/ 2147483647 h 291"/>
              <a:gd name="T68" fmla="*/ 1379851733 w 456"/>
              <a:gd name="T69" fmla="*/ 2147483647 h 291"/>
              <a:gd name="T70" fmla="*/ 1379851733 w 456"/>
              <a:gd name="T71" fmla="*/ 2147483647 h 291"/>
              <a:gd name="T72" fmla="*/ 1379851733 w 456"/>
              <a:gd name="T73" fmla="*/ 2147483647 h 291"/>
              <a:gd name="T74" fmla="*/ 1379851733 w 456"/>
              <a:gd name="T75" fmla="*/ 2147483647 h 291"/>
              <a:gd name="T76" fmla="*/ 1379851733 w 456"/>
              <a:gd name="T77" fmla="*/ 2147483647 h 291"/>
              <a:gd name="T78" fmla="*/ 1379851733 w 456"/>
              <a:gd name="T79" fmla="*/ 2147483647 h 291"/>
              <a:gd name="T80" fmla="*/ 1379851733 w 456"/>
              <a:gd name="T81" fmla="*/ 2147483647 h 291"/>
              <a:gd name="T82" fmla="*/ 1379851733 w 456"/>
              <a:gd name="T83" fmla="*/ 2147483647 h 291"/>
              <a:gd name="T84" fmla="*/ 1379851733 w 456"/>
              <a:gd name="T85" fmla="*/ 2147483647 h 291"/>
              <a:gd name="T86" fmla="*/ 1379851733 w 456"/>
              <a:gd name="T87" fmla="*/ 2147483647 h 291"/>
              <a:gd name="T88" fmla="*/ 1379851733 w 456"/>
              <a:gd name="T89" fmla="*/ 2147483647 h 291"/>
              <a:gd name="T90" fmla="*/ 1379851733 w 456"/>
              <a:gd name="T91" fmla="*/ 2147483647 h 291"/>
              <a:gd name="T92" fmla="*/ 1379851733 w 456"/>
              <a:gd name="T93" fmla="*/ 2147483647 h 291"/>
              <a:gd name="T94" fmla="*/ 1379851733 w 456"/>
              <a:gd name="T95" fmla="*/ 2147483647 h 291"/>
              <a:gd name="T96" fmla="*/ 1379851733 w 456"/>
              <a:gd name="T97" fmla="*/ 2147483647 h 291"/>
              <a:gd name="T98" fmla="*/ 1379851733 w 456"/>
              <a:gd name="T99" fmla="*/ 2147483647 h 291"/>
              <a:gd name="T100" fmla="*/ 1379851733 w 456"/>
              <a:gd name="T101" fmla="*/ 2147483647 h 291"/>
              <a:gd name="T102" fmla="*/ 1379851733 w 456"/>
              <a:gd name="T103" fmla="*/ 2147483647 h 291"/>
              <a:gd name="T104" fmla="*/ 1379851733 w 456"/>
              <a:gd name="T105" fmla="*/ 2147483647 h 291"/>
              <a:gd name="T106" fmla="*/ 1379851733 w 456"/>
              <a:gd name="T107" fmla="*/ 2147483647 h 291"/>
              <a:gd name="T108" fmla="*/ 1379851733 w 456"/>
              <a:gd name="T109" fmla="*/ 2147483647 h 291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456"/>
              <a:gd name="T166" fmla="*/ 0 h 291"/>
              <a:gd name="T167" fmla="*/ 456 w 456"/>
              <a:gd name="T168" fmla="*/ 291 h 291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456" h="291">
                <a:moveTo>
                  <a:pt x="283" y="287"/>
                </a:moveTo>
                <a:lnTo>
                  <a:pt x="294" y="286"/>
                </a:lnTo>
                <a:lnTo>
                  <a:pt x="299" y="286"/>
                </a:lnTo>
                <a:lnTo>
                  <a:pt x="305" y="284"/>
                </a:lnTo>
                <a:lnTo>
                  <a:pt x="308" y="281"/>
                </a:lnTo>
                <a:lnTo>
                  <a:pt x="310" y="278"/>
                </a:lnTo>
                <a:lnTo>
                  <a:pt x="314" y="276"/>
                </a:lnTo>
                <a:lnTo>
                  <a:pt x="314" y="275"/>
                </a:lnTo>
                <a:lnTo>
                  <a:pt x="316" y="267"/>
                </a:lnTo>
                <a:lnTo>
                  <a:pt x="318" y="262"/>
                </a:lnTo>
                <a:lnTo>
                  <a:pt x="320" y="258"/>
                </a:lnTo>
                <a:lnTo>
                  <a:pt x="321" y="255"/>
                </a:lnTo>
                <a:lnTo>
                  <a:pt x="325" y="253"/>
                </a:lnTo>
                <a:lnTo>
                  <a:pt x="331" y="252"/>
                </a:lnTo>
                <a:lnTo>
                  <a:pt x="340" y="251"/>
                </a:lnTo>
                <a:lnTo>
                  <a:pt x="351" y="250"/>
                </a:lnTo>
                <a:lnTo>
                  <a:pt x="362" y="252"/>
                </a:lnTo>
                <a:lnTo>
                  <a:pt x="369" y="253"/>
                </a:lnTo>
                <a:lnTo>
                  <a:pt x="375" y="255"/>
                </a:lnTo>
                <a:lnTo>
                  <a:pt x="384" y="257"/>
                </a:lnTo>
                <a:lnTo>
                  <a:pt x="386" y="259"/>
                </a:lnTo>
                <a:lnTo>
                  <a:pt x="386" y="262"/>
                </a:lnTo>
                <a:lnTo>
                  <a:pt x="392" y="269"/>
                </a:lnTo>
                <a:lnTo>
                  <a:pt x="393" y="271"/>
                </a:lnTo>
                <a:lnTo>
                  <a:pt x="397" y="272"/>
                </a:lnTo>
                <a:lnTo>
                  <a:pt x="399" y="271"/>
                </a:lnTo>
                <a:lnTo>
                  <a:pt x="403" y="268"/>
                </a:lnTo>
                <a:lnTo>
                  <a:pt x="403" y="261"/>
                </a:lnTo>
                <a:lnTo>
                  <a:pt x="403" y="255"/>
                </a:lnTo>
                <a:lnTo>
                  <a:pt x="403" y="247"/>
                </a:lnTo>
                <a:lnTo>
                  <a:pt x="404" y="241"/>
                </a:lnTo>
                <a:lnTo>
                  <a:pt x="404" y="237"/>
                </a:lnTo>
                <a:lnTo>
                  <a:pt x="408" y="235"/>
                </a:lnTo>
                <a:lnTo>
                  <a:pt x="416" y="234"/>
                </a:lnTo>
                <a:lnTo>
                  <a:pt x="425" y="233"/>
                </a:lnTo>
                <a:lnTo>
                  <a:pt x="440" y="231"/>
                </a:lnTo>
                <a:lnTo>
                  <a:pt x="449" y="226"/>
                </a:lnTo>
                <a:lnTo>
                  <a:pt x="454" y="220"/>
                </a:lnTo>
                <a:lnTo>
                  <a:pt x="456" y="217"/>
                </a:lnTo>
                <a:lnTo>
                  <a:pt x="454" y="213"/>
                </a:lnTo>
                <a:lnTo>
                  <a:pt x="452" y="209"/>
                </a:lnTo>
                <a:lnTo>
                  <a:pt x="447" y="205"/>
                </a:lnTo>
                <a:lnTo>
                  <a:pt x="441" y="203"/>
                </a:lnTo>
                <a:lnTo>
                  <a:pt x="436" y="203"/>
                </a:lnTo>
                <a:lnTo>
                  <a:pt x="430" y="203"/>
                </a:lnTo>
                <a:lnTo>
                  <a:pt x="423" y="203"/>
                </a:lnTo>
                <a:lnTo>
                  <a:pt x="406" y="203"/>
                </a:lnTo>
                <a:lnTo>
                  <a:pt x="388" y="202"/>
                </a:lnTo>
                <a:lnTo>
                  <a:pt x="386" y="197"/>
                </a:lnTo>
                <a:lnTo>
                  <a:pt x="386" y="193"/>
                </a:lnTo>
                <a:lnTo>
                  <a:pt x="384" y="190"/>
                </a:lnTo>
                <a:lnTo>
                  <a:pt x="382" y="188"/>
                </a:lnTo>
                <a:lnTo>
                  <a:pt x="379" y="184"/>
                </a:lnTo>
                <a:lnTo>
                  <a:pt x="375" y="182"/>
                </a:lnTo>
                <a:lnTo>
                  <a:pt x="371" y="178"/>
                </a:lnTo>
                <a:lnTo>
                  <a:pt x="371" y="175"/>
                </a:lnTo>
                <a:lnTo>
                  <a:pt x="371" y="173"/>
                </a:lnTo>
                <a:lnTo>
                  <a:pt x="369" y="171"/>
                </a:lnTo>
                <a:lnTo>
                  <a:pt x="366" y="170"/>
                </a:lnTo>
                <a:lnTo>
                  <a:pt x="360" y="169"/>
                </a:lnTo>
                <a:lnTo>
                  <a:pt x="355" y="168"/>
                </a:lnTo>
                <a:lnTo>
                  <a:pt x="353" y="168"/>
                </a:lnTo>
                <a:lnTo>
                  <a:pt x="353" y="161"/>
                </a:lnTo>
                <a:lnTo>
                  <a:pt x="353" y="154"/>
                </a:lnTo>
                <a:lnTo>
                  <a:pt x="353" y="148"/>
                </a:lnTo>
                <a:lnTo>
                  <a:pt x="356" y="142"/>
                </a:lnTo>
                <a:lnTo>
                  <a:pt x="364" y="140"/>
                </a:lnTo>
                <a:lnTo>
                  <a:pt x="371" y="140"/>
                </a:lnTo>
                <a:lnTo>
                  <a:pt x="380" y="140"/>
                </a:lnTo>
                <a:lnTo>
                  <a:pt x="390" y="140"/>
                </a:lnTo>
                <a:lnTo>
                  <a:pt x="392" y="140"/>
                </a:lnTo>
                <a:lnTo>
                  <a:pt x="393" y="138"/>
                </a:lnTo>
                <a:lnTo>
                  <a:pt x="395" y="136"/>
                </a:lnTo>
                <a:lnTo>
                  <a:pt x="399" y="131"/>
                </a:lnTo>
                <a:lnTo>
                  <a:pt x="403" y="128"/>
                </a:lnTo>
                <a:lnTo>
                  <a:pt x="406" y="125"/>
                </a:lnTo>
                <a:lnTo>
                  <a:pt x="410" y="120"/>
                </a:lnTo>
                <a:lnTo>
                  <a:pt x="412" y="116"/>
                </a:lnTo>
                <a:lnTo>
                  <a:pt x="412" y="113"/>
                </a:lnTo>
                <a:lnTo>
                  <a:pt x="416" y="110"/>
                </a:lnTo>
                <a:lnTo>
                  <a:pt x="417" y="109"/>
                </a:lnTo>
                <a:lnTo>
                  <a:pt x="419" y="109"/>
                </a:lnTo>
                <a:lnTo>
                  <a:pt x="423" y="109"/>
                </a:lnTo>
                <a:lnTo>
                  <a:pt x="425" y="108"/>
                </a:lnTo>
                <a:lnTo>
                  <a:pt x="427" y="104"/>
                </a:lnTo>
                <a:lnTo>
                  <a:pt x="427" y="101"/>
                </a:lnTo>
                <a:lnTo>
                  <a:pt x="428" y="97"/>
                </a:lnTo>
                <a:lnTo>
                  <a:pt x="412" y="93"/>
                </a:lnTo>
                <a:lnTo>
                  <a:pt x="393" y="91"/>
                </a:lnTo>
                <a:lnTo>
                  <a:pt x="382" y="87"/>
                </a:lnTo>
                <a:lnTo>
                  <a:pt x="371" y="84"/>
                </a:lnTo>
                <a:lnTo>
                  <a:pt x="360" y="82"/>
                </a:lnTo>
                <a:lnTo>
                  <a:pt x="349" y="80"/>
                </a:lnTo>
                <a:lnTo>
                  <a:pt x="338" y="76"/>
                </a:lnTo>
                <a:lnTo>
                  <a:pt x="327" y="73"/>
                </a:lnTo>
                <a:lnTo>
                  <a:pt x="301" y="70"/>
                </a:lnTo>
                <a:lnTo>
                  <a:pt x="296" y="66"/>
                </a:lnTo>
                <a:lnTo>
                  <a:pt x="294" y="63"/>
                </a:lnTo>
                <a:lnTo>
                  <a:pt x="292" y="59"/>
                </a:lnTo>
                <a:lnTo>
                  <a:pt x="290" y="58"/>
                </a:lnTo>
                <a:lnTo>
                  <a:pt x="286" y="57"/>
                </a:lnTo>
                <a:lnTo>
                  <a:pt x="279" y="57"/>
                </a:lnTo>
                <a:lnTo>
                  <a:pt x="268" y="56"/>
                </a:lnTo>
                <a:lnTo>
                  <a:pt x="262" y="51"/>
                </a:lnTo>
                <a:lnTo>
                  <a:pt x="260" y="46"/>
                </a:lnTo>
                <a:lnTo>
                  <a:pt x="259" y="39"/>
                </a:lnTo>
                <a:lnTo>
                  <a:pt x="255" y="36"/>
                </a:lnTo>
                <a:lnTo>
                  <a:pt x="251" y="34"/>
                </a:lnTo>
                <a:lnTo>
                  <a:pt x="244" y="31"/>
                </a:lnTo>
                <a:lnTo>
                  <a:pt x="231" y="29"/>
                </a:lnTo>
                <a:lnTo>
                  <a:pt x="227" y="25"/>
                </a:lnTo>
                <a:lnTo>
                  <a:pt x="225" y="21"/>
                </a:lnTo>
                <a:lnTo>
                  <a:pt x="225" y="12"/>
                </a:lnTo>
                <a:lnTo>
                  <a:pt x="224" y="9"/>
                </a:lnTo>
                <a:lnTo>
                  <a:pt x="222" y="5"/>
                </a:lnTo>
                <a:lnTo>
                  <a:pt x="216" y="2"/>
                </a:lnTo>
                <a:lnTo>
                  <a:pt x="209" y="0"/>
                </a:lnTo>
                <a:lnTo>
                  <a:pt x="200" y="2"/>
                </a:lnTo>
                <a:lnTo>
                  <a:pt x="196" y="6"/>
                </a:lnTo>
                <a:lnTo>
                  <a:pt x="192" y="11"/>
                </a:lnTo>
                <a:lnTo>
                  <a:pt x="190" y="16"/>
                </a:lnTo>
                <a:lnTo>
                  <a:pt x="188" y="27"/>
                </a:lnTo>
                <a:lnTo>
                  <a:pt x="187" y="38"/>
                </a:lnTo>
                <a:lnTo>
                  <a:pt x="185" y="40"/>
                </a:lnTo>
                <a:lnTo>
                  <a:pt x="181" y="43"/>
                </a:lnTo>
                <a:lnTo>
                  <a:pt x="177" y="45"/>
                </a:lnTo>
                <a:lnTo>
                  <a:pt x="174" y="47"/>
                </a:lnTo>
                <a:lnTo>
                  <a:pt x="168" y="51"/>
                </a:lnTo>
                <a:lnTo>
                  <a:pt x="166" y="52"/>
                </a:lnTo>
                <a:lnTo>
                  <a:pt x="168" y="51"/>
                </a:lnTo>
                <a:lnTo>
                  <a:pt x="170" y="50"/>
                </a:lnTo>
                <a:lnTo>
                  <a:pt x="170" y="51"/>
                </a:lnTo>
                <a:lnTo>
                  <a:pt x="170" y="52"/>
                </a:lnTo>
                <a:lnTo>
                  <a:pt x="166" y="56"/>
                </a:lnTo>
                <a:lnTo>
                  <a:pt x="161" y="59"/>
                </a:lnTo>
                <a:lnTo>
                  <a:pt x="157" y="60"/>
                </a:lnTo>
                <a:lnTo>
                  <a:pt x="153" y="61"/>
                </a:lnTo>
                <a:lnTo>
                  <a:pt x="146" y="63"/>
                </a:lnTo>
                <a:lnTo>
                  <a:pt x="133" y="68"/>
                </a:lnTo>
                <a:lnTo>
                  <a:pt x="122" y="72"/>
                </a:lnTo>
                <a:lnTo>
                  <a:pt x="111" y="76"/>
                </a:lnTo>
                <a:lnTo>
                  <a:pt x="96" y="78"/>
                </a:lnTo>
                <a:lnTo>
                  <a:pt x="87" y="80"/>
                </a:lnTo>
                <a:lnTo>
                  <a:pt x="81" y="83"/>
                </a:lnTo>
                <a:lnTo>
                  <a:pt x="80" y="86"/>
                </a:lnTo>
                <a:lnTo>
                  <a:pt x="78" y="90"/>
                </a:lnTo>
                <a:lnTo>
                  <a:pt x="78" y="97"/>
                </a:lnTo>
                <a:lnTo>
                  <a:pt x="76" y="101"/>
                </a:lnTo>
                <a:lnTo>
                  <a:pt x="70" y="104"/>
                </a:lnTo>
                <a:lnTo>
                  <a:pt x="63" y="106"/>
                </a:lnTo>
                <a:lnTo>
                  <a:pt x="56" y="108"/>
                </a:lnTo>
                <a:lnTo>
                  <a:pt x="46" y="108"/>
                </a:lnTo>
                <a:lnTo>
                  <a:pt x="39" y="108"/>
                </a:lnTo>
                <a:lnTo>
                  <a:pt x="35" y="111"/>
                </a:lnTo>
                <a:lnTo>
                  <a:pt x="32" y="113"/>
                </a:lnTo>
                <a:lnTo>
                  <a:pt x="30" y="116"/>
                </a:lnTo>
                <a:lnTo>
                  <a:pt x="28" y="117"/>
                </a:lnTo>
                <a:lnTo>
                  <a:pt x="28" y="119"/>
                </a:lnTo>
                <a:lnTo>
                  <a:pt x="26" y="121"/>
                </a:lnTo>
                <a:lnTo>
                  <a:pt x="26" y="127"/>
                </a:lnTo>
                <a:lnTo>
                  <a:pt x="24" y="133"/>
                </a:lnTo>
                <a:lnTo>
                  <a:pt x="17" y="137"/>
                </a:lnTo>
                <a:lnTo>
                  <a:pt x="13" y="138"/>
                </a:lnTo>
                <a:lnTo>
                  <a:pt x="11" y="140"/>
                </a:lnTo>
                <a:lnTo>
                  <a:pt x="8" y="144"/>
                </a:lnTo>
                <a:lnTo>
                  <a:pt x="6" y="148"/>
                </a:lnTo>
                <a:lnTo>
                  <a:pt x="4" y="151"/>
                </a:lnTo>
                <a:lnTo>
                  <a:pt x="0" y="155"/>
                </a:lnTo>
                <a:lnTo>
                  <a:pt x="2" y="159"/>
                </a:lnTo>
                <a:lnTo>
                  <a:pt x="2" y="162"/>
                </a:lnTo>
                <a:lnTo>
                  <a:pt x="4" y="162"/>
                </a:lnTo>
                <a:lnTo>
                  <a:pt x="6" y="163"/>
                </a:lnTo>
                <a:lnTo>
                  <a:pt x="8" y="162"/>
                </a:lnTo>
                <a:lnTo>
                  <a:pt x="13" y="162"/>
                </a:lnTo>
                <a:lnTo>
                  <a:pt x="20" y="162"/>
                </a:lnTo>
                <a:lnTo>
                  <a:pt x="32" y="164"/>
                </a:lnTo>
                <a:lnTo>
                  <a:pt x="37" y="165"/>
                </a:lnTo>
                <a:lnTo>
                  <a:pt x="39" y="167"/>
                </a:lnTo>
                <a:lnTo>
                  <a:pt x="46" y="171"/>
                </a:lnTo>
                <a:lnTo>
                  <a:pt x="50" y="176"/>
                </a:lnTo>
                <a:lnTo>
                  <a:pt x="54" y="179"/>
                </a:lnTo>
                <a:lnTo>
                  <a:pt x="63" y="184"/>
                </a:lnTo>
                <a:lnTo>
                  <a:pt x="74" y="186"/>
                </a:lnTo>
                <a:lnTo>
                  <a:pt x="89" y="187"/>
                </a:lnTo>
                <a:lnTo>
                  <a:pt x="96" y="190"/>
                </a:lnTo>
                <a:lnTo>
                  <a:pt x="105" y="192"/>
                </a:lnTo>
                <a:lnTo>
                  <a:pt x="115" y="194"/>
                </a:lnTo>
                <a:lnTo>
                  <a:pt x="124" y="196"/>
                </a:lnTo>
                <a:lnTo>
                  <a:pt x="128" y="199"/>
                </a:lnTo>
                <a:lnTo>
                  <a:pt x="131" y="202"/>
                </a:lnTo>
                <a:lnTo>
                  <a:pt x="142" y="204"/>
                </a:lnTo>
                <a:lnTo>
                  <a:pt x="153" y="206"/>
                </a:lnTo>
                <a:lnTo>
                  <a:pt x="164" y="209"/>
                </a:lnTo>
                <a:lnTo>
                  <a:pt x="170" y="212"/>
                </a:lnTo>
                <a:lnTo>
                  <a:pt x="172" y="214"/>
                </a:lnTo>
                <a:lnTo>
                  <a:pt x="176" y="216"/>
                </a:lnTo>
                <a:lnTo>
                  <a:pt x="181" y="218"/>
                </a:lnTo>
                <a:lnTo>
                  <a:pt x="188" y="219"/>
                </a:lnTo>
                <a:lnTo>
                  <a:pt x="194" y="219"/>
                </a:lnTo>
                <a:lnTo>
                  <a:pt x="196" y="225"/>
                </a:lnTo>
                <a:lnTo>
                  <a:pt x="196" y="228"/>
                </a:lnTo>
                <a:lnTo>
                  <a:pt x="198" y="230"/>
                </a:lnTo>
                <a:lnTo>
                  <a:pt x="201" y="232"/>
                </a:lnTo>
                <a:lnTo>
                  <a:pt x="207" y="234"/>
                </a:lnTo>
                <a:lnTo>
                  <a:pt x="211" y="235"/>
                </a:lnTo>
                <a:lnTo>
                  <a:pt x="212" y="235"/>
                </a:lnTo>
                <a:lnTo>
                  <a:pt x="218" y="240"/>
                </a:lnTo>
                <a:lnTo>
                  <a:pt x="222" y="244"/>
                </a:lnTo>
                <a:lnTo>
                  <a:pt x="242" y="257"/>
                </a:lnTo>
                <a:lnTo>
                  <a:pt x="253" y="263"/>
                </a:lnTo>
                <a:lnTo>
                  <a:pt x="262" y="269"/>
                </a:lnTo>
                <a:lnTo>
                  <a:pt x="268" y="276"/>
                </a:lnTo>
                <a:lnTo>
                  <a:pt x="275" y="282"/>
                </a:lnTo>
                <a:lnTo>
                  <a:pt x="283" y="288"/>
                </a:lnTo>
                <a:lnTo>
                  <a:pt x="294" y="291"/>
                </a:lnTo>
                <a:lnTo>
                  <a:pt x="299" y="289"/>
                </a:lnTo>
                <a:lnTo>
                  <a:pt x="301" y="288"/>
                </a:lnTo>
                <a:lnTo>
                  <a:pt x="301" y="287"/>
                </a:lnTo>
                <a:lnTo>
                  <a:pt x="301" y="284"/>
                </a:lnTo>
                <a:lnTo>
                  <a:pt x="283" y="287"/>
                </a:lnTo>
                <a:close/>
              </a:path>
            </a:pathLst>
          </a:custGeom>
          <a:solidFill>
            <a:srgbClr val="B4C7E7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PE"/>
          </a:p>
        </p:txBody>
      </p:sp>
      <p:sp>
        <p:nvSpPr>
          <p:cNvPr id="46" name="Apurimac"/>
          <p:cNvSpPr>
            <a:spLocks/>
          </p:cNvSpPr>
          <p:nvPr/>
        </p:nvSpPr>
        <p:spPr bwMode="auto">
          <a:xfrm>
            <a:off x="6431233" y="4813952"/>
            <a:ext cx="485775" cy="430212"/>
          </a:xfrm>
          <a:custGeom>
            <a:avLst/>
            <a:gdLst>
              <a:gd name="T0" fmla="*/ 1201075835 w 624"/>
              <a:gd name="T1" fmla="*/ 1240044466 h 594"/>
              <a:gd name="T2" fmla="*/ 1201075835 w 624"/>
              <a:gd name="T3" fmla="*/ 1240044466 h 594"/>
              <a:gd name="T4" fmla="*/ 1201075835 w 624"/>
              <a:gd name="T5" fmla="*/ 1240044466 h 594"/>
              <a:gd name="T6" fmla="*/ 1201075835 w 624"/>
              <a:gd name="T7" fmla="*/ 1240044466 h 594"/>
              <a:gd name="T8" fmla="*/ 1201075835 w 624"/>
              <a:gd name="T9" fmla="*/ 1240044466 h 594"/>
              <a:gd name="T10" fmla="*/ 1201075835 w 624"/>
              <a:gd name="T11" fmla="*/ 1240044466 h 594"/>
              <a:gd name="T12" fmla="*/ 1201075835 w 624"/>
              <a:gd name="T13" fmla="*/ 1240044466 h 594"/>
              <a:gd name="T14" fmla="*/ 1201075835 w 624"/>
              <a:gd name="T15" fmla="*/ 1240044466 h 594"/>
              <a:gd name="T16" fmla="*/ 1201075835 w 624"/>
              <a:gd name="T17" fmla="*/ 1240044466 h 594"/>
              <a:gd name="T18" fmla="*/ 1201075835 w 624"/>
              <a:gd name="T19" fmla="*/ 1240044466 h 594"/>
              <a:gd name="T20" fmla="*/ 1201075835 w 624"/>
              <a:gd name="T21" fmla="*/ 1240044466 h 594"/>
              <a:gd name="T22" fmla="*/ 1201075835 w 624"/>
              <a:gd name="T23" fmla="*/ 1240044466 h 594"/>
              <a:gd name="T24" fmla="*/ 1201075835 w 624"/>
              <a:gd name="T25" fmla="*/ 1240044466 h 594"/>
              <a:gd name="T26" fmla="*/ 1201075835 w 624"/>
              <a:gd name="T27" fmla="*/ 1240044466 h 594"/>
              <a:gd name="T28" fmla="*/ 1201075835 w 624"/>
              <a:gd name="T29" fmla="*/ 1240044466 h 594"/>
              <a:gd name="T30" fmla="*/ 1201075835 w 624"/>
              <a:gd name="T31" fmla="*/ 1240044466 h 594"/>
              <a:gd name="T32" fmla="*/ 1201075835 w 624"/>
              <a:gd name="T33" fmla="*/ 1240044466 h 594"/>
              <a:gd name="T34" fmla="*/ 1201075835 w 624"/>
              <a:gd name="T35" fmla="*/ 0 h 594"/>
              <a:gd name="T36" fmla="*/ 1201075835 w 624"/>
              <a:gd name="T37" fmla="*/ 1240044466 h 594"/>
              <a:gd name="T38" fmla="*/ 1201075835 w 624"/>
              <a:gd name="T39" fmla="*/ 1240044466 h 594"/>
              <a:gd name="T40" fmla="*/ 1201075835 w 624"/>
              <a:gd name="T41" fmla="*/ 1240044466 h 594"/>
              <a:gd name="T42" fmla="*/ 1201075835 w 624"/>
              <a:gd name="T43" fmla="*/ 1240044466 h 594"/>
              <a:gd name="T44" fmla="*/ 1201075835 w 624"/>
              <a:gd name="T45" fmla="*/ 1240044466 h 594"/>
              <a:gd name="T46" fmla="*/ 1201075835 w 624"/>
              <a:gd name="T47" fmla="*/ 1240044466 h 594"/>
              <a:gd name="T48" fmla="*/ 1201075835 w 624"/>
              <a:gd name="T49" fmla="*/ 1240044466 h 594"/>
              <a:gd name="T50" fmla="*/ 1201075835 w 624"/>
              <a:gd name="T51" fmla="*/ 1240044466 h 594"/>
              <a:gd name="T52" fmla="*/ 1201075835 w 624"/>
              <a:gd name="T53" fmla="*/ 1240044466 h 594"/>
              <a:gd name="T54" fmla="*/ 1201075835 w 624"/>
              <a:gd name="T55" fmla="*/ 1240044466 h 594"/>
              <a:gd name="T56" fmla="*/ 1201075835 w 624"/>
              <a:gd name="T57" fmla="*/ 1240044466 h 594"/>
              <a:gd name="T58" fmla="*/ 1201075835 w 624"/>
              <a:gd name="T59" fmla="*/ 1240044466 h 594"/>
              <a:gd name="T60" fmla="*/ 1201075835 w 624"/>
              <a:gd name="T61" fmla="*/ 1240044466 h 594"/>
              <a:gd name="T62" fmla="*/ 1201075835 w 624"/>
              <a:gd name="T63" fmla="*/ 1240044466 h 594"/>
              <a:gd name="T64" fmla="*/ 1201075835 w 624"/>
              <a:gd name="T65" fmla="*/ 1240044466 h 594"/>
              <a:gd name="T66" fmla="*/ 1201075835 w 624"/>
              <a:gd name="T67" fmla="*/ 1240044466 h 594"/>
              <a:gd name="T68" fmla="*/ 1201075835 w 624"/>
              <a:gd name="T69" fmla="*/ 1240044466 h 594"/>
              <a:gd name="T70" fmla="*/ 1201075835 w 624"/>
              <a:gd name="T71" fmla="*/ 1240044466 h 594"/>
              <a:gd name="T72" fmla="*/ 1201075835 w 624"/>
              <a:gd name="T73" fmla="*/ 1240044466 h 594"/>
              <a:gd name="T74" fmla="*/ 1201075835 w 624"/>
              <a:gd name="T75" fmla="*/ 1240044466 h 594"/>
              <a:gd name="T76" fmla="*/ 1201075835 w 624"/>
              <a:gd name="T77" fmla="*/ 1240044466 h 594"/>
              <a:gd name="T78" fmla="*/ 1201075835 w 624"/>
              <a:gd name="T79" fmla="*/ 1240044466 h 594"/>
              <a:gd name="T80" fmla="*/ 1201075835 w 624"/>
              <a:gd name="T81" fmla="*/ 1240044466 h 59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624"/>
              <a:gd name="T124" fmla="*/ 0 h 594"/>
              <a:gd name="T125" fmla="*/ 624 w 624"/>
              <a:gd name="T126" fmla="*/ 594 h 594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624" h="594">
                <a:moveTo>
                  <a:pt x="470" y="537"/>
                </a:moveTo>
                <a:cubicBezTo>
                  <a:pt x="488" y="534"/>
                  <a:pt x="508" y="532"/>
                  <a:pt x="479" y="522"/>
                </a:cubicBezTo>
                <a:cubicBezTo>
                  <a:pt x="472" y="511"/>
                  <a:pt x="465" y="513"/>
                  <a:pt x="461" y="501"/>
                </a:cubicBezTo>
                <a:cubicBezTo>
                  <a:pt x="470" y="498"/>
                  <a:pt x="480" y="494"/>
                  <a:pt x="488" y="489"/>
                </a:cubicBezTo>
                <a:cubicBezTo>
                  <a:pt x="494" y="485"/>
                  <a:pt x="506" y="477"/>
                  <a:pt x="506" y="477"/>
                </a:cubicBezTo>
                <a:cubicBezTo>
                  <a:pt x="513" y="467"/>
                  <a:pt x="518" y="463"/>
                  <a:pt x="530" y="459"/>
                </a:cubicBezTo>
                <a:cubicBezTo>
                  <a:pt x="535" y="443"/>
                  <a:pt x="554" y="444"/>
                  <a:pt x="569" y="441"/>
                </a:cubicBezTo>
                <a:cubicBezTo>
                  <a:pt x="582" y="428"/>
                  <a:pt x="577" y="412"/>
                  <a:pt x="593" y="402"/>
                </a:cubicBezTo>
                <a:cubicBezTo>
                  <a:pt x="600" y="381"/>
                  <a:pt x="593" y="386"/>
                  <a:pt x="608" y="381"/>
                </a:cubicBezTo>
                <a:cubicBezTo>
                  <a:pt x="611" y="371"/>
                  <a:pt x="617" y="364"/>
                  <a:pt x="620" y="354"/>
                </a:cubicBezTo>
                <a:cubicBezTo>
                  <a:pt x="617" y="278"/>
                  <a:pt x="624" y="294"/>
                  <a:pt x="596" y="252"/>
                </a:cubicBezTo>
                <a:cubicBezTo>
                  <a:pt x="603" y="231"/>
                  <a:pt x="591" y="220"/>
                  <a:pt x="575" y="210"/>
                </a:cubicBezTo>
                <a:cubicBezTo>
                  <a:pt x="568" y="199"/>
                  <a:pt x="568" y="193"/>
                  <a:pt x="557" y="186"/>
                </a:cubicBezTo>
                <a:cubicBezTo>
                  <a:pt x="554" y="187"/>
                  <a:pt x="550" y="187"/>
                  <a:pt x="548" y="189"/>
                </a:cubicBezTo>
                <a:cubicBezTo>
                  <a:pt x="546" y="191"/>
                  <a:pt x="548" y="197"/>
                  <a:pt x="545" y="198"/>
                </a:cubicBezTo>
                <a:cubicBezTo>
                  <a:pt x="543" y="199"/>
                  <a:pt x="513" y="182"/>
                  <a:pt x="509" y="180"/>
                </a:cubicBezTo>
                <a:cubicBezTo>
                  <a:pt x="499" y="164"/>
                  <a:pt x="499" y="158"/>
                  <a:pt x="479" y="153"/>
                </a:cubicBezTo>
                <a:cubicBezTo>
                  <a:pt x="470" y="144"/>
                  <a:pt x="464" y="139"/>
                  <a:pt x="452" y="135"/>
                </a:cubicBezTo>
                <a:cubicBezTo>
                  <a:pt x="443" y="126"/>
                  <a:pt x="437" y="121"/>
                  <a:pt x="425" y="117"/>
                </a:cubicBezTo>
                <a:cubicBezTo>
                  <a:pt x="424" y="114"/>
                  <a:pt x="425" y="110"/>
                  <a:pt x="422" y="108"/>
                </a:cubicBezTo>
                <a:cubicBezTo>
                  <a:pt x="417" y="104"/>
                  <a:pt x="404" y="102"/>
                  <a:pt x="404" y="102"/>
                </a:cubicBezTo>
                <a:cubicBezTo>
                  <a:pt x="398" y="96"/>
                  <a:pt x="396" y="88"/>
                  <a:pt x="389" y="84"/>
                </a:cubicBezTo>
                <a:cubicBezTo>
                  <a:pt x="384" y="81"/>
                  <a:pt x="371" y="78"/>
                  <a:pt x="371" y="78"/>
                </a:cubicBezTo>
                <a:cubicBezTo>
                  <a:pt x="357" y="64"/>
                  <a:pt x="351" y="66"/>
                  <a:pt x="332" y="69"/>
                </a:cubicBezTo>
                <a:cubicBezTo>
                  <a:pt x="331" y="72"/>
                  <a:pt x="332" y="76"/>
                  <a:pt x="329" y="78"/>
                </a:cubicBezTo>
                <a:cubicBezTo>
                  <a:pt x="324" y="82"/>
                  <a:pt x="311" y="84"/>
                  <a:pt x="311" y="84"/>
                </a:cubicBezTo>
                <a:cubicBezTo>
                  <a:pt x="301" y="81"/>
                  <a:pt x="281" y="75"/>
                  <a:pt x="281" y="75"/>
                </a:cubicBezTo>
                <a:cubicBezTo>
                  <a:pt x="279" y="81"/>
                  <a:pt x="278" y="90"/>
                  <a:pt x="269" y="90"/>
                </a:cubicBezTo>
                <a:cubicBezTo>
                  <a:pt x="258" y="90"/>
                  <a:pt x="239" y="78"/>
                  <a:pt x="239" y="78"/>
                </a:cubicBezTo>
                <a:cubicBezTo>
                  <a:pt x="220" y="84"/>
                  <a:pt x="219" y="99"/>
                  <a:pt x="200" y="105"/>
                </a:cubicBezTo>
                <a:cubicBezTo>
                  <a:pt x="194" y="87"/>
                  <a:pt x="183" y="89"/>
                  <a:pt x="164" y="87"/>
                </a:cubicBezTo>
                <a:cubicBezTo>
                  <a:pt x="147" y="93"/>
                  <a:pt x="150" y="82"/>
                  <a:pt x="137" y="75"/>
                </a:cubicBezTo>
                <a:cubicBezTo>
                  <a:pt x="131" y="72"/>
                  <a:pt x="125" y="71"/>
                  <a:pt x="119" y="69"/>
                </a:cubicBezTo>
                <a:cubicBezTo>
                  <a:pt x="116" y="68"/>
                  <a:pt x="110" y="66"/>
                  <a:pt x="110" y="66"/>
                </a:cubicBezTo>
                <a:cubicBezTo>
                  <a:pt x="96" y="46"/>
                  <a:pt x="77" y="32"/>
                  <a:pt x="53" y="24"/>
                </a:cubicBezTo>
                <a:cubicBezTo>
                  <a:pt x="49" y="12"/>
                  <a:pt x="45" y="7"/>
                  <a:pt x="35" y="0"/>
                </a:cubicBezTo>
                <a:cubicBezTo>
                  <a:pt x="18" y="11"/>
                  <a:pt x="0" y="17"/>
                  <a:pt x="29" y="36"/>
                </a:cubicBezTo>
                <a:cubicBezTo>
                  <a:pt x="25" y="48"/>
                  <a:pt x="18" y="48"/>
                  <a:pt x="14" y="60"/>
                </a:cubicBezTo>
                <a:cubicBezTo>
                  <a:pt x="18" y="73"/>
                  <a:pt x="15" y="77"/>
                  <a:pt x="2" y="81"/>
                </a:cubicBezTo>
                <a:cubicBezTo>
                  <a:pt x="4" y="87"/>
                  <a:pt x="10" y="92"/>
                  <a:pt x="11" y="99"/>
                </a:cubicBezTo>
                <a:cubicBezTo>
                  <a:pt x="16" y="122"/>
                  <a:pt x="11" y="142"/>
                  <a:pt x="32" y="156"/>
                </a:cubicBezTo>
                <a:cubicBezTo>
                  <a:pt x="34" y="159"/>
                  <a:pt x="36" y="162"/>
                  <a:pt x="38" y="165"/>
                </a:cubicBezTo>
                <a:cubicBezTo>
                  <a:pt x="39" y="168"/>
                  <a:pt x="39" y="171"/>
                  <a:pt x="41" y="174"/>
                </a:cubicBezTo>
                <a:cubicBezTo>
                  <a:pt x="45" y="180"/>
                  <a:pt x="53" y="192"/>
                  <a:pt x="53" y="192"/>
                </a:cubicBezTo>
                <a:cubicBezTo>
                  <a:pt x="50" y="194"/>
                  <a:pt x="48" y="198"/>
                  <a:pt x="44" y="198"/>
                </a:cubicBezTo>
                <a:cubicBezTo>
                  <a:pt x="40" y="198"/>
                  <a:pt x="37" y="189"/>
                  <a:pt x="35" y="192"/>
                </a:cubicBezTo>
                <a:cubicBezTo>
                  <a:pt x="32" y="197"/>
                  <a:pt x="49" y="230"/>
                  <a:pt x="50" y="234"/>
                </a:cubicBezTo>
                <a:cubicBezTo>
                  <a:pt x="55" y="248"/>
                  <a:pt x="54" y="263"/>
                  <a:pt x="59" y="276"/>
                </a:cubicBezTo>
                <a:cubicBezTo>
                  <a:pt x="64" y="288"/>
                  <a:pt x="76" y="300"/>
                  <a:pt x="80" y="312"/>
                </a:cubicBezTo>
                <a:cubicBezTo>
                  <a:pt x="84" y="324"/>
                  <a:pt x="85" y="334"/>
                  <a:pt x="92" y="345"/>
                </a:cubicBezTo>
                <a:cubicBezTo>
                  <a:pt x="95" y="359"/>
                  <a:pt x="105" y="372"/>
                  <a:pt x="113" y="384"/>
                </a:cubicBezTo>
                <a:cubicBezTo>
                  <a:pt x="109" y="399"/>
                  <a:pt x="108" y="417"/>
                  <a:pt x="95" y="426"/>
                </a:cubicBezTo>
                <a:cubicBezTo>
                  <a:pt x="91" y="438"/>
                  <a:pt x="94" y="442"/>
                  <a:pt x="101" y="453"/>
                </a:cubicBezTo>
                <a:cubicBezTo>
                  <a:pt x="102" y="460"/>
                  <a:pt x="101" y="468"/>
                  <a:pt x="104" y="474"/>
                </a:cubicBezTo>
                <a:cubicBezTo>
                  <a:pt x="105" y="477"/>
                  <a:pt x="112" y="476"/>
                  <a:pt x="113" y="480"/>
                </a:cubicBezTo>
                <a:cubicBezTo>
                  <a:pt x="114" y="487"/>
                  <a:pt x="106" y="492"/>
                  <a:pt x="104" y="498"/>
                </a:cubicBezTo>
                <a:cubicBezTo>
                  <a:pt x="118" y="519"/>
                  <a:pt x="114" y="509"/>
                  <a:pt x="119" y="525"/>
                </a:cubicBezTo>
                <a:cubicBezTo>
                  <a:pt x="114" y="540"/>
                  <a:pt x="103" y="535"/>
                  <a:pt x="89" y="540"/>
                </a:cubicBezTo>
                <a:cubicBezTo>
                  <a:pt x="91" y="548"/>
                  <a:pt x="89" y="558"/>
                  <a:pt x="95" y="564"/>
                </a:cubicBezTo>
                <a:cubicBezTo>
                  <a:pt x="100" y="569"/>
                  <a:pt x="113" y="576"/>
                  <a:pt x="113" y="576"/>
                </a:cubicBezTo>
                <a:cubicBezTo>
                  <a:pt x="115" y="581"/>
                  <a:pt x="118" y="594"/>
                  <a:pt x="125" y="594"/>
                </a:cubicBezTo>
                <a:cubicBezTo>
                  <a:pt x="128" y="594"/>
                  <a:pt x="126" y="587"/>
                  <a:pt x="128" y="585"/>
                </a:cubicBezTo>
                <a:cubicBezTo>
                  <a:pt x="130" y="583"/>
                  <a:pt x="134" y="583"/>
                  <a:pt x="137" y="582"/>
                </a:cubicBezTo>
                <a:cubicBezTo>
                  <a:pt x="140" y="583"/>
                  <a:pt x="144" y="587"/>
                  <a:pt x="146" y="585"/>
                </a:cubicBezTo>
                <a:cubicBezTo>
                  <a:pt x="150" y="581"/>
                  <a:pt x="147" y="575"/>
                  <a:pt x="149" y="570"/>
                </a:cubicBezTo>
                <a:cubicBezTo>
                  <a:pt x="154" y="557"/>
                  <a:pt x="158" y="545"/>
                  <a:pt x="170" y="537"/>
                </a:cubicBezTo>
                <a:cubicBezTo>
                  <a:pt x="187" y="541"/>
                  <a:pt x="179" y="547"/>
                  <a:pt x="194" y="552"/>
                </a:cubicBezTo>
                <a:cubicBezTo>
                  <a:pt x="205" y="537"/>
                  <a:pt x="209" y="535"/>
                  <a:pt x="227" y="531"/>
                </a:cubicBezTo>
                <a:cubicBezTo>
                  <a:pt x="240" y="535"/>
                  <a:pt x="235" y="542"/>
                  <a:pt x="248" y="546"/>
                </a:cubicBezTo>
                <a:cubicBezTo>
                  <a:pt x="251" y="544"/>
                  <a:pt x="255" y="543"/>
                  <a:pt x="257" y="540"/>
                </a:cubicBezTo>
                <a:cubicBezTo>
                  <a:pt x="259" y="538"/>
                  <a:pt x="257" y="533"/>
                  <a:pt x="260" y="531"/>
                </a:cubicBezTo>
                <a:cubicBezTo>
                  <a:pt x="268" y="525"/>
                  <a:pt x="279" y="524"/>
                  <a:pt x="287" y="519"/>
                </a:cubicBezTo>
                <a:cubicBezTo>
                  <a:pt x="288" y="516"/>
                  <a:pt x="287" y="510"/>
                  <a:pt x="290" y="510"/>
                </a:cubicBezTo>
                <a:cubicBezTo>
                  <a:pt x="296" y="509"/>
                  <a:pt x="308" y="516"/>
                  <a:pt x="308" y="516"/>
                </a:cubicBezTo>
                <a:cubicBezTo>
                  <a:pt x="321" y="535"/>
                  <a:pt x="318" y="536"/>
                  <a:pt x="344" y="540"/>
                </a:cubicBezTo>
                <a:cubicBezTo>
                  <a:pt x="344" y="541"/>
                  <a:pt x="344" y="564"/>
                  <a:pt x="356" y="558"/>
                </a:cubicBezTo>
                <a:cubicBezTo>
                  <a:pt x="362" y="555"/>
                  <a:pt x="359" y="544"/>
                  <a:pt x="365" y="540"/>
                </a:cubicBezTo>
                <a:cubicBezTo>
                  <a:pt x="370" y="537"/>
                  <a:pt x="383" y="534"/>
                  <a:pt x="383" y="534"/>
                </a:cubicBezTo>
                <a:cubicBezTo>
                  <a:pt x="389" y="536"/>
                  <a:pt x="395" y="538"/>
                  <a:pt x="401" y="540"/>
                </a:cubicBezTo>
                <a:cubicBezTo>
                  <a:pt x="407" y="542"/>
                  <a:pt x="419" y="534"/>
                  <a:pt x="419" y="534"/>
                </a:cubicBezTo>
                <a:cubicBezTo>
                  <a:pt x="435" y="545"/>
                  <a:pt x="454" y="541"/>
                  <a:pt x="473" y="546"/>
                </a:cubicBezTo>
                <a:cubicBezTo>
                  <a:pt x="491" y="542"/>
                  <a:pt x="496" y="529"/>
                  <a:pt x="476" y="522"/>
                </a:cubicBezTo>
                <a:cubicBezTo>
                  <a:pt x="472" y="516"/>
                  <a:pt x="459" y="509"/>
                  <a:pt x="464" y="504"/>
                </a:cubicBezTo>
              </a:path>
            </a:pathLst>
          </a:custGeom>
          <a:solidFill>
            <a:srgbClr val="009999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47" name="Huanuco"/>
          <p:cNvSpPr>
            <a:spLocks/>
          </p:cNvSpPr>
          <p:nvPr/>
        </p:nvSpPr>
        <p:spPr bwMode="auto">
          <a:xfrm>
            <a:off x="5500958" y="3545539"/>
            <a:ext cx="801688" cy="560388"/>
          </a:xfrm>
          <a:custGeom>
            <a:avLst/>
            <a:gdLst>
              <a:gd name="T0" fmla="*/ 1202339061 w 1027"/>
              <a:gd name="T1" fmla="*/ 1242987263 h 774"/>
              <a:gd name="T2" fmla="*/ 1202339061 w 1027"/>
              <a:gd name="T3" fmla="*/ 1242987263 h 774"/>
              <a:gd name="T4" fmla="*/ 1202339061 w 1027"/>
              <a:gd name="T5" fmla="*/ 1242987263 h 774"/>
              <a:gd name="T6" fmla="*/ 1202339061 w 1027"/>
              <a:gd name="T7" fmla="*/ 1242987263 h 774"/>
              <a:gd name="T8" fmla="*/ 1202339061 w 1027"/>
              <a:gd name="T9" fmla="*/ 1242987263 h 774"/>
              <a:gd name="T10" fmla="*/ 1202339061 w 1027"/>
              <a:gd name="T11" fmla="*/ 1242987263 h 774"/>
              <a:gd name="T12" fmla="*/ 1202339061 w 1027"/>
              <a:gd name="T13" fmla="*/ 1242987263 h 774"/>
              <a:gd name="T14" fmla="*/ 1202339061 w 1027"/>
              <a:gd name="T15" fmla="*/ 1242987263 h 774"/>
              <a:gd name="T16" fmla="*/ 1202339061 w 1027"/>
              <a:gd name="T17" fmla="*/ 1242987263 h 774"/>
              <a:gd name="T18" fmla="*/ 1202339061 w 1027"/>
              <a:gd name="T19" fmla="*/ 1242987263 h 774"/>
              <a:gd name="T20" fmla="*/ 1202339061 w 1027"/>
              <a:gd name="T21" fmla="*/ 1242987263 h 774"/>
              <a:gd name="T22" fmla="*/ 1202339061 w 1027"/>
              <a:gd name="T23" fmla="*/ 1242987263 h 774"/>
              <a:gd name="T24" fmla="*/ 1202339061 w 1027"/>
              <a:gd name="T25" fmla="*/ 1242987263 h 774"/>
              <a:gd name="T26" fmla="*/ 1202339061 w 1027"/>
              <a:gd name="T27" fmla="*/ 1242987263 h 774"/>
              <a:gd name="T28" fmla="*/ 1202339061 w 1027"/>
              <a:gd name="T29" fmla="*/ 1242987263 h 774"/>
              <a:gd name="T30" fmla="*/ 1202339061 w 1027"/>
              <a:gd name="T31" fmla="*/ 1242987263 h 774"/>
              <a:gd name="T32" fmla="*/ 1202339061 w 1027"/>
              <a:gd name="T33" fmla="*/ 1242987263 h 774"/>
              <a:gd name="T34" fmla="*/ 1202339061 w 1027"/>
              <a:gd name="T35" fmla="*/ 1242987263 h 774"/>
              <a:gd name="T36" fmla="*/ 1202339061 w 1027"/>
              <a:gd name="T37" fmla="*/ 1242987263 h 774"/>
              <a:gd name="T38" fmla="*/ 1202339061 w 1027"/>
              <a:gd name="T39" fmla="*/ 1242987263 h 774"/>
              <a:gd name="T40" fmla="*/ 1202339061 w 1027"/>
              <a:gd name="T41" fmla="*/ 1242987263 h 774"/>
              <a:gd name="T42" fmla="*/ 1202339061 w 1027"/>
              <a:gd name="T43" fmla="*/ 1242987263 h 774"/>
              <a:gd name="T44" fmla="*/ 1202339061 w 1027"/>
              <a:gd name="T45" fmla="*/ 1242987263 h 774"/>
              <a:gd name="T46" fmla="*/ 1202339061 w 1027"/>
              <a:gd name="T47" fmla="*/ 1242987263 h 774"/>
              <a:gd name="T48" fmla="*/ 1202339061 w 1027"/>
              <a:gd name="T49" fmla="*/ 1242987263 h 774"/>
              <a:gd name="T50" fmla="*/ 1202339061 w 1027"/>
              <a:gd name="T51" fmla="*/ 1242987263 h 774"/>
              <a:gd name="T52" fmla="*/ 1202339061 w 1027"/>
              <a:gd name="T53" fmla="*/ 1242987263 h 774"/>
              <a:gd name="T54" fmla="*/ 1202339061 w 1027"/>
              <a:gd name="T55" fmla="*/ 1242987263 h 774"/>
              <a:gd name="T56" fmla="*/ 1202339061 w 1027"/>
              <a:gd name="T57" fmla="*/ 1242987263 h 774"/>
              <a:gd name="T58" fmla="*/ 1202339061 w 1027"/>
              <a:gd name="T59" fmla="*/ 1242987263 h 774"/>
              <a:gd name="T60" fmla="*/ 1202339061 w 1027"/>
              <a:gd name="T61" fmla="*/ 1242987263 h 774"/>
              <a:gd name="T62" fmla="*/ 1202339061 w 1027"/>
              <a:gd name="T63" fmla="*/ 1242987263 h 774"/>
              <a:gd name="T64" fmla="*/ 1202339061 w 1027"/>
              <a:gd name="T65" fmla="*/ 1242987263 h 774"/>
              <a:gd name="T66" fmla="*/ 1202339061 w 1027"/>
              <a:gd name="T67" fmla="*/ 1242987263 h 774"/>
              <a:gd name="T68" fmla="*/ 1202339061 w 1027"/>
              <a:gd name="T69" fmla="*/ 1242987263 h 774"/>
              <a:gd name="T70" fmla="*/ 1202339061 w 1027"/>
              <a:gd name="T71" fmla="*/ 1242987263 h 774"/>
              <a:gd name="T72" fmla="*/ 1202339061 w 1027"/>
              <a:gd name="T73" fmla="*/ 1242987263 h 774"/>
              <a:gd name="T74" fmla="*/ 1202339061 w 1027"/>
              <a:gd name="T75" fmla="*/ 1242987263 h 774"/>
              <a:gd name="T76" fmla="*/ 1202339061 w 1027"/>
              <a:gd name="T77" fmla="*/ 1242987263 h 774"/>
              <a:gd name="T78" fmla="*/ 1202339061 w 1027"/>
              <a:gd name="T79" fmla="*/ 1242987263 h 774"/>
              <a:gd name="T80" fmla="*/ 1202339061 w 1027"/>
              <a:gd name="T81" fmla="*/ 1242987263 h 774"/>
              <a:gd name="T82" fmla="*/ 1202339061 w 1027"/>
              <a:gd name="T83" fmla="*/ 1242987263 h 774"/>
              <a:gd name="T84" fmla="*/ 1202339061 w 1027"/>
              <a:gd name="T85" fmla="*/ 0 h 774"/>
              <a:gd name="T86" fmla="*/ 1202339061 w 1027"/>
              <a:gd name="T87" fmla="*/ 1242987263 h 774"/>
              <a:gd name="T88" fmla="*/ 1202339061 w 1027"/>
              <a:gd name="T89" fmla="*/ 1242987263 h 774"/>
              <a:gd name="T90" fmla="*/ 1202339061 w 1027"/>
              <a:gd name="T91" fmla="*/ 1242987263 h 774"/>
              <a:gd name="T92" fmla="*/ 1202339061 w 1027"/>
              <a:gd name="T93" fmla="*/ 1242987263 h 774"/>
              <a:gd name="T94" fmla="*/ 1202339061 w 1027"/>
              <a:gd name="T95" fmla="*/ 1242987263 h 774"/>
              <a:gd name="T96" fmla="*/ 1202339061 w 1027"/>
              <a:gd name="T97" fmla="*/ 1242987263 h 77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27"/>
              <a:gd name="T148" fmla="*/ 0 h 774"/>
              <a:gd name="T149" fmla="*/ 1027 w 1027"/>
              <a:gd name="T150" fmla="*/ 774 h 77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27" h="774">
                <a:moveTo>
                  <a:pt x="72" y="46"/>
                </a:moveTo>
                <a:cubicBezTo>
                  <a:pt x="42" y="53"/>
                  <a:pt x="54" y="58"/>
                  <a:pt x="12" y="60"/>
                </a:cubicBezTo>
                <a:cubicBezTo>
                  <a:pt x="6" y="69"/>
                  <a:pt x="11" y="69"/>
                  <a:pt x="14" y="78"/>
                </a:cubicBezTo>
                <a:cubicBezTo>
                  <a:pt x="11" y="91"/>
                  <a:pt x="4" y="82"/>
                  <a:pt x="0" y="94"/>
                </a:cubicBezTo>
                <a:cubicBezTo>
                  <a:pt x="18" y="112"/>
                  <a:pt x="30" y="133"/>
                  <a:pt x="44" y="154"/>
                </a:cubicBezTo>
                <a:cubicBezTo>
                  <a:pt x="48" y="159"/>
                  <a:pt x="48" y="167"/>
                  <a:pt x="52" y="172"/>
                </a:cubicBezTo>
                <a:cubicBezTo>
                  <a:pt x="58" y="197"/>
                  <a:pt x="76" y="220"/>
                  <a:pt x="94" y="238"/>
                </a:cubicBezTo>
                <a:cubicBezTo>
                  <a:pt x="103" y="247"/>
                  <a:pt x="120" y="244"/>
                  <a:pt x="130" y="254"/>
                </a:cubicBezTo>
                <a:cubicBezTo>
                  <a:pt x="136" y="260"/>
                  <a:pt x="141" y="269"/>
                  <a:pt x="148" y="274"/>
                </a:cubicBezTo>
                <a:cubicBezTo>
                  <a:pt x="152" y="277"/>
                  <a:pt x="158" y="276"/>
                  <a:pt x="162" y="278"/>
                </a:cubicBezTo>
                <a:cubicBezTo>
                  <a:pt x="177" y="285"/>
                  <a:pt x="182" y="293"/>
                  <a:pt x="200" y="296"/>
                </a:cubicBezTo>
                <a:cubicBezTo>
                  <a:pt x="217" y="322"/>
                  <a:pt x="213" y="349"/>
                  <a:pt x="190" y="364"/>
                </a:cubicBezTo>
                <a:cubicBezTo>
                  <a:pt x="181" y="361"/>
                  <a:pt x="178" y="353"/>
                  <a:pt x="168" y="350"/>
                </a:cubicBezTo>
                <a:cubicBezTo>
                  <a:pt x="159" y="356"/>
                  <a:pt x="152" y="364"/>
                  <a:pt x="144" y="370"/>
                </a:cubicBezTo>
                <a:cubicBezTo>
                  <a:pt x="140" y="373"/>
                  <a:pt x="132" y="378"/>
                  <a:pt x="132" y="378"/>
                </a:cubicBezTo>
                <a:cubicBezTo>
                  <a:pt x="130" y="394"/>
                  <a:pt x="132" y="436"/>
                  <a:pt x="124" y="446"/>
                </a:cubicBezTo>
                <a:cubicBezTo>
                  <a:pt x="120" y="451"/>
                  <a:pt x="106" y="456"/>
                  <a:pt x="106" y="456"/>
                </a:cubicBezTo>
                <a:cubicBezTo>
                  <a:pt x="102" y="468"/>
                  <a:pt x="105" y="483"/>
                  <a:pt x="116" y="490"/>
                </a:cubicBezTo>
                <a:cubicBezTo>
                  <a:pt x="122" y="499"/>
                  <a:pt x="128" y="503"/>
                  <a:pt x="138" y="510"/>
                </a:cubicBezTo>
                <a:cubicBezTo>
                  <a:pt x="142" y="513"/>
                  <a:pt x="150" y="518"/>
                  <a:pt x="150" y="518"/>
                </a:cubicBezTo>
                <a:cubicBezTo>
                  <a:pt x="155" y="525"/>
                  <a:pt x="158" y="534"/>
                  <a:pt x="162" y="542"/>
                </a:cubicBezTo>
                <a:cubicBezTo>
                  <a:pt x="164" y="546"/>
                  <a:pt x="166" y="554"/>
                  <a:pt x="166" y="554"/>
                </a:cubicBezTo>
                <a:cubicBezTo>
                  <a:pt x="168" y="571"/>
                  <a:pt x="169" y="572"/>
                  <a:pt x="166" y="588"/>
                </a:cubicBezTo>
                <a:cubicBezTo>
                  <a:pt x="165" y="592"/>
                  <a:pt x="162" y="600"/>
                  <a:pt x="162" y="600"/>
                </a:cubicBezTo>
                <a:cubicBezTo>
                  <a:pt x="163" y="612"/>
                  <a:pt x="167" y="632"/>
                  <a:pt x="162" y="644"/>
                </a:cubicBezTo>
                <a:cubicBezTo>
                  <a:pt x="160" y="648"/>
                  <a:pt x="150" y="652"/>
                  <a:pt x="150" y="652"/>
                </a:cubicBezTo>
                <a:cubicBezTo>
                  <a:pt x="146" y="659"/>
                  <a:pt x="144" y="665"/>
                  <a:pt x="142" y="672"/>
                </a:cubicBezTo>
                <a:cubicBezTo>
                  <a:pt x="144" y="682"/>
                  <a:pt x="147" y="700"/>
                  <a:pt x="152" y="710"/>
                </a:cubicBezTo>
                <a:cubicBezTo>
                  <a:pt x="160" y="725"/>
                  <a:pt x="168" y="735"/>
                  <a:pt x="174" y="752"/>
                </a:cubicBezTo>
                <a:cubicBezTo>
                  <a:pt x="176" y="757"/>
                  <a:pt x="183" y="755"/>
                  <a:pt x="188" y="756"/>
                </a:cubicBezTo>
                <a:cubicBezTo>
                  <a:pt x="198" y="762"/>
                  <a:pt x="207" y="762"/>
                  <a:pt x="218" y="766"/>
                </a:cubicBezTo>
                <a:cubicBezTo>
                  <a:pt x="227" y="764"/>
                  <a:pt x="232" y="760"/>
                  <a:pt x="236" y="752"/>
                </a:cubicBezTo>
                <a:cubicBezTo>
                  <a:pt x="237" y="750"/>
                  <a:pt x="236" y="746"/>
                  <a:pt x="238" y="746"/>
                </a:cubicBezTo>
                <a:cubicBezTo>
                  <a:pt x="248" y="744"/>
                  <a:pt x="259" y="745"/>
                  <a:pt x="270" y="744"/>
                </a:cubicBezTo>
                <a:cubicBezTo>
                  <a:pt x="279" y="741"/>
                  <a:pt x="288" y="739"/>
                  <a:pt x="296" y="734"/>
                </a:cubicBezTo>
                <a:cubicBezTo>
                  <a:pt x="301" y="727"/>
                  <a:pt x="307" y="725"/>
                  <a:pt x="304" y="716"/>
                </a:cubicBezTo>
                <a:cubicBezTo>
                  <a:pt x="308" y="691"/>
                  <a:pt x="322" y="701"/>
                  <a:pt x="352" y="700"/>
                </a:cubicBezTo>
                <a:cubicBezTo>
                  <a:pt x="359" y="689"/>
                  <a:pt x="361" y="701"/>
                  <a:pt x="368" y="708"/>
                </a:cubicBezTo>
                <a:cubicBezTo>
                  <a:pt x="373" y="724"/>
                  <a:pt x="385" y="722"/>
                  <a:pt x="400" y="724"/>
                </a:cubicBezTo>
                <a:cubicBezTo>
                  <a:pt x="418" y="730"/>
                  <a:pt x="423" y="752"/>
                  <a:pt x="440" y="760"/>
                </a:cubicBezTo>
                <a:cubicBezTo>
                  <a:pt x="446" y="763"/>
                  <a:pt x="451" y="768"/>
                  <a:pt x="458" y="770"/>
                </a:cubicBezTo>
                <a:cubicBezTo>
                  <a:pt x="462" y="771"/>
                  <a:pt x="470" y="774"/>
                  <a:pt x="470" y="774"/>
                </a:cubicBezTo>
                <a:cubicBezTo>
                  <a:pt x="489" y="769"/>
                  <a:pt x="479" y="754"/>
                  <a:pt x="488" y="748"/>
                </a:cubicBezTo>
                <a:cubicBezTo>
                  <a:pt x="492" y="745"/>
                  <a:pt x="500" y="740"/>
                  <a:pt x="500" y="740"/>
                </a:cubicBezTo>
                <a:cubicBezTo>
                  <a:pt x="505" y="724"/>
                  <a:pt x="501" y="718"/>
                  <a:pt x="518" y="712"/>
                </a:cubicBezTo>
                <a:cubicBezTo>
                  <a:pt x="535" y="695"/>
                  <a:pt x="535" y="689"/>
                  <a:pt x="562" y="686"/>
                </a:cubicBezTo>
                <a:cubicBezTo>
                  <a:pt x="570" y="674"/>
                  <a:pt x="569" y="666"/>
                  <a:pt x="572" y="650"/>
                </a:cubicBezTo>
                <a:cubicBezTo>
                  <a:pt x="573" y="644"/>
                  <a:pt x="579" y="638"/>
                  <a:pt x="580" y="632"/>
                </a:cubicBezTo>
                <a:cubicBezTo>
                  <a:pt x="581" y="629"/>
                  <a:pt x="580" y="625"/>
                  <a:pt x="582" y="622"/>
                </a:cubicBezTo>
                <a:cubicBezTo>
                  <a:pt x="585" y="619"/>
                  <a:pt x="606" y="616"/>
                  <a:pt x="608" y="616"/>
                </a:cubicBezTo>
                <a:cubicBezTo>
                  <a:pt x="612" y="605"/>
                  <a:pt x="617" y="600"/>
                  <a:pt x="628" y="596"/>
                </a:cubicBezTo>
                <a:cubicBezTo>
                  <a:pt x="637" y="597"/>
                  <a:pt x="654" y="602"/>
                  <a:pt x="654" y="602"/>
                </a:cubicBezTo>
                <a:cubicBezTo>
                  <a:pt x="666" y="598"/>
                  <a:pt x="666" y="590"/>
                  <a:pt x="672" y="580"/>
                </a:cubicBezTo>
                <a:cubicBezTo>
                  <a:pt x="675" y="568"/>
                  <a:pt x="672" y="555"/>
                  <a:pt x="686" y="550"/>
                </a:cubicBezTo>
                <a:cubicBezTo>
                  <a:pt x="697" y="554"/>
                  <a:pt x="704" y="554"/>
                  <a:pt x="716" y="552"/>
                </a:cubicBezTo>
                <a:cubicBezTo>
                  <a:pt x="724" y="528"/>
                  <a:pt x="703" y="522"/>
                  <a:pt x="740" y="518"/>
                </a:cubicBezTo>
                <a:cubicBezTo>
                  <a:pt x="747" y="520"/>
                  <a:pt x="758" y="528"/>
                  <a:pt x="758" y="528"/>
                </a:cubicBezTo>
                <a:cubicBezTo>
                  <a:pt x="763" y="535"/>
                  <a:pt x="767" y="535"/>
                  <a:pt x="774" y="540"/>
                </a:cubicBezTo>
                <a:cubicBezTo>
                  <a:pt x="783" y="537"/>
                  <a:pt x="779" y="533"/>
                  <a:pt x="788" y="530"/>
                </a:cubicBezTo>
                <a:cubicBezTo>
                  <a:pt x="799" y="534"/>
                  <a:pt x="809" y="538"/>
                  <a:pt x="820" y="542"/>
                </a:cubicBezTo>
                <a:cubicBezTo>
                  <a:pt x="836" y="531"/>
                  <a:pt x="837" y="519"/>
                  <a:pt x="858" y="512"/>
                </a:cubicBezTo>
                <a:cubicBezTo>
                  <a:pt x="868" y="509"/>
                  <a:pt x="861" y="507"/>
                  <a:pt x="876" y="502"/>
                </a:cubicBezTo>
                <a:cubicBezTo>
                  <a:pt x="880" y="501"/>
                  <a:pt x="888" y="498"/>
                  <a:pt x="888" y="498"/>
                </a:cubicBezTo>
                <a:cubicBezTo>
                  <a:pt x="890" y="482"/>
                  <a:pt x="888" y="481"/>
                  <a:pt x="902" y="476"/>
                </a:cubicBezTo>
                <a:cubicBezTo>
                  <a:pt x="903" y="472"/>
                  <a:pt x="907" y="468"/>
                  <a:pt x="908" y="464"/>
                </a:cubicBezTo>
                <a:cubicBezTo>
                  <a:pt x="910" y="456"/>
                  <a:pt x="912" y="434"/>
                  <a:pt x="912" y="430"/>
                </a:cubicBezTo>
                <a:cubicBezTo>
                  <a:pt x="914" y="434"/>
                  <a:pt x="908" y="442"/>
                  <a:pt x="908" y="442"/>
                </a:cubicBezTo>
                <a:cubicBezTo>
                  <a:pt x="904" y="468"/>
                  <a:pt x="905" y="452"/>
                  <a:pt x="902" y="442"/>
                </a:cubicBezTo>
                <a:cubicBezTo>
                  <a:pt x="908" y="417"/>
                  <a:pt x="898" y="448"/>
                  <a:pt x="910" y="430"/>
                </a:cubicBezTo>
                <a:cubicBezTo>
                  <a:pt x="912" y="426"/>
                  <a:pt x="910" y="419"/>
                  <a:pt x="914" y="418"/>
                </a:cubicBezTo>
                <a:cubicBezTo>
                  <a:pt x="927" y="414"/>
                  <a:pt x="939" y="410"/>
                  <a:pt x="952" y="406"/>
                </a:cubicBezTo>
                <a:cubicBezTo>
                  <a:pt x="955" y="397"/>
                  <a:pt x="950" y="395"/>
                  <a:pt x="942" y="392"/>
                </a:cubicBezTo>
                <a:cubicBezTo>
                  <a:pt x="944" y="383"/>
                  <a:pt x="946" y="379"/>
                  <a:pt x="954" y="374"/>
                </a:cubicBezTo>
                <a:cubicBezTo>
                  <a:pt x="957" y="364"/>
                  <a:pt x="964" y="359"/>
                  <a:pt x="974" y="356"/>
                </a:cubicBezTo>
                <a:cubicBezTo>
                  <a:pt x="972" y="347"/>
                  <a:pt x="970" y="328"/>
                  <a:pt x="964" y="320"/>
                </a:cubicBezTo>
                <a:cubicBezTo>
                  <a:pt x="961" y="315"/>
                  <a:pt x="955" y="313"/>
                  <a:pt x="952" y="308"/>
                </a:cubicBezTo>
                <a:cubicBezTo>
                  <a:pt x="946" y="298"/>
                  <a:pt x="949" y="304"/>
                  <a:pt x="944" y="290"/>
                </a:cubicBezTo>
                <a:cubicBezTo>
                  <a:pt x="943" y="288"/>
                  <a:pt x="942" y="284"/>
                  <a:pt x="942" y="284"/>
                </a:cubicBezTo>
                <a:cubicBezTo>
                  <a:pt x="943" y="282"/>
                  <a:pt x="946" y="278"/>
                  <a:pt x="944" y="278"/>
                </a:cubicBezTo>
                <a:cubicBezTo>
                  <a:pt x="936" y="277"/>
                  <a:pt x="920" y="282"/>
                  <a:pt x="920" y="282"/>
                </a:cubicBezTo>
                <a:cubicBezTo>
                  <a:pt x="923" y="291"/>
                  <a:pt x="926" y="291"/>
                  <a:pt x="934" y="288"/>
                </a:cubicBezTo>
                <a:cubicBezTo>
                  <a:pt x="940" y="282"/>
                  <a:pt x="945" y="275"/>
                  <a:pt x="950" y="268"/>
                </a:cubicBezTo>
                <a:cubicBezTo>
                  <a:pt x="953" y="264"/>
                  <a:pt x="958" y="256"/>
                  <a:pt x="958" y="256"/>
                </a:cubicBezTo>
                <a:cubicBezTo>
                  <a:pt x="961" y="206"/>
                  <a:pt x="960" y="240"/>
                  <a:pt x="968" y="216"/>
                </a:cubicBezTo>
                <a:cubicBezTo>
                  <a:pt x="969" y="205"/>
                  <a:pt x="961" y="189"/>
                  <a:pt x="970" y="182"/>
                </a:cubicBezTo>
                <a:cubicBezTo>
                  <a:pt x="983" y="173"/>
                  <a:pt x="1003" y="186"/>
                  <a:pt x="1018" y="180"/>
                </a:cubicBezTo>
                <a:cubicBezTo>
                  <a:pt x="1027" y="176"/>
                  <a:pt x="1012" y="153"/>
                  <a:pt x="1008" y="150"/>
                </a:cubicBezTo>
                <a:cubicBezTo>
                  <a:pt x="997" y="133"/>
                  <a:pt x="979" y="117"/>
                  <a:pt x="958" y="114"/>
                </a:cubicBezTo>
                <a:cubicBezTo>
                  <a:pt x="918" y="116"/>
                  <a:pt x="919" y="116"/>
                  <a:pt x="892" y="134"/>
                </a:cubicBezTo>
                <a:cubicBezTo>
                  <a:pt x="886" y="144"/>
                  <a:pt x="882" y="149"/>
                  <a:pt x="878" y="160"/>
                </a:cubicBezTo>
                <a:cubicBezTo>
                  <a:pt x="877" y="172"/>
                  <a:pt x="878" y="195"/>
                  <a:pt x="864" y="200"/>
                </a:cubicBezTo>
                <a:cubicBezTo>
                  <a:pt x="847" y="198"/>
                  <a:pt x="829" y="192"/>
                  <a:pt x="814" y="202"/>
                </a:cubicBezTo>
                <a:cubicBezTo>
                  <a:pt x="804" y="217"/>
                  <a:pt x="800" y="221"/>
                  <a:pt x="780" y="224"/>
                </a:cubicBezTo>
                <a:cubicBezTo>
                  <a:pt x="779" y="226"/>
                  <a:pt x="777" y="228"/>
                  <a:pt x="776" y="230"/>
                </a:cubicBezTo>
                <a:cubicBezTo>
                  <a:pt x="774" y="237"/>
                  <a:pt x="777" y="244"/>
                  <a:pt x="774" y="250"/>
                </a:cubicBezTo>
                <a:cubicBezTo>
                  <a:pt x="772" y="254"/>
                  <a:pt x="762" y="258"/>
                  <a:pt x="762" y="258"/>
                </a:cubicBezTo>
                <a:cubicBezTo>
                  <a:pt x="761" y="270"/>
                  <a:pt x="763" y="278"/>
                  <a:pt x="752" y="282"/>
                </a:cubicBezTo>
                <a:cubicBezTo>
                  <a:pt x="751" y="324"/>
                  <a:pt x="766" y="337"/>
                  <a:pt x="738" y="346"/>
                </a:cubicBezTo>
                <a:cubicBezTo>
                  <a:pt x="723" y="341"/>
                  <a:pt x="718" y="352"/>
                  <a:pt x="704" y="354"/>
                </a:cubicBezTo>
                <a:cubicBezTo>
                  <a:pt x="695" y="359"/>
                  <a:pt x="697" y="363"/>
                  <a:pt x="688" y="366"/>
                </a:cubicBezTo>
                <a:cubicBezTo>
                  <a:pt x="672" y="364"/>
                  <a:pt x="670" y="362"/>
                  <a:pt x="658" y="370"/>
                </a:cubicBezTo>
                <a:cubicBezTo>
                  <a:pt x="649" y="384"/>
                  <a:pt x="643" y="380"/>
                  <a:pt x="624" y="382"/>
                </a:cubicBezTo>
                <a:cubicBezTo>
                  <a:pt x="622" y="383"/>
                  <a:pt x="619" y="382"/>
                  <a:pt x="618" y="384"/>
                </a:cubicBezTo>
                <a:cubicBezTo>
                  <a:pt x="616" y="386"/>
                  <a:pt x="618" y="390"/>
                  <a:pt x="616" y="392"/>
                </a:cubicBezTo>
                <a:cubicBezTo>
                  <a:pt x="616" y="392"/>
                  <a:pt x="601" y="397"/>
                  <a:pt x="598" y="398"/>
                </a:cubicBezTo>
                <a:cubicBezTo>
                  <a:pt x="596" y="399"/>
                  <a:pt x="592" y="400"/>
                  <a:pt x="592" y="400"/>
                </a:cubicBezTo>
                <a:cubicBezTo>
                  <a:pt x="581" y="398"/>
                  <a:pt x="578" y="397"/>
                  <a:pt x="574" y="386"/>
                </a:cubicBezTo>
                <a:cubicBezTo>
                  <a:pt x="578" y="381"/>
                  <a:pt x="582" y="368"/>
                  <a:pt x="582" y="368"/>
                </a:cubicBezTo>
                <a:cubicBezTo>
                  <a:pt x="567" y="363"/>
                  <a:pt x="574" y="366"/>
                  <a:pt x="562" y="360"/>
                </a:cubicBezTo>
                <a:cubicBezTo>
                  <a:pt x="558" y="348"/>
                  <a:pt x="556" y="331"/>
                  <a:pt x="548" y="322"/>
                </a:cubicBezTo>
                <a:cubicBezTo>
                  <a:pt x="546" y="319"/>
                  <a:pt x="542" y="318"/>
                  <a:pt x="540" y="316"/>
                </a:cubicBezTo>
                <a:cubicBezTo>
                  <a:pt x="538" y="314"/>
                  <a:pt x="537" y="312"/>
                  <a:pt x="536" y="310"/>
                </a:cubicBezTo>
                <a:cubicBezTo>
                  <a:pt x="532" y="293"/>
                  <a:pt x="537" y="266"/>
                  <a:pt x="522" y="256"/>
                </a:cubicBezTo>
                <a:cubicBezTo>
                  <a:pt x="515" y="236"/>
                  <a:pt x="504" y="225"/>
                  <a:pt x="492" y="208"/>
                </a:cubicBezTo>
                <a:cubicBezTo>
                  <a:pt x="498" y="198"/>
                  <a:pt x="495" y="204"/>
                  <a:pt x="500" y="190"/>
                </a:cubicBezTo>
                <a:cubicBezTo>
                  <a:pt x="501" y="186"/>
                  <a:pt x="504" y="178"/>
                  <a:pt x="504" y="178"/>
                </a:cubicBezTo>
                <a:cubicBezTo>
                  <a:pt x="503" y="176"/>
                  <a:pt x="503" y="174"/>
                  <a:pt x="502" y="172"/>
                </a:cubicBezTo>
                <a:cubicBezTo>
                  <a:pt x="501" y="170"/>
                  <a:pt x="499" y="168"/>
                  <a:pt x="498" y="166"/>
                </a:cubicBezTo>
                <a:cubicBezTo>
                  <a:pt x="496" y="162"/>
                  <a:pt x="494" y="154"/>
                  <a:pt x="494" y="154"/>
                </a:cubicBezTo>
                <a:cubicBezTo>
                  <a:pt x="498" y="135"/>
                  <a:pt x="498" y="133"/>
                  <a:pt x="518" y="130"/>
                </a:cubicBezTo>
                <a:cubicBezTo>
                  <a:pt x="525" y="128"/>
                  <a:pt x="539" y="114"/>
                  <a:pt x="522" y="118"/>
                </a:cubicBezTo>
                <a:cubicBezTo>
                  <a:pt x="511" y="126"/>
                  <a:pt x="503" y="137"/>
                  <a:pt x="492" y="144"/>
                </a:cubicBezTo>
                <a:cubicBezTo>
                  <a:pt x="487" y="141"/>
                  <a:pt x="482" y="128"/>
                  <a:pt x="482" y="128"/>
                </a:cubicBezTo>
                <a:cubicBezTo>
                  <a:pt x="483" y="119"/>
                  <a:pt x="488" y="102"/>
                  <a:pt x="488" y="102"/>
                </a:cubicBezTo>
                <a:cubicBezTo>
                  <a:pt x="478" y="86"/>
                  <a:pt x="482" y="95"/>
                  <a:pt x="476" y="78"/>
                </a:cubicBezTo>
                <a:cubicBezTo>
                  <a:pt x="475" y="76"/>
                  <a:pt x="474" y="72"/>
                  <a:pt x="474" y="72"/>
                </a:cubicBezTo>
                <a:cubicBezTo>
                  <a:pt x="476" y="65"/>
                  <a:pt x="484" y="54"/>
                  <a:pt x="484" y="54"/>
                </a:cubicBezTo>
                <a:cubicBezTo>
                  <a:pt x="487" y="38"/>
                  <a:pt x="486" y="29"/>
                  <a:pt x="482" y="14"/>
                </a:cubicBezTo>
                <a:cubicBezTo>
                  <a:pt x="480" y="8"/>
                  <a:pt x="468" y="0"/>
                  <a:pt x="468" y="0"/>
                </a:cubicBezTo>
                <a:cubicBezTo>
                  <a:pt x="455" y="4"/>
                  <a:pt x="455" y="18"/>
                  <a:pt x="442" y="22"/>
                </a:cubicBezTo>
                <a:cubicBezTo>
                  <a:pt x="433" y="31"/>
                  <a:pt x="432" y="40"/>
                  <a:pt x="430" y="52"/>
                </a:cubicBezTo>
                <a:cubicBezTo>
                  <a:pt x="432" y="76"/>
                  <a:pt x="437" y="97"/>
                  <a:pt x="442" y="120"/>
                </a:cubicBezTo>
                <a:cubicBezTo>
                  <a:pt x="440" y="140"/>
                  <a:pt x="437" y="143"/>
                  <a:pt x="424" y="156"/>
                </a:cubicBezTo>
                <a:cubicBezTo>
                  <a:pt x="413" y="154"/>
                  <a:pt x="406" y="155"/>
                  <a:pt x="396" y="158"/>
                </a:cubicBezTo>
                <a:cubicBezTo>
                  <a:pt x="394" y="165"/>
                  <a:pt x="396" y="178"/>
                  <a:pt x="388" y="166"/>
                </a:cubicBezTo>
                <a:cubicBezTo>
                  <a:pt x="386" y="156"/>
                  <a:pt x="387" y="152"/>
                  <a:pt x="378" y="146"/>
                </a:cubicBezTo>
                <a:cubicBezTo>
                  <a:pt x="370" y="134"/>
                  <a:pt x="366" y="117"/>
                  <a:pt x="362" y="104"/>
                </a:cubicBezTo>
                <a:cubicBezTo>
                  <a:pt x="360" y="75"/>
                  <a:pt x="363" y="85"/>
                  <a:pt x="348" y="70"/>
                </a:cubicBezTo>
                <a:cubicBezTo>
                  <a:pt x="344" y="59"/>
                  <a:pt x="347" y="66"/>
                  <a:pt x="338" y="52"/>
                </a:cubicBezTo>
                <a:cubicBezTo>
                  <a:pt x="337" y="50"/>
                  <a:pt x="334" y="46"/>
                  <a:pt x="334" y="46"/>
                </a:cubicBezTo>
                <a:cubicBezTo>
                  <a:pt x="309" y="52"/>
                  <a:pt x="323" y="89"/>
                  <a:pt x="306" y="100"/>
                </a:cubicBezTo>
                <a:cubicBezTo>
                  <a:pt x="277" y="81"/>
                  <a:pt x="298" y="70"/>
                  <a:pt x="258" y="68"/>
                </a:cubicBezTo>
                <a:cubicBezTo>
                  <a:pt x="242" y="67"/>
                  <a:pt x="226" y="67"/>
                  <a:pt x="210" y="66"/>
                </a:cubicBezTo>
                <a:cubicBezTo>
                  <a:pt x="204" y="57"/>
                  <a:pt x="201" y="57"/>
                  <a:pt x="190" y="60"/>
                </a:cubicBezTo>
                <a:cubicBezTo>
                  <a:pt x="186" y="61"/>
                  <a:pt x="178" y="64"/>
                  <a:pt x="178" y="64"/>
                </a:cubicBezTo>
                <a:cubicBezTo>
                  <a:pt x="175" y="73"/>
                  <a:pt x="173" y="80"/>
                  <a:pt x="168" y="88"/>
                </a:cubicBezTo>
                <a:cubicBezTo>
                  <a:pt x="146" y="85"/>
                  <a:pt x="106" y="101"/>
                  <a:pt x="98" y="78"/>
                </a:cubicBezTo>
                <a:cubicBezTo>
                  <a:pt x="95" y="59"/>
                  <a:pt x="95" y="61"/>
                  <a:pt x="76" y="58"/>
                </a:cubicBezTo>
                <a:cubicBezTo>
                  <a:pt x="74" y="51"/>
                  <a:pt x="65" y="50"/>
                  <a:pt x="72" y="4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48" name="LaLibertad"/>
          <p:cNvSpPr>
            <a:spLocks/>
          </p:cNvSpPr>
          <p:nvPr/>
        </p:nvSpPr>
        <p:spPr bwMode="auto">
          <a:xfrm>
            <a:off x="4854846" y="3186764"/>
            <a:ext cx="781050" cy="538163"/>
          </a:xfrm>
          <a:custGeom>
            <a:avLst/>
            <a:gdLst>
              <a:gd name="T0" fmla="*/ 1199937994 w 1004"/>
              <a:gd name="T1" fmla="*/ 1243279301 h 741"/>
              <a:gd name="T2" fmla="*/ 1199937994 w 1004"/>
              <a:gd name="T3" fmla="*/ 1243279301 h 741"/>
              <a:gd name="T4" fmla="*/ 1199937994 w 1004"/>
              <a:gd name="T5" fmla="*/ 1243279301 h 741"/>
              <a:gd name="T6" fmla="*/ 1199937994 w 1004"/>
              <a:gd name="T7" fmla="*/ 1243279301 h 741"/>
              <a:gd name="T8" fmla="*/ 1199937994 w 1004"/>
              <a:gd name="T9" fmla="*/ 1243279301 h 741"/>
              <a:gd name="T10" fmla="*/ 1199937994 w 1004"/>
              <a:gd name="T11" fmla="*/ 1243279301 h 741"/>
              <a:gd name="T12" fmla="*/ 1199937994 w 1004"/>
              <a:gd name="T13" fmla="*/ 1243279301 h 741"/>
              <a:gd name="T14" fmla="*/ 1199937994 w 1004"/>
              <a:gd name="T15" fmla="*/ 1243279301 h 741"/>
              <a:gd name="T16" fmla="*/ 1199937994 w 1004"/>
              <a:gd name="T17" fmla="*/ 1243279301 h 741"/>
              <a:gd name="T18" fmla="*/ 1199937994 w 1004"/>
              <a:gd name="T19" fmla="*/ 1243279301 h 741"/>
              <a:gd name="T20" fmla="*/ 1199937994 w 1004"/>
              <a:gd name="T21" fmla="*/ 1243279301 h 741"/>
              <a:gd name="T22" fmla="*/ 1199937994 w 1004"/>
              <a:gd name="T23" fmla="*/ 1243279301 h 741"/>
              <a:gd name="T24" fmla="*/ 1199937994 w 1004"/>
              <a:gd name="T25" fmla="*/ 1243279301 h 741"/>
              <a:gd name="T26" fmla="*/ 1199937994 w 1004"/>
              <a:gd name="T27" fmla="*/ 1243279301 h 741"/>
              <a:gd name="T28" fmla="*/ 1199937994 w 1004"/>
              <a:gd name="T29" fmla="*/ 1243279301 h 741"/>
              <a:gd name="T30" fmla="*/ 1199937994 w 1004"/>
              <a:gd name="T31" fmla="*/ 1243279301 h 741"/>
              <a:gd name="T32" fmla="*/ 1199937994 w 1004"/>
              <a:gd name="T33" fmla="*/ 1243279301 h 741"/>
              <a:gd name="T34" fmla="*/ 1199937994 w 1004"/>
              <a:gd name="T35" fmla="*/ 1243279301 h 741"/>
              <a:gd name="T36" fmla="*/ 1199937994 w 1004"/>
              <a:gd name="T37" fmla="*/ 1243279301 h 741"/>
              <a:gd name="T38" fmla="*/ 1199937994 w 1004"/>
              <a:gd name="T39" fmla="*/ 1243279301 h 741"/>
              <a:gd name="T40" fmla="*/ 1199937994 w 1004"/>
              <a:gd name="T41" fmla="*/ 1243279301 h 741"/>
              <a:gd name="T42" fmla="*/ 1199937994 w 1004"/>
              <a:gd name="T43" fmla="*/ 1243279301 h 741"/>
              <a:gd name="T44" fmla="*/ 1199937994 w 1004"/>
              <a:gd name="T45" fmla="*/ 1243279301 h 741"/>
              <a:gd name="T46" fmla="*/ 1199937994 w 1004"/>
              <a:gd name="T47" fmla="*/ 1243279301 h 741"/>
              <a:gd name="T48" fmla="*/ 1199937994 w 1004"/>
              <a:gd name="T49" fmla="*/ 1243279301 h 741"/>
              <a:gd name="T50" fmla="*/ 1199937994 w 1004"/>
              <a:gd name="T51" fmla="*/ 1243279301 h 741"/>
              <a:gd name="T52" fmla="*/ 1199937994 w 1004"/>
              <a:gd name="T53" fmla="*/ 1243279301 h 741"/>
              <a:gd name="T54" fmla="*/ 1199937994 w 1004"/>
              <a:gd name="T55" fmla="*/ 1243279301 h 741"/>
              <a:gd name="T56" fmla="*/ 1199937994 w 1004"/>
              <a:gd name="T57" fmla="*/ 1243279301 h 741"/>
              <a:gd name="T58" fmla="*/ 1199937994 w 1004"/>
              <a:gd name="T59" fmla="*/ 1243279301 h 741"/>
              <a:gd name="T60" fmla="*/ 1199937994 w 1004"/>
              <a:gd name="T61" fmla="*/ 1243279301 h 741"/>
              <a:gd name="T62" fmla="*/ 1199937994 w 1004"/>
              <a:gd name="T63" fmla="*/ 1243279301 h 741"/>
              <a:gd name="T64" fmla="*/ 1199937994 w 1004"/>
              <a:gd name="T65" fmla="*/ 1243279301 h 741"/>
              <a:gd name="T66" fmla="*/ 1199937994 w 1004"/>
              <a:gd name="T67" fmla="*/ 1243279301 h 741"/>
              <a:gd name="T68" fmla="*/ 1199937994 w 1004"/>
              <a:gd name="T69" fmla="*/ 1243279301 h 741"/>
              <a:gd name="T70" fmla="*/ 1199937994 w 1004"/>
              <a:gd name="T71" fmla="*/ 1243279301 h 741"/>
              <a:gd name="T72" fmla="*/ 1199937994 w 1004"/>
              <a:gd name="T73" fmla="*/ 1243279301 h 741"/>
              <a:gd name="T74" fmla="*/ 1199937994 w 1004"/>
              <a:gd name="T75" fmla="*/ 1243279301 h 741"/>
              <a:gd name="T76" fmla="*/ 1199937994 w 1004"/>
              <a:gd name="T77" fmla="*/ 1243279301 h 741"/>
              <a:gd name="T78" fmla="*/ 1199937994 w 1004"/>
              <a:gd name="T79" fmla="*/ 1243279301 h 741"/>
              <a:gd name="T80" fmla="*/ 1199937994 w 1004"/>
              <a:gd name="T81" fmla="*/ 1243279301 h 741"/>
              <a:gd name="T82" fmla="*/ 1199937994 w 1004"/>
              <a:gd name="T83" fmla="*/ 1243279301 h 741"/>
              <a:gd name="T84" fmla="*/ 1199937994 w 1004"/>
              <a:gd name="T85" fmla="*/ 1243279301 h 741"/>
              <a:gd name="T86" fmla="*/ 1199937994 w 1004"/>
              <a:gd name="T87" fmla="*/ 1243279301 h 741"/>
              <a:gd name="T88" fmla="*/ 1199937994 w 1004"/>
              <a:gd name="T89" fmla="*/ 1243279301 h 741"/>
              <a:gd name="T90" fmla="*/ 1199937994 w 1004"/>
              <a:gd name="T91" fmla="*/ 1243279301 h 741"/>
              <a:gd name="T92" fmla="*/ 1199937994 w 1004"/>
              <a:gd name="T93" fmla="*/ 1243279301 h 741"/>
              <a:gd name="T94" fmla="*/ 1199937994 w 1004"/>
              <a:gd name="T95" fmla="*/ 1243279301 h 741"/>
              <a:gd name="T96" fmla="*/ 1199937994 w 1004"/>
              <a:gd name="T97" fmla="*/ 1243279301 h 741"/>
              <a:gd name="T98" fmla="*/ 1199937994 w 1004"/>
              <a:gd name="T99" fmla="*/ 1243279301 h 741"/>
              <a:gd name="T100" fmla="*/ 1199937994 w 1004"/>
              <a:gd name="T101" fmla="*/ 1243279301 h 741"/>
              <a:gd name="T102" fmla="*/ 1199937994 w 1004"/>
              <a:gd name="T103" fmla="*/ 1243279301 h 741"/>
              <a:gd name="T104" fmla="*/ 1199937994 w 1004"/>
              <a:gd name="T105" fmla="*/ 1243279301 h 741"/>
              <a:gd name="T106" fmla="*/ 1199937994 w 1004"/>
              <a:gd name="T107" fmla="*/ 1243279301 h 741"/>
              <a:gd name="T108" fmla="*/ 1199937994 w 1004"/>
              <a:gd name="T109" fmla="*/ 1243279301 h 741"/>
              <a:gd name="T110" fmla="*/ 1199937994 w 1004"/>
              <a:gd name="T111" fmla="*/ 1243279301 h 741"/>
              <a:gd name="T112" fmla="*/ 1199937994 w 1004"/>
              <a:gd name="T113" fmla="*/ 1243279301 h 741"/>
              <a:gd name="T114" fmla="*/ 1199937994 w 1004"/>
              <a:gd name="T115" fmla="*/ 1243279301 h 741"/>
              <a:gd name="T116" fmla="*/ 1199937994 w 1004"/>
              <a:gd name="T117" fmla="*/ 1243279301 h 741"/>
              <a:gd name="T118" fmla="*/ 1199937994 w 1004"/>
              <a:gd name="T119" fmla="*/ 1243279301 h 74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004"/>
              <a:gd name="T181" fmla="*/ 0 h 741"/>
              <a:gd name="T182" fmla="*/ 1004 w 1004"/>
              <a:gd name="T183" fmla="*/ 741 h 74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004" h="741">
                <a:moveTo>
                  <a:pt x="123" y="61"/>
                </a:moveTo>
                <a:cubicBezTo>
                  <a:pt x="96" y="70"/>
                  <a:pt x="110" y="46"/>
                  <a:pt x="93" y="34"/>
                </a:cubicBezTo>
                <a:cubicBezTo>
                  <a:pt x="82" y="0"/>
                  <a:pt x="93" y="16"/>
                  <a:pt x="36" y="19"/>
                </a:cubicBezTo>
                <a:cubicBezTo>
                  <a:pt x="35" y="25"/>
                  <a:pt x="36" y="32"/>
                  <a:pt x="33" y="37"/>
                </a:cubicBezTo>
                <a:cubicBezTo>
                  <a:pt x="31" y="40"/>
                  <a:pt x="25" y="40"/>
                  <a:pt x="24" y="43"/>
                </a:cubicBezTo>
                <a:cubicBezTo>
                  <a:pt x="10" y="77"/>
                  <a:pt x="32" y="59"/>
                  <a:pt x="12" y="73"/>
                </a:cubicBezTo>
                <a:cubicBezTo>
                  <a:pt x="7" y="81"/>
                  <a:pt x="0" y="100"/>
                  <a:pt x="0" y="100"/>
                </a:cubicBezTo>
                <a:cubicBezTo>
                  <a:pt x="20" y="107"/>
                  <a:pt x="1" y="97"/>
                  <a:pt x="6" y="115"/>
                </a:cubicBezTo>
                <a:cubicBezTo>
                  <a:pt x="8" y="122"/>
                  <a:pt x="18" y="133"/>
                  <a:pt x="18" y="133"/>
                </a:cubicBezTo>
                <a:cubicBezTo>
                  <a:pt x="20" y="150"/>
                  <a:pt x="20" y="191"/>
                  <a:pt x="36" y="196"/>
                </a:cubicBezTo>
                <a:cubicBezTo>
                  <a:pt x="40" y="221"/>
                  <a:pt x="43" y="221"/>
                  <a:pt x="60" y="238"/>
                </a:cubicBezTo>
                <a:cubicBezTo>
                  <a:pt x="67" y="258"/>
                  <a:pt x="57" y="236"/>
                  <a:pt x="72" y="253"/>
                </a:cubicBezTo>
                <a:cubicBezTo>
                  <a:pt x="77" y="258"/>
                  <a:pt x="84" y="271"/>
                  <a:pt x="84" y="271"/>
                </a:cubicBezTo>
                <a:cubicBezTo>
                  <a:pt x="80" y="283"/>
                  <a:pt x="73" y="281"/>
                  <a:pt x="66" y="292"/>
                </a:cubicBezTo>
                <a:cubicBezTo>
                  <a:pt x="71" y="306"/>
                  <a:pt x="76" y="307"/>
                  <a:pt x="90" y="310"/>
                </a:cubicBezTo>
                <a:cubicBezTo>
                  <a:pt x="105" y="333"/>
                  <a:pt x="124" y="352"/>
                  <a:pt x="147" y="367"/>
                </a:cubicBezTo>
                <a:cubicBezTo>
                  <a:pt x="160" y="386"/>
                  <a:pt x="174" y="385"/>
                  <a:pt x="192" y="397"/>
                </a:cubicBezTo>
                <a:cubicBezTo>
                  <a:pt x="198" y="414"/>
                  <a:pt x="224" y="449"/>
                  <a:pt x="240" y="460"/>
                </a:cubicBezTo>
                <a:cubicBezTo>
                  <a:pt x="250" y="474"/>
                  <a:pt x="256" y="492"/>
                  <a:pt x="270" y="502"/>
                </a:cubicBezTo>
                <a:cubicBezTo>
                  <a:pt x="274" y="508"/>
                  <a:pt x="284" y="513"/>
                  <a:pt x="282" y="520"/>
                </a:cubicBezTo>
                <a:cubicBezTo>
                  <a:pt x="280" y="526"/>
                  <a:pt x="276" y="538"/>
                  <a:pt x="276" y="538"/>
                </a:cubicBezTo>
                <a:cubicBezTo>
                  <a:pt x="277" y="542"/>
                  <a:pt x="276" y="547"/>
                  <a:pt x="279" y="550"/>
                </a:cubicBezTo>
                <a:cubicBezTo>
                  <a:pt x="284" y="555"/>
                  <a:pt x="297" y="562"/>
                  <a:pt x="297" y="562"/>
                </a:cubicBezTo>
                <a:cubicBezTo>
                  <a:pt x="305" y="574"/>
                  <a:pt x="314" y="588"/>
                  <a:pt x="324" y="598"/>
                </a:cubicBezTo>
                <a:cubicBezTo>
                  <a:pt x="327" y="608"/>
                  <a:pt x="333" y="615"/>
                  <a:pt x="336" y="625"/>
                </a:cubicBezTo>
                <a:cubicBezTo>
                  <a:pt x="336" y="628"/>
                  <a:pt x="350" y="702"/>
                  <a:pt x="354" y="706"/>
                </a:cubicBezTo>
                <a:cubicBezTo>
                  <a:pt x="359" y="711"/>
                  <a:pt x="372" y="718"/>
                  <a:pt x="372" y="718"/>
                </a:cubicBezTo>
                <a:cubicBezTo>
                  <a:pt x="388" y="741"/>
                  <a:pt x="390" y="692"/>
                  <a:pt x="405" y="682"/>
                </a:cubicBezTo>
                <a:cubicBezTo>
                  <a:pt x="409" y="676"/>
                  <a:pt x="416" y="673"/>
                  <a:pt x="420" y="667"/>
                </a:cubicBezTo>
                <a:cubicBezTo>
                  <a:pt x="439" y="637"/>
                  <a:pt x="417" y="642"/>
                  <a:pt x="471" y="637"/>
                </a:cubicBezTo>
                <a:cubicBezTo>
                  <a:pt x="480" y="634"/>
                  <a:pt x="492" y="633"/>
                  <a:pt x="501" y="628"/>
                </a:cubicBezTo>
                <a:cubicBezTo>
                  <a:pt x="507" y="624"/>
                  <a:pt x="519" y="616"/>
                  <a:pt x="519" y="616"/>
                </a:cubicBezTo>
                <a:cubicBezTo>
                  <a:pt x="529" y="601"/>
                  <a:pt x="518" y="595"/>
                  <a:pt x="513" y="580"/>
                </a:cubicBezTo>
                <a:cubicBezTo>
                  <a:pt x="529" y="568"/>
                  <a:pt x="542" y="562"/>
                  <a:pt x="549" y="541"/>
                </a:cubicBezTo>
                <a:cubicBezTo>
                  <a:pt x="544" y="517"/>
                  <a:pt x="551" y="507"/>
                  <a:pt x="564" y="487"/>
                </a:cubicBezTo>
                <a:cubicBezTo>
                  <a:pt x="564" y="486"/>
                  <a:pt x="597" y="476"/>
                  <a:pt x="603" y="472"/>
                </a:cubicBezTo>
                <a:cubicBezTo>
                  <a:pt x="610" y="461"/>
                  <a:pt x="610" y="455"/>
                  <a:pt x="621" y="448"/>
                </a:cubicBezTo>
                <a:cubicBezTo>
                  <a:pt x="625" y="442"/>
                  <a:pt x="632" y="437"/>
                  <a:pt x="633" y="430"/>
                </a:cubicBezTo>
                <a:cubicBezTo>
                  <a:pt x="634" y="424"/>
                  <a:pt x="633" y="417"/>
                  <a:pt x="636" y="412"/>
                </a:cubicBezTo>
                <a:cubicBezTo>
                  <a:pt x="638" y="409"/>
                  <a:pt x="642" y="410"/>
                  <a:pt x="645" y="409"/>
                </a:cubicBezTo>
                <a:cubicBezTo>
                  <a:pt x="657" y="413"/>
                  <a:pt x="669" y="415"/>
                  <a:pt x="681" y="418"/>
                </a:cubicBezTo>
                <a:cubicBezTo>
                  <a:pt x="692" y="411"/>
                  <a:pt x="694" y="401"/>
                  <a:pt x="705" y="394"/>
                </a:cubicBezTo>
                <a:cubicBezTo>
                  <a:pt x="744" y="404"/>
                  <a:pt x="735" y="449"/>
                  <a:pt x="765" y="469"/>
                </a:cubicBezTo>
                <a:cubicBezTo>
                  <a:pt x="769" y="481"/>
                  <a:pt x="779" y="495"/>
                  <a:pt x="789" y="502"/>
                </a:cubicBezTo>
                <a:cubicBezTo>
                  <a:pt x="800" y="518"/>
                  <a:pt x="803" y="537"/>
                  <a:pt x="816" y="550"/>
                </a:cubicBezTo>
                <a:cubicBezTo>
                  <a:pt x="822" y="569"/>
                  <a:pt x="821" y="571"/>
                  <a:pt x="840" y="577"/>
                </a:cubicBezTo>
                <a:cubicBezTo>
                  <a:pt x="867" y="568"/>
                  <a:pt x="826" y="563"/>
                  <a:pt x="849" y="553"/>
                </a:cubicBezTo>
                <a:cubicBezTo>
                  <a:pt x="858" y="549"/>
                  <a:pt x="869" y="551"/>
                  <a:pt x="879" y="550"/>
                </a:cubicBezTo>
                <a:cubicBezTo>
                  <a:pt x="907" y="531"/>
                  <a:pt x="890" y="537"/>
                  <a:pt x="933" y="544"/>
                </a:cubicBezTo>
                <a:cubicBezTo>
                  <a:pt x="938" y="529"/>
                  <a:pt x="932" y="521"/>
                  <a:pt x="951" y="526"/>
                </a:cubicBezTo>
                <a:cubicBezTo>
                  <a:pt x="967" y="521"/>
                  <a:pt x="957" y="525"/>
                  <a:pt x="978" y="511"/>
                </a:cubicBezTo>
                <a:cubicBezTo>
                  <a:pt x="981" y="509"/>
                  <a:pt x="987" y="505"/>
                  <a:pt x="987" y="505"/>
                </a:cubicBezTo>
                <a:cubicBezTo>
                  <a:pt x="989" y="499"/>
                  <a:pt x="1004" y="481"/>
                  <a:pt x="1004" y="473"/>
                </a:cubicBezTo>
                <a:cubicBezTo>
                  <a:pt x="1004" y="465"/>
                  <a:pt x="992" y="465"/>
                  <a:pt x="990" y="457"/>
                </a:cubicBezTo>
                <a:cubicBezTo>
                  <a:pt x="986" y="441"/>
                  <a:pt x="1000" y="437"/>
                  <a:pt x="990" y="425"/>
                </a:cubicBezTo>
                <a:cubicBezTo>
                  <a:pt x="966" y="413"/>
                  <a:pt x="978" y="439"/>
                  <a:pt x="960" y="412"/>
                </a:cubicBezTo>
                <a:cubicBezTo>
                  <a:pt x="954" y="403"/>
                  <a:pt x="933" y="397"/>
                  <a:pt x="933" y="397"/>
                </a:cubicBezTo>
                <a:cubicBezTo>
                  <a:pt x="928" y="398"/>
                  <a:pt x="923" y="401"/>
                  <a:pt x="918" y="400"/>
                </a:cubicBezTo>
                <a:cubicBezTo>
                  <a:pt x="911" y="398"/>
                  <a:pt x="900" y="388"/>
                  <a:pt x="900" y="388"/>
                </a:cubicBezTo>
                <a:cubicBezTo>
                  <a:pt x="887" y="391"/>
                  <a:pt x="879" y="396"/>
                  <a:pt x="867" y="400"/>
                </a:cubicBezTo>
                <a:cubicBezTo>
                  <a:pt x="853" y="421"/>
                  <a:pt x="861" y="414"/>
                  <a:pt x="846" y="424"/>
                </a:cubicBezTo>
                <a:cubicBezTo>
                  <a:pt x="834" y="421"/>
                  <a:pt x="816" y="403"/>
                  <a:pt x="816" y="403"/>
                </a:cubicBezTo>
                <a:cubicBezTo>
                  <a:pt x="812" y="391"/>
                  <a:pt x="817" y="393"/>
                  <a:pt x="826" y="379"/>
                </a:cubicBezTo>
                <a:cubicBezTo>
                  <a:pt x="830" y="373"/>
                  <a:pt x="831" y="358"/>
                  <a:pt x="831" y="358"/>
                </a:cubicBezTo>
                <a:cubicBezTo>
                  <a:pt x="829" y="355"/>
                  <a:pt x="828" y="351"/>
                  <a:pt x="825" y="349"/>
                </a:cubicBezTo>
                <a:cubicBezTo>
                  <a:pt x="820" y="346"/>
                  <a:pt x="808" y="335"/>
                  <a:pt x="808" y="335"/>
                </a:cubicBezTo>
                <a:cubicBezTo>
                  <a:pt x="797" y="324"/>
                  <a:pt x="794" y="319"/>
                  <a:pt x="780" y="310"/>
                </a:cubicBezTo>
                <a:cubicBezTo>
                  <a:pt x="772" y="297"/>
                  <a:pt x="774" y="294"/>
                  <a:pt x="786" y="286"/>
                </a:cubicBezTo>
                <a:cubicBezTo>
                  <a:pt x="787" y="283"/>
                  <a:pt x="791" y="279"/>
                  <a:pt x="789" y="277"/>
                </a:cubicBezTo>
                <a:cubicBezTo>
                  <a:pt x="785" y="273"/>
                  <a:pt x="777" y="273"/>
                  <a:pt x="771" y="271"/>
                </a:cubicBezTo>
                <a:cubicBezTo>
                  <a:pt x="768" y="270"/>
                  <a:pt x="762" y="268"/>
                  <a:pt x="762" y="268"/>
                </a:cubicBezTo>
                <a:cubicBezTo>
                  <a:pt x="751" y="252"/>
                  <a:pt x="763" y="242"/>
                  <a:pt x="756" y="220"/>
                </a:cubicBezTo>
                <a:cubicBezTo>
                  <a:pt x="754" y="213"/>
                  <a:pt x="748" y="208"/>
                  <a:pt x="744" y="202"/>
                </a:cubicBezTo>
                <a:cubicBezTo>
                  <a:pt x="740" y="196"/>
                  <a:pt x="726" y="190"/>
                  <a:pt x="726" y="190"/>
                </a:cubicBezTo>
                <a:cubicBezTo>
                  <a:pt x="722" y="180"/>
                  <a:pt x="723" y="159"/>
                  <a:pt x="724" y="145"/>
                </a:cubicBezTo>
                <a:cubicBezTo>
                  <a:pt x="725" y="131"/>
                  <a:pt x="733" y="118"/>
                  <a:pt x="732" y="106"/>
                </a:cubicBezTo>
                <a:cubicBezTo>
                  <a:pt x="728" y="94"/>
                  <a:pt x="728" y="79"/>
                  <a:pt x="716" y="75"/>
                </a:cubicBezTo>
                <a:cubicBezTo>
                  <a:pt x="711" y="55"/>
                  <a:pt x="709" y="62"/>
                  <a:pt x="688" y="59"/>
                </a:cubicBezTo>
                <a:cubicBezTo>
                  <a:pt x="688" y="47"/>
                  <a:pt x="671" y="54"/>
                  <a:pt x="678" y="43"/>
                </a:cubicBezTo>
                <a:cubicBezTo>
                  <a:pt x="675" y="39"/>
                  <a:pt x="680" y="28"/>
                  <a:pt x="676" y="25"/>
                </a:cubicBezTo>
                <a:cubicBezTo>
                  <a:pt x="672" y="22"/>
                  <a:pt x="664" y="22"/>
                  <a:pt x="654" y="22"/>
                </a:cubicBezTo>
                <a:cubicBezTo>
                  <a:pt x="637" y="28"/>
                  <a:pt x="639" y="22"/>
                  <a:pt x="618" y="25"/>
                </a:cubicBezTo>
                <a:cubicBezTo>
                  <a:pt x="613" y="24"/>
                  <a:pt x="602" y="32"/>
                  <a:pt x="597" y="31"/>
                </a:cubicBezTo>
                <a:cubicBezTo>
                  <a:pt x="594" y="30"/>
                  <a:pt x="587" y="25"/>
                  <a:pt x="588" y="28"/>
                </a:cubicBezTo>
                <a:cubicBezTo>
                  <a:pt x="591" y="41"/>
                  <a:pt x="614" y="63"/>
                  <a:pt x="624" y="70"/>
                </a:cubicBezTo>
                <a:cubicBezTo>
                  <a:pt x="638" y="92"/>
                  <a:pt x="631" y="83"/>
                  <a:pt x="645" y="97"/>
                </a:cubicBezTo>
                <a:cubicBezTo>
                  <a:pt x="649" y="109"/>
                  <a:pt x="656" y="168"/>
                  <a:pt x="663" y="178"/>
                </a:cubicBezTo>
                <a:cubicBezTo>
                  <a:pt x="667" y="184"/>
                  <a:pt x="681" y="190"/>
                  <a:pt x="681" y="190"/>
                </a:cubicBezTo>
                <a:cubicBezTo>
                  <a:pt x="668" y="199"/>
                  <a:pt x="660" y="209"/>
                  <a:pt x="645" y="214"/>
                </a:cubicBezTo>
                <a:cubicBezTo>
                  <a:pt x="640" y="235"/>
                  <a:pt x="659" y="238"/>
                  <a:pt x="636" y="232"/>
                </a:cubicBezTo>
                <a:cubicBezTo>
                  <a:pt x="632" y="238"/>
                  <a:pt x="631" y="245"/>
                  <a:pt x="627" y="250"/>
                </a:cubicBezTo>
                <a:cubicBezTo>
                  <a:pt x="621" y="258"/>
                  <a:pt x="600" y="265"/>
                  <a:pt x="591" y="268"/>
                </a:cubicBezTo>
                <a:cubicBezTo>
                  <a:pt x="576" y="264"/>
                  <a:pt x="565" y="267"/>
                  <a:pt x="549" y="265"/>
                </a:cubicBezTo>
                <a:cubicBezTo>
                  <a:pt x="525" y="273"/>
                  <a:pt x="553" y="261"/>
                  <a:pt x="537" y="277"/>
                </a:cubicBezTo>
                <a:cubicBezTo>
                  <a:pt x="531" y="283"/>
                  <a:pt x="515" y="283"/>
                  <a:pt x="507" y="286"/>
                </a:cubicBezTo>
                <a:cubicBezTo>
                  <a:pt x="491" y="282"/>
                  <a:pt x="479" y="274"/>
                  <a:pt x="462" y="271"/>
                </a:cubicBezTo>
                <a:cubicBezTo>
                  <a:pt x="451" y="255"/>
                  <a:pt x="450" y="238"/>
                  <a:pt x="468" y="226"/>
                </a:cubicBezTo>
                <a:cubicBezTo>
                  <a:pt x="464" y="220"/>
                  <a:pt x="459" y="211"/>
                  <a:pt x="453" y="208"/>
                </a:cubicBezTo>
                <a:cubicBezTo>
                  <a:pt x="447" y="205"/>
                  <a:pt x="435" y="202"/>
                  <a:pt x="435" y="202"/>
                </a:cubicBezTo>
                <a:cubicBezTo>
                  <a:pt x="426" y="205"/>
                  <a:pt x="414" y="223"/>
                  <a:pt x="414" y="223"/>
                </a:cubicBezTo>
                <a:cubicBezTo>
                  <a:pt x="401" y="220"/>
                  <a:pt x="388" y="218"/>
                  <a:pt x="375" y="214"/>
                </a:cubicBezTo>
                <a:cubicBezTo>
                  <a:pt x="373" y="208"/>
                  <a:pt x="374" y="200"/>
                  <a:pt x="369" y="196"/>
                </a:cubicBezTo>
                <a:cubicBezTo>
                  <a:pt x="363" y="192"/>
                  <a:pt x="351" y="184"/>
                  <a:pt x="351" y="184"/>
                </a:cubicBezTo>
                <a:cubicBezTo>
                  <a:pt x="336" y="185"/>
                  <a:pt x="321" y="184"/>
                  <a:pt x="306" y="187"/>
                </a:cubicBezTo>
                <a:cubicBezTo>
                  <a:pt x="297" y="189"/>
                  <a:pt x="282" y="214"/>
                  <a:pt x="273" y="220"/>
                </a:cubicBezTo>
                <a:cubicBezTo>
                  <a:pt x="262" y="236"/>
                  <a:pt x="263" y="251"/>
                  <a:pt x="246" y="262"/>
                </a:cubicBezTo>
                <a:cubicBezTo>
                  <a:pt x="230" y="258"/>
                  <a:pt x="229" y="260"/>
                  <a:pt x="216" y="241"/>
                </a:cubicBezTo>
                <a:cubicBezTo>
                  <a:pt x="212" y="235"/>
                  <a:pt x="204" y="223"/>
                  <a:pt x="204" y="223"/>
                </a:cubicBezTo>
                <a:cubicBezTo>
                  <a:pt x="209" y="194"/>
                  <a:pt x="226" y="183"/>
                  <a:pt x="186" y="175"/>
                </a:cubicBezTo>
                <a:cubicBezTo>
                  <a:pt x="176" y="160"/>
                  <a:pt x="174" y="159"/>
                  <a:pt x="156" y="163"/>
                </a:cubicBezTo>
                <a:cubicBezTo>
                  <a:pt x="128" y="160"/>
                  <a:pt x="129" y="158"/>
                  <a:pt x="108" y="151"/>
                </a:cubicBezTo>
                <a:cubicBezTo>
                  <a:pt x="113" y="136"/>
                  <a:pt x="118" y="126"/>
                  <a:pt x="132" y="121"/>
                </a:cubicBezTo>
                <a:cubicBezTo>
                  <a:pt x="135" y="118"/>
                  <a:pt x="141" y="116"/>
                  <a:pt x="141" y="112"/>
                </a:cubicBezTo>
                <a:cubicBezTo>
                  <a:pt x="142" y="101"/>
                  <a:pt x="131" y="81"/>
                  <a:pt x="123" y="76"/>
                </a:cubicBezTo>
                <a:cubicBezTo>
                  <a:pt x="115" y="44"/>
                  <a:pt x="127" y="83"/>
                  <a:pt x="111" y="55"/>
                </a:cubicBezTo>
                <a:cubicBezTo>
                  <a:pt x="104" y="42"/>
                  <a:pt x="112" y="36"/>
                  <a:pt x="96" y="31"/>
                </a:cubicBezTo>
                <a:cubicBezTo>
                  <a:pt x="84" y="19"/>
                  <a:pt x="75" y="17"/>
                  <a:pt x="60" y="10"/>
                </a:cubicBezTo>
                <a:lnTo>
                  <a:pt x="41" y="12"/>
                </a:lnTo>
                <a:lnTo>
                  <a:pt x="83" y="12"/>
                </a:lnTo>
                <a:lnTo>
                  <a:pt x="50" y="9"/>
                </a:lnTo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PE"/>
          </a:p>
        </p:txBody>
      </p:sp>
      <p:sp>
        <p:nvSpPr>
          <p:cNvPr id="49" name="Ica"/>
          <p:cNvSpPr>
            <a:spLocks/>
          </p:cNvSpPr>
          <p:nvPr/>
        </p:nvSpPr>
        <p:spPr bwMode="auto">
          <a:xfrm>
            <a:off x="5747021" y="4748864"/>
            <a:ext cx="477837" cy="630238"/>
          </a:xfrm>
          <a:custGeom>
            <a:avLst/>
            <a:gdLst>
              <a:gd name="T0" fmla="*/ 1197701501 w 615"/>
              <a:gd name="T1" fmla="*/ 1240165000 h 871"/>
              <a:gd name="T2" fmla="*/ 1197701501 w 615"/>
              <a:gd name="T3" fmla="*/ 1240165000 h 871"/>
              <a:gd name="T4" fmla="*/ 1197701501 w 615"/>
              <a:gd name="T5" fmla="*/ 1240165000 h 871"/>
              <a:gd name="T6" fmla="*/ 1197701501 w 615"/>
              <a:gd name="T7" fmla="*/ 1240165000 h 871"/>
              <a:gd name="T8" fmla="*/ 1197701501 w 615"/>
              <a:gd name="T9" fmla="*/ 1240165000 h 871"/>
              <a:gd name="T10" fmla="*/ 1197701501 w 615"/>
              <a:gd name="T11" fmla="*/ 1240165000 h 871"/>
              <a:gd name="T12" fmla="*/ 1197701501 w 615"/>
              <a:gd name="T13" fmla="*/ 1240165000 h 871"/>
              <a:gd name="T14" fmla="*/ 1197701501 w 615"/>
              <a:gd name="T15" fmla="*/ 1240165000 h 871"/>
              <a:gd name="T16" fmla="*/ 1197701501 w 615"/>
              <a:gd name="T17" fmla="*/ 1240165000 h 871"/>
              <a:gd name="T18" fmla="*/ 1197701501 w 615"/>
              <a:gd name="T19" fmla="*/ 1240165000 h 871"/>
              <a:gd name="T20" fmla="*/ 1197701501 w 615"/>
              <a:gd name="T21" fmla="*/ 1240165000 h 871"/>
              <a:gd name="T22" fmla="*/ 1197701501 w 615"/>
              <a:gd name="T23" fmla="*/ 1240165000 h 871"/>
              <a:gd name="T24" fmla="*/ 1197701501 w 615"/>
              <a:gd name="T25" fmla="*/ 1240165000 h 871"/>
              <a:gd name="T26" fmla="*/ 1197701501 w 615"/>
              <a:gd name="T27" fmla="*/ 1240165000 h 871"/>
              <a:gd name="T28" fmla="*/ 1197701501 w 615"/>
              <a:gd name="T29" fmla="*/ 1240165000 h 871"/>
              <a:gd name="T30" fmla="*/ 1197701501 w 615"/>
              <a:gd name="T31" fmla="*/ 1240165000 h 871"/>
              <a:gd name="T32" fmla="*/ 1197701501 w 615"/>
              <a:gd name="T33" fmla="*/ 1240165000 h 871"/>
              <a:gd name="T34" fmla="*/ 1197701501 w 615"/>
              <a:gd name="T35" fmla="*/ 1240165000 h 871"/>
              <a:gd name="T36" fmla="*/ 1197701501 w 615"/>
              <a:gd name="T37" fmla="*/ 1240165000 h 871"/>
              <a:gd name="T38" fmla="*/ 1197701501 w 615"/>
              <a:gd name="T39" fmla="*/ 1240165000 h 871"/>
              <a:gd name="T40" fmla="*/ 1197701501 w 615"/>
              <a:gd name="T41" fmla="*/ 1240165000 h 871"/>
              <a:gd name="T42" fmla="*/ 1197701501 w 615"/>
              <a:gd name="T43" fmla="*/ 1240165000 h 871"/>
              <a:gd name="T44" fmla="*/ 1197701501 w 615"/>
              <a:gd name="T45" fmla="*/ 1240165000 h 871"/>
              <a:gd name="T46" fmla="*/ 1197701501 w 615"/>
              <a:gd name="T47" fmla="*/ 1240165000 h 871"/>
              <a:gd name="T48" fmla="*/ 1197701501 w 615"/>
              <a:gd name="T49" fmla="*/ 1240165000 h 871"/>
              <a:gd name="T50" fmla="*/ 1197701501 w 615"/>
              <a:gd name="T51" fmla="*/ 1240165000 h 871"/>
              <a:gd name="T52" fmla="*/ 1197701501 w 615"/>
              <a:gd name="T53" fmla="*/ 1240165000 h 871"/>
              <a:gd name="T54" fmla="*/ 1197701501 w 615"/>
              <a:gd name="T55" fmla="*/ 1240165000 h 871"/>
              <a:gd name="T56" fmla="*/ 1197701501 w 615"/>
              <a:gd name="T57" fmla="*/ 1240165000 h 871"/>
              <a:gd name="T58" fmla="*/ 1197701501 w 615"/>
              <a:gd name="T59" fmla="*/ 1240165000 h 871"/>
              <a:gd name="T60" fmla="*/ 1197701501 w 615"/>
              <a:gd name="T61" fmla="*/ 1240165000 h 871"/>
              <a:gd name="T62" fmla="*/ 1197701501 w 615"/>
              <a:gd name="T63" fmla="*/ 1240165000 h 871"/>
              <a:gd name="T64" fmla="*/ 1197701501 w 615"/>
              <a:gd name="T65" fmla="*/ 1240165000 h 871"/>
              <a:gd name="T66" fmla="*/ 1197701501 w 615"/>
              <a:gd name="T67" fmla="*/ 1240165000 h 871"/>
              <a:gd name="T68" fmla="*/ 1197701501 w 615"/>
              <a:gd name="T69" fmla="*/ 1240165000 h 871"/>
              <a:gd name="T70" fmla="*/ 1197701501 w 615"/>
              <a:gd name="T71" fmla="*/ 1240165000 h 871"/>
              <a:gd name="T72" fmla="*/ 1197701501 w 615"/>
              <a:gd name="T73" fmla="*/ 1240165000 h 871"/>
              <a:gd name="T74" fmla="*/ 1197701501 w 615"/>
              <a:gd name="T75" fmla="*/ 1240165000 h 871"/>
              <a:gd name="T76" fmla="*/ 1197701501 w 615"/>
              <a:gd name="T77" fmla="*/ 1240165000 h 871"/>
              <a:gd name="T78" fmla="*/ 1197701501 w 615"/>
              <a:gd name="T79" fmla="*/ 1240165000 h 871"/>
              <a:gd name="T80" fmla="*/ 1197701501 w 615"/>
              <a:gd name="T81" fmla="*/ 1240165000 h 871"/>
              <a:gd name="T82" fmla="*/ 1197701501 w 615"/>
              <a:gd name="T83" fmla="*/ 1240165000 h 871"/>
              <a:gd name="T84" fmla="*/ 1197701501 w 615"/>
              <a:gd name="T85" fmla="*/ 1240165000 h 871"/>
              <a:gd name="T86" fmla="*/ 1197701501 w 615"/>
              <a:gd name="T87" fmla="*/ 0 h 871"/>
              <a:gd name="T88" fmla="*/ 1197701501 w 615"/>
              <a:gd name="T89" fmla="*/ 1240165000 h 871"/>
              <a:gd name="T90" fmla="*/ 1197701501 w 615"/>
              <a:gd name="T91" fmla="*/ 1240165000 h 871"/>
              <a:gd name="T92" fmla="*/ 1197701501 w 615"/>
              <a:gd name="T93" fmla="*/ 1240165000 h 87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615"/>
              <a:gd name="T142" fmla="*/ 0 h 871"/>
              <a:gd name="T143" fmla="*/ 615 w 615"/>
              <a:gd name="T144" fmla="*/ 871 h 87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615" h="871">
                <a:moveTo>
                  <a:pt x="69" y="105"/>
                </a:moveTo>
                <a:cubicBezTo>
                  <a:pt x="70" y="113"/>
                  <a:pt x="70" y="121"/>
                  <a:pt x="72" y="129"/>
                </a:cubicBezTo>
                <a:cubicBezTo>
                  <a:pt x="73" y="132"/>
                  <a:pt x="78" y="134"/>
                  <a:pt x="78" y="138"/>
                </a:cubicBezTo>
                <a:cubicBezTo>
                  <a:pt x="78" y="144"/>
                  <a:pt x="72" y="156"/>
                  <a:pt x="72" y="156"/>
                </a:cubicBezTo>
                <a:cubicBezTo>
                  <a:pt x="71" y="181"/>
                  <a:pt x="73" y="263"/>
                  <a:pt x="45" y="282"/>
                </a:cubicBezTo>
                <a:cubicBezTo>
                  <a:pt x="33" y="279"/>
                  <a:pt x="27" y="275"/>
                  <a:pt x="15" y="279"/>
                </a:cubicBezTo>
                <a:cubicBezTo>
                  <a:pt x="9" y="282"/>
                  <a:pt x="0" y="299"/>
                  <a:pt x="2" y="305"/>
                </a:cubicBezTo>
                <a:cubicBezTo>
                  <a:pt x="4" y="311"/>
                  <a:pt x="19" y="311"/>
                  <a:pt x="27" y="315"/>
                </a:cubicBezTo>
                <a:cubicBezTo>
                  <a:pt x="41" y="310"/>
                  <a:pt x="41" y="320"/>
                  <a:pt x="51" y="330"/>
                </a:cubicBezTo>
                <a:cubicBezTo>
                  <a:pt x="31" y="350"/>
                  <a:pt x="37" y="343"/>
                  <a:pt x="45" y="366"/>
                </a:cubicBezTo>
                <a:cubicBezTo>
                  <a:pt x="43" y="370"/>
                  <a:pt x="35" y="379"/>
                  <a:pt x="36" y="384"/>
                </a:cubicBezTo>
                <a:cubicBezTo>
                  <a:pt x="37" y="390"/>
                  <a:pt x="42" y="402"/>
                  <a:pt x="42" y="402"/>
                </a:cubicBezTo>
                <a:cubicBezTo>
                  <a:pt x="42" y="403"/>
                  <a:pt x="34" y="419"/>
                  <a:pt x="42" y="420"/>
                </a:cubicBezTo>
                <a:cubicBezTo>
                  <a:pt x="50" y="421"/>
                  <a:pt x="66" y="414"/>
                  <a:pt x="66" y="414"/>
                </a:cubicBezTo>
                <a:cubicBezTo>
                  <a:pt x="89" y="422"/>
                  <a:pt x="62" y="410"/>
                  <a:pt x="81" y="426"/>
                </a:cubicBezTo>
                <a:cubicBezTo>
                  <a:pt x="105" y="445"/>
                  <a:pt x="92" y="439"/>
                  <a:pt x="104" y="457"/>
                </a:cubicBezTo>
                <a:cubicBezTo>
                  <a:pt x="100" y="479"/>
                  <a:pt x="102" y="464"/>
                  <a:pt x="98" y="453"/>
                </a:cubicBezTo>
                <a:cubicBezTo>
                  <a:pt x="94" y="422"/>
                  <a:pt x="120" y="466"/>
                  <a:pt x="98" y="471"/>
                </a:cubicBezTo>
                <a:cubicBezTo>
                  <a:pt x="93" y="479"/>
                  <a:pt x="108" y="486"/>
                  <a:pt x="108" y="486"/>
                </a:cubicBezTo>
                <a:cubicBezTo>
                  <a:pt x="122" y="500"/>
                  <a:pt x="136" y="511"/>
                  <a:pt x="150" y="525"/>
                </a:cubicBezTo>
                <a:cubicBezTo>
                  <a:pt x="157" y="546"/>
                  <a:pt x="151" y="539"/>
                  <a:pt x="165" y="549"/>
                </a:cubicBezTo>
                <a:cubicBezTo>
                  <a:pt x="171" y="567"/>
                  <a:pt x="176" y="582"/>
                  <a:pt x="180" y="600"/>
                </a:cubicBezTo>
                <a:cubicBezTo>
                  <a:pt x="182" y="607"/>
                  <a:pt x="194" y="602"/>
                  <a:pt x="201" y="603"/>
                </a:cubicBezTo>
                <a:cubicBezTo>
                  <a:pt x="204" y="605"/>
                  <a:pt x="208" y="606"/>
                  <a:pt x="210" y="609"/>
                </a:cubicBezTo>
                <a:cubicBezTo>
                  <a:pt x="212" y="611"/>
                  <a:pt x="211" y="616"/>
                  <a:pt x="213" y="618"/>
                </a:cubicBezTo>
                <a:cubicBezTo>
                  <a:pt x="218" y="623"/>
                  <a:pt x="225" y="626"/>
                  <a:pt x="231" y="630"/>
                </a:cubicBezTo>
                <a:cubicBezTo>
                  <a:pt x="234" y="632"/>
                  <a:pt x="240" y="636"/>
                  <a:pt x="240" y="636"/>
                </a:cubicBezTo>
                <a:cubicBezTo>
                  <a:pt x="242" y="639"/>
                  <a:pt x="243" y="643"/>
                  <a:pt x="246" y="645"/>
                </a:cubicBezTo>
                <a:cubicBezTo>
                  <a:pt x="251" y="648"/>
                  <a:pt x="264" y="651"/>
                  <a:pt x="264" y="651"/>
                </a:cubicBezTo>
                <a:cubicBezTo>
                  <a:pt x="276" y="663"/>
                  <a:pt x="282" y="663"/>
                  <a:pt x="300" y="666"/>
                </a:cubicBezTo>
                <a:cubicBezTo>
                  <a:pt x="312" y="683"/>
                  <a:pt x="312" y="707"/>
                  <a:pt x="333" y="714"/>
                </a:cubicBezTo>
                <a:cubicBezTo>
                  <a:pt x="338" y="730"/>
                  <a:pt x="339" y="747"/>
                  <a:pt x="357" y="753"/>
                </a:cubicBezTo>
                <a:cubicBezTo>
                  <a:pt x="376" y="767"/>
                  <a:pt x="382" y="778"/>
                  <a:pt x="406" y="781"/>
                </a:cubicBezTo>
                <a:cubicBezTo>
                  <a:pt x="415" y="790"/>
                  <a:pt x="403" y="799"/>
                  <a:pt x="406" y="811"/>
                </a:cubicBezTo>
                <a:cubicBezTo>
                  <a:pt x="409" y="823"/>
                  <a:pt x="419" y="844"/>
                  <a:pt x="426" y="852"/>
                </a:cubicBezTo>
                <a:cubicBezTo>
                  <a:pt x="428" y="855"/>
                  <a:pt x="443" y="860"/>
                  <a:pt x="447" y="861"/>
                </a:cubicBezTo>
                <a:cubicBezTo>
                  <a:pt x="450" y="864"/>
                  <a:pt x="452" y="869"/>
                  <a:pt x="456" y="870"/>
                </a:cubicBezTo>
                <a:cubicBezTo>
                  <a:pt x="462" y="871"/>
                  <a:pt x="474" y="859"/>
                  <a:pt x="477" y="855"/>
                </a:cubicBezTo>
                <a:cubicBezTo>
                  <a:pt x="491" y="838"/>
                  <a:pt x="501" y="816"/>
                  <a:pt x="516" y="801"/>
                </a:cubicBezTo>
                <a:cubicBezTo>
                  <a:pt x="524" y="787"/>
                  <a:pt x="519" y="775"/>
                  <a:pt x="528" y="769"/>
                </a:cubicBezTo>
                <a:cubicBezTo>
                  <a:pt x="537" y="763"/>
                  <a:pt x="559" y="772"/>
                  <a:pt x="573" y="765"/>
                </a:cubicBezTo>
                <a:cubicBezTo>
                  <a:pt x="578" y="731"/>
                  <a:pt x="587" y="738"/>
                  <a:pt x="615" y="729"/>
                </a:cubicBezTo>
                <a:cubicBezTo>
                  <a:pt x="611" y="709"/>
                  <a:pt x="608" y="701"/>
                  <a:pt x="591" y="690"/>
                </a:cubicBezTo>
                <a:cubicBezTo>
                  <a:pt x="584" y="668"/>
                  <a:pt x="585" y="644"/>
                  <a:pt x="564" y="630"/>
                </a:cubicBezTo>
                <a:cubicBezTo>
                  <a:pt x="545" y="601"/>
                  <a:pt x="554" y="612"/>
                  <a:pt x="564" y="582"/>
                </a:cubicBezTo>
                <a:cubicBezTo>
                  <a:pt x="553" y="575"/>
                  <a:pt x="544" y="570"/>
                  <a:pt x="531" y="567"/>
                </a:cubicBezTo>
                <a:cubicBezTo>
                  <a:pt x="518" y="571"/>
                  <a:pt x="505" y="572"/>
                  <a:pt x="492" y="576"/>
                </a:cubicBezTo>
                <a:cubicBezTo>
                  <a:pt x="482" y="586"/>
                  <a:pt x="479" y="590"/>
                  <a:pt x="465" y="585"/>
                </a:cubicBezTo>
                <a:cubicBezTo>
                  <a:pt x="461" y="581"/>
                  <a:pt x="463" y="573"/>
                  <a:pt x="464" y="565"/>
                </a:cubicBezTo>
                <a:cubicBezTo>
                  <a:pt x="465" y="559"/>
                  <a:pt x="459" y="549"/>
                  <a:pt x="459" y="549"/>
                </a:cubicBezTo>
                <a:cubicBezTo>
                  <a:pt x="457" y="543"/>
                  <a:pt x="455" y="537"/>
                  <a:pt x="453" y="531"/>
                </a:cubicBezTo>
                <a:cubicBezTo>
                  <a:pt x="452" y="528"/>
                  <a:pt x="450" y="522"/>
                  <a:pt x="450" y="522"/>
                </a:cubicBezTo>
                <a:cubicBezTo>
                  <a:pt x="471" y="515"/>
                  <a:pt x="450" y="499"/>
                  <a:pt x="438" y="495"/>
                </a:cubicBezTo>
                <a:cubicBezTo>
                  <a:pt x="442" y="484"/>
                  <a:pt x="447" y="475"/>
                  <a:pt x="456" y="468"/>
                </a:cubicBezTo>
                <a:cubicBezTo>
                  <a:pt x="462" y="464"/>
                  <a:pt x="474" y="456"/>
                  <a:pt x="474" y="456"/>
                </a:cubicBezTo>
                <a:cubicBezTo>
                  <a:pt x="460" y="435"/>
                  <a:pt x="468" y="442"/>
                  <a:pt x="453" y="432"/>
                </a:cubicBezTo>
                <a:cubicBezTo>
                  <a:pt x="463" y="429"/>
                  <a:pt x="463" y="431"/>
                  <a:pt x="468" y="420"/>
                </a:cubicBezTo>
                <a:cubicBezTo>
                  <a:pt x="471" y="414"/>
                  <a:pt x="474" y="402"/>
                  <a:pt x="474" y="402"/>
                </a:cubicBezTo>
                <a:cubicBezTo>
                  <a:pt x="470" y="395"/>
                  <a:pt x="466" y="374"/>
                  <a:pt x="456" y="369"/>
                </a:cubicBezTo>
                <a:cubicBezTo>
                  <a:pt x="446" y="364"/>
                  <a:pt x="420" y="370"/>
                  <a:pt x="411" y="369"/>
                </a:cubicBezTo>
                <a:cubicBezTo>
                  <a:pt x="402" y="368"/>
                  <a:pt x="411" y="363"/>
                  <a:pt x="404" y="361"/>
                </a:cubicBezTo>
                <a:cubicBezTo>
                  <a:pt x="397" y="359"/>
                  <a:pt x="380" y="360"/>
                  <a:pt x="369" y="354"/>
                </a:cubicBezTo>
                <a:cubicBezTo>
                  <a:pt x="356" y="348"/>
                  <a:pt x="345" y="329"/>
                  <a:pt x="338" y="325"/>
                </a:cubicBezTo>
                <a:cubicBezTo>
                  <a:pt x="331" y="321"/>
                  <a:pt x="333" y="332"/>
                  <a:pt x="327" y="330"/>
                </a:cubicBezTo>
                <a:cubicBezTo>
                  <a:pt x="318" y="324"/>
                  <a:pt x="309" y="318"/>
                  <a:pt x="300" y="312"/>
                </a:cubicBezTo>
                <a:cubicBezTo>
                  <a:pt x="294" y="308"/>
                  <a:pt x="282" y="300"/>
                  <a:pt x="282" y="300"/>
                </a:cubicBezTo>
                <a:cubicBezTo>
                  <a:pt x="296" y="272"/>
                  <a:pt x="277" y="302"/>
                  <a:pt x="324" y="285"/>
                </a:cubicBezTo>
                <a:cubicBezTo>
                  <a:pt x="325" y="285"/>
                  <a:pt x="313" y="260"/>
                  <a:pt x="312" y="258"/>
                </a:cubicBezTo>
                <a:cubicBezTo>
                  <a:pt x="322" y="244"/>
                  <a:pt x="314" y="231"/>
                  <a:pt x="309" y="216"/>
                </a:cubicBezTo>
                <a:cubicBezTo>
                  <a:pt x="314" y="200"/>
                  <a:pt x="322" y="186"/>
                  <a:pt x="327" y="171"/>
                </a:cubicBezTo>
                <a:cubicBezTo>
                  <a:pt x="326" y="168"/>
                  <a:pt x="326" y="164"/>
                  <a:pt x="324" y="162"/>
                </a:cubicBezTo>
                <a:cubicBezTo>
                  <a:pt x="322" y="159"/>
                  <a:pt x="324" y="146"/>
                  <a:pt x="322" y="143"/>
                </a:cubicBezTo>
                <a:cubicBezTo>
                  <a:pt x="312" y="129"/>
                  <a:pt x="319" y="141"/>
                  <a:pt x="300" y="135"/>
                </a:cubicBezTo>
                <a:cubicBezTo>
                  <a:pt x="292" y="136"/>
                  <a:pt x="279" y="137"/>
                  <a:pt x="270" y="139"/>
                </a:cubicBezTo>
                <a:cubicBezTo>
                  <a:pt x="261" y="141"/>
                  <a:pt x="254" y="149"/>
                  <a:pt x="246" y="147"/>
                </a:cubicBezTo>
                <a:cubicBezTo>
                  <a:pt x="239" y="136"/>
                  <a:pt x="231" y="135"/>
                  <a:pt x="222" y="126"/>
                </a:cubicBezTo>
                <a:cubicBezTo>
                  <a:pt x="218" y="113"/>
                  <a:pt x="226" y="102"/>
                  <a:pt x="218" y="91"/>
                </a:cubicBezTo>
                <a:cubicBezTo>
                  <a:pt x="231" y="87"/>
                  <a:pt x="230" y="85"/>
                  <a:pt x="240" y="75"/>
                </a:cubicBezTo>
                <a:cubicBezTo>
                  <a:pt x="242" y="69"/>
                  <a:pt x="244" y="63"/>
                  <a:pt x="246" y="57"/>
                </a:cubicBezTo>
                <a:cubicBezTo>
                  <a:pt x="247" y="54"/>
                  <a:pt x="249" y="48"/>
                  <a:pt x="249" y="48"/>
                </a:cubicBezTo>
                <a:cubicBezTo>
                  <a:pt x="238" y="32"/>
                  <a:pt x="252" y="33"/>
                  <a:pt x="267" y="30"/>
                </a:cubicBezTo>
                <a:cubicBezTo>
                  <a:pt x="274" y="9"/>
                  <a:pt x="273" y="6"/>
                  <a:pt x="273" y="21"/>
                </a:cubicBezTo>
                <a:cubicBezTo>
                  <a:pt x="278" y="29"/>
                  <a:pt x="260" y="25"/>
                  <a:pt x="270" y="25"/>
                </a:cubicBezTo>
                <a:cubicBezTo>
                  <a:pt x="260" y="25"/>
                  <a:pt x="278" y="27"/>
                  <a:pt x="270" y="21"/>
                </a:cubicBezTo>
                <a:cubicBezTo>
                  <a:pt x="263" y="15"/>
                  <a:pt x="252" y="15"/>
                  <a:pt x="243" y="12"/>
                </a:cubicBezTo>
                <a:cubicBezTo>
                  <a:pt x="240" y="11"/>
                  <a:pt x="232" y="13"/>
                  <a:pt x="232" y="13"/>
                </a:cubicBezTo>
                <a:cubicBezTo>
                  <a:pt x="228" y="26"/>
                  <a:pt x="227" y="29"/>
                  <a:pt x="213" y="24"/>
                </a:cubicBezTo>
                <a:cubicBezTo>
                  <a:pt x="208" y="8"/>
                  <a:pt x="187" y="9"/>
                  <a:pt x="174" y="0"/>
                </a:cubicBezTo>
                <a:cubicBezTo>
                  <a:pt x="158" y="5"/>
                  <a:pt x="160" y="18"/>
                  <a:pt x="147" y="27"/>
                </a:cubicBezTo>
                <a:cubicBezTo>
                  <a:pt x="129" y="21"/>
                  <a:pt x="138" y="33"/>
                  <a:pt x="129" y="42"/>
                </a:cubicBezTo>
                <a:cubicBezTo>
                  <a:pt x="125" y="46"/>
                  <a:pt x="113" y="49"/>
                  <a:pt x="108" y="51"/>
                </a:cubicBezTo>
                <a:cubicBezTo>
                  <a:pt x="101" y="61"/>
                  <a:pt x="96" y="65"/>
                  <a:pt x="90" y="75"/>
                </a:cubicBezTo>
                <a:cubicBezTo>
                  <a:pt x="86" y="81"/>
                  <a:pt x="78" y="93"/>
                  <a:pt x="78" y="93"/>
                </a:cubicBezTo>
                <a:cubicBezTo>
                  <a:pt x="76" y="103"/>
                  <a:pt x="61" y="121"/>
                  <a:pt x="69" y="105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s-PE"/>
          </a:p>
        </p:txBody>
      </p:sp>
      <p:sp>
        <p:nvSpPr>
          <p:cNvPr id="50" name="Arequipa"/>
          <p:cNvSpPr>
            <a:spLocks/>
          </p:cNvSpPr>
          <p:nvPr/>
        </p:nvSpPr>
        <p:spPr bwMode="auto">
          <a:xfrm>
            <a:off x="6107383" y="5191777"/>
            <a:ext cx="1131888" cy="692150"/>
          </a:xfrm>
          <a:custGeom>
            <a:avLst/>
            <a:gdLst>
              <a:gd name="T0" fmla="*/ 1198286345 w 1457"/>
              <a:gd name="T1" fmla="*/ 1240317511 h 954"/>
              <a:gd name="T2" fmla="*/ 1198286345 w 1457"/>
              <a:gd name="T3" fmla="*/ 1240317511 h 954"/>
              <a:gd name="T4" fmla="*/ 1198286345 w 1457"/>
              <a:gd name="T5" fmla="*/ 1240317511 h 954"/>
              <a:gd name="T6" fmla="*/ 1198286345 w 1457"/>
              <a:gd name="T7" fmla="*/ 1240317511 h 954"/>
              <a:gd name="T8" fmla="*/ 1198286345 w 1457"/>
              <a:gd name="T9" fmla="*/ 1240317511 h 954"/>
              <a:gd name="T10" fmla="*/ 1198286345 w 1457"/>
              <a:gd name="T11" fmla="*/ 1240317511 h 954"/>
              <a:gd name="T12" fmla="*/ 1198286345 w 1457"/>
              <a:gd name="T13" fmla="*/ 1240317511 h 954"/>
              <a:gd name="T14" fmla="*/ 1198286345 w 1457"/>
              <a:gd name="T15" fmla="*/ 1240317511 h 954"/>
              <a:gd name="T16" fmla="*/ 1198286345 w 1457"/>
              <a:gd name="T17" fmla="*/ 1240317511 h 954"/>
              <a:gd name="T18" fmla="*/ 1198286345 w 1457"/>
              <a:gd name="T19" fmla="*/ 1240317511 h 954"/>
              <a:gd name="T20" fmla="*/ 1198286345 w 1457"/>
              <a:gd name="T21" fmla="*/ 1240317511 h 954"/>
              <a:gd name="T22" fmla="*/ 1198286345 w 1457"/>
              <a:gd name="T23" fmla="*/ 1240317511 h 954"/>
              <a:gd name="T24" fmla="*/ 1198286345 w 1457"/>
              <a:gd name="T25" fmla="*/ 1240317511 h 954"/>
              <a:gd name="T26" fmla="*/ 1198286345 w 1457"/>
              <a:gd name="T27" fmla="*/ 1240317511 h 954"/>
              <a:gd name="T28" fmla="*/ 1198286345 w 1457"/>
              <a:gd name="T29" fmla="*/ 1240317511 h 954"/>
              <a:gd name="T30" fmla="*/ 1198286345 w 1457"/>
              <a:gd name="T31" fmla="*/ 1240317511 h 954"/>
              <a:gd name="T32" fmla="*/ 1198286345 w 1457"/>
              <a:gd name="T33" fmla="*/ 1240317511 h 954"/>
              <a:gd name="T34" fmla="*/ 1198286345 w 1457"/>
              <a:gd name="T35" fmla="*/ 1240317511 h 954"/>
              <a:gd name="T36" fmla="*/ 1198286345 w 1457"/>
              <a:gd name="T37" fmla="*/ 1240317511 h 954"/>
              <a:gd name="T38" fmla="*/ 1198286345 w 1457"/>
              <a:gd name="T39" fmla="*/ 1240317511 h 954"/>
              <a:gd name="T40" fmla="*/ 1198286345 w 1457"/>
              <a:gd name="T41" fmla="*/ 1240317511 h 954"/>
              <a:gd name="T42" fmla="*/ 1198286345 w 1457"/>
              <a:gd name="T43" fmla="*/ 1240317511 h 954"/>
              <a:gd name="T44" fmla="*/ 1198286345 w 1457"/>
              <a:gd name="T45" fmla="*/ 1240317511 h 954"/>
              <a:gd name="T46" fmla="*/ 1198286345 w 1457"/>
              <a:gd name="T47" fmla="*/ 1240317511 h 954"/>
              <a:gd name="T48" fmla="*/ 1198286345 w 1457"/>
              <a:gd name="T49" fmla="*/ 1240317511 h 954"/>
              <a:gd name="T50" fmla="*/ 1198286345 w 1457"/>
              <a:gd name="T51" fmla="*/ 1240317511 h 954"/>
              <a:gd name="T52" fmla="*/ 1198286345 w 1457"/>
              <a:gd name="T53" fmla="*/ 1240317511 h 954"/>
              <a:gd name="T54" fmla="*/ 1198286345 w 1457"/>
              <a:gd name="T55" fmla="*/ 1240317511 h 954"/>
              <a:gd name="T56" fmla="*/ 1198286345 w 1457"/>
              <a:gd name="T57" fmla="*/ 1240317511 h 954"/>
              <a:gd name="T58" fmla="*/ 1198286345 w 1457"/>
              <a:gd name="T59" fmla="*/ 1240317511 h 954"/>
              <a:gd name="T60" fmla="*/ 1198286345 w 1457"/>
              <a:gd name="T61" fmla="*/ 1240317511 h 954"/>
              <a:gd name="T62" fmla="*/ 1198286345 w 1457"/>
              <a:gd name="T63" fmla="*/ 1240317511 h 954"/>
              <a:gd name="T64" fmla="*/ 1198286345 w 1457"/>
              <a:gd name="T65" fmla="*/ 1240317511 h 954"/>
              <a:gd name="T66" fmla="*/ 1198286345 w 1457"/>
              <a:gd name="T67" fmla="*/ 1240317511 h 954"/>
              <a:gd name="T68" fmla="*/ 1198286345 w 1457"/>
              <a:gd name="T69" fmla="*/ 1240317511 h 954"/>
              <a:gd name="T70" fmla="*/ 1198286345 w 1457"/>
              <a:gd name="T71" fmla="*/ 1240317511 h 954"/>
              <a:gd name="T72" fmla="*/ 1198286345 w 1457"/>
              <a:gd name="T73" fmla="*/ 1240317511 h 954"/>
              <a:gd name="T74" fmla="*/ 1198286345 w 1457"/>
              <a:gd name="T75" fmla="*/ 1240317511 h 954"/>
              <a:gd name="T76" fmla="*/ 1198286345 w 1457"/>
              <a:gd name="T77" fmla="*/ 1240317511 h 954"/>
              <a:gd name="T78" fmla="*/ 1198286345 w 1457"/>
              <a:gd name="T79" fmla="*/ 1240317511 h 954"/>
              <a:gd name="T80" fmla="*/ 1198286345 w 1457"/>
              <a:gd name="T81" fmla="*/ 1240317511 h 954"/>
              <a:gd name="T82" fmla="*/ 1198286345 w 1457"/>
              <a:gd name="T83" fmla="*/ 1240317511 h 954"/>
              <a:gd name="T84" fmla="*/ 1198286345 w 1457"/>
              <a:gd name="T85" fmla="*/ 1240317511 h 954"/>
              <a:gd name="T86" fmla="*/ 1198286345 w 1457"/>
              <a:gd name="T87" fmla="*/ 1240317511 h 954"/>
              <a:gd name="T88" fmla="*/ 1198286345 w 1457"/>
              <a:gd name="T89" fmla="*/ 1240317511 h 95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457"/>
              <a:gd name="T136" fmla="*/ 0 h 954"/>
              <a:gd name="T137" fmla="*/ 1457 w 1457"/>
              <a:gd name="T138" fmla="*/ 954 h 95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457" h="954">
                <a:moveTo>
                  <a:pt x="117" y="150"/>
                </a:moveTo>
                <a:cubicBezTo>
                  <a:pt x="98" y="147"/>
                  <a:pt x="87" y="147"/>
                  <a:pt x="69" y="153"/>
                </a:cubicBezTo>
                <a:cubicBezTo>
                  <a:pt x="65" y="165"/>
                  <a:pt x="62" y="189"/>
                  <a:pt x="51" y="198"/>
                </a:cubicBezTo>
                <a:cubicBezTo>
                  <a:pt x="46" y="203"/>
                  <a:pt x="33" y="210"/>
                  <a:pt x="33" y="210"/>
                </a:cubicBezTo>
                <a:cubicBezTo>
                  <a:pt x="28" y="226"/>
                  <a:pt x="14" y="242"/>
                  <a:pt x="0" y="252"/>
                </a:cubicBezTo>
                <a:cubicBezTo>
                  <a:pt x="4" y="264"/>
                  <a:pt x="6" y="269"/>
                  <a:pt x="18" y="273"/>
                </a:cubicBezTo>
                <a:cubicBezTo>
                  <a:pt x="27" y="287"/>
                  <a:pt x="38" y="284"/>
                  <a:pt x="51" y="297"/>
                </a:cubicBezTo>
                <a:cubicBezTo>
                  <a:pt x="80" y="326"/>
                  <a:pt x="133" y="344"/>
                  <a:pt x="171" y="354"/>
                </a:cubicBezTo>
                <a:cubicBezTo>
                  <a:pt x="177" y="358"/>
                  <a:pt x="183" y="362"/>
                  <a:pt x="189" y="366"/>
                </a:cubicBezTo>
                <a:cubicBezTo>
                  <a:pt x="192" y="368"/>
                  <a:pt x="198" y="372"/>
                  <a:pt x="198" y="372"/>
                </a:cubicBezTo>
                <a:cubicBezTo>
                  <a:pt x="223" y="410"/>
                  <a:pt x="219" y="407"/>
                  <a:pt x="270" y="411"/>
                </a:cubicBezTo>
                <a:cubicBezTo>
                  <a:pt x="279" y="414"/>
                  <a:pt x="288" y="417"/>
                  <a:pt x="297" y="420"/>
                </a:cubicBezTo>
                <a:cubicBezTo>
                  <a:pt x="303" y="422"/>
                  <a:pt x="308" y="434"/>
                  <a:pt x="312" y="438"/>
                </a:cubicBezTo>
                <a:cubicBezTo>
                  <a:pt x="317" y="444"/>
                  <a:pt x="330" y="439"/>
                  <a:pt x="336" y="443"/>
                </a:cubicBezTo>
                <a:cubicBezTo>
                  <a:pt x="342" y="447"/>
                  <a:pt x="345" y="458"/>
                  <a:pt x="351" y="465"/>
                </a:cubicBezTo>
                <a:cubicBezTo>
                  <a:pt x="363" y="483"/>
                  <a:pt x="357" y="482"/>
                  <a:pt x="372" y="486"/>
                </a:cubicBezTo>
                <a:cubicBezTo>
                  <a:pt x="380" y="488"/>
                  <a:pt x="396" y="492"/>
                  <a:pt x="396" y="492"/>
                </a:cubicBezTo>
                <a:cubicBezTo>
                  <a:pt x="408" y="510"/>
                  <a:pt x="417" y="520"/>
                  <a:pt x="438" y="525"/>
                </a:cubicBezTo>
                <a:cubicBezTo>
                  <a:pt x="457" y="544"/>
                  <a:pt x="465" y="541"/>
                  <a:pt x="495" y="543"/>
                </a:cubicBezTo>
                <a:cubicBezTo>
                  <a:pt x="518" y="549"/>
                  <a:pt x="533" y="554"/>
                  <a:pt x="552" y="567"/>
                </a:cubicBezTo>
                <a:cubicBezTo>
                  <a:pt x="557" y="571"/>
                  <a:pt x="564" y="571"/>
                  <a:pt x="570" y="573"/>
                </a:cubicBezTo>
                <a:cubicBezTo>
                  <a:pt x="578" y="576"/>
                  <a:pt x="594" y="579"/>
                  <a:pt x="594" y="579"/>
                </a:cubicBezTo>
                <a:cubicBezTo>
                  <a:pt x="596" y="582"/>
                  <a:pt x="600" y="584"/>
                  <a:pt x="600" y="588"/>
                </a:cubicBezTo>
                <a:cubicBezTo>
                  <a:pt x="600" y="594"/>
                  <a:pt x="594" y="606"/>
                  <a:pt x="594" y="606"/>
                </a:cubicBezTo>
                <a:cubicBezTo>
                  <a:pt x="603" y="633"/>
                  <a:pt x="655" y="620"/>
                  <a:pt x="672" y="621"/>
                </a:cubicBezTo>
                <a:cubicBezTo>
                  <a:pt x="682" y="627"/>
                  <a:pt x="686" y="637"/>
                  <a:pt x="696" y="642"/>
                </a:cubicBezTo>
                <a:cubicBezTo>
                  <a:pt x="718" y="653"/>
                  <a:pt x="742" y="670"/>
                  <a:pt x="762" y="683"/>
                </a:cubicBezTo>
                <a:cubicBezTo>
                  <a:pt x="777" y="691"/>
                  <a:pt x="774" y="688"/>
                  <a:pt x="782" y="693"/>
                </a:cubicBezTo>
                <a:cubicBezTo>
                  <a:pt x="790" y="698"/>
                  <a:pt x="792" y="707"/>
                  <a:pt x="808" y="713"/>
                </a:cubicBezTo>
                <a:cubicBezTo>
                  <a:pt x="824" y="719"/>
                  <a:pt x="860" y="722"/>
                  <a:pt x="880" y="729"/>
                </a:cubicBezTo>
                <a:cubicBezTo>
                  <a:pt x="900" y="736"/>
                  <a:pt x="916" y="747"/>
                  <a:pt x="928" y="755"/>
                </a:cubicBezTo>
                <a:cubicBezTo>
                  <a:pt x="937" y="764"/>
                  <a:pt x="954" y="777"/>
                  <a:pt x="954" y="777"/>
                </a:cubicBezTo>
                <a:cubicBezTo>
                  <a:pt x="955" y="780"/>
                  <a:pt x="960" y="800"/>
                  <a:pt x="966" y="804"/>
                </a:cubicBezTo>
                <a:cubicBezTo>
                  <a:pt x="971" y="807"/>
                  <a:pt x="978" y="808"/>
                  <a:pt x="984" y="810"/>
                </a:cubicBezTo>
                <a:cubicBezTo>
                  <a:pt x="987" y="811"/>
                  <a:pt x="993" y="813"/>
                  <a:pt x="993" y="813"/>
                </a:cubicBezTo>
                <a:cubicBezTo>
                  <a:pt x="1011" y="840"/>
                  <a:pt x="1009" y="837"/>
                  <a:pt x="1047" y="840"/>
                </a:cubicBezTo>
                <a:cubicBezTo>
                  <a:pt x="1067" y="847"/>
                  <a:pt x="1080" y="870"/>
                  <a:pt x="1095" y="885"/>
                </a:cubicBezTo>
                <a:cubicBezTo>
                  <a:pt x="1110" y="895"/>
                  <a:pt x="1128" y="907"/>
                  <a:pt x="1138" y="911"/>
                </a:cubicBezTo>
                <a:cubicBezTo>
                  <a:pt x="1148" y="915"/>
                  <a:pt x="1147" y="905"/>
                  <a:pt x="1152" y="906"/>
                </a:cubicBezTo>
                <a:cubicBezTo>
                  <a:pt x="1182" y="916"/>
                  <a:pt x="1136" y="899"/>
                  <a:pt x="1170" y="918"/>
                </a:cubicBezTo>
                <a:cubicBezTo>
                  <a:pt x="1176" y="921"/>
                  <a:pt x="1188" y="924"/>
                  <a:pt x="1188" y="924"/>
                </a:cubicBezTo>
                <a:cubicBezTo>
                  <a:pt x="1197" y="930"/>
                  <a:pt x="1219" y="953"/>
                  <a:pt x="1227" y="954"/>
                </a:cubicBezTo>
                <a:cubicBezTo>
                  <a:pt x="1223" y="943"/>
                  <a:pt x="1223" y="936"/>
                  <a:pt x="1236" y="930"/>
                </a:cubicBezTo>
                <a:cubicBezTo>
                  <a:pt x="1242" y="927"/>
                  <a:pt x="1248" y="926"/>
                  <a:pt x="1254" y="924"/>
                </a:cubicBezTo>
                <a:cubicBezTo>
                  <a:pt x="1257" y="923"/>
                  <a:pt x="1263" y="921"/>
                  <a:pt x="1263" y="921"/>
                </a:cubicBezTo>
                <a:cubicBezTo>
                  <a:pt x="1265" y="917"/>
                  <a:pt x="1272" y="908"/>
                  <a:pt x="1272" y="903"/>
                </a:cubicBezTo>
                <a:cubicBezTo>
                  <a:pt x="1271" y="895"/>
                  <a:pt x="1282" y="881"/>
                  <a:pt x="1282" y="881"/>
                </a:cubicBezTo>
                <a:cubicBezTo>
                  <a:pt x="1282" y="875"/>
                  <a:pt x="1303" y="870"/>
                  <a:pt x="1296" y="861"/>
                </a:cubicBezTo>
                <a:cubicBezTo>
                  <a:pt x="1289" y="852"/>
                  <a:pt x="1254" y="840"/>
                  <a:pt x="1242" y="828"/>
                </a:cubicBezTo>
                <a:cubicBezTo>
                  <a:pt x="1231" y="813"/>
                  <a:pt x="1227" y="808"/>
                  <a:pt x="1224" y="789"/>
                </a:cubicBezTo>
                <a:cubicBezTo>
                  <a:pt x="1222" y="778"/>
                  <a:pt x="1234" y="776"/>
                  <a:pt x="1236" y="771"/>
                </a:cubicBezTo>
                <a:cubicBezTo>
                  <a:pt x="1238" y="766"/>
                  <a:pt x="1232" y="761"/>
                  <a:pt x="1236" y="756"/>
                </a:cubicBezTo>
                <a:cubicBezTo>
                  <a:pt x="1245" y="750"/>
                  <a:pt x="1263" y="741"/>
                  <a:pt x="1263" y="741"/>
                </a:cubicBezTo>
                <a:cubicBezTo>
                  <a:pt x="1281" y="746"/>
                  <a:pt x="1288" y="751"/>
                  <a:pt x="1305" y="747"/>
                </a:cubicBezTo>
                <a:cubicBezTo>
                  <a:pt x="1304" y="741"/>
                  <a:pt x="1303" y="735"/>
                  <a:pt x="1302" y="729"/>
                </a:cubicBezTo>
                <a:cubicBezTo>
                  <a:pt x="1300" y="723"/>
                  <a:pt x="1296" y="711"/>
                  <a:pt x="1296" y="711"/>
                </a:cubicBezTo>
                <a:cubicBezTo>
                  <a:pt x="1297" y="707"/>
                  <a:pt x="1296" y="702"/>
                  <a:pt x="1299" y="699"/>
                </a:cubicBezTo>
                <a:cubicBezTo>
                  <a:pt x="1310" y="686"/>
                  <a:pt x="1358" y="656"/>
                  <a:pt x="1374" y="651"/>
                </a:cubicBezTo>
                <a:cubicBezTo>
                  <a:pt x="1394" y="654"/>
                  <a:pt x="1398" y="656"/>
                  <a:pt x="1404" y="675"/>
                </a:cubicBezTo>
                <a:cubicBezTo>
                  <a:pt x="1411" y="649"/>
                  <a:pt x="1415" y="640"/>
                  <a:pt x="1396" y="627"/>
                </a:cubicBezTo>
                <a:cubicBezTo>
                  <a:pt x="1387" y="599"/>
                  <a:pt x="1411" y="604"/>
                  <a:pt x="1428" y="600"/>
                </a:cubicBezTo>
                <a:cubicBezTo>
                  <a:pt x="1448" y="587"/>
                  <a:pt x="1444" y="571"/>
                  <a:pt x="1437" y="549"/>
                </a:cubicBezTo>
                <a:cubicBezTo>
                  <a:pt x="1440" y="538"/>
                  <a:pt x="1452" y="519"/>
                  <a:pt x="1452" y="519"/>
                </a:cubicBezTo>
                <a:cubicBezTo>
                  <a:pt x="1453" y="507"/>
                  <a:pt x="1457" y="477"/>
                  <a:pt x="1454" y="467"/>
                </a:cubicBezTo>
                <a:cubicBezTo>
                  <a:pt x="1451" y="457"/>
                  <a:pt x="1436" y="463"/>
                  <a:pt x="1431" y="456"/>
                </a:cubicBezTo>
                <a:cubicBezTo>
                  <a:pt x="1427" y="448"/>
                  <a:pt x="1422" y="435"/>
                  <a:pt x="1422" y="425"/>
                </a:cubicBezTo>
                <a:cubicBezTo>
                  <a:pt x="1422" y="415"/>
                  <a:pt x="1427" y="403"/>
                  <a:pt x="1428" y="393"/>
                </a:cubicBezTo>
                <a:cubicBezTo>
                  <a:pt x="1429" y="384"/>
                  <a:pt x="1428" y="375"/>
                  <a:pt x="1431" y="366"/>
                </a:cubicBezTo>
                <a:cubicBezTo>
                  <a:pt x="1432" y="362"/>
                  <a:pt x="1430" y="371"/>
                  <a:pt x="1428" y="367"/>
                </a:cubicBezTo>
                <a:cubicBezTo>
                  <a:pt x="1428" y="365"/>
                  <a:pt x="1426" y="367"/>
                  <a:pt x="1420" y="363"/>
                </a:cubicBezTo>
                <a:cubicBezTo>
                  <a:pt x="1415" y="356"/>
                  <a:pt x="1402" y="330"/>
                  <a:pt x="1396" y="325"/>
                </a:cubicBezTo>
                <a:cubicBezTo>
                  <a:pt x="1400" y="315"/>
                  <a:pt x="1384" y="339"/>
                  <a:pt x="1383" y="336"/>
                </a:cubicBezTo>
                <a:cubicBezTo>
                  <a:pt x="1380" y="329"/>
                  <a:pt x="1397" y="303"/>
                  <a:pt x="1392" y="297"/>
                </a:cubicBezTo>
                <a:cubicBezTo>
                  <a:pt x="1387" y="292"/>
                  <a:pt x="1366" y="310"/>
                  <a:pt x="1359" y="309"/>
                </a:cubicBezTo>
                <a:cubicBezTo>
                  <a:pt x="1351" y="307"/>
                  <a:pt x="1346" y="300"/>
                  <a:pt x="1346" y="283"/>
                </a:cubicBezTo>
                <a:cubicBezTo>
                  <a:pt x="1346" y="266"/>
                  <a:pt x="1357" y="221"/>
                  <a:pt x="1359" y="204"/>
                </a:cubicBezTo>
                <a:cubicBezTo>
                  <a:pt x="1358" y="196"/>
                  <a:pt x="1361" y="186"/>
                  <a:pt x="1356" y="180"/>
                </a:cubicBezTo>
                <a:cubicBezTo>
                  <a:pt x="1352" y="175"/>
                  <a:pt x="1333" y="161"/>
                  <a:pt x="1324" y="161"/>
                </a:cubicBezTo>
                <a:cubicBezTo>
                  <a:pt x="1315" y="161"/>
                  <a:pt x="1308" y="177"/>
                  <a:pt x="1300" y="177"/>
                </a:cubicBezTo>
                <a:cubicBezTo>
                  <a:pt x="1292" y="177"/>
                  <a:pt x="1281" y="167"/>
                  <a:pt x="1275" y="162"/>
                </a:cubicBezTo>
                <a:cubicBezTo>
                  <a:pt x="1271" y="156"/>
                  <a:pt x="1267" y="150"/>
                  <a:pt x="1263" y="144"/>
                </a:cubicBezTo>
                <a:cubicBezTo>
                  <a:pt x="1261" y="141"/>
                  <a:pt x="1257" y="135"/>
                  <a:pt x="1257" y="135"/>
                </a:cubicBezTo>
                <a:cubicBezTo>
                  <a:pt x="1240" y="141"/>
                  <a:pt x="1249" y="157"/>
                  <a:pt x="1233" y="165"/>
                </a:cubicBezTo>
                <a:cubicBezTo>
                  <a:pt x="1226" y="169"/>
                  <a:pt x="1220" y="180"/>
                  <a:pt x="1212" y="183"/>
                </a:cubicBezTo>
                <a:cubicBezTo>
                  <a:pt x="1190" y="191"/>
                  <a:pt x="1188" y="171"/>
                  <a:pt x="1150" y="169"/>
                </a:cubicBezTo>
                <a:cubicBezTo>
                  <a:pt x="1147" y="167"/>
                  <a:pt x="1136" y="180"/>
                  <a:pt x="1134" y="177"/>
                </a:cubicBezTo>
                <a:cubicBezTo>
                  <a:pt x="1131" y="172"/>
                  <a:pt x="1128" y="159"/>
                  <a:pt x="1128" y="159"/>
                </a:cubicBezTo>
                <a:cubicBezTo>
                  <a:pt x="1132" y="147"/>
                  <a:pt x="1140" y="144"/>
                  <a:pt x="1149" y="135"/>
                </a:cubicBezTo>
                <a:cubicBezTo>
                  <a:pt x="1151" y="128"/>
                  <a:pt x="1150" y="119"/>
                  <a:pt x="1146" y="115"/>
                </a:cubicBezTo>
                <a:cubicBezTo>
                  <a:pt x="1142" y="111"/>
                  <a:pt x="1133" y="123"/>
                  <a:pt x="1125" y="111"/>
                </a:cubicBezTo>
                <a:cubicBezTo>
                  <a:pt x="1110" y="89"/>
                  <a:pt x="1121" y="54"/>
                  <a:pt x="1098" y="39"/>
                </a:cubicBezTo>
                <a:cubicBezTo>
                  <a:pt x="1086" y="22"/>
                  <a:pt x="1072" y="17"/>
                  <a:pt x="1053" y="12"/>
                </a:cubicBezTo>
                <a:cubicBezTo>
                  <a:pt x="1059" y="43"/>
                  <a:pt x="1058" y="49"/>
                  <a:pt x="1056" y="87"/>
                </a:cubicBezTo>
                <a:cubicBezTo>
                  <a:pt x="1045" y="86"/>
                  <a:pt x="1031" y="89"/>
                  <a:pt x="1023" y="81"/>
                </a:cubicBezTo>
                <a:cubicBezTo>
                  <a:pt x="1016" y="78"/>
                  <a:pt x="1025" y="61"/>
                  <a:pt x="1022" y="57"/>
                </a:cubicBezTo>
                <a:cubicBezTo>
                  <a:pt x="1019" y="53"/>
                  <a:pt x="1010" y="55"/>
                  <a:pt x="1002" y="57"/>
                </a:cubicBezTo>
                <a:cubicBezTo>
                  <a:pt x="992" y="60"/>
                  <a:pt x="985" y="66"/>
                  <a:pt x="975" y="69"/>
                </a:cubicBezTo>
                <a:cubicBezTo>
                  <a:pt x="965" y="69"/>
                  <a:pt x="942" y="69"/>
                  <a:pt x="932" y="65"/>
                </a:cubicBezTo>
                <a:cubicBezTo>
                  <a:pt x="922" y="61"/>
                  <a:pt x="923" y="51"/>
                  <a:pt x="912" y="42"/>
                </a:cubicBezTo>
                <a:cubicBezTo>
                  <a:pt x="880" y="10"/>
                  <a:pt x="924" y="6"/>
                  <a:pt x="867" y="12"/>
                </a:cubicBezTo>
                <a:cubicBezTo>
                  <a:pt x="855" y="9"/>
                  <a:pt x="849" y="6"/>
                  <a:pt x="844" y="7"/>
                </a:cubicBezTo>
                <a:cubicBezTo>
                  <a:pt x="839" y="8"/>
                  <a:pt x="840" y="22"/>
                  <a:pt x="834" y="21"/>
                </a:cubicBezTo>
                <a:cubicBezTo>
                  <a:pt x="826" y="9"/>
                  <a:pt x="822" y="4"/>
                  <a:pt x="807" y="0"/>
                </a:cubicBezTo>
                <a:cubicBezTo>
                  <a:pt x="793" y="5"/>
                  <a:pt x="799" y="6"/>
                  <a:pt x="788" y="17"/>
                </a:cubicBezTo>
                <a:cubicBezTo>
                  <a:pt x="785" y="36"/>
                  <a:pt x="764" y="35"/>
                  <a:pt x="759" y="51"/>
                </a:cubicBezTo>
                <a:cubicBezTo>
                  <a:pt x="752" y="56"/>
                  <a:pt x="749" y="31"/>
                  <a:pt x="744" y="31"/>
                </a:cubicBezTo>
                <a:cubicBezTo>
                  <a:pt x="739" y="31"/>
                  <a:pt x="733" y="41"/>
                  <a:pt x="729" y="48"/>
                </a:cubicBezTo>
                <a:cubicBezTo>
                  <a:pt x="724" y="56"/>
                  <a:pt x="717" y="75"/>
                  <a:pt x="717" y="75"/>
                </a:cubicBezTo>
                <a:cubicBezTo>
                  <a:pt x="720" y="92"/>
                  <a:pt x="725" y="107"/>
                  <a:pt x="729" y="123"/>
                </a:cubicBezTo>
                <a:cubicBezTo>
                  <a:pt x="708" y="164"/>
                  <a:pt x="726" y="200"/>
                  <a:pt x="669" y="207"/>
                </a:cubicBezTo>
                <a:cubicBezTo>
                  <a:pt x="655" y="202"/>
                  <a:pt x="654" y="207"/>
                  <a:pt x="642" y="213"/>
                </a:cubicBezTo>
                <a:cubicBezTo>
                  <a:pt x="636" y="216"/>
                  <a:pt x="624" y="219"/>
                  <a:pt x="624" y="219"/>
                </a:cubicBezTo>
                <a:cubicBezTo>
                  <a:pt x="615" y="233"/>
                  <a:pt x="610" y="244"/>
                  <a:pt x="594" y="249"/>
                </a:cubicBezTo>
                <a:cubicBezTo>
                  <a:pt x="566" y="246"/>
                  <a:pt x="563" y="239"/>
                  <a:pt x="540" y="231"/>
                </a:cubicBezTo>
                <a:cubicBezTo>
                  <a:pt x="531" y="232"/>
                  <a:pt x="522" y="232"/>
                  <a:pt x="513" y="234"/>
                </a:cubicBezTo>
                <a:cubicBezTo>
                  <a:pt x="507" y="235"/>
                  <a:pt x="495" y="240"/>
                  <a:pt x="495" y="240"/>
                </a:cubicBezTo>
                <a:cubicBezTo>
                  <a:pt x="485" y="250"/>
                  <a:pt x="482" y="257"/>
                  <a:pt x="468" y="252"/>
                </a:cubicBezTo>
                <a:cubicBezTo>
                  <a:pt x="459" y="251"/>
                  <a:pt x="453" y="224"/>
                  <a:pt x="446" y="221"/>
                </a:cubicBezTo>
                <a:cubicBezTo>
                  <a:pt x="439" y="218"/>
                  <a:pt x="432" y="223"/>
                  <a:pt x="426" y="231"/>
                </a:cubicBezTo>
                <a:cubicBezTo>
                  <a:pt x="404" y="242"/>
                  <a:pt x="419" y="253"/>
                  <a:pt x="408" y="270"/>
                </a:cubicBezTo>
                <a:cubicBezTo>
                  <a:pt x="403" y="279"/>
                  <a:pt x="402" y="285"/>
                  <a:pt x="398" y="289"/>
                </a:cubicBezTo>
                <a:cubicBezTo>
                  <a:pt x="394" y="293"/>
                  <a:pt x="389" y="290"/>
                  <a:pt x="382" y="295"/>
                </a:cubicBezTo>
                <a:cubicBezTo>
                  <a:pt x="375" y="300"/>
                  <a:pt x="364" y="318"/>
                  <a:pt x="358" y="317"/>
                </a:cubicBezTo>
                <a:cubicBezTo>
                  <a:pt x="352" y="316"/>
                  <a:pt x="350" y="288"/>
                  <a:pt x="348" y="288"/>
                </a:cubicBezTo>
                <a:cubicBezTo>
                  <a:pt x="343" y="291"/>
                  <a:pt x="350" y="322"/>
                  <a:pt x="348" y="315"/>
                </a:cubicBezTo>
                <a:cubicBezTo>
                  <a:pt x="342" y="291"/>
                  <a:pt x="360" y="255"/>
                  <a:pt x="333" y="246"/>
                </a:cubicBezTo>
                <a:cubicBezTo>
                  <a:pt x="321" y="249"/>
                  <a:pt x="320" y="246"/>
                  <a:pt x="315" y="258"/>
                </a:cubicBezTo>
                <a:cubicBezTo>
                  <a:pt x="312" y="264"/>
                  <a:pt x="309" y="276"/>
                  <a:pt x="309" y="276"/>
                </a:cubicBezTo>
                <a:cubicBezTo>
                  <a:pt x="304" y="276"/>
                  <a:pt x="280" y="281"/>
                  <a:pt x="272" y="273"/>
                </a:cubicBezTo>
                <a:cubicBezTo>
                  <a:pt x="264" y="265"/>
                  <a:pt x="266" y="238"/>
                  <a:pt x="261" y="228"/>
                </a:cubicBezTo>
                <a:cubicBezTo>
                  <a:pt x="260" y="227"/>
                  <a:pt x="243" y="214"/>
                  <a:pt x="240" y="213"/>
                </a:cubicBezTo>
                <a:cubicBezTo>
                  <a:pt x="234" y="210"/>
                  <a:pt x="222" y="207"/>
                  <a:pt x="222" y="207"/>
                </a:cubicBezTo>
                <a:cubicBezTo>
                  <a:pt x="227" y="184"/>
                  <a:pt x="215" y="171"/>
                  <a:pt x="192" y="165"/>
                </a:cubicBezTo>
                <a:cubicBezTo>
                  <a:pt x="174" y="153"/>
                  <a:pt x="142" y="153"/>
                  <a:pt x="120" y="150"/>
                </a:cubicBezTo>
                <a:cubicBezTo>
                  <a:pt x="106" y="152"/>
                  <a:pt x="91" y="154"/>
                  <a:pt x="105" y="168"/>
                </a:cubicBezTo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51" name="SanMartin"/>
          <p:cNvSpPr>
            <a:spLocks/>
          </p:cNvSpPr>
          <p:nvPr/>
        </p:nvSpPr>
        <p:spPr bwMode="auto">
          <a:xfrm>
            <a:off x="5369196" y="2797827"/>
            <a:ext cx="642937" cy="868362"/>
          </a:xfrm>
          <a:custGeom>
            <a:avLst/>
            <a:gdLst>
              <a:gd name="T0" fmla="*/ 1202590200 w 825"/>
              <a:gd name="T1" fmla="*/ 1241485149 h 1197"/>
              <a:gd name="T2" fmla="*/ 1202590200 w 825"/>
              <a:gd name="T3" fmla="*/ 1241485149 h 1197"/>
              <a:gd name="T4" fmla="*/ 1202590200 w 825"/>
              <a:gd name="T5" fmla="*/ 1241485149 h 1197"/>
              <a:gd name="T6" fmla="*/ 1202590200 w 825"/>
              <a:gd name="T7" fmla="*/ 1241485149 h 1197"/>
              <a:gd name="T8" fmla="*/ 1202590200 w 825"/>
              <a:gd name="T9" fmla="*/ 1241485149 h 1197"/>
              <a:gd name="T10" fmla="*/ 1202590200 w 825"/>
              <a:gd name="T11" fmla="*/ 1241485149 h 1197"/>
              <a:gd name="T12" fmla="*/ 1202590200 w 825"/>
              <a:gd name="T13" fmla="*/ 1241485149 h 1197"/>
              <a:gd name="T14" fmla="*/ 1202590200 w 825"/>
              <a:gd name="T15" fmla="*/ 1241485149 h 1197"/>
              <a:gd name="T16" fmla="*/ 1202590200 w 825"/>
              <a:gd name="T17" fmla="*/ 1241485149 h 1197"/>
              <a:gd name="T18" fmla="*/ 1202590200 w 825"/>
              <a:gd name="T19" fmla="*/ 1241485149 h 1197"/>
              <a:gd name="T20" fmla="*/ 1202590200 w 825"/>
              <a:gd name="T21" fmla="*/ 1241485149 h 1197"/>
              <a:gd name="T22" fmla="*/ 1202590200 w 825"/>
              <a:gd name="T23" fmla="*/ 1241485149 h 1197"/>
              <a:gd name="T24" fmla="*/ 1202590200 w 825"/>
              <a:gd name="T25" fmla="*/ 1241485149 h 1197"/>
              <a:gd name="T26" fmla="*/ 1202590200 w 825"/>
              <a:gd name="T27" fmla="*/ 1241485149 h 1197"/>
              <a:gd name="T28" fmla="*/ 1202590200 w 825"/>
              <a:gd name="T29" fmla="*/ 1241485149 h 1197"/>
              <a:gd name="T30" fmla="*/ 1202590200 w 825"/>
              <a:gd name="T31" fmla="*/ 1241485149 h 1197"/>
              <a:gd name="T32" fmla="*/ 1202590200 w 825"/>
              <a:gd name="T33" fmla="*/ 1241485149 h 1197"/>
              <a:gd name="T34" fmla="*/ 1202590200 w 825"/>
              <a:gd name="T35" fmla="*/ 1241485149 h 1197"/>
              <a:gd name="T36" fmla="*/ 1202590200 w 825"/>
              <a:gd name="T37" fmla="*/ 1241485149 h 1197"/>
              <a:gd name="T38" fmla="*/ 1202590200 w 825"/>
              <a:gd name="T39" fmla="*/ 1241485149 h 1197"/>
              <a:gd name="T40" fmla="*/ 1202590200 w 825"/>
              <a:gd name="T41" fmla="*/ 1241485149 h 1197"/>
              <a:gd name="T42" fmla="*/ 1202590200 w 825"/>
              <a:gd name="T43" fmla="*/ 1241485149 h 1197"/>
              <a:gd name="T44" fmla="*/ 1202590200 w 825"/>
              <a:gd name="T45" fmla="*/ 1241485149 h 1197"/>
              <a:gd name="T46" fmla="*/ 1202590200 w 825"/>
              <a:gd name="T47" fmla="*/ 1241485149 h 1197"/>
              <a:gd name="T48" fmla="*/ 1202590200 w 825"/>
              <a:gd name="T49" fmla="*/ 1241485149 h 1197"/>
              <a:gd name="T50" fmla="*/ 1202590200 w 825"/>
              <a:gd name="T51" fmla="*/ 1241485149 h 1197"/>
              <a:gd name="T52" fmla="*/ 1202590200 w 825"/>
              <a:gd name="T53" fmla="*/ 1241485149 h 1197"/>
              <a:gd name="T54" fmla="*/ 1202590200 w 825"/>
              <a:gd name="T55" fmla="*/ 1241485149 h 1197"/>
              <a:gd name="T56" fmla="*/ 1202590200 w 825"/>
              <a:gd name="T57" fmla="*/ 1241485149 h 1197"/>
              <a:gd name="T58" fmla="*/ 1202590200 w 825"/>
              <a:gd name="T59" fmla="*/ 1241485149 h 1197"/>
              <a:gd name="T60" fmla="*/ 1202590200 w 825"/>
              <a:gd name="T61" fmla="*/ 1241485149 h 1197"/>
              <a:gd name="T62" fmla="*/ 1202590200 w 825"/>
              <a:gd name="T63" fmla="*/ 1241485149 h 1197"/>
              <a:gd name="T64" fmla="*/ 1202590200 w 825"/>
              <a:gd name="T65" fmla="*/ 1241485149 h 1197"/>
              <a:gd name="T66" fmla="*/ 1202590200 w 825"/>
              <a:gd name="T67" fmla="*/ 1241485149 h 1197"/>
              <a:gd name="T68" fmla="*/ 1202590200 w 825"/>
              <a:gd name="T69" fmla="*/ 1241485149 h 1197"/>
              <a:gd name="T70" fmla="*/ 1202590200 w 825"/>
              <a:gd name="T71" fmla="*/ 1241485149 h 1197"/>
              <a:gd name="T72" fmla="*/ 1202590200 w 825"/>
              <a:gd name="T73" fmla="*/ 1241485149 h 1197"/>
              <a:gd name="T74" fmla="*/ 1202590200 w 825"/>
              <a:gd name="T75" fmla="*/ 1241485149 h 1197"/>
              <a:gd name="T76" fmla="*/ 1202590200 w 825"/>
              <a:gd name="T77" fmla="*/ 1241485149 h 1197"/>
              <a:gd name="T78" fmla="*/ 1202590200 w 825"/>
              <a:gd name="T79" fmla="*/ 1241485149 h 1197"/>
              <a:gd name="T80" fmla="*/ 1202590200 w 825"/>
              <a:gd name="T81" fmla="*/ 1241485149 h 1197"/>
              <a:gd name="T82" fmla="*/ 1202590200 w 825"/>
              <a:gd name="T83" fmla="*/ 1241485149 h 1197"/>
              <a:gd name="T84" fmla="*/ 1202590200 w 825"/>
              <a:gd name="T85" fmla="*/ 1241485149 h 1197"/>
              <a:gd name="T86" fmla="*/ 1202590200 w 825"/>
              <a:gd name="T87" fmla="*/ 1241485149 h 1197"/>
              <a:gd name="T88" fmla="*/ 1202590200 w 825"/>
              <a:gd name="T89" fmla="*/ 1241485149 h 1197"/>
              <a:gd name="T90" fmla="*/ 1202590200 w 825"/>
              <a:gd name="T91" fmla="*/ 1241485149 h 1197"/>
              <a:gd name="T92" fmla="*/ 1202590200 w 825"/>
              <a:gd name="T93" fmla="*/ 1241485149 h 1197"/>
              <a:gd name="T94" fmla="*/ 1202590200 w 825"/>
              <a:gd name="T95" fmla="*/ 1241485149 h 1197"/>
              <a:gd name="T96" fmla="*/ 1202590200 w 825"/>
              <a:gd name="T97" fmla="*/ 1241485149 h 1197"/>
              <a:gd name="T98" fmla="*/ 1202590200 w 825"/>
              <a:gd name="T99" fmla="*/ 1241485149 h 1197"/>
              <a:gd name="T100" fmla="*/ 1202590200 w 825"/>
              <a:gd name="T101" fmla="*/ 1241485149 h 1197"/>
              <a:gd name="T102" fmla="*/ 1202590200 w 825"/>
              <a:gd name="T103" fmla="*/ 1241485149 h 1197"/>
              <a:gd name="T104" fmla="*/ 1202590200 w 825"/>
              <a:gd name="T105" fmla="*/ 1241485149 h 1197"/>
              <a:gd name="T106" fmla="*/ 1202590200 w 825"/>
              <a:gd name="T107" fmla="*/ 1241485149 h 1197"/>
              <a:gd name="T108" fmla="*/ 1202590200 w 825"/>
              <a:gd name="T109" fmla="*/ 1241485149 h 1197"/>
              <a:gd name="T110" fmla="*/ 1202590200 w 825"/>
              <a:gd name="T111" fmla="*/ 1241485149 h 1197"/>
              <a:gd name="T112" fmla="*/ 1202590200 w 825"/>
              <a:gd name="T113" fmla="*/ 1241485149 h 1197"/>
              <a:gd name="T114" fmla="*/ 1202590200 w 825"/>
              <a:gd name="T115" fmla="*/ 1241485149 h 1197"/>
              <a:gd name="T116" fmla="*/ 1202590200 w 825"/>
              <a:gd name="T117" fmla="*/ 1241485149 h 1197"/>
              <a:gd name="T118" fmla="*/ 1202590200 w 825"/>
              <a:gd name="T119" fmla="*/ 1241485149 h 1197"/>
              <a:gd name="T120" fmla="*/ 1202590200 w 825"/>
              <a:gd name="T121" fmla="*/ 1241485149 h 119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825"/>
              <a:gd name="T184" fmla="*/ 0 h 1197"/>
              <a:gd name="T185" fmla="*/ 825 w 825"/>
              <a:gd name="T186" fmla="*/ 1197 h 119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825" h="1197">
                <a:moveTo>
                  <a:pt x="12" y="558"/>
                </a:moveTo>
                <a:cubicBezTo>
                  <a:pt x="15" y="568"/>
                  <a:pt x="6" y="588"/>
                  <a:pt x="15" y="594"/>
                </a:cubicBezTo>
                <a:cubicBezTo>
                  <a:pt x="23" y="600"/>
                  <a:pt x="42" y="603"/>
                  <a:pt x="42" y="603"/>
                </a:cubicBezTo>
                <a:cubicBezTo>
                  <a:pt x="46" y="609"/>
                  <a:pt x="53" y="612"/>
                  <a:pt x="57" y="618"/>
                </a:cubicBezTo>
                <a:cubicBezTo>
                  <a:pt x="60" y="623"/>
                  <a:pt x="64" y="641"/>
                  <a:pt x="66" y="648"/>
                </a:cubicBezTo>
                <a:cubicBezTo>
                  <a:pt x="63" y="675"/>
                  <a:pt x="47" y="733"/>
                  <a:pt x="81" y="744"/>
                </a:cubicBezTo>
                <a:cubicBezTo>
                  <a:pt x="82" y="747"/>
                  <a:pt x="83" y="750"/>
                  <a:pt x="84" y="753"/>
                </a:cubicBezTo>
                <a:cubicBezTo>
                  <a:pt x="86" y="756"/>
                  <a:pt x="89" y="759"/>
                  <a:pt x="90" y="762"/>
                </a:cubicBezTo>
                <a:cubicBezTo>
                  <a:pt x="93" y="768"/>
                  <a:pt x="96" y="780"/>
                  <a:pt x="96" y="780"/>
                </a:cubicBezTo>
                <a:cubicBezTo>
                  <a:pt x="90" y="798"/>
                  <a:pt x="86" y="812"/>
                  <a:pt x="108" y="819"/>
                </a:cubicBezTo>
                <a:cubicBezTo>
                  <a:pt x="130" y="812"/>
                  <a:pt x="126" y="827"/>
                  <a:pt x="117" y="840"/>
                </a:cubicBezTo>
                <a:cubicBezTo>
                  <a:pt x="121" y="852"/>
                  <a:pt x="133" y="863"/>
                  <a:pt x="144" y="870"/>
                </a:cubicBezTo>
                <a:cubicBezTo>
                  <a:pt x="158" y="891"/>
                  <a:pt x="149" y="886"/>
                  <a:pt x="165" y="891"/>
                </a:cubicBezTo>
                <a:cubicBezTo>
                  <a:pt x="170" y="906"/>
                  <a:pt x="169" y="897"/>
                  <a:pt x="162" y="918"/>
                </a:cubicBezTo>
                <a:cubicBezTo>
                  <a:pt x="160" y="924"/>
                  <a:pt x="156" y="936"/>
                  <a:pt x="156" y="936"/>
                </a:cubicBezTo>
                <a:cubicBezTo>
                  <a:pt x="160" y="947"/>
                  <a:pt x="167" y="950"/>
                  <a:pt x="174" y="960"/>
                </a:cubicBezTo>
                <a:cubicBezTo>
                  <a:pt x="210" y="955"/>
                  <a:pt x="194" y="944"/>
                  <a:pt x="240" y="939"/>
                </a:cubicBezTo>
                <a:cubicBezTo>
                  <a:pt x="247" y="937"/>
                  <a:pt x="254" y="933"/>
                  <a:pt x="261" y="933"/>
                </a:cubicBezTo>
                <a:cubicBezTo>
                  <a:pt x="265" y="933"/>
                  <a:pt x="308" y="955"/>
                  <a:pt x="315" y="960"/>
                </a:cubicBezTo>
                <a:cubicBezTo>
                  <a:pt x="322" y="971"/>
                  <a:pt x="322" y="977"/>
                  <a:pt x="333" y="984"/>
                </a:cubicBezTo>
                <a:cubicBezTo>
                  <a:pt x="336" y="1005"/>
                  <a:pt x="345" y="1024"/>
                  <a:pt x="324" y="1038"/>
                </a:cubicBezTo>
                <a:cubicBezTo>
                  <a:pt x="320" y="1049"/>
                  <a:pt x="318" y="1056"/>
                  <a:pt x="306" y="1059"/>
                </a:cubicBezTo>
                <a:cubicBezTo>
                  <a:pt x="296" y="1061"/>
                  <a:pt x="276" y="1065"/>
                  <a:pt x="276" y="1065"/>
                </a:cubicBezTo>
                <a:cubicBezTo>
                  <a:pt x="271" y="1085"/>
                  <a:pt x="261" y="1080"/>
                  <a:pt x="240" y="1083"/>
                </a:cubicBezTo>
                <a:cubicBezTo>
                  <a:pt x="253" y="1103"/>
                  <a:pt x="238" y="1083"/>
                  <a:pt x="255" y="1095"/>
                </a:cubicBezTo>
                <a:cubicBezTo>
                  <a:pt x="270" y="1105"/>
                  <a:pt x="259" y="1102"/>
                  <a:pt x="270" y="1113"/>
                </a:cubicBezTo>
                <a:cubicBezTo>
                  <a:pt x="281" y="1124"/>
                  <a:pt x="301" y="1123"/>
                  <a:pt x="315" y="1125"/>
                </a:cubicBezTo>
                <a:cubicBezTo>
                  <a:pt x="332" y="1122"/>
                  <a:pt x="339" y="1124"/>
                  <a:pt x="348" y="1110"/>
                </a:cubicBezTo>
                <a:cubicBezTo>
                  <a:pt x="349" y="1105"/>
                  <a:pt x="347" y="1098"/>
                  <a:pt x="351" y="1095"/>
                </a:cubicBezTo>
                <a:cubicBezTo>
                  <a:pt x="356" y="1092"/>
                  <a:pt x="363" y="1097"/>
                  <a:pt x="369" y="1098"/>
                </a:cubicBezTo>
                <a:cubicBezTo>
                  <a:pt x="384" y="1099"/>
                  <a:pt x="399" y="1100"/>
                  <a:pt x="414" y="1101"/>
                </a:cubicBezTo>
                <a:cubicBezTo>
                  <a:pt x="430" y="1106"/>
                  <a:pt x="446" y="1112"/>
                  <a:pt x="462" y="1116"/>
                </a:cubicBezTo>
                <a:cubicBezTo>
                  <a:pt x="465" y="1118"/>
                  <a:pt x="468" y="1119"/>
                  <a:pt x="471" y="1122"/>
                </a:cubicBezTo>
                <a:cubicBezTo>
                  <a:pt x="474" y="1125"/>
                  <a:pt x="473" y="1131"/>
                  <a:pt x="477" y="1131"/>
                </a:cubicBezTo>
                <a:cubicBezTo>
                  <a:pt x="481" y="1131"/>
                  <a:pt x="482" y="1125"/>
                  <a:pt x="483" y="1122"/>
                </a:cubicBezTo>
                <a:cubicBezTo>
                  <a:pt x="490" y="1107"/>
                  <a:pt x="487" y="1089"/>
                  <a:pt x="504" y="1083"/>
                </a:cubicBezTo>
                <a:cubicBezTo>
                  <a:pt x="519" y="1088"/>
                  <a:pt x="519" y="1109"/>
                  <a:pt x="534" y="1119"/>
                </a:cubicBezTo>
                <a:cubicBezTo>
                  <a:pt x="543" y="1145"/>
                  <a:pt x="549" y="1171"/>
                  <a:pt x="558" y="1197"/>
                </a:cubicBezTo>
                <a:cubicBezTo>
                  <a:pt x="561" y="1196"/>
                  <a:pt x="565" y="1196"/>
                  <a:pt x="567" y="1194"/>
                </a:cubicBezTo>
                <a:cubicBezTo>
                  <a:pt x="569" y="1192"/>
                  <a:pt x="567" y="1185"/>
                  <a:pt x="570" y="1185"/>
                </a:cubicBezTo>
                <a:cubicBezTo>
                  <a:pt x="576" y="1184"/>
                  <a:pt x="582" y="1189"/>
                  <a:pt x="588" y="1191"/>
                </a:cubicBezTo>
                <a:cubicBezTo>
                  <a:pt x="595" y="1193"/>
                  <a:pt x="602" y="1193"/>
                  <a:pt x="609" y="1194"/>
                </a:cubicBezTo>
                <a:cubicBezTo>
                  <a:pt x="609" y="1194"/>
                  <a:pt x="626" y="1175"/>
                  <a:pt x="606" y="1179"/>
                </a:cubicBezTo>
                <a:cubicBezTo>
                  <a:pt x="602" y="1180"/>
                  <a:pt x="600" y="1192"/>
                  <a:pt x="600" y="1188"/>
                </a:cubicBezTo>
                <a:cubicBezTo>
                  <a:pt x="600" y="1182"/>
                  <a:pt x="606" y="1170"/>
                  <a:pt x="606" y="1170"/>
                </a:cubicBezTo>
                <a:cubicBezTo>
                  <a:pt x="606" y="1161"/>
                  <a:pt x="609" y="1148"/>
                  <a:pt x="609" y="1131"/>
                </a:cubicBezTo>
                <a:cubicBezTo>
                  <a:pt x="609" y="1114"/>
                  <a:pt x="603" y="1078"/>
                  <a:pt x="606" y="1065"/>
                </a:cubicBezTo>
                <a:cubicBezTo>
                  <a:pt x="607" y="1056"/>
                  <a:pt x="627" y="1050"/>
                  <a:pt x="627" y="1050"/>
                </a:cubicBezTo>
                <a:cubicBezTo>
                  <a:pt x="635" y="1026"/>
                  <a:pt x="651" y="1060"/>
                  <a:pt x="663" y="1068"/>
                </a:cubicBezTo>
                <a:cubicBezTo>
                  <a:pt x="668" y="1052"/>
                  <a:pt x="676" y="1053"/>
                  <a:pt x="693" y="1050"/>
                </a:cubicBezTo>
                <a:cubicBezTo>
                  <a:pt x="699" y="1033"/>
                  <a:pt x="704" y="1023"/>
                  <a:pt x="687" y="1011"/>
                </a:cubicBezTo>
                <a:cubicBezTo>
                  <a:pt x="671" y="988"/>
                  <a:pt x="675" y="952"/>
                  <a:pt x="699" y="936"/>
                </a:cubicBezTo>
                <a:cubicBezTo>
                  <a:pt x="729" y="890"/>
                  <a:pt x="678" y="898"/>
                  <a:pt x="648" y="888"/>
                </a:cubicBezTo>
                <a:cubicBezTo>
                  <a:pt x="642" y="870"/>
                  <a:pt x="641" y="860"/>
                  <a:pt x="627" y="846"/>
                </a:cubicBezTo>
                <a:cubicBezTo>
                  <a:pt x="620" y="825"/>
                  <a:pt x="629" y="796"/>
                  <a:pt x="609" y="783"/>
                </a:cubicBezTo>
                <a:cubicBezTo>
                  <a:pt x="608" y="770"/>
                  <a:pt x="610" y="757"/>
                  <a:pt x="606" y="744"/>
                </a:cubicBezTo>
                <a:cubicBezTo>
                  <a:pt x="605" y="741"/>
                  <a:pt x="598" y="744"/>
                  <a:pt x="597" y="741"/>
                </a:cubicBezTo>
                <a:cubicBezTo>
                  <a:pt x="594" y="735"/>
                  <a:pt x="598" y="726"/>
                  <a:pt x="594" y="720"/>
                </a:cubicBezTo>
                <a:cubicBezTo>
                  <a:pt x="588" y="712"/>
                  <a:pt x="575" y="713"/>
                  <a:pt x="567" y="708"/>
                </a:cubicBezTo>
                <a:cubicBezTo>
                  <a:pt x="561" y="690"/>
                  <a:pt x="551" y="666"/>
                  <a:pt x="576" y="660"/>
                </a:cubicBezTo>
                <a:cubicBezTo>
                  <a:pt x="584" y="649"/>
                  <a:pt x="582" y="641"/>
                  <a:pt x="594" y="633"/>
                </a:cubicBezTo>
                <a:cubicBezTo>
                  <a:pt x="598" y="615"/>
                  <a:pt x="607" y="612"/>
                  <a:pt x="624" y="606"/>
                </a:cubicBezTo>
                <a:cubicBezTo>
                  <a:pt x="632" y="582"/>
                  <a:pt x="626" y="559"/>
                  <a:pt x="645" y="540"/>
                </a:cubicBezTo>
                <a:cubicBezTo>
                  <a:pt x="651" y="456"/>
                  <a:pt x="636" y="479"/>
                  <a:pt x="726" y="483"/>
                </a:cubicBezTo>
                <a:cubicBezTo>
                  <a:pt x="727" y="486"/>
                  <a:pt x="735" y="510"/>
                  <a:pt x="735" y="510"/>
                </a:cubicBezTo>
                <a:cubicBezTo>
                  <a:pt x="756" y="517"/>
                  <a:pt x="748" y="512"/>
                  <a:pt x="762" y="522"/>
                </a:cubicBezTo>
                <a:cubicBezTo>
                  <a:pt x="782" y="515"/>
                  <a:pt x="769" y="511"/>
                  <a:pt x="795" y="507"/>
                </a:cubicBezTo>
                <a:cubicBezTo>
                  <a:pt x="800" y="492"/>
                  <a:pt x="800" y="471"/>
                  <a:pt x="813" y="462"/>
                </a:cubicBezTo>
                <a:cubicBezTo>
                  <a:pt x="806" y="440"/>
                  <a:pt x="809" y="450"/>
                  <a:pt x="804" y="432"/>
                </a:cubicBezTo>
                <a:cubicBezTo>
                  <a:pt x="808" y="418"/>
                  <a:pt x="809" y="412"/>
                  <a:pt x="819" y="402"/>
                </a:cubicBezTo>
                <a:cubicBezTo>
                  <a:pt x="825" y="378"/>
                  <a:pt x="812" y="348"/>
                  <a:pt x="798" y="327"/>
                </a:cubicBezTo>
                <a:cubicBezTo>
                  <a:pt x="792" y="302"/>
                  <a:pt x="785" y="282"/>
                  <a:pt x="771" y="261"/>
                </a:cubicBezTo>
                <a:cubicBezTo>
                  <a:pt x="768" y="256"/>
                  <a:pt x="759" y="259"/>
                  <a:pt x="753" y="258"/>
                </a:cubicBezTo>
                <a:cubicBezTo>
                  <a:pt x="738" y="257"/>
                  <a:pt x="723" y="256"/>
                  <a:pt x="708" y="255"/>
                </a:cubicBezTo>
                <a:cubicBezTo>
                  <a:pt x="701" y="248"/>
                  <a:pt x="681" y="240"/>
                  <a:pt x="681" y="240"/>
                </a:cubicBezTo>
                <a:cubicBezTo>
                  <a:pt x="670" y="243"/>
                  <a:pt x="659" y="246"/>
                  <a:pt x="648" y="249"/>
                </a:cubicBezTo>
                <a:cubicBezTo>
                  <a:pt x="636" y="246"/>
                  <a:pt x="626" y="241"/>
                  <a:pt x="615" y="237"/>
                </a:cubicBezTo>
                <a:cubicBezTo>
                  <a:pt x="603" y="240"/>
                  <a:pt x="597" y="244"/>
                  <a:pt x="585" y="240"/>
                </a:cubicBezTo>
                <a:cubicBezTo>
                  <a:pt x="574" y="225"/>
                  <a:pt x="555" y="214"/>
                  <a:pt x="549" y="195"/>
                </a:cubicBezTo>
                <a:cubicBezTo>
                  <a:pt x="542" y="174"/>
                  <a:pt x="547" y="182"/>
                  <a:pt x="537" y="168"/>
                </a:cubicBezTo>
                <a:cubicBezTo>
                  <a:pt x="512" y="172"/>
                  <a:pt x="520" y="177"/>
                  <a:pt x="501" y="186"/>
                </a:cubicBezTo>
                <a:cubicBezTo>
                  <a:pt x="495" y="189"/>
                  <a:pt x="483" y="192"/>
                  <a:pt x="483" y="192"/>
                </a:cubicBezTo>
                <a:cubicBezTo>
                  <a:pt x="474" y="201"/>
                  <a:pt x="468" y="210"/>
                  <a:pt x="459" y="219"/>
                </a:cubicBezTo>
                <a:cubicBezTo>
                  <a:pt x="443" y="216"/>
                  <a:pt x="440" y="209"/>
                  <a:pt x="426" y="204"/>
                </a:cubicBezTo>
                <a:cubicBezTo>
                  <a:pt x="408" y="209"/>
                  <a:pt x="391" y="212"/>
                  <a:pt x="375" y="222"/>
                </a:cubicBezTo>
                <a:cubicBezTo>
                  <a:pt x="356" y="218"/>
                  <a:pt x="355" y="216"/>
                  <a:pt x="351" y="198"/>
                </a:cubicBezTo>
                <a:cubicBezTo>
                  <a:pt x="355" y="162"/>
                  <a:pt x="357" y="153"/>
                  <a:pt x="345" y="117"/>
                </a:cubicBezTo>
                <a:cubicBezTo>
                  <a:pt x="344" y="114"/>
                  <a:pt x="343" y="111"/>
                  <a:pt x="342" y="108"/>
                </a:cubicBezTo>
                <a:cubicBezTo>
                  <a:pt x="340" y="102"/>
                  <a:pt x="324" y="102"/>
                  <a:pt x="324" y="102"/>
                </a:cubicBezTo>
                <a:cubicBezTo>
                  <a:pt x="310" y="88"/>
                  <a:pt x="294" y="84"/>
                  <a:pt x="276" y="78"/>
                </a:cubicBezTo>
                <a:cubicBezTo>
                  <a:pt x="262" y="79"/>
                  <a:pt x="248" y="82"/>
                  <a:pt x="234" y="81"/>
                </a:cubicBezTo>
                <a:cubicBezTo>
                  <a:pt x="215" y="80"/>
                  <a:pt x="196" y="65"/>
                  <a:pt x="177" y="60"/>
                </a:cubicBezTo>
                <a:cubicBezTo>
                  <a:pt x="151" y="67"/>
                  <a:pt x="143" y="61"/>
                  <a:pt x="117" y="57"/>
                </a:cubicBezTo>
                <a:cubicBezTo>
                  <a:pt x="109" y="33"/>
                  <a:pt x="121" y="61"/>
                  <a:pt x="105" y="45"/>
                </a:cubicBezTo>
                <a:cubicBezTo>
                  <a:pt x="93" y="33"/>
                  <a:pt x="100" y="12"/>
                  <a:pt x="81" y="6"/>
                </a:cubicBezTo>
                <a:cubicBezTo>
                  <a:pt x="71" y="21"/>
                  <a:pt x="52" y="11"/>
                  <a:pt x="33" y="9"/>
                </a:cubicBezTo>
                <a:cubicBezTo>
                  <a:pt x="21" y="5"/>
                  <a:pt x="3" y="0"/>
                  <a:pt x="9" y="18"/>
                </a:cubicBezTo>
                <a:cubicBezTo>
                  <a:pt x="7" y="24"/>
                  <a:pt x="5" y="30"/>
                  <a:pt x="3" y="36"/>
                </a:cubicBezTo>
                <a:cubicBezTo>
                  <a:pt x="2" y="39"/>
                  <a:pt x="0" y="45"/>
                  <a:pt x="0" y="45"/>
                </a:cubicBezTo>
                <a:cubicBezTo>
                  <a:pt x="9" y="54"/>
                  <a:pt x="17" y="54"/>
                  <a:pt x="21" y="66"/>
                </a:cubicBezTo>
                <a:cubicBezTo>
                  <a:pt x="14" y="102"/>
                  <a:pt x="23" y="65"/>
                  <a:pt x="12" y="90"/>
                </a:cubicBezTo>
                <a:cubicBezTo>
                  <a:pt x="9" y="96"/>
                  <a:pt x="6" y="108"/>
                  <a:pt x="6" y="108"/>
                </a:cubicBezTo>
                <a:cubicBezTo>
                  <a:pt x="17" y="140"/>
                  <a:pt x="11" y="147"/>
                  <a:pt x="48" y="153"/>
                </a:cubicBezTo>
                <a:cubicBezTo>
                  <a:pt x="62" y="173"/>
                  <a:pt x="56" y="194"/>
                  <a:pt x="63" y="216"/>
                </a:cubicBezTo>
                <a:cubicBezTo>
                  <a:pt x="66" y="225"/>
                  <a:pt x="83" y="229"/>
                  <a:pt x="90" y="234"/>
                </a:cubicBezTo>
                <a:cubicBezTo>
                  <a:pt x="112" y="231"/>
                  <a:pt x="120" y="228"/>
                  <a:pt x="141" y="231"/>
                </a:cubicBezTo>
                <a:cubicBezTo>
                  <a:pt x="150" y="240"/>
                  <a:pt x="190" y="259"/>
                  <a:pt x="204" y="264"/>
                </a:cubicBezTo>
                <a:cubicBezTo>
                  <a:pt x="214" y="279"/>
                  <a:pt x="218" y="287"/>
                  <a:pt x="231" y="300"/>
                </a:cubicBezTo>
                <a:cubicBezTo>
                  <a:pt x="238" y="307"/>
                  <a:pt x="243" y="327"/>
                  <a:pt x="243" y="327"/>
                </a:cubicBezTo>
                <a:cubicBezTo>
                  <a:pt x="239" y="347"/>
                  <a:pt x="236" y="347"/>
                  <a:pt x="216" y="351"/>
                </a:cubicBezTo>
                <a:cubicBezTo>
                  <a:pt x="208" y="363"/>
                  <a:pt x="205" y="371"/>
                  <a:pt x="195" y="357"/>
                </a:cubicBezTo>
                <a:cubicBezTo>
                  <a:pt x="173" y="364"/>
                  <a:pt x="181" y="392"/>
                  <a:pt x="159" y="399"/>
                </a:cubicBezTo>
                <a:cubicBezTo>
                  <a:pt x="153" y="409"/>
                  <a:pt x="143" y="416"/>
                  <a:pt x="138" y="426"/>
                </a:cubicBezTo>
                <a:cubicBezTo>
                  <a:pt x="132" y="437"/>
                  <a:pt x="133" y="450"/>
                  <a:pt x="129" y="462"/>
                </a:cubicBezTo>
                <a:cubicBezTo>
                  <a:pt x="115" y="453"/>
                  <a:pt x="107" y="452"/>
                  <a:pt x="90" y="450"/>
                </a:cubicBezTo>
                <a:cubicBezTo>
                  <a:pt x="84" y="446"/>
                  <a:pt x="79" y="436"/>
                  <a:pt x="72" y="438"/>
                </a:cubicBezTo>
                <a:cubicBezTo>
                  <a:pt x="62" y="441"/>
                  <a:pt x="45" y="453"/>
                  <a:pt x="45" y="453"/>
                </a:cubicBezTo>
                <a:cubicBezTo>
                  <a:pt x="38" y="464"/>
                  <a:pt x="32" y="464"/>
                  <a:pt x="21" y="471"/>
                </a:cubicBezTo>
                <a:cubicBezTo>
                  <a:pt x="13" y="483"/>
                  <a:pt x="10" y="486"/>
                  <a:pt x="18" y="498"/>
                </a:cubicBezTo>
                <a:cubicBezTo>
                  <a:pt x="21" y="511"/>
                  <a:pt x="29" y="516"/>
                  <a:pt x="33" y="528"/>
                </a:cubicBezTo>
                <a:cubicBezTo>
                  <a:pt x="32" y="536"/>
                  <a:pt x="33" y="545"/>
                  <a:pt x="30" y="552"/>
                </a:cubicBezTo>
                <a:cubicBezTo>
                  <a:pt x="30" y="553"/>
                  <a:pt x="12" y="567"/>
                  <a:pt x="12" y="55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52" name="MDDios"/>
          <p:cNvSpPr>
            <a:spLocks/>
          </p:cNvSpPr>
          <p:nvPr/>
        </p:nvSpPr>
        <p:spPr bwMode="auto">
          <a:xfrm>
            <a:off x="6813821" y="3963052"/>
            <a:ext cx="1035050" cy="930275"/>
          </a:xfrm>
          <a:custGeom>
            <a:avLst/>
            <a:gdLst>
              <a:gd name="T0" fmla="*/ 1198594800 w 1333"/>
              <a:gd name="T1" fmla="*/ 1238353618 h 1285"/>
              <a:gd name="T2" fmla="*/ 1198594800 w 1333"/>
              <a:gd name="T3" fmla="*/ 1238353618 h 1285"/>
              <a:gd name="T4" fmla="*/ 1198594800 w 1333"/>
              <a:gd name="T5" fmla="*/ 1238353618 h 1285"/>
              <a:gd name="T6" fmla="*/ 1198594800 w 1333"/>
              <a:gd name="T7" fmla="*/ 1238353618 h 1285"/>
              <a:gd name="T8" fmla="*/ 1198594800 w 1333"/>
              <a:gd name="T9" fmla="*/ 1238353618 h 1285"/>
              <a:gd name="T10" fmla="*/ 1198594800 w 1333"/>
              <a:gd name="T11" fmla="*/ 1238353618 h 1285"/>
              <a:gd name="T12" fmla="*/ 1198594800 w 1333"/>
              <a:gd name="T13" fmla="*/ 1238353618 h 1285"/>
              <a:gd name="T14" fmla="*/ 1198594800 w 1333"/>
              <a:gd name="T15" fmla="*/ 1238353618 h 1285"/>
              <a:gd name="T16" fmla="*/ 1198594800 w 1333"/>
              <a:gd name="T17" fmla="*/ 1238353618 h 1285"/>
              <a:gd name="T18" fmla="*/ 1198594800 w 1333"/>
              <a:gd name="T19" fmla="*/ 1238353618 h 1285"/>
              <a:gd name="T20" fmla="*/ 0 w 1333"/>
              <a:gd name="T21" fmla="*/ 1238353618 h 1285"/>
              <a:gd name="T22" fmla="*/ 1198594800 w 1333"/>
              <a:gd name="T23" fmla="*/ 1238353618 h 1285"/>
              <a:gd name="T24" fmla="*/ 1198594800 w 1333"/>
              <a:gd name="T25" fmla="*/ 1238353618 h 1285"/>
              <a:gd name="T26" fmla="*/ 1198594800 w 1333"/>
              <a:gd name="T27" fmla="*/ 1238353618 h 1285"/>
              <a:gd name="T28" fmla="*/ 1198594800 w 1333"/>
              <a:gd name="T29" fmla="*/ 1238353618 h 1285"/>
              <a:gd name="T30" fmla="*/ 1198594800 w 1333"/>
              <a:gd name="T31" fmla="*/ 1238353618 h 1285"/>
              <a:gd name="T32" fmla="*/ 1198594800 w 1333"/>
              <a:gd name="T33" fmla="*/ 1238353618 h 1285"/>
              <a:gd name="T34" fmla="*/ 1198594800 w 1333"/>
              <a:gd name="T35" fmla="*/ 1238353618 h 1285"/>
              <a:gd name="T36" fmla="*/ 1198594800 w 1333"/>
              <a:gd name="T37" fmla="*/ 1238353618 h 1285"/>
              <a:gd name="T38" fmla="*/ 1198594800 w 1333"/>
              <a:gd name="T39" fmla="*/ 1238353618 h 1285"/>
              <a:gd name="T40" fmla="*/ 1198594800 w 1333"/>
              <a:gd name="T41" fmla="*/ 1238353618 h 1285"/>
              <a:gd name="T42" fmla="*/ 1198594800 w 1333"/>
              <a:gd name="T43" fmla="*/ 1238353618 h 1285"/>
              <a:gd name="T44" fmla="*/ 1198594800 w 1333"/>
              <a:gd name="T45" fmla="*/ 1238353618 h 1285"/>
              <a:gd name="T46" fmla="*/ 1198594800 w 1333"/>
              <a:gd name="T47" fmla="*/ 1238353618 h 1285"/>
              <a:gd name="T48" fmla="*/ 1198594800 w 1333"/>
              <a:gd name="T49" fmla="*/ 1238353618 h 1285"/>
              <a:gd name="T50" fmla="*/ 1198594800 w 1333"/>
              <a:gd name="T51" fmla="*/ 1238353618 h 1285"/>
              <a:gd name="T52" fmla="*/ 1198594800 w 1333"/>
              <a:gd name="T53" fmla="*/ 1238353618 h 1285"/>
              <a:gd name="T54" fmla="*/ 1198594800 w 1333"/>
              <a:gd name="T55" fmla="*/ 1238353618 h 1285"/>
              <a:gd name="T56" fmla="*/ 1198594800 w 1333"/>
              <a:gd name="T57" fmla="*/ 1238353618 h 1285"/>
              <a:gd name="T58" fmla="*/ 1198594800 w 1333"/>
              <a:gd name="T59" fmla="*/ 1238353618 h 1285"/>
              <a:gd name="T60" fmla="*/ 1198594800 w 1333"/>
              <a:gd name="T61" fmla="*/ 1238353618 h 1285"/>
              <a:gd name="T62" fmla="*/ 1198594800 w 1333"/>
              <a:gd name="T63" fmla="*/ 1238353618 h 1285"/>
              <a:gd name="T64" fmla="*/ 1198594800 w 1333"/>
              <a:gd name="T65" fmla="*/ 1238353618 h 1285"/>
              <a:gd name="T66" fmla="*/ 1198594800 w 1333"/>
              <a:gd name="T67" fmla="*/ 1238353618 h 1285"/>
              <a:gd name="T68" fmla="*/ 1198594800 w 1333"/>
              <a:gd name="T69" fmla="*/ 1238353618 h 1285"/>
              <a:gd name="T70" fmla="*/ 1198594800 w 1333"/>
              <a:gd name="T71" fmla="*/ 1238353618 h 1285"/>
              <a:gd name="T72" fmla="*/ 1198594800 w 1333"/>
              <a:gd name="T73" fmla="*/ 1238353618 h 1285"/>
              <a:gd name="T74" fmla="*/ 1198594800 w 1333"/>
              <a:gd name="T75" fmla="*/ 1238353618 h 1285"/>
              <a:gd name="T76" fmla="*/ 1198594800 w 1333"/>
              <a:gd name="T77" fmla="*/ 1238353618 h 1285"/>
              <a:gd name="T78" fmla="*/ 1198594800 w 1333"/>
              <a:gd name="T79" fmla="*/ 1238353618 h 1285"/>
              <a:gd name="T80" fmla="*/ 1198594800 w 1333"/>
              <a:gd name="T81" fmla="*/ 1238353618 h 1285"/>
              <a:gd name="T82" fmla="*/ 1198594800 w 1333"/>
              <a:gd name="T83" fmla="*/ 1238353618 h 1285"/>
              <a:gd name="T84" fmla="*/ 1198594800 w 1333"/>
              <a:gd name="T85" fmla="*/ 1238353618 h 1285"/>
              <a:gd name="T86" fmla="*/ 1198594800 w 1333"/>
              <a:gd name="T87" fmla="*/ 1238353618 h 1285"/>
              <a:gd name="T88" fmla="*/ 1198594800 w 1333"/>
              <a:gd name="T89" fmla="*/ 1238353618 h 1285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333"/>
              <a:gd name="T136" fmla="*/ 0 h 1285"/>
              <a:gd name="T137" fmla="*/ 1333 w 1333"/>
              <a:gd name="T138" fmla="*/ 1285 h 1285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333" h="1285">
                <a:moveTo>
                  <a:pt x="652" y="0"/>
                </a:moveTo>
                <a:cubicBezTo>
                  <a:pt x="642" y="29"/>
                  <a:pt x="615" y="33"/>
                  <a:pt x="592" y="48"/>
                </a:cubicBezTo>
                <a:cubicBezTo>
                  <a:pt x="584" y="72"/>
                  <a:pt x="582" y="93"/>
                  <a:pt x="560" y="108"/>
                </a:cubicBezTo>
                <a:cubicBezTo>
                  <a:pt x="545" y="131"/>
                  <a:pt x="562" y="154"/>
                  <a:pt x="536" y="180"/>
                </a:cubicBezTo>
                <a:cubicBezTo>
                  <a:pt x="526" y="209"/>
                  <a:pt x="496" y="218"/>
                  <a:pt x="472" y="232"/>
                </a:cubicBezTo>
                <a:cubicBezTo>
                  <a:pt x="440" y="250"/>
                  <a:pt x="419" y="272"/>
                  <a:pt x="384" y="284"/>
                </a:cubicBezTo>
                <a:cubicBezTo>
                  <a:pt x="367" y="301"/>
                  <a:pt x="355" y="306"/>
                  <a:pt x="332" y="312"/>
                </a:cubicBezTo>
                <a:cubicBezTo>
                  <a:pt x="315" y="323"/>
                  <a:pt x="301" y="331"/>
                  <a:pt x="284" y="340"/>
                </a:cubicBezTo>
                <a:cubicBezTo>
                  <a:pt x="276" y="345"/>
                  <a:pt x="268" y="351"/>
                  <a:pt x="260" y="356"/>
                </a:cubicBezTo>
                <a:cubicBezTo>
                  <a:pt x="256" y="359"/>
                  <a:pt x="248" y="364"/>
                  <a:pt x="248" y="364"/>
                </a:cubicBezTo>
                <a:cubicBezTo>
                  <a:pt x="233" y="363"/>
                  <a:pt x="218" y="363"/>
                  <a:pt x="204" y="360"/>
                </a:cubicBezTo>
                <a:cubicBezTo>
                  <a:pt x="189" y="357"/>
                  <a:pt x="187" y="341"/>
                  <a:pt x="172" y="336"/>
                </a:cubicBezTo>
                <a:cubicBezTo>
                  <a:pt x="160" y="337"/>
                  <a:pt x="145" y="331"/>
                  <a:pt x="136" y="340"/>
                </a:cubicBezTo>
                <a:cubicBezTo>
                  <a:pt x="130" y="346"/>
                  <a:pt x="144" y="364"/>
                  <a:pt x="144" y="364"/>
                </a:cubicBezTo>
                <a:cubicBezTo>
                  <a:pt x="143" y="371"/>
                  <a:pt x="144" y="378"/>
                  <a:pt x="140" y="384"/>
                </a:cubicBezTo>
                <a:cubicBezTo>
                  <a:pt x="134" y="394"/>
                  <a:pt x="116" y="408"/>
                  <a:pt x="116" y="408"/>
                </a:cubicBezTo>
                <a:cubicBezTo>
                  <a:pt x="106" y="437"/>
                  <a:pt x="115" y="427"/>
                  <a:pt x="96" y="440"/>
                </a:cubicBezTo>
                <a:cubicBezTo>
                  <a:pt x="86" y="469"/>
                  <a:pt x="95" y="459"/>
                  <a:pt x="76" y="472"/>
                </a:cubicBezTo>
                <a:cubicBezTo>
                  <a:pt x="60" y="520"/>
                  <a:pt x="81" y="448"/>
                  <a:pt x="76" y="496"/>
                </a:cubicBezTo>
                <a:cubicBezTo>
                  <a:pt x="73" y="521"/>
                  <a:pt x="59" y="546"/>
                  <a:pt x="48" y="568"/>
                </a:cubicBezTo>
                <a:cubicBezTo>
                  <a:pt x="41" y="583"/>
                  <a:pt x="47" y="582"/>
                  <a:pt x="40" y="600"/>
                </a:cubicBezTo>
                <a:cubicBezTo>
                  <a:pt x="29" y="628"/>
                  <a:pt x="17" y="651"/>
                  <a:pt x="0" y="676"/>
                </a:cubicBezTo>
                <a:cubicBezTo>
                  <a:pt x="8" y="679"/>
                  <a:pt x="16" y="681"/>
                  <a:pt x="24" y="684"/>
                </a:cubicBezTo>
                <a:cubicBezTo>
                  <a:pt x="32" y="687"/>
                  <a:pt x="30" y="700"/>
                  <a:pt x="32" y="708"/>
                </a:cubicBezTo>
                <a:cubicBezTo>
                  <a:pt x="36" y="723"/>
                  <a:pt x="36" y="739"/>
                  <a:pt x="44" y="752"/>
                </a:cubicBezTo>
                <a:cubicBezTo>
                  <a:pt x="54" y="767"/>
                  <a:pt x="66" y="768"/>
                  <a:pt x="80" y="776"/>
                </a:cubicBezTo>
                <a:cubicBezTo>
                  <a:pt x="88" y="781"/>
                  <a:pt x="104" y="792"/>
                  <a:pt x="104" y="792"/>
                </a:cubicBezTo>
                <a:cubicBezTo>
                  <a:pt x="118" y="847"/>
                  <a:pt x="87" y="861"/>
                  <a:pt x="144" y="872"/>
                </a:cubicBezTo>
                <a:cubicBezTo>
                  <a:pt x="148" y="893"/>
                  <a:pt x="158" y="900"/>
                  <a:pt x="140" y="912"/>
                </a:cubicBezTo>
                <a:cubicBezTo>
                  <a:pt x="139" y="924"/>
                  <a:pt x="124" y="929"/>
                  <a:pt x="124" y="944"/>
                </a:cubicBezTo>
                <a:cubicBezTo>
                  <a:pt x="124" y="959"/>
                  <a:pt x="131" y="991"/>
                  <a:pt x="140" y="1004"/>
                </a:cubicBezTo>
                <a:cubicBezTo>
                  <a:pt x="145" y="1016"/>
                  <a:pt x="165" y="1013"/>
                  <a:pt x="176" y="1020"/>
                </a:cubicBezTo>
                <a:cubicBezTo>
                  <a:pt x="187" y="1037"/>
                  <a:pt x="201" y="1035"/>
                  <a:pt x="220" y="1040"/>
                </a:cubicBezTo>
                <a:cubicBezTo>
                  <a:pt x="231" y="1033"/>
                  <a:pt x="256" y="1024"/>
                  <a:pt x="256" y="1024"/>
                </a:cubicBezTo>
                <a:cubicBezTo>
                  <a:pt x="273" y="1007"/>
                  <a:pt x="283" y="1013"/>
                  <a:pt x="304" y="1020"/>
                </a:cubicBezTo>
                <a:cubicBezTo>
                  <a:pt x="309" y="1036"/>
                  <a:pt x="314" y="1043"/>
                  <a:pt x="328" y="1052"/>
                </a:cubicBezTo>
                <a:cubicBezTo>
                  <a:pt x="335" y="1072"/>
                  <a:pt x="335" y="1085"/>
                  <a:pt x="356" y="1092"/>
                </a:cubicBezTo>
                <a:cubicBezTo>
                  <a:pt x="360" y="1089"/>
                  <a:pt x="363" y="1083"/>
                  <a:pt x="368" y="1084"/>
                </a:cubicBezTo>
                <a:cubicBezTo>
                  <a:pt x="377" y="1086"/>
                  <a:pt x="380" y="1100"/>
                  <a:pt x="388" y="1104"/>
                </a:cubicBezTo>
                <a:cubicBezTo>
                  <a:pt x="405" y="1113"/>
                  <a:pt x="421" y="1119"/>
                  <a:pt x="440" y="1124"/>
                </a:cubicBezTo>
                <a:cubicBezTo>
                  <a:pt x="469" y="1144"/>
                  <a:pt x="440" y="1113"/>
                  <a:pt x="472" y="1124"/>
                </a:cubicBezTo>
                <a:cubicBezTo>
                  <a:pt x="478" y="1141"/>
                  <a:pt x="488" y="1140"/>
                  <a:pt x="504" y="1148"/>
                </a:cubicBezTo>
                <a:cubicBezTo>
                  <a:pt x="521" y="1137"/>
                  <a:pt x="514" y="1137"/>
                  <a:pt x="540" y="1144"/>
                </a:cubicBezTo>
                <a:cubicBezTo>
                  <a:pt x="548" y="1146"/>
                  <a:pt x="564" y="1152"/>
                  <a:pt x="564" y="1152"/>
                </a:cubicBezTo>
                <a:cubicBezTo>
                  <a:pt x="607" y="1146"/>
                  <a:pt x="618" y="1159"/>
                  <a:pt x="656" y="1172"/>
                </a:cubicBezTo>
                <a:cubicBezTo>
                  <a:pt x="660" y="1171"/>
                  <a:pt x="666" y="1171"/>
                  <a:pt x="668" y="1168"/>
                </a:cubicBezTo>
                <a:cubicBezTo>
                  <a:pt x="673" y="1161"/>
                  <a:pt x="676" y="1144"/>
                  <a:pt x="676" y="1144"/>
                </a:cubicBezTo>
                <a:cubicBezTo>
                  <a:pt x="666" y="1113"/>
                  <a:pt x="700" y="1136"/>
                  <a:pt x="712" y="1144"/>
                </a:cubicBezTo>
                <a:cubicBezTo>
                  <a:pt x="713" y="1140"/>
                  <a:pt x="712" y="1134"/>
                  <a:pt x="716" y="1132"/>
                </a:cubicBezTo>
                <a:cubicBezTo>
                  <a:pt x="722" y="1129"/>
                  <a:pt x="744" y="1148"/>
                  <a:pt x="744" y="1148"/>
                </a:cubicBezTo>
                <a:cubicBezTo>
                  <a:pt x="763" y="1158"/>
                  <a:pt x="799" y="1173"/>
                  <a:pt x="820" y="1176"/>
                </a:cubicBezTo>
                <a:cubicBezTo>
                  <a:pt x="839" y="1182"/>
                  <a:pt x="835" y="1185"/>
                  <a:pt x="856" y="1192"/>
                </a:cubicBezTo>
                <a:cubicBezTo>
                  <a:pt x="864" y="1195"/>
                  <a:pt x="860" y="1213"/>
                  <a:pt x="868" y="1216"/>
                </a:cubicBezTo>
                <a:cubicBezTo>
                  <a:pt x="872" y="1217"/>
                  <a:pt x="892" y="1204"/>
                  <a:pt x="892" y="1204"/>
                </a:cubicBezTo>
                <a:cubicBezTo>
                  <a:pt x="903" y="1200"/>
                  <a:pt x="897" y="1228"/>
                  <a:pt x="908" y="1236"/>
                </a:cubicBezTo>
                <a:cubicBezTo>
                  <a:pt x="917" y="1242"/>
                  <a:pt x="944" y="1228"/>
                  <a:pt x="944" y="1228"/>
                </a:cubicBezTo>
                <a:cubicBezTo>
                  <a:pt x="945" y="1244"/>
                  <a:pt x="937" y="1265"/>
                  <a:pt x="948" y="1276"/>
                </a:cubicBezTo>
                <a:cubicBezTo>
                  <a:pt x="957" y="1285"/>
                  <a:pt x="975" y="1272"/>
                  <a:pt x="988" y="1272"/>
                </a:cubicBezTo>
                <a:cubicBezTo>
                  <a:pt x="996" y="1272"/>
                  <a:pt x="1006" y="1280"/>
                  <a:pt x="1012" y="1284"/>
                </a:cubicBezTo>
                <a:cubicBezTo>
                  <a:pt x="1042" y="1274"/>
                  <a:pt x="1054" y="1258"/>
                  <a:pt x="1076" y="1236"/>
                </a:cubicBezTo>
                <a:cubicBezTo>
                  <a:pt x="1086" y="1226"/>
                  <a:pt x="1100" y="1224"/>
                  <a:pt x="1112" y="1220"/>
                </a:cubicBezTo>
                <a:cubicBezTo>
                  <a:pt x="1116" y="1219"/>
                  <a:pt x="1139" y="1200"/>
                  <a:pt x="1140" y="1200"/>
                </a:cubicBezTo>
                <a:cubicBezTo>
                  <a:pt x="1155" y="1193"/>
                  <a:pt x="1186" y="1188"/>
                  <a:pt x="1200" y="1184"/>
                </a:cubicBezTo>
                <a:cubicBezTo>
                  <a:pt x="1208" y="1179"/>
                  <a:pt x="1216" y="1173"/>
                  <a:pt x="1224" y="1168"/>
                </a:cubicBezTo>
                <a:cubicBezTo>
                  <a:pt x="1231" y="1163"/>
                  <a:pt x="1248" y="1160"/>
                  <a:pt x="1248" y="1160"/>
                </a:cubicBezTo>
                <a:cubicBezTo>
                  <a:pt x="1259" y="1139"/>
                  <a:pt x="1257" y="1127"/>
                  <a:pt x="1264" y="1104"/>
                </a:cubicBezTo>
                <a:cubicBezTo>
                  <a:pt x="1270" y="1085"/>
                  <a:pt x="1295" y="1075"/>
                  <a:pt x="1304" y="1056"/>
                </a:cubicBezTo>
                <a:cubicBezTo>
                  <a:pt x="1312" y="1037"/>
                  <a:pt x="1316" y="1018"/>
                  <a:pt x="1324" y="1000"/>
                </a:cubicBezTo>
                <a:cubicBezTo>
                  <a:pt x="1327" y="992"/>
                  <a:pt x="1332" y="976"/>
                  <a:pt x="1332" y="976"/>
                </a:cubicBezTo>
                <a:cubicBezTo>
                  <a:pt x="1326" y="957"/>
                  <a:pt x="1333" y="934"/>
                  <a:pt x="1324" y="916"/>
                </a:cubicBezTo>
                <a:cubicBezTo>
                  <a:pt x="1318" y="904"/>
                  <a:pt x="1299" y="907"/>
                  <a:pt x="1288" y="900"/>
                </a:cubicBezTo>
                <a:cubicBezTo>
                  <a:pt x="1282" y="890"/>
                  <a:pt x="1272" y="883"/>
                  <a:pt x="1268" y="872"/>
                </a:cubicBezTo>
                <a:cubicBezTo>
                  <a:pt x="1265" y="864"/>
                  <a:pt x="1267" y="856"/>
                  <a:pt x="1264" y="848"/>
                </a:cubicBezTo>
                <a:cubicBezTo>
                  <a:pt x="1259" y="832"/>
                  <a:pt x="1250" y="814"/>
                  <a:pt x="1240" y="800"/>
                </a:cubicBezTo>
                <a:cubicBezTo>
                  <a:pt x="1229" y="757"/>
                  <a:pt x="1211" y="719"/>
                  <a:pt x="1180" y="688"/>
                </a:cubicBezTo>
                <a:cubicBezTo>
                  <a:pt x="1161" y="669"/>
                  <a:pt x="1154" y="647"/>
                  <a:pt x="1132" y="632"/>
                </a:cubicBezTo>
                <a:cubicBezTo>
                  <a:pt x="1123" y="614"/>
                  <a:pt x="1111" y="597"/>
                  <a:pt x="1100" y="580"/>
                </a:cubicBezTo>
                <a:cubicBezTo>
                  <a:pt x="1081" y="547"/>
                  <a:pt x="1045" y="447"/>
                  <a:pt x="1028" y="420"/>
                </a:cubicBezTo>
                <a:cubicBezTo>
                  <a:pt x="1011" y="393"/>
                  <a:pt x="1007" y="421"/>
                  <a:pt x="996" y="420"/>
                </a:cubicBezTo>
                <a:cubicBezTo>
                  <a:pt x="987" y="414"/>
                  <a:pt x="974" y="415"/>
                  <a:pt x="964" y="412"/>
                </a:cubicBezTo>
                <a:cubicBezTo>
                  <a:pt x="951" y="411"/>
                  <a:pt x="937" y="395"/>
                  <a:pt x="920" y="396"/>
                </a:cubicBezTo>
                <a:cubicBezTo>
                  <a:pt x="903" y="397"/>
                  <a:pt x="872" y="412"/>
                  <a:pt x="860" y="420"/>
                </a:cubicBezTo>
                <a:cubicBezTo>
                  <a:pt x="851" y="422"/>
                  <a:pt x="852" y="438"/>
                  <a:pt x="844" y="444"/>
                </a:cubicBezTo>
                <a:cubicBezTo>
                  <a:pt x="830" y="454"/>
                  <a:pt x="812" y="455"/>
                  <a:pt x="796" y="460"/>
                </a:cubicBezTo>
                <a:cubicBezTo>
                  <a:pt x="789" y="459"/>
                  <a:pt x="763" y="458"/>
                  <a:pt x="752" y="452"/>
                </a:cubicBezTo>
                <a:cubicBezTo>
                  <a:pt x="713" y="430"/>
                  <a:pt x="743" y="440"/>
                  <a:pt x="712" y="432"/>
                </a:cubicBezTo>
                <a:cubicBezTo>
                  <a:pt x="685" y="405"/>
                  <a:pt x="699" y="404"/>
                  <a:pt x="676" y="412"/>
                </a:cubicBezTo>
                <a:cubicBezTo>
                  <a:pt x="656" y="407"/>
                  <a:pt x="654" y="403"/>
                  <a:pt x="648" y="384"/>
                </a:cubicBezTo>
                <a:cubicBezTo>
                  <a:pt x="652" y="348"/>
                  <a:pt x="662" y="315"/>
                  <a:pt x="668" y="280"/>
                </a:cubicBezTo>
                <a:cubicBezTo>
                  <a:pt x="663" y="212"/>
                  <a:pt x="660" y="144"/>
                  <a:pt x="656" y="76"/>
                </a:cubicBezTo>
                <a:cubicBezTo>
                  <a:pt x="654" y="45"/>
                  <a:pt x="640" y="30"/>
                  <a:pt x="652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53" name="Ucayali"/>
          <p:cNvSpPr>
            <a:spLocks/>
          </p:cNvSpPr>
          <p:nvPr/>
        </p:nvSpPr>
        <p:spPr bwMode="auto">
          <a:xfrm>
            <a:off x="5885133" y="3337577"/>
            <a:ext cx="1495425" cy="1009650"/>
          </a:xfrm>
          <a:custGeom>
            <a:avLst/>
            <a:gdLst>
              <a:gd name="T0" fmla="*/ 1199998076 w 1922"/>
              <a:gd name="T1" fmla="*/ 1236336289 h 1400"/>
              <a:gd name="T2" fmla="*/ 1199998076 w 1922"/>
              <a:gd name="T3" fmla="*/ 1236336289 h 1400"/>
              <a:gd name="T4" fmla="*/ 1199998076 w 1922"/>
              <a:gd name="T5" fmla="*/ 1236336289 h 1400"/>
              <a:gd name="T6" fmla="*/ 1199998076 w 1922"/>
              <a:gd name="T7" fmla="*/ 1236336289 h 1400"/>
              <a:gd name="T8" fmla="*/ 1199998076 w 1922"/>
              <a:gd name="T9" fmla="*/ 1236336289 h 1400"/>
              <a:gd name="T10" fmla="*/ 1199998076 w 1922"/>
              <a:gd name="T11" fmla="*/ 1236336289 h 1400"/>
              <a:gd name="T12" fmla="*/ 1199998076 w 1922"/>
              <a:gd name="T13" fmla="*/ 1236336289 h 1400"/>
              <a:gd name="T14" fmla="*/ 1199998076 w 1922"/>
              <a:gd name="T15" fmla="*/ 1236336289 h 1400"/>
              <a:gd name="T16" fmla="*/ 1199998076 w 1922"/>
              <a:gd name="T17" fmla="*/ 1236336289 h 1400"/>
              <a:gd name="T18" fmla="*/ 1199998076 w 1922"/>
              <a:gd name="T19" fmla="*/ 1236336289 h 1400"/>
              <a:gd name="T20" fmla="*/ 1199998076 w 1922"/>
              <a:gd name="T21" fmla="*/ 1236336289 h 1400"/>
              <a:gd name="T22" fmla="*/ 1199998076 w 1922"/>
              <a:gd name="T23" fmla="*/ 1236336289 h 1400"/>
              <a:gd name="T24" fmla="*/ 1199998076 w 1922"/>
              <a:gd name="T25" fmla="*/ 1236336289 h 1400"/>
              <a:gd name="T26" fmla="*/ 1199998076 w 1922"/>
              <a:gd name="T27" fmla="*/ 1236336289 h 1400"/>
              <a:gd name="T28" fmla="*/ 1199998076 w 1922"/>
              <a:gd name="T29" fmla="*/ 1236336289 h 1400"/>
              <a:gd name="T30" fmla="*/ 1199998076 w 1922"/>
              <a:gd name="T31" fmla="*/ 1236336289 h 1400"/>
              <a:gd name="T32" fmla="*/ 1199998076 w 1922"/>
              <a:gd name="T33" fmla="*/ 1236336289 h 1400"/>
              <a:gd name="T34" fmla="*/ 1199998076 w 1922"/>
              <a:gd name="T35" fmla="*/ 1236336289 h 1400"/>
              <a:gd name="T36" fmla="*/ 1199998076 w 1922"/>
              <a:gd name="T37" fmla="*/ 1236336289 h 1400"/>
              <a:gd name="T38" fmla="*/ 1199998076 w 1922"/>
              <a:gd name="T39" fmla="*/ 1236336289 h 1400"/>
              <a:gd name="T40" fmla="*/ 1199998076 w 1922"/>
              <a:gd name="T41" fmla="*/ 1236336289 h 1400"/>
              <a:gd name="T42" fmla="*/ 1199998076 w 1922"/>
              <a:gd name="T43" fmla="*/ 1236336289 h 1400"/>
              <a:gd name="T44" fmla="*/ 1199998076 w 1922"/>
              <a:gd name="T45" fmla="*/ 1236336289 h 1400"/>
              <a:gd name="T46" fmla="*/ 1199998076 w 1922"/>
              <a:gd name="T47" fmla="*/ 1236336289 h 1400"/>
              <a:gd name="T48" fmla="*/ 1199998076 w 1922"/>
              <a:gd name="T49" fmla="*/ 1236336289 h 1400"/>
              <a:gd name="T50" fmla="*/ 1199998076 w 1922"/>
              <a:gd name="T51" fmla="*/ 1236336289 h 1400"/>
              <a:gd name="T52" fmla="*/ 1199998076 w 1922"/>
              <a:gd name="T53" fmla="*/ 1236336289 h 1400"/>
              <a:gd name="T54" fmla="*/ 1199998076 w 1922"/>
              <a:gd name="T55" fmla="*/ 1236336289 h 1400"/>
              <a:gd name="T56" fmla="*/ 1199998076 w 1922"/>
              <a:gd name="T57" fmla="*/ 1236336289 h 1400"/>
              <a:gd name="T58" fmla="*/ 1199998076 w 1922"/>
              <a:gd name="T59" fmla="*/ 1236336289 h 1400"/>
              <a:gd name="T60" fmla="*/ 1199998076 w 1922"/>
              <a:gd name="T61" fmla="*/ 1236336289 h 1400"/>
              <a:gd name="T62" fmla="*/ 1199998076 w 1922"/>
              <a:gd name="T63" fmla="*/ 1236336289 h 1400"/>
              <a:gd name="T64" fmla="*/ 1199998076 w 1922"/>
              <a:gd name="T65" fmla="*/ 1236336289 h 1400"/>
              <a:gd name="T66" fmla="*/ 1199998076 w 1922"/>
              <a:gd name="T67" fmla="*/ 1236336289 h 1400"/>
              <a:gd name="T68" fmla="*/ 1199998076 w 1922"/>
              <a:gd name="T69" fmla="*/ 1236336289 h 1400"/>
              <a:gd name="T70" fmla="*/ 1199998076 w 1922"/>
              <a:gd name="T71" fmla="*/ 1236336289 h 1400"/>
              <a:gd name="T72" fmla="*/ 1199998076 w 1922"/>
              <a:gd name="T73" fmla="*/ 1236336289 h 1400"/>
              <a:gd name="T74" fmla="*/ 1199998076 w 1922"/>
              <a:gd name="T75" fmla="*/ 1236336289 h 1400"/>
              <a:gd name="T76" fmla="*/ 1199998076 w 1922"/>
              <a:gd name="T77" fmla="*/ 1236336289 h 1400"/>
              <a:gd name="T78" fmla="*/ 1199998076 w 1922"/>
              <a:gd name="T79" fmla="*/ 1236336289 h 1400"/>
              <a:gd name="T80" fmla="*/ 1199998076 w 1922"/>
              <a:gd name="T81" fmla="*/ 1236336289 h 1400"/>
              <a:gd name="T82" fmla="*/ 1199998076 w 1922"/>
              <a:gd name="T83" fmla="*/ 1236336289 h 1400"/>
              <a:gd name="T84" fmla="*/ 1199998076 w 1922"/>
              <a:gd name="T85" fmla="*/ 1236336289 h 1400"/>
              <a:gd name="T86" fmla="*/ 1199998076 w 1922"/>
              <a:gd name="T87" fmla="*/ 1236336289 h 1400"/>
              <a:gd name="T88" fmla="*/ 1199998076 w 1922"/>
              <a:gd name="T89" fmla="*/ 1236336289 h 1400"/>
              <a:gd name="T90" fmla="*/ 1199998076 w 1922"/>
              <a:gd name="T91" fmla="*/ 1236336289 h 1400"/>
              <a:gd name="T92" fmla="*/ 1199998076 w 1922"/>
              <a:gd name="T93" fmla="*/ 1236336289 h 1400"/>
              <a:gd name="T94" fmla="*/ 1199998076 w 1922"/>
              <a:gd name="T95" fmla="*/ 1236336289 h 1400"/>
              <a:gd name="T96" fmla="*/ 1199998076 w 1922"/>
              <a:gd name="T97" fmla="*/ 1236336289 h 1400"/>
              <a:gd name="T98" fmla="*/ 1199998076 w 1922"/>
              <a:gd name="T99" fmla="*/ 1236336289 h 1400"/>
              <a:gd name="T100" fmla="*/ 1199998076 w 1922"/>
              <a:gd name="T101" fmla="*/ 1236336289 h 1400"/>
              <a:gd name="T102" fmla="*/ 1199998076 w 1922"/>
              <a:gd name="T103" fmla="*/ 1236336289 h 1400"/>
              <a:gd name="T104" fmla="*/ 1199998076 w 1922"/>
              <a:gd name="T105" fmla="*/ 1236336289 h 1400"/>
              <a:gd name="T106" fmla="*/ 1199998076 w 1922"/>
              <a:gd name="T107" fmla="*/ 1236336289 h 1400"/>
              <a:gd name="T108" fmla="*/ 1199998076 w 1922"/>
              <a:gd name="T109" fmla="*/ 1236336289 h 140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922"/>
              <a:gd name="T166" fmla="*/ 0 h 1400"/>
              <a:gd name="T167" fmla="*/ 1922 w 1922"/>
              <a:gd name="T168" fmla="*/ 1400 h 140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922" h="1400">
                <a:moveTo>
                  <a:pt x="0" y="424"/>
                </a:moveTo>
                <a:cubicBezTo>
                  <a:pt x="0" y="424"/>
                  <a:pt x="12" y="460"/>
                  <a:pt x="12" y="460"/>
                </a:cubicBezTo>
                <a:cubicBezTo>
                  <a:pt x="13" y="464"/>
                  <a:pt x="16" y="472"/>
                  <a:pt x="16" y="472"/>
                </a:cubicBezTo>
                <a:cubicBezTo>
                  <a:pt x="13" y="480"/>
                  <a:pt x="11" y="488"/>
                  <a:pt x="8" y="496"/>
                </a:cubicBezTo>
                <a:cubicBezTo>
                  <a:pt x="7" y="500"/>
                  <a:pt x="4" y="508"/>
                  <a:pt x="4" y="508"/>
                </a:cubicBezTo>
                <a:cubicBezTo>
                  <a:pt x="12" y="520"/>
                  <a:pt x="36" y="536"/>
                  <a:pt x="36" y="536"/>
                </a:cubicBezTo>
                <a:cubicBezTo>
                  <a:pt x="44" y="561"/>
                  <a:pt x="46" y="593"/>
                  <a:pt x="56" y="616"/>
                </a:cubicBezTo>
                <a:cubicBezTo>
                  <a:pt x="60" y="626"/>
                  <a:pt x="70" y="631"/>
                  <a:pt x="76" y="640"/>
                </a:cubicBezTo>
                <a:cubicBezTo>
                  <a:pt x="82" y="665"/>
                  <a:pt x="91" y="684"/>
                  <a:pt x="116" y="692"/>
                </a:cubicBezTo>
                <a:cubicBezTo>
                  <a:pt x="124" y="689"/>
                  <a:pt x="137" y="692"/>
                  <a:pt x="140" y="684"/>
                </a:cubicBezTo>
                <a:cubicBezTo>
                  <a:pt x="145" y="668"/>
                  <a:pt x="140" y="673"/>
                  <a:pt x="156" y="668"/>
                </a:cubicBezTo>
                <a:cubicBezTo>
                  <a:pt x="174" y="672"/>
                  <a:pt x="183" y="670"/>
                  <a:pt x="200" y="664"/>
                </a:cubicBezTo>
                <a:cubicBezTo>
                  <a:pt x="214" y="650"/>
                  <a:pt x="232" y="641"/>
                  <a:pt x="252" y="636"/>
                </a:cubicBezTo>
                <a:cubicBezTo>
                  <a:pt x="264" y="617"/>
                  <a:pt x="280" y="575"/>
                  <a:pt x="288" y="552"/>
                </a:cubicBezTo>
                <a:cubicBezTo>
                  <a:pt x="293" y="515"/>
                  <a:pt x="291" y="528"/>
                  <a:pt x="316" y="512"/>
                </a:cubicBezTo>
                <a:cubicBezTo>
                  <a:pt x="333" y="486"/>
                  <a:pt x="342" y="491"/>
                  <a:pt x="376" y="488"/>
                </a:cubicBezTo>
                <a:cubicBezTo>
                  <a:pt x="389" y="468"/>
                  <a:pt x="400" y="427"/>
                  <a:pt x="424" y="416"/>
                </a:cubicBezTo>
                <a:cubicBezTo>
                  <a:pt x="431" y="413"/>
                  <a:pt x="440" y="414"/>
                  <a:pt x="448" y="412"/>
                </a:cubicBezTo>
                <a:cubicBezTo>
                  <a:pt x="456" y="410"/>
                  <a:pt x="472" y="404"/>
                  <a:pt x="472" y="404"/>
                </a:cubicBezTo>
                <a:cubicBezTo>
                  <a:pt x="473" y="404"/>
                  <a:pt x="497" y="410"/>
                  <a:pt x="500" y="412"/>
                </a:cubicBezTo>
                <a:cubicBezTo>
                  <a:pt x="513" y="423"/>
                  <a:pt x="509" y="434"/>
                  <a:pt x="524" y="444"/>
                </a:cubicBezTo>
                <a:cubicBezTo>
                  <a:pt x="525" y="448"/>
                  <a:pt x="535" y="469"/>
                  <a:pt x="524" y="472"/>
                </a:cubicBezTo>
                <a:cubicBezTo>
                  <a:pt x="516" y="474"/>
                  <a:pt x="500" y="464"/>
                  <a:pt x="500" y="464"/>
                </a:cubicBezTo>
                <a:cubicBezTo>
                  <a:pt x="470" y="474"/>
                  <a:pt x="485" y="503"/>
                  <a:pt x="464" y="524"/>
                </a:cubicBezTo>
                <a:cubicBezTo>
                  <a:pt x="458" y="541"/>
                  <a:pt x="458" y="557"/>
                  <a:pt x="448" y="572"/>
                </a:cubicBezTo>
                <a:cubicBezTo>
                  <a:pt x="453" y="599"/>
                  <a:pt x="475" y="614"/>
                  <a:pt x="484" y="640"/>
                </a:cubicBezTo>
                <a:cubicBezTo>
                  <a:pt x="476" y="652"/>
                  <a:pt x="468" y="664"/>
                  <a:pt x="460" y="676"/>
                </a:cubicBezTo>
                <a:cubicBezTo>
                  <a:pt x="457" y="680"/>
                  <a:pt x="452" y="688"/>
                  <a:pt x="452" y="688"/>
                </a:cubicBezTo>
                <a:cubicBezTo>
                  <a:pt x="457" y="704"/>
                  <a:pt x="464" y="707"/>
                  <a:pt x="480" y="712"/>
                </a:cubicBezTo>
                <a:cubicBezTo>
                  <a:pt x="495" y="735"/>
                  <a:pt x="491" y="754"/>
                  <a:pt x="520" y="764"/>
                </a:cubicBezTo>
                <a:cubicBezTo>
                  <a:pt x="525" y="779"/>
                  <a:pt x="524" y="798"/>
                  <a:pt x="532" y="812"/>
                </a:cubicBezTo>
                <a:cubicBezTo>
                  <a:pt x="542" y="830"/>
                  <a:pt x="554" y="841"/>
                  <a:pt x="560" y="860"/>
                </a:cubicBezTo>
                <a:cubicBezTo>
                  <a:pt x="561" y="873"/>
                  <a:pt x="563" y="918"/>
                  <a:pt x="572" y="924"/>
                </a:cubicBezTo>
                <a:cubicBezTo>
                  <a:pt x="580" y="929"/>
                  <a:pt x="596" y="940"/>
                  <a:pt x="596" y="940"/>
                </a:cubicBezTo>
                <a:cubicBezTo>
                  <a:pt x="610" y="961"/>
                  <a:pt x="608" y="965"/>
                  <a:pt x="604" y="992"/>
                </a:cubicBezTo>
                <a:lnTo>
                  <a:pt x="572" y="1008"/>
                </a:lnTo>
                <a:cubicBezTo>
                  <a:pt x="572" y="1008"/>
                  <a:pt x="572" y="1008"/>
                  <a:pt x="572" y="1008"/>
                </a:cubicBezTo>
                <a:cubicBezTo>
                  <a:pt x="565" y="1009"/>
                  <a:pt x="559" y="1011"/>
                  <a:pt x="552" y="1012"/>
                </a:cubicBezTo>
                <a:cubicBezTo>
                  <a:pt x="558" y="1029"/>
                  <a:pt x="563" y="1034"/>
                  <a:pt x="580" y="1028"/>
                </a:cubicBezTo>
                <a:cubicBezTo>
                  <a:pt x="602" y="1035"/>
                  <a:pt x="603" y="1048"/>
                  <a:pt x="620" y="1060"/>
                </a:cubicBezTo>
                <a:cubicBezTo>
                  <a:pt x="625" y="1068"/>
                  <a:pt x="633" y="1075"/>
                  <a:pt x="636" y="1084"/>
                </a:cubicBezTo>
                <a:cubicBezTo>
                  <a:pt x="639" y="1092"/>
                  <a:pt x="644" y="1108"/>
                  <a:pt x="644" y="1108"/>
                </a:cubicBezTo>
                <a:cubicBezTo>
                  <a:pt x="628" y="1119"/>
                  <a:pt x="612" y="1117"/>
                  <a:pt x="596" y="1128"/>
                </a:cubicBezTo>
                <a:cubicBezTo>
                  <a:pt x="588" y="1140"/>
                  <a:pt x="572" y="1160"/>
                  <a:pt x="560" y="1164"/>
                </a:cubicBezTo>
                <a:cubicBezTo>
                  <a:pt x="553" y="1216"/>
                  <a:pt x="567" y="1176"/>
                  <a:pt x="528" y="1196"/>
                </a:cubicBezTo>
                <a:cubicBezTo>
                  <a:pt x="524" y="1198"/>
                  <a:pt x="514" y="1227"/>
                  <a:pt x="512" y="1232"/>
                </a:cubicBezTo>
                <a:cubicBezTo>
                  <a:pt x="531" y="1245"/>
                  <a:pt x="550" y="1261"/>
                  <a:pt x="572" y="1268"/>
                </a:cubicBezTo>
                <a:cubicBezTo>
                  <a:pt x="578" y="1250"/>
                  <a:pt x="586" y="1252"/>
                  <a:pt x="604" y="1248"/>
                </a:cubicBezTo>
                <a:cubicBezTo>
                  <a:pt x="620" y="1253"/>
                  <a:pt x="629" y="1249"/>
                  <a:pt x="644" y="1244"/>
                </a:cubicBezTo>
                <a:cubicBezTo>
                  <a:pt x="667" y="1252"/>
                  <a:pt x="660" y="1270"/>
                  <a:pt x="676" y="1284"/>
                </a:cubicBezTo>
                <a:cubicBezTo>
                  <a:pt x="683" y="1290"/>
                  <a:pt x="692" y="1295"/>
                  <a:pt x="700" y="1300"/>
                </a:cubicBezTo>
                <a:cubicBezTo>
                  <a:pt x="704" y="1303"/>
                  <a:pt x="712" y="1308"/>
                  <a:pt x="712" y="1308"/>
                </a:cubicBezTo>
                <a:cubicBezTo>
                  <a:pt x="728" y="1303"/>
                  <a:pt x="731" y="1296"/>
                  <a:pt x="736" y="1280"/>
                </a:cubicBezTo>
                <a:cubicBezTo>
                  <a:pt x="737" y="1263"/>
                  <a:pt x="735" y="1245"/>
                  <a:pt x="740" y="1228"/>
                </a:cubicBezTo>
                <a:cubicBezTo>
                  <a:pt x="741" y="1224"/>
                  <a:pt x="751" y="1228"/>
                  <a:pt x="752" y="1224"/>
                </a:cubicBezTo>
                <a:cubicBezTo>
                  <a:pt x="754" y="1216"/>
                  <a:pt x="749" y="1208"/>
                  <a:pt x="748" y="1200"/>
                </a:cubicBezTo>
                <a:cubicBezTo>
                  <a:pt x="752" y="1179"/>
                  <a:pt x="754" y="1169"/>
                  <a:pt x="776" y="1176"/>
                </a:cubicBezTo>
                <a:cubicBezTo>
                  <a:pt x="781" y="1184"/>
                  <a:pt x="787" y="1192"/>
                  <a:pt x="792" y="1200"/>
                </a:cubicBezTo>
                <a:cubicBezTo>
                  <a:pt x="797" y="1207"/>
                  <a:pt x="816" y="1208"/>
                  <a:pt x="816" y="1208"/>
                </a:cubicBezTo>
                <a:cubicBezTo>
                  <a:pt x="825" y="1217"/>
                  <a:pt x="855" y="1276"/>
                  <a:pt x="860" y="1292"/>
                </a:cubicBezTo>
                <a:cubicBezTo>
                  <a:pt x="854" y="1318"/>
                  <a:pt x="844" y="1349"/>
                  <a:pt x="876" y="1360"/>
                </a:cubicBezTo>
                <a:cubicBezTo>
                  <a:pt x="883" y="1380"/>
                  <a:pt x="890" y="1369"/>
                  <a:pt x="904" y="1360"/>
                </a:cubicBezTo>
                <a:cubicBezTo>
                  <a:pt x="922" y="1366"/>
                  <a:pt x="924" y="1373"/>
                  <a:pt x="944" y="1368"/>
                </a:cubicBezTo>
                <a:cubicBezTo>
                  <a:pt x="961" y="1357"/>
                  <a:pt x="970" y="1366"/>
                  <a:pt x="988" y="1360"/>
                </a:cubicBezTo>
                <a:cubicBezTo>
                  <a:pt x="1001" y="1340"/>
                  <a:pt x="1015" y="1348"/>
                  <a:pt x="1032" y="1360"/>
                </a:cubicBezTo>
                <a:cubicBezTo>
                  <a:pt x="1037" y="1368"/>
                  <a:pt x="1043" y="1376"/>
                  <a:pt x="1048" y="1384"/>
                </a:cubicBezTo>
                <a:cubicBezTo>
                  <a:pt x="1053" y="1392"/>
                  <a:pt x="1072" y="1400"/>
                  <a:pt x="1072" y="1400"/>
                </a:cubicBezTo>
                <a:cubicBezTo>
                  <a:pt x="1141" y="1393"/>
                  <a:pt x="1208" y="1388"/>
                  <a:pt x="1276" y="1380"/>
                </a:cubicBezTo>
                <a:cubicBezTo>
                  <a:pt x="1289" y="1360"/>
                  <a:pt x="1285" y="1324"/>
                  <a:pt x="1308" y="1316"/>
                </a:cubicBezTo>
                <a:cubicBezTo>
                  <a:pt x="1320" y="1304"/>
                  <a:pt x="1326" y="1293"/>
                  <a:pt x="1340" y="1284"/>
                </a:cubicBezTo>
                <a:cubicBezTo>
                  <a:pt x="1344" y="1271"/>
                  <a:pt x="1352" y="1261"/>
                  <a:pt x="1356" y="1248"/>
                </a:cubicBezTo>
                <a:cubicBezTo>
                  <a:pt x="1350" y="1224"/>
                  <a:pt x="1341" y="1207"/>
                  <a:pt x="1364" y="1192"/>
                </a:cubicBezTo>
                <a:cubicBezTo>
                  <a:pt x="1383" y="1211"/>
                  <a:pt x="1408" y="1212"/>
                  <a:pt x="1432" y="1224"/>
                </a:cubicBezTo>
                <a:cubicBezTo>
                  <a:pt x="1475" y="1215"/>
                  <a:pt x="1511" y="1200"/>
                  <a:pt x="1556" y="1196"/>
                </a:cubicBezTo>
                <a:cubicBezTo>
                  <a:pt x="1573" y="1170"/>
                  <a:pt x="1549" y="1181"/>
                  <a:pt x="1532" y="1184"/>
                </a:cubicBezTo>
                <a:cubicBezTo>
                  <a:pt x="1531" y="1188"/>
                  <a:pt x="1531" y="1193"/>
                  <a:pt x="1528" y="1196"/>
                </a:cubicBezTo>
                <a:cubicBezTo>
                  <a:pt x="1525" y="1200"/>
                  <a:pt x="1516" y="1199"/>
                  <a:pt x="1516" y="1204"/>
                </a:cubicBezTo>
                <a:cubicBezTo>
                  <a:pt x="1516" y="1208"/>
                  <a:pt x="1524" y="1202"/>
                  <a:pt x="1528" y="1200"/>
                </a:cubicBezTo>
                <a:cubicBezTo>
                  <a:pt x="1532" y="1198"/>
                  <a:pt x="1536" y="1195"/>
                  <a:pt x="1540" y="1192"/>
                </a:cubicBezTo>
                <a:cubicBezTo>
                  <a:pt x="1548" y="1185"/>
                  <a:pt x="1551" y="1174"/>
                  <a:pt x="1560" y="1168"/>
                </a:cubicBezTo>
                <a:cubicBezTo>
                  <a:pt x="1572" y="1161"/>
                  <a:pt x="1594" y="1157"/>
                  <a:pt x="1608" y="1152"/>
                </a:cubicBezTo>
                <a:cubicBezTo>
                  <a:pt x="1622" y="1147"/>
                  <a:pt x="1643" y="1129"/>
                  <a:pt x="1656" y="1120"/>
                </a:cubicBezTo>
                <a:cubicBezTo>
                  <a:pt x="1668" y="1112"/>
                  <a:pt x="1680" y="1104"/>
                  <a:pt x="1692" y="1096"/>
                </a:cubicBezTo>
                <a:cubicBezTo>
                  <a:pt x="1696" y="1093"/>
                  <a:pt x="1704" y="1088"/>
                  <a:pt x="1704" y="1088"/>
                </a:cubicBezTo>
                <a:cubicBezTo>
                  <a:pt x="1714" y="1074"/>
                  <a:pt x="1722" y="1073"/>
                  <a:pt x="1736" y="1064"/>
                </a:cubicBezTo>
                <a:cubicBezTo>
                  <a:pt x="1772" y="1009"/>
                  <a:pt x="1738" y="1067"/>
                  <a:pt x="1756" y="1020"/>
                </a:cubicBezTo>
                <a:cubicBezTo>
                  <a:pt x="1765" y="995"/>
                  <a:pt x="1784" y="972"/>
                  <a:pt x="1796" y="948"/>
                </a:cubicBezTo>
                <a:cubicBezTo>
                  <a:pt x="1801" y="938"/>
                  <a:pt x="1798" y="925"/>
                  <a:pt x="1804" y="916"/>
                </a:cubicBezTo>
                <a:cubicBezTo>
                  <a:pt x="1808" y="910"/>
                  <a:pt x="1833" y="904"/>
                  <a:pt x="1840" y="900"/>
                </a:cubicBezTo>
                <a:cubicBezTo>
                  <a:pt x="1848" y="895"/>
                  <a:pt x="1864" y="884"/>
                  <a:pt x="1864" y="884"/>
                </a:cubicBezTo>
                <a:cubicBezTo>
                  <a:pt x="1870" y="865"/>
                  <a:pt x="1867" y="837"/>
                  <a:pt x="1876" y="820"/>
                </a:cubicBezTo>
                <a:cubicBezTo>
                  <a:pt x="1880" y="812"/>
                  <a:pt x="1893" y="813"/>
                  <a:pt x="1900" y="808"/>
                </a:cubicBezTo>
                <a:cubicBezTo>
                  <a:pt x="1891" y="763"/>
                  <a:pt x="1900" y="779"/>
                  <a:pt x="1884" y="756"/>
                </a:cubicBezTo>
                <a:cubicBezTo>
                  <a:pt x="1885" y="751"/>
                  <a:pt x="1884" y="744"/>
                  <a:pt x="1888" y="740"/>
                </a:cubicBezTo>
                <a:cubicBezTo>
                  <a:pt x="1894" y="733"/>
                  <a:pt x="1912" y="724"/>
                  <a:pt x="1912" y="724"/>
                </a:cubicBezTo>
                <a:cubicBezTo>
                  <a:pt x="1915" y="706"/>
                  <a:pt x="1922" y="693"/>
                  <a:pt x="1916" y="676"/>
                </a:cubicBezTo>
                <a:cubicBezTo>
                  <a:pt x="1895" y="680"/>
                  <a:pt x="1881" y="689"/>
                  <a:pt x="1860" y="696"/>
                </a:cubicBezTo>
                <a:cubicBezTo>
                  <a:pt x="1852" y="699"/>
                  <a:pt x="1836" y="704"/>
                  <a:pt x="1836" y="704"/>
                </a:cubicBezTo>
                <a:cubicBezTo>
                  <a:pt x="1823" y="742"/>
                  <a:pt x="1800" y="751"/>
                  <a:pt x="1764" y="760"/>
                </a:cubicBezTo>
                <a:cubicBezTo>
                  <a:pt x="1757" y="771"/>
                  <a:pt x="1754" y="786"/>
                  <a:pt x="1744" y="796"/>
                </a:cubicBezTo>
                <a:cubicBezTo>
                  <a:pt x="1735" y="805"/>
                  <a:pt x="1708" y="812"/>
                  <a:pt x="1708" y="812"/>
                </a:cubicBezTo>
                <a:cubicBezTo>
                  <a:pt x="1694" y="853"/>
                  <a:pt x="1685" y="846"/>
                  <a:pt x="1640" y="852"/>
                </a:cubicBezTo>
                <a:cubicBezTo>
                  <a:pt x="1635" y="860"/>
                  <a:pt x="1629" y="868"/>
                  <a:pt x="1624" y="876"/>
                </a:cubicBezTo>
                <a:cubicBezTo>
                  <a:pt x="1621" y="880"/>
                  <a:pt x="1616" y="888"/>
                  <a:pt x="1616" y="888"/>
                </a:cubicBezTo>
                <a:cubicBezTo>
                  <a:pt x="1532" y="884"/>
                  <a:pt x="1456" y="881"/>
                  <a:pt x="1372" y="884"/>
                </a:cubicBezTo>
                <a:cubicBezTo>
                  <a:pt x="1355" y="883"/>
                  <a:pt x="1336" y="885"/>
                  <a:pt x="1320" y="880"/>
                </a:cubicBezTo>
                <a:cubicBezTo>
                  <a:pt x="1316" y="879"/>
                  <a:pt x="1324" y="872"/>
                  <a:pt x="1324" y="868"/>
                </a:cubicBezTo>
                <a:cubicBezTo>
                  <a:pt x="1324" y="861"/>
                  <a:pt x="1321" y="855"/>
                  <a:pt x="1320" y="848"/>
                </a:cubicBezTo>
                <a:cubicBezTo>
                  <a:pt x="1316" y="828"/>
                  <a:pt x="1306" y="826"/>
                  <a:pt x="1292" y="812"/>
                </a:cubicBezTo>
                <a:cubicBezTo>
                  <a:pt x="1284" y="787"/>
                  <a:pt x="1300" y="788"/>
                  <a:pt x="1276" y="764"/>
                </a:cubicBezTo>
                <a:cubicBezTo>
                  <a:pt x="1268" y="741"/>
                  <a:pt x="1268" y="732"/>
                  <a:pt x="1244" y="724"/>
                </a:cubicBezTo>
                <a:cubicBezTo>
                  <a:pt x="1242" y="717"/>
                  <a:pt x="1240" y="704"/>
                  <a:pt x="1228" y="704"/>
                </a:cubicBezTo>
                <a:cubicBezTo>
                  <a:pt x="1223" y="704"/>
                  <a:pt x="1220" y="710"/>
                  <a:pt x="1216" y="712"/>
                </a:cubicBezTo>
                <a:cubicBezTo>
                  <a:pt x="1208" y="715"/>
                  <a:pt x="1192" y="720"/>
                  <a:pt x="1192" y="720"/>
                </a:cubicBezTo>
                <a:cubicBezTo>
                  <a:pt x="1176" y="715"/>
                  <a:pt x="1171" y="702"/>
                  <a:pt x="1156" y="696"/>
                </a:cubicBezTo>
                <a:cubicBezTo>
                  <a:pt x="1116" y="679"/>
                  <a:pt x="1064" y="682"/>
                  <a:pt x="1024" y="680"/>
                </a:cubicBezTo>
                <a:cubicBezTo>
                  <a:pt x="1016" y="679"/>
                  <a:pt x="1008" y="678"/>
                  <a:pt x="1000" y="676"/>
                </a:cubicBezTo>
                <a:cubicBezTo>
                  <a:pt x="996" y="675"/>
                  <a:pt x="986" y="676"/>
                  <a:pt x="988" y="672"/>
                </a:cubicBezTo>
                <a:cubicBezTo>
                  <a:pt x="993" y="664"/>
                  <a:pt x="1012" y="656"/>
                  <a:pt x="1012" y="656"/>
                </a:cubicBezTo>
                <a:cubicBezTo>
                  <a:pt x="1021" y="630"/>
                  <a:pt x="1009" y="656"/>
                  <a:pt x="1028" y="640"/>
                </a:cubicBezTo>
                <a:cubicBezTo>
                  <a:pt x="1041" y="630"/>
                  <a:pt x="1042" y="618"/>
                  <a:pt x="1060" y="612"/>
                </a:cubicBezTo>
                <a:cubicBezTo>
                  <a:pt x="1070" y="596"/>
                  <a:pt x="1070" y="604"/>
                  <a:pt x="1064" y="584"/>
                </a:cubicBezTo>
                <a:cubicBezTo>
                  <a:pt x="1062" y="576"/>
                  <a:pt x="1056" y="560"/>
                  <a:pt x="1056" y="560"/>
                </a:cubicBezTo>
                <a:cubicBezTo>
                  <a:pt x="1063" y="538"/>
                  <a:pt x="1047" y="530"/>
                  <a:pt x="1028" y="524"/>
                </a:cubicBezTo>
                <a:cubicBezTo>
                  <a:pt x="1017" y="507"/>
                  <a:pt x="1014" y="492"/>
                  <a:pt x="996" y="480"/>
                </a:cubicBezTo>
                <a:cubicBezTo>
                  <a:pt x="990" y="442"/>
                  <a:pt x="973" y="434"/>
                  <a:pt x="936" y="428"/>
                </a:cubicBezTo>
                <a:cubicBezTo>
                  <a:pt x="933" y="411"/>
                  <a:pt x="927" y="386"/>
                  <a:pt x="916" y="372"/>
                </a:cubicBezTo>
                <a:cubicBezTo>
                  <a:pt x="908" y="363"/>
                  <a:pt x="890" y="359"/>
                  <a:pt x="880" y="352"/>
                </a:cubicBezTo>
                <a:cubicBezTo>
                  <a:pt x="875" y="344"/>
                  <a:pt x="865" y="340"/>
                  <a:pt x="860" y="332"/>
                </a:cubicBezTo>
                <a:cubicBezTo>
                  <a:pt x="856" y="325"/>
                  <a:pt x="855" y="316"/>
                  <a:pt x="852" y="308"/>
                </a:cubicBezTo>
                <a:cubicBezTo>
                  <a:pt x="849" y="299"/>
                  <a:pt x="839" y="293"/>
                  <a:pt x="836" y="284"/>
                </a:cubicBezTo>
                <a:cubicBezTo>
                  <a:pt x="823" y="244"/>
                  <a:pt x="831" y="220"/>
                  <a:pt x="784" y="204"/>
                </a:cubicBezTo>
                <a:cubicBezTo>
                  <a:pt x="785" y="200"/>
                  <a:pt x="790" y="196"/>
                  <a:pt x="788" y="192"/>
                </a:cubicBezTo>
                <a:cubicBezTo>
                  <a:pt x="786" y="188"/>
                  <a:pt x="779" y="188"/>
                  <a:pt x="776" y="184"/>
                </a:cubicBezTo>
                <a:cubicBezTo>
                  <a:pt x="756" y="152"/>
                  <a:pt x="768" y="160"/>
                  <a:pt x="788" y="164"/>
                </a:cubicBezTo>
                <a:cubicBezTo>
                  <a:pt x="802" y="143"/>
                  <a:pt x="812" y="136"/>
                  <a:pt x="792" y="116"/>
                </a:cubicBezTo>
                <a:cubicBezTo>
                  <a:pt x="782" y="106"/>
                  <a:pt x="768" y="104"/>
                  <a:pt x="756" y="100"/>
                </a:cubicBezTo>
                <a:cubicBezTo>
                  <a:pt x="748" y="97"/>
                  <a:pt x="732" y="92"/>
                  <a:pt x="732" y="92"/>
                </a:cubicBezTo>
                <a:cubicBezTo>
                  <a:pt x="729" y="88"/>
                  <a:pt x="727" y="83"/>
                  <a:pt x="724" y="80"/>
                </a:cubicBezTo>
                <a:cubicBezTo>
                  <a:pt x="721" y="77"/>
                  <a:pt x="715" y="76"/>
                  <a:pt x="712" y="72"/>
                </a:cubicBezTo>
                <a:cubicBezTo>
                  <a:pt x="679" y="35"/>
                  <a:pt x="711" y="58"/>
                  <a:pt x="684" y="40"/>
                </a:cubicBezTo>
                <a:cubicBezTo>
                  <a:pt x="673" y="24"/>
                  <a:pt x="657" y="19"/>
                  <a:pt x="640" y="8"/>
                </a:cubicBezTo>
                <a:cubicBezTo>
                  <a:pt x="633" y="3"/>
                  <a:pt x="616" y="0"/>
                  <a:pt x="616" y="0"/>
                </a:cubicBezTo>
                <a:cubicBezTo>
                  <a:pt x="597" y="13"/>
                  <a:pt x="597" y="37"/>
                  <a:pt x="584" y="56"/>
                </a:cubicBezTo>
                <a:cubicBezTo>
                  <a:pt x="571" y="106"/>
                  <a:pt x="591" y="43"/>
                  <a:pt x="568" y="80"/>
                </a:cubicBezTo>
                <a:cubicBezTo>
                  <a:pt x="560" y="93"/>
                  <a:pt x="559" y="113"/>
                  <a:pt x="556" y="128"/>
                </a:cubicBezTo>
                <a:cubicBezTo>
                  <a:pt x="552" y="145"/>
                  <a:pt x="538" y="173"/>
                  <a:pt x="532" y="192"/>
                </a:cubicBezTo>
                <a:cubicBezTo>
                  <a:pt x="505" y="189"/>
                  <a:pt x="489" y="183"/>
                  <a:pt x="464" y="188"/>
                </a:cubicBezTo>
                <a:cubicBezTo>
                  <a:pt x="444" y="218"/>
                  <a:pt x="433" y="196"/>
                  <a:pt x="408" y="188"/>
                </a:cubicBezTo>
                <a:cubicBezTo>
                  <a:pt x="383" y="193"/>
                  <a:pt x="357" y="190"/>
                  <a:pt x="332" y="196"/>
                </a:cubicBezTo>
                <a:cubicBezTo>
                  <a:pt x="327" y="197"/>
                  <a:pt x="328" y="205"/>
                  <a:pt x="324" y="208"/>
                </a:cubicBezTo>
                <a:cubicBezTo>
                  <a:pt x="301" y="228"/>
                  <a:pt x="276" y="232"/>
                  <a:pt x="252" y="248"/>
                </a:cubicBezTo>
                <a:cubicBezTo>
                  <a:pt x="231" y="238"/>
                  <a:pt x="230" y="223"/>
                  <a:pt x="216" y="244"/>
                </a:cubicBezTo>
                <a:cubicBezTo>
                  <a:pt x="211" y="264"/>
                  <a:pt x="201" y="264"/>
                  <a:pt x="196" y="284"/>
                </a:cubicBezTo>
                <a:cubicBezTo>
                  <a:pt x="179" y="278"/>
                  <a:pt x="167" y="267"/>
                  <a:pt x="160" y="288"/>
                </a:cubicBezTo>
                <a:cubicBezTo>
                  <a:pt x="161" y="293"/>
                  <a:pt x="166" y="299"/>
                  <a:pt x="164" y="304"/>
                </a:cubicBezTo>
                <a:cubicBezTo>
                  <a:pt x="162" y="308"/>
                  <a:pt x="154" y="304"/>
                  <a:pt x="152" y="308"/>
                </a:cubicBezTo>
                <a:cubicBezTo>
                  <a:pt x="147" y="318"/>
                  <a:pt x="164" y="326"/>
                  <a:pt x="168" y="328"/>
                </a:cubicBezTo>
                <a:cubicBezTo>
                  <a:pt x="177" y="341"/>
                  <a:pt x="187" y="347"/>
                  <a:pt x="196" y="360"/>
                </a:cubicBezTo>
                <a:cubicBezTo>
                  <a:pt x="168" y="379"/>
                  <a:pt x="150" y="353"/>
                  <a:pt x="124" y="344"/>
                </a:cubicBezTo>
                <a:cubicBezTo>
                  <a:pt x="105" y="349"/>
                  <a:pt x="91" y="358"/>
                  <a:pt x="72" y="364"/>
                </a:cubicBezTo>
                <a:cubicBezTo>
                  <a:pt x="68" y="365"/>
                  <a:pt x="60" y="368"/>
                  <a:pt x="60" y="368"/>
                </a:cubicBezTo>
                <a:cubicBezTo>
                  <a:pt x="57" y="377"/>
                  <a:pt x="55" y="386"/>
                  <a:pt x="48" y="392"/>
                </a:cubicBezTo>
                <a:cubicBezTo>
                  <a:pt x="41" y="398"/>
                  <a:pt x="24" y="408"/>
                  <a:pt x="24" y="408"/>
                </a:cubicBezTo>
                <a:cubicBezTo>
                  <a:pt x="13" y="440"/>
                  <a:pt x="29" y="403"/>
                  <a:pt x="8" y="424"/>
                </a:cubicBezTo>
                <a:lnTo>
                  <a:pt x="0" y="424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54" name="Pasco"/>
          <p:cNvSpPr>
            <a:spLocks/>
          </p:cNvSpPr>
          <p:nvPr/>
        </p:nvSpPr>
        <p:spPr bwMode="auto">
          <a:xfrm>
            <a:off x="5669233" y="3828114"/>
            <a:ext cx="720725" cy="434975"/>
          </a:xfrm>
          <a:custGeom>
            <a:avLst/>
            <a:gdLst>
              <a:gd name="T0" fmla="*/ 1387974357 w 803"/>
              <a:gd name="T1" fmla="*/ 2147483647 h 292"/>
              <a:gd name="T2" fmla="*/ 1387974357 w 803"/>
              <a:gd name="T3" fmla="*/ 2147483647 h 292"/>
              <a:gd name="T4" fmla="*/ 1387974357 w 803"/>
              <a:gd name="T5" fmla="*/ 2147483647 h 292"/>
              <a:gd name="T6" fmla="*/ 1387974357 w 803"/>
              <a:gd name="T7" fmla="*/ 2147483647 h 292"/>
              <a:gd name="T8" fmla="*/ 1387974357 w 803"/>
              <a:gd name="T9" fmla="*/ 2147483647 h 292"/>
              <a:gd name="T10" fmla="*/ 1387974357 w 803"/>
              <a:gd name="T11" fmla="*/ 2147483647 h 292"/>
              <a:gd name="T12" fmla="*/ 1387974357 w 803"/>
              <a:gd name="T13" fmla="*/ 2147483647 h 292"/>
              <a:gd name="T14" fmla="*/ 1387974357 w 803"/>
              <a:gd name="T15" fmla="*/ 2147483647 h 292"/>
              <a:gd name="T16" fmla="*/ 1387974357 w 803"/>
              <a:gd name="T17" fmla="*/ 2147483647 h 292"/>
              <a:gd name="T18" fmla="*/ 1387974357 w 803"/>
              <a:gd name="T19" fmla="*/ 2147483647 h 292"/>
              <a:gd name="T20" fmla="*/ 1387974357 w 803"/>
              <a:gd name="T21" fmla="*/ 2147483647 h 292"/>
              <a:gd name="T22" fmla="*/ 1387974357 w 803"/>
              <a:gd name="T23" fmla="*/ 2147483647 h 292"/>
              <a:gd name="T24" fmla="*/ 1387974357 w 803"/>
              <a:gd name="T25" fmla="*/ 2147483647 h 292"/>
              <a:gd name="T26" fmla="*/ 1387974357 w 803"/>
              <a:gd name="T27" fmla="*/ 2147483647 h 292"/>
              <a:gd name="T28" fmla="*/ 1387974357 w 803"/>
              <a:gd name="T29" fmla="*/ 2147483647 h 292"/>
              <a:gd name="T30" fmla="*/ 1387974357 w 803"/>
              <a:gd name="T31" fmla="*/ 2147483647 h 292"/>
              <a:gd name="T32" fmla="*/ 1387974357 w 803"/>
              <a:gd name="T33" fmla="*/ 2147483647 h 292"/>
              <a:gd name="T34" fmla="*/ 1387974357 w 803"/>
              <a:gd name="T35" fmla="*/ 2147483647 h 292"/>
              <a:gd name="T36" fmla="*/ 1387974357 w 803"/>
              <a:gd name="T37" fmla="*/ 2147483647 h 292"/>
              <a:gd name="T38" fmla="*/ 1387974357 w 803"/>
              <a:gd name="T39" fmla="*/ 2147483647 h 292"/>
              <a:gd name="T40" fmla="*/ 1387974357 w 803"/>
              <a:gd name="T41" fmla="*/ 2147483647 h 292"/>
              <a:gd name="T42" fmla="*/ 1387974357 w 803"/>
              <a:gd name="T43" fmla="*/ 2147483647 h 292"/>
              <a:gd name="T44" fmla="*/ 1387974357 w 803"/>
              <a:gd name="T45" fmla="*/ 2147483647 h 292"/>
              <a:gd name="T46" fmla="*/ 1387974357 w 803"/>
              <a:gd name="T47" fmla="*/ 2147483647 h 292"/>
              <a:gd name="T48" fmla="*/ 1387974357 w 803"/>
              <a:gd name="T49" fmla="*/ 2147483647 h 292"/>
              <a:gd name="T50" fmla="*/ 1387974357 w 803"/>
              <a:gd name="T51" fmla="*/ 2147483647 h 292"/>
              <a:gd name="T52" fmla="*/ 1387974357 w 803"/>
              <a:gd name="T53" fmla="*/ 2147483647 h 292"/>
              <a:gd name="T54" fmla="*/ 1387974357 w 803"/>
              <a:gd name="T55" fmla="*/ 2147483647 h 292"/>
              <a:gd name="T56" fmla="*/ 1387974357 w 803"/>
              <a:gd name="T57" fmla="*/ 2147483647 h 292"/>
              <a:gd name="T58" fmla="*/ 1387974357 w 803"/>
              <a:gd name="T59" fmla="*/ 2147483647 h 292"/>
              <a:gd name="T60" fmla="*/ 1387974357 w 803"/>
              <a:gd name="T61" fmla="*/ 2147483647 h 292"/>
              <a:gd name="T62" fmla="*/ 1387974357 w 803"/>
              <a:gd name="T63" fmla="*/ 2147483647 h 292"/>
              <a:gd name="T64" fmla="*/ 1387974357 w 803"/>
              <a:gd name="T65" fmla="*/ 2147483647 h 292"/>
              <a:gd name="T66" fmla="*/ 1387974357 w 803"/>
              <a:gd name="T67" fmla="*/ 2147483647 h 292"/>
              <a:gd name="T68" fmla="*/ 1387974357 w 803"/>
              <a:gd name="T69" fmla="*/ 2147483647 h 292"/>
              <a:gd name="T70" fmla="*/ 1387974357 w 803"/>
              <a:gd name="T71" fmla="*/ 2147483647 h 292"/>
              <a:gd name="T72" fmla="*/ 1387974357 w 803"/>
              <a:gd name="T73" fmla="*/ 2147483647 h 292"/>
              <a:gd name="T74" fmla="*/ 1387974357 w 803"/>
              <a:gd name="T75" fmla="*/ 2147483647 h 292"/>
              <a:gd name="T76" fmla="*/ 1387974357 w 803"/>
              <a:gd name="T77" fmla="*/ 2147483647 h 292"/>
              <a:gd name="T78" fmla="*/ 1387974357 w 803"/>
              <a:gd name="T79" fmla="*/ 2147483647 h 292"/>
              <a:gd name="T80" fmla="*/ 1387974357 w 803"/>
              <a:gd name="T81" fmla="*/ 2147483647 h 292"/>
              <a:gd name="T82" fmla="*/ 1387974357 w 803"/>
              <a:gd name="T83" fmla="*/ 2147483647 h 292"/>
              <a:gd name="T84" fmla="*/ 1387974357 w 803"/>
              <a:gd name="T85" fmla="*/ 2147483647 h 292"/>
              <a:gd name="T86" fmla="*/ 1387974357 w 803"/>
              <a:gd name="T87" fmla="*/ 2147483647 h 292"/>
              <a:gd name="T88" fmla="*/ 1387974357 w 803"/>
              <a:gd name="T89" fmla="*/ 2147483647 h 292"/>
              <a:gd name="T90" fmla="*/ 1387974357 w 803"/>
              <a:gd name="T91" fmla="*/ 2147483647 h 292"/>
              <a:gd name="T92" fmla="*/ 1387974357 w 803"/>
              <a:gd name="T93" fmla="*/ 2147483647 h 292"/>
              <a:gd name="T94" fmla="*/ 1387974357 w 803"/>
              <a:gd name="T95" fmla="*/ 2147483647 h 292"/>
              <a:gd name="T96" fmla="*/ 1387974357 w 803"/>
              <a:gd name="T97" fmla="*/ 2147483647 h 292"/>
              <a:gd name="T98" fmla="*/ 1387974357 w 803"/>
              <a:gd name="T99" fmla="*/ 2147483647 h 292"/>
              <a:gd name="T100" fmla="*/ 1387974357 w 803"/>
              <a:gd name="T101" fmla="*/ 2147483647 h 292"/>
              <a:gd name="T102" fmla="*/ 1387974357 w 803"/>
              <a:gd name="T103" fmla="*/ 2147483647 h 292"/>
              <a:gd name="T104" fmla="*/ 1387974357 w 803"/>
              <a:gd name="T105" fmla="*/ 2147483647 h 292"/>
              <a:gd name="T106" fmla="*/ 1387974357 w 803"/>
              <a:gd name="T107" fmla="*/ 2147483647 h 292"/>
              <a:gd name="T108" fmla="*/ 1387974357 w 803"/>
              <a:gd name="T109" fmla="*/ 2147483647 h 292"/>
              <a:gd name="T110" fmla="*/ 1387974357 w 803"/>
              <a:gd name="T111" fmla="*/ 2147483647 h 292"/>
              <a:gd name="T112" fmla="*/ 1387974357 w 803"/>
              <a:gd name="T113" fmla="*/ 2147483647 h 292"/>
              <a:gd name="T114" fmla="*/ 1387974357 w 803"/>
              <a:gd name="T115" fmla="*/ 2147483647 h 292"/>
              <a:gd name="T116" fmla="*/ 1387974357 w 803"/>
              <a:gd name="T117" fmla="*/ 2147483647 h 29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803"/>
              <a:gd name="T178" fmla="*/ 0 h 292"/>
              <a:gd name="T179" fmla="*/ 803 w 803"/>
              <a:gd name="T180" fmla="*/ 292 h 29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803" h="292">
                <a:moveTo>
                  <a:pt x="0" y="177"/>
                </a:moveTo>
                <a:lnTo>
                  <a:pt x="7" y="192"/>
                </a:lnTo>
                <a:lnTo>
                  <a:pt x="15" y="207"/>
                </a:lnTo>
                <a:lnTo>
                  <a:pt x="35" y="237"/>
                </a:lnTo>
                <a:lnTo>
                  <a:pt x="39" y="243"/>
                </a:lnTo>
                <a:lnTo>
                  <a:pt x="39" y="250"/>
                </a:lnTo>
                <a:lnTo>
                  <a:pt x="41" y="257"/>
                </a:lnTo>
                <a:lnTo>
                  <a:pt x="44" y="263"/>
                </a:lnTo>
                <a:lnTo>
                  <a:pt x="50" y="270"/>
                </a:lnTo>
                <a:lnTo>
                  <a:pt x="57" y="277"/>
                </a:lnTo>
                <a:lnTo>
                  <a:pt x="66" y="282"/>
                </a:lnTo>
                <a:lnTo>
                  <a:pt x="79" y="285"/>
                </a:lnTo>
                <a:lnTo>
                  <a:pt x="87" y="284"/>
                </a:lnTo>
                <a:lnTo>
                  <a:pt x="89" y="283"/>
                </a:lnTo>
                <a:lnTo>
                  <a:pt x="92" y="282"/>
                </a:lnTo>
                <a:lnTo>
                  <a:pt x="96" y="280"/>
                </a:lnTo>
                <a:lnTo>
                  <a:pt x="103" y="283"/>
                </a:lnTo>
                <a:lnTo>
                  <a:pt x="111" y="285"/>
                </a:lnTo>
                <a:lnTo>
                  <a:pt x="113" y="287"/>
                </a:lnTo>
                <a:lnTo>
                  <a:pt x="113" y="289"/>
                </a:lnTo>
                <a:lnTo>
                  <a:pt x="114" y="289"/>
                </a:lnTo>
                <a:lnTo>
                  <a:pt x="118" y="290"/>
                </a:lnTo>
                <a:lnTo>
                  <a:pt x="126" y="291"/>
                </a:lnTo>
                <a:lnTo>
                  <a:pt x="127" y="292"/>
                </a:lnTo>
                <a:lnTo>
                  <a:pt x="129" y="292"/>
                </a:lnTo>
                <a:lnTo>
                  <a:pt x="133" y="291"/>
                </a:lnTo>
                <a:lnTo>
                  <a:pt x="137" y="290"/>
                </a:lnTo>
                <a:lnTo>
                  <a:pt x="140" y="287"/>
                </a:lnTo>
                <a:lnTo>
                  <a:pt x="142" y="285"/>
                </a:lnTo>
                <a:lnTo>
                  <a:pt x="146" y="283"/>
                </a:lnTo>
                <a:lnTo>
                  <a:pt x="151" y="282"/>
                </a:lnTo>
                <a:lnTo>
                  <a:pt x="153" y="278"/>
                </a:lnTo>
                <a:lnTo>
                  <a:pt x="153" y="274"/>
                </a:lnTo>
                <a:lnTo>
                  <a:pt x="150" y="270"/>
                </a:lnTo>
                <a:lnTo>
                  <a:pt x="146" y="266"/>
                </a:lnTo>
                <a:lnTo>
                  <a:pt x="150" y="262"/>
                </a:lnTo>
                <a:lnTo>
                  <a:pt x="157" y="261"/>
                </a:lnTo>
                <a:lnTo>
                  <a:pt x="164" y="261"/>
                </a:lnTo>
                <a:lnTo>
                  <a:pt x="172" y="261"/>
                </a:lnTo>
                <a:lnTo>
                  <a:pt x="190" y="258"/>
                </a:lnTo>
                <a:lnTo>
                  <a:pt x="207" y="254"/>
                </a:lnTo>
                <a:lnTo>
                  <a:pt x="216" y="250"/>
                </a:lnTo>
                <a:lnTo>
                  <a:pt x="223" y="245"/>
                </a:lnTo>
                <a:lnTo>
                  <a:pt x="233" y="240"/>
                </a:lnTo>
                <a:lnTo>
                  <a:pt x="242" y="237"/>
                </a:lnTo>
                <a:lnTo>
                  <a:pt x="246" y="240"/>
                </a:lnTo>
                <a:lnTo>
                  <a:pt x="247" y="241"/>
                </a:lnTo>
                <a:lnTo>
                  <a:pt x="257" y="243"/>
                </a:lnTo>
                <a:lnTo>
                  <a:pt x="262" y="244"/>
                </a:lnTo>
                <a:lnTo>
                  <a:pt x="266" y="245"/>
                </a:lnTo>
                <a:lnTo>
                  <a:pt x="294" y="243"/>
                </a:lnTo>
                <a:lnTo>
                  <a:pt x="306" y="242"/>
                </a:lnTo>
                <a:lnTo>
                  <a:pt x="319" y="239"/>
                </a:lnTo>
                <a:lnTo>
                  <a:pt x="323" y="238"/>
                </a:lnTo>
                <a:lnTo>
                  <a:pt x="325" y="237"/>
                </a:lnTo>
                <a:lnTo>
                  <a:pt x="330" y="237"/>
                </a:lnTo>
                <a:lnTo>
                  <a:pt x="336" y="236"/>
                </a:lnTo>
                <a:lnTo>
                  <a:pt x="343" y="234"/>
                </a:lnTo>
                <a:lnTo>
                  <a:pt x="345" y="233"/>
                </a:lnTo>
                <a:lnTo>
                  <a:pt x="347" y="232"/>
                </a:lnTo>
                <a:lnTo>
                  <a:pt x="349" y="229"/>
                </a:lnTo>
                <a:lnTo>
                  <a:pt x="351" y="226"/>
                </a:lnTo>
                <a:lnTo>
                  <a:pt x="353" y="225"/>
                </a:lnTo>
                <a:lnTo>
                  <a:pt x="356" y="224"/>
                </a:lnTo>
                <a:lnTo>
                  <a:pt x="358" y="224"/>
                </a:lnTo>
                <a:lnTo>
                  <a:pt x="360" y="224"/>
                </a:lnTo>
                <a:lnTo>
                  <a:pt x="369" y="227"/>
                </a:lnTo>
                <a:lnTo>
                  <a:pt x="377" y="232"/>
                </a:lnTo>
                <a:lnTo>
                  <a:pt x="382" y="237"/>
                </a:lnTo>
                <a:lnTo>
                  <a:pt x="391" y="240"/>
                </a:lnTo>
                <a:lnTo>
                  <a:pt x="395" y="242"/>
                </a:lnTo>
                <a:lnTo>
                  <a:pt x="397" y="243"/>
                </a:lnTo>
                <a:lnTo>
                  <a:pt x="401" y="243"/>
                </a:lnTo>
                <a:lnTo>
                  <a:pt x="404" y="242"/>
                </a:lnTo>
                <a:lnTo>
                  <a:pt x="410" y="240"/>
                </a:lnTo>
                <a:lnTo>
                  <a:pt x="414" y="239"/>
                </a:lnTo>
                <a:lnTo>
                  <a:pt x="428" y="239"/>
                </a:lnTo>
                <a:lnTo>
                  <a:pt x="445" y="238"/>
                </a:lnTo>
                <a:lnTo>
                  <a:pt x="449" y="237"/>
                </a:lnTo>
                <a:lnTo>
                  <a:pt x="452" y="235"/>
                </a:lnTo>
                <a:lnTo>
                  <a:pt x="456" y="229"/>
                </a:lnTo>
                <a:lnTo>
                  <a:pt x="460" y="224"/>
                </a:lnTo>
                <a:lnTo>
                  <a:pt x="463" y="222"/>
                </a:lnTo>
                <a:lnTo>
                  <a:pt x="467" y="221"/>
                </a:lnTo>
                <a:lnTo>
                  <a:pt x="486" y="220"/>
                </a:lnTo>
                <a:lnTo>
                  <a:pt x="502" y="220"/>
                </a:lnTo>
                <a:lnTo>
                  <a:pt x="510" y="217"/>
                </a:lnTo>
                <a:lnTo>
                  <a:pt x="513" y="215"/>
                </a:lnTo>
                <a:lnTo>
                  <a:pt x="517" y="214"/>
                </a:lnTo>
                <a:lnTo>
                  <a:pt x="522" y="217"/>
                </a:lnTo>
                <a:lnTo>
                  <a:pt x="526" y="220"/>
                </a:lnTo>
                <a:lnTo>
                  <a:pt x="530" y="223"/>
                </a:lnTo>
                <a:lnTo>
                  <a:pt x="537" y="225"/>
                </a:lnTo>
                <a:lnTo>
                  <a:pt x="546" y="224"/>
                </a:lnTo>
                <a:lnTo>
                  <a:pt x="558" y="223"/>
                </a:lnTo>
                <a:lnTo>
                  <a:pt x="567" y="223"/>
                </a:lnTo>
                <a:lnTo>
                  <a:pt x="576" y="226"/>
                </a:lnTo>
                <a:lnTo>
                  <a:pt x="580" y="229"/>
                </a:lnTo>
                <a:lnTo>
                  <a:pt x="583" y="232"/>
                </a:lnTo>
                <a:lnTo>
                  <a:pt x="587" y="234"/>
                </a:lnTo>
                <a:lnTo>
                  <a:pt x="593" y="235"/>
                </a:lnTo>
                <a:lnTo>
                  <a:pt x="598" y="236"/>
                </a:lnTo>
                <a:lnTo>
                  <a:pt x="606" y="237"/>
                </a:lnTo>
                <a:lnTo>
                  <a:pt x="628" y="245"/>
                </a:lnTo>
                <a:lnTo>
                  <a:pt x="650" y="252"/>
                </a:lnTo>
                <a:lnTo>
                  <a:pt x="657" y="254"/>
                </a:lnTo>
                <a:lnTo>
                  <a:pt x="665" y="255"/>
                </a:lnTo>
                <a:lnTo>
                  <a:pt x="672" y="256"/>
                </a:lnTo>
                <a:lnTo>
                  <a:pt x="674" y="257"/>
                </a:lnTo>
                <a:lnTo>
                  <a:pt x="676" y="257"/>
                </a:lnTo>
                <a:lnTo>
                  <a:pt x="679" y="254"/>
                </a:lnTo>
                <a:lnTo>
                  <a:pt x="683" y="253"/>
                </a:lnTo>
                <a:lnTo>
                  <a:pt x="687" y="252"/>
                </a:lnTo>
                <a:lnTo>
                  <a:pt x="694" y="251"/>
                </a:lnTo>
                <a:lnTo>
                  <a:pt x="696" y="247"/>
                </a:lnTo>
                <a:lnTo>
                  <a:pt x="698" y="245"/>
                </a:lnTo>
                <a:lnTo>
                  <a:pt x="703" y="242"/>
                </a:lnTo>
                <a:lnTo>
                  <a:pt x="713" y="241"/>
                </a:lnTo>
                <a:lnTo>
                  <a:pt x="726" y="240"/>
                </a:lnTo>
                <a:lnTo>
                  <a:pt x="724" y="233"/>
                </a:lnTo>
                <a:lnTo>
                  <a:pt x="727" y="228"/>
                </a:lnTo>
                <a:lnTo>
                  <a:pt x="733" y="224"/>
                </a:lnTo>
                <a:lnTo>
                  <a:pt x="742" y="221"/>
                </a:lnTo>
                <a:lnTo>
                  <a:pt x="744" y="219"/>
                </a:lnTo>
                <a:lnTo>
                  <a:pt x="748" y="217"/>
                </a:lnTo>
                <a:lnTo>
                  <a:pt x="755" y="213"/>
                </a:lnTo>
                <a:lnTo>
                  <a:pt x="757" y="210"/>
                </a:lnTo>
                <a:lnTo>
                  <a:pt x="762" y="209"/>
                </a:lnTo>
                <a:lnTo>
                  <a:pt x="775" y="206"/>
                </a:lnTo>
                <a:lnTo>
                  <a:pt x="790" y="206"/>
                </a:lnTo>
                <a:lnTo>
                  <a:pt x="803" y="205"/>
                </a:lnTo>
                <a:lnTo>
                  <a:pt x="801" y="203"/>
                </a:lnTo>
                <a:lnTo>
                  <a:pt x="799" y="201"/>
                </a:lnTo>
                <a:lnTo>
                  <a:pt x="798" y="199"/>
                </a:lnTo>
                <a:lnTo>
                  <a:pt x="792" y="198"/>
                </a:lnTo>
                <a:lnTo>
                  <a:pt x="790" y="195"/>
                </a:lnTo>
                <a:lnTo>
                  <a:pt x="788" y="192"/>
                </a:lnTo>
                <a:lnTo>
                  <a:pt x="788" y="187"/>
                </a:lnTo>
                <a:lnTo>
                  <a:pt x="786" y="182"/>
                </a:lnTo>
                <a:lnTo>
                  <a:pt x="783" y="180"/>
                </a:lnTo>
                <a:lnTo>
                  <a:pt x="777" y="178"/>
                </a:lnTo>
                <a:lnTo>
                  <a:pt x="774" y="172"/>
                </a:lnTo>
                <a:lnTo>
                  <a:pt x="770" y="170"/>
                </a:lnTo>
                <a:lnTo>
                  <a:pt x="762" y="168"/>
                </a:lnTo>
                <a:lnTo>
                  <a:pt x="755" y="165"/>
                </a:lnTo>
                <a:lnTo>
                  <a:pt x="748" y="163"/>
                </a:lnTo>
                <a:lnTo>
                  <a:pt x="740" y="162"/>
                </a:lnTo>
                <a:lnTo>
                  <a:pt x="729" y="161"/>
                </a:lnTo>
                <a:lnTo>
                  <a:pt x="727" y="159"/>
                </a:lnTo>
                <a:lnTo>
                  <a:pt x="724" y="157"/>
                </a:lnTo>
                <a:lnTo>
                  <a:pt x="714" y="155"/>
                </a:lnTo>
                <a:lnTo>
                  <a:pt x="718" y="153"/>
                </a:lnTo>
                <a:lnTo>
                  <a:pt x="718" y="152"/>
                </a:lnTo>
                <a:lnTo>
                  <a:pt x="718" y="153"/>
                </a:lnTo>
                <a:lnTo>
                  <a:pt x="718" y="154"/>
                </a:lnTo>
                <a:lnTo>
                  <a:pt x="722" y="154"/>
                </a:lnTo>
                <a:lnTo>
                  <a:pt x="727" y="153"/>
                </a:lnTo>
                <a:lnTo>
                  <a:pt x="737" y="151"/>
                </a:lnTo>
                <a:lnTo>
                  <a:pt x="738" y="150"/>
                </a:lnTo>
                <a:lnTo>
                  <a:pt x="738" y="148"/>
                </a:lnTo>
                <a:lnTo>
                  <a:pt x="738" y="146"/>
                </a:lnTo>
                <a:lnTo>
                  <a:pt x="740" y="145"/>
                </a:lnTo>
                <a:lnTo>
                  <a:pt x="744" y="145"/>
                </a:lnTo>
                <a:lnTo>
                  <a:pt x="746" y="144"/>
                </a:lnTo>
                <a:lnTo>
                  <a:pt x="751" y="145"/>
                </a:lnTo>
                <a:lnTo>
                  <a:pt x="757" y="145"/>
                </a:lnTo>
                <a:lnTo>
                  <a:pt x="761" y="145"/>
                </a:lnTo>
                <a:lnTo>
                  <a:pt x="766" y="145"/>
                </a:lnTo>
                <a:lnTo>
                  <a:pt x="770" y="139"/>
                </a:lnTo>
                <a:lnTo>
                  <a:pt x="770" y="131"/>
                </a:lnTo>
                <a:lnTo>
                  <a:pt x="768" y="124"/>
                </a:lnTo>
                <a:lnTo>
                  <a:pt x="762" y="119"/>
                </a:lnTo>
                <a:lnTo>
                  <a:pt x="759" y="118"/>
                </a:lnTo>
                <a:lnTo>
                  <a:pt x="753" y="117"/>
                </a:lnTo>
                <a:lnTo>
                  <a:pt x="748" y="116"/>
                </a:lnTo>
                <a:lnTo>
                  <a:pt x="746" y="116"/>
                </a:lnTo>
                <a:lnTo>
                  <a:pt x="744" y="114"/>
                </a:lnTo>
                <a:lnTo>
                  <a:pt x="740" y="112"/>
                </a:lnTo>
                <a:lnTo>
                  <a:pt x="738" y="111"/>
                </a:lnTo>
                <a:lnTo>
                  <a:pt x="733" y="110"/>
                </a:lnTo>
                <a:lnTo>
                  <a:pt x="731" y="102"/>
                </a:lnTo>
                <a:lnTo>
                  <a:pt x="729" y="93"/>
                </a:lnTo>
                <a:lnTo>
                  <a:pt x="729" y="84"/>
                </a:lnTo>
                <a:lnTo>
                  <a:pt x="726" y="76"/>
                </a:lnTo>
                <a:lnTo>
                  <a:pt x="726" y="72"/>
                </a:lnTo>
                <a:lnTo>
                  <a:pt x="724" y="68"/>
                </a:lnTo>
                <a:lnTo>
                  <a:pt x="720" y="66"/>
                </a:lnTo>
                <a:lnTo>
                  <a:pt x="713" y="66"/>
                </a:lnTo>
                <a:lnTo>
                  <a:pt x="711" y="62"/>
                </a:lnTo>
                <a:lnTo>
                  <a:pt x="707" y="59"/>
                </a:lnTo>
                <a:lnTo>
                  <a:pt x="703" y="56"/>
                </a:lnTo>
                <a:lnTo>
                  <a:pt x="698" y="53"/>
                </a:lnTo>
                <a:lnTo>
                  <a:pt x="694" y="48"/>
                </a:lnTo>
                <a:lnTo>
                  <a:pt x="694" y="43"/>
                </a:lnTo>
                <a:lnTo>
                  <a:pt x="694" y="38"/>
                </a:lnTo>
                <a:lnTo>
                  <a:pt x="692" y="33"/>
                </a:lnTo>
                <a:lnTo>
                  <a:pt x="687" y="31"/>
                </a:lnTo>
                <a:lnTo>
                  <a:pt x="679" y="29"/>
                </a:lnTo>
                <a:lnTo>
                  <a:pt x="674" y="28"/>
                </a:lnTo>
                <a:lnTo>
                  <a:pt x="670" y="28"/>
                </a:lnTo>
                <a:lnTo>
                  <a:pt x="665" y="21"/>
                </a:lnTo>
                <a:lnTo>
                  <a:pt x="661" y="13"/>
                </a:lnTo>
                <a:lnTo>
                  <a:pt x="659" y="9"/>
                </a:lnTo>
                <a:lnTo>
                  <a:pt x="659" y="8"/>
                </a:lnTo>
                <a:lnTo>
                  <a:pt x="657" y="7"/>
                </a:lnTo>
                <a:lnTo>
                  <a:pt x="644" y="4"/>
                </a:lnTo>
                <a:lnTo>
                  <a:pt x="631" y="0"/>
                </a:lnTo>
                <a:lnTo>
                  <a:pt x="624" y="1"/>
                </a:lnTo>
                <a:lnTo>
                  <a:pt x="617" y="3"/>
                </a:lnTo>
                <a:lnTo>
                  <a:pt x="613" y="5"/>
                </a:lnTo>
                <a:lnTo>
                  <a:pt x="607" y="9"/>
                </a:lnTo>
                <a:lnTo>
                  <a:pt x="607" y="14"/>
                </a:lnTo>
                <a:lnTo>
                  <a:pt x="607" y="19"/>
                </a:lnTo>
                <a:lnTo>
                  <a:pt x="607" y="25"/>
                </a:lnTo>
                <a:lnTo>
                  <a:pt x="607" y="28"/>
                </a:lnTo>
                <a:lnTo>
                  <a:pt x="607" y="29"/>
                </a:lnTo>
                <a:lnTo>
                  <a:pt x="607" y="30"/>
                </a:lnTo>
                <a:lnTo>
                  <a:pt x="606" y="30"/>
                </a:lnTo>
                <a:lnTo>
                  <a:pt x="604" y="31"/>
                </a:lnTo>
                <a:lnTo>
                  <a:pt x="598" y="35"/>
                </a:lnTo>
                <a:lnTo>
                  <a:pt x="596" y="40"/>
                </a:lnTo>
                <a:lnTo>
                  <a:pt x="594" y="43"/>
                </a:lnTo>
                <a:lnTo>
                  <a:pt x="591" y="47"/>
                </a:lnTo>
                <a:lnTo>
                  <a:pt x="583" y="49"/>
                </a:lnTo>
                <a:lnTo>
                  <a:pt x="578" y="49"/>
                </a:lnTo>
                <a:lnTo>
                  <a:pt x="569" y="50"/>
                </a:lnTo>
                <a:lnTo>
                  <a:pt x="561" y="50"/>
                </a:lnTo>
                <a:lnTo>
                  <a:pt x="556" y="51"/>
                </a:lnTo>
                <a:lnTo>
                  <a:pt x="554" y="54"/>
                </a:lnTo>
                <a:lnTo>
                  <a:pt x="554" y="56"/>
                </a:lnTo>
                <a:lnTo>
                  <a:pt x="554" y="57"/>
                </a:lnTo>
                <a:lnTo>
                  <a:pt x="550" y="56"/>
                </a:lnTo>
                <a:lnTo>
                  <a:pt x="548" y="56"/>
                </a:lnTo>
                <a:lnTo>
                  <a:pt x="543" y="57"/>
                </a:lnTo>
                <a:lnTo>
                  <a:pt x="537" y="61"/>
                </a:lnTo>
                <a:lnTo>
                  <a:pt x="535" y="62"/>
                </a:lnTo>
                <a:lnTo>
                  <a:pt x="534" y="63"/>
                </a:lnTo>
                <a:lnTo>
                  <a:pt x="532" y="67"/>
                </a:lnTo>
                <a:lnTo>
                  <a:pt x="530" y="68"/>
                </a:lnTo>
                <a:lnTo>
                  <a:pt x="526" y="68"/>
                </a:lnTo>
                <a:lnTo>
                  <a:pt x="519" y="65"/>
                </a:lnTo>
                <a:lnTo>
                  <a:pt x="510" y="62"/>
                </a:lnTo>
                <a:lnTo>
                  <a:pt x="508" y="61"/>
                </a:lnTo>
                <a:lnTo>
                  <a:pt x="506" y="60"/>
                </a:lnTo>
                <a:lnTo>
                  <a:pt x="497" y="61"/>
                </a:lnTo>
                <a:lnTo>
                  <a:pt x="491" y="61"/>
                </a:lnTo>
                <a:lnTo>
                  <a:pt x="489" y="64"/>
                </a:lnTo>
                <a:lnTo>
                  <a:pt x="487" y="68"/>
                </a:lnTo>
                <a:lnTo>
                  <a:pt x="476" y="62"/>
                </a:lnTo>
                <a:lnTo>
                  <a:pt x="463" y="56"/>
                </a:lnTo>
                <a:lnTo>
                  <a:pt x="456" y="55"/>
                </a:lnTo>
                <a:lnTo>
                  <a:pt x="454" y="55"/>
                </a:lnTo>
                <a:lnTo>
                  <a:pt x="452" y="55"/>
                </a:lnTo>
                <a:lnTo>
                  <a:pt x="447" y="55"/>
                </a:lnTo>
                <a:lnTo>
                  <a:pt x="443" y="56"/>
                </a:lnTo>
                <a:lnTo>
                  <a:pt x="439" y="58"/>
                </a:lnTo>
                <a:lnTo>
                  <a:pt x="434" y="60"/>
                </a:lnTo>
                <a:lnTo>
                  <a:pt x="436" y="64"/>
                </a:lnTo>
                <a:lnTo>
                  <a:pt x="436" y="67"/>
                </a:lnTo>
                <a:lnTo>
                  <a:pt x="436" y="70"/>
                </a:lnTo>
                <a:lnTo>
                  <a:pt x="430" y="72"/>
                </a:lnTo>
                <a:lnTo>
                  <a:pt x="423" y="71"/>
                </a:lnTo>
                <a:lnTo>
                  <a:pt x="417" y="71"/>
                </a:lnTo>
                <a:lnTo>
                  <a:pt x="410" y="71"/>
                </a:lnTo>
                <a:lnTo>
                  <a:pt x="402" y="71"/>
                </a:lnTo>
                <a:lnTo>
                  <a:pt x="399" y="75"/>
                </a:lnTo>
                <a:lnTo>
                  <a:pt x="397" y="79"/>
                </a:lnTo>
                <a:lnTo>
                  <a:pt x="397" y="85"/>
                </a:lnTo>
                <a:lnTo>
                  <a:pt x="395" y="88"/>
                </a:lnTo>
                <a:lnTo>
                  <a:pt x="393" y="90"/>
                </a:lnTo>
                <a:lnTo>
                  <a:pt x="388" y="92"/>
                </a:lnTo>
                <a:lnTo>
                  <a:pt x="378" y="94"/>
                </a:lnTo>
                <a:lnTo>
                  <a:pt x="371" y="93"/>
                </a:lnTo>
                <a:lnTo>
                  <a:pt x="366" y="93"/>
                </a:lnTo>
                <a:lnTo>
                  <a:pt x="358" y="93"/>
                </a:lnTo>
                <a:lnTo>
                  <a:pt x="349" y="94"/>
                </a:lnTo>
                <a:lnTo>
                  <a:pt x="345" y="96"/>
                </a:lnTo>
                <a:lnTo>
                  <a:pt x="343" y="99"/>
                </a:lnTo>
                <a:lnTo>
                  <a:pt x="342" y="101"/>
                </a:lnTo>
                <a:lnTo>
                  <a:pt x="338" y="103"/>
                </a:lnTo>
                <a:lnTo>
                  <a:pt x="327" y="105"/>
                </a:lnTo>
                <a:lnTo>
                  <a:pt x="316" y="106"/>
                </a:lnTo>
                <a:lnTo>
                  <a:pt x="314" y="108"/>
                </a:lnTo>
                <a:lnTo>
                  <a:pt x="314" y="109"/>
                </a:lnTo>
                <a:lnTo>
                  <a:pt x="312" y="114"/>
                </a:lnTo>
                <a:lnTo>
                  <a:pt x="312" y="118"/>
                </a:lnTo>
                <a:lnTo>
                  <a:pt x="306" y="124"/>
                </a:lnTo>
                <a:lnTo>
                  <a:pt x="301" y="130"/>
                </a:lnTo>
                <a:lnTo>
                  <a:pt x="305" y="133"/>
                </a:lnTo>
                <a:lnTo>
                  <a:pt x="305" y="135"/>
                </a:lnTo>
                <a:lnTo>
                  <a:pt x="303" y="137"/>
                </a:lnTo>
                <a:lnTo>
                  <a:pt x="299" y="138"/>
                </a:lnTo>
                <a:lnTo>
                  <a:pt x="290" y="139"/>
                </a:lnTo>
                <a:lnTo>
                  <a:pt x="281" y="139"/>
                </a:lnTo>
                <a:lnTo>
                  <a:pt x="277" y="143"/>
                </a:lnTo>
                <a:lnTo>
                  <a:pt x="273" y="145"/>
                </a:lnTo>
                <a:lnTo>
                  <a:pt x="270" y="146"/>
                </a:lnTo>
                <a:lnTo>
                  <a:pt x="262" y="147"/>
                </a:lnTo>
                <a:lnTo>
                  <a:pt x="253" y="153"/>
                </a:lnTo>
                <a:lnTo>
                  <a:pt x="249" y="156"/>
                </a:lnTo>
                <a:lnTo>
                  <a:pt x="247" y="159"/>
                </a:lnTo>
                <a:lnTo>
                  <a:pt x="249" y="162"/>
                </a:lnTo>
                <a:lnTo>
                  <a:pt x="247" y="163"/>
                </a:lnTo>
                <a:lnTo>
                  <a:pt x="246" y="164"/>
                </a:lnTo>
                <a:lnTo>
                  <a:pt x="242" y="165"/>
                </a:lnTo>
                <a:lnTo>
                  <a:pt x="236" y="170"/>
                </a:lnTo>
                <a:lnTo>
                  <a:pt x="233" y="174"/>
                </a:lnTo>
                <a:lnTo>
                  <a:pt x="227" y="178"/>
                </a:lnTo>
                <a:lnTo>
                  <a:pt x="220" y="180"/>
                </a:lnTo>
                <a:lnTo>
                  <a:pt x="212" y="178"/>
                </a:lnTo>
                <a:lnTo>
                  <a:pt x="203" y="176"/>
                </a:lnTo>
                <a:lnTo>
                  <a:pt x="186" y="172"/>
                </a:lnTo>
                <a:lnTo>
                  <a:pt x="183" y="168"/>
                </a:lnTo>
                <a:lnTo>
                  <a:pt x="179" y="167"/>
                </a:lnTo>
                <a:lnTo>
                  <a:pt x="175" y="165"/>
                </a:lnTo>
                <a:lnTo>
                  <a:pt x="174" y="161"/>
                </a:lnTo>
                <a:lnTo>
                  <a:pt x="168" y="159"/>
                </a:lnTo>
                <a:lnTo>
                  <a:pt x="157" y="156"/>
                </a:lnTo>
                <a:lnTo>
                  <a:pt x="144" y="156"/>
                </a:lnTo>
                <a:lnTo>
                  <a:pt x="131" y="156"/>
                </a:lnTo>
                <a:lnTo>
                  <a:pt x="131" y="152"/>
                </a:lnTo>
                <a:lnTo>
                  <a:pt x="131" y="148"/>
                </a:lnTo>
                <a:lnTo>
                  <a:pt x="127" y="144"/>
                </a:lnTo>
                <a:lnTo>
                  <a:pt x="122" y="142"/>
                </a:lnTo>
                <a:lnTo>
                  <a:pt x="118" y="143"/>
                </a:lnTo>
                <a:lnTo>
                  <a:pt x="116" y="144"/>
                </a:lnTo>
                <a:lnTo>
                  <a:pt x="116" y="145"/>
                </a:lnTo>
                <a:lnTo>
                  <a:pt x="113" y="146"/>
                </a:lnTo>
                <a:lnTo>
                  <a:pt x="109" y="146"/>
                </a:lnTo>
                <a:lnTo>
                  <a:pt x="103" y="145"/>
                </a:lnTo>
                <a:lnTo>
                  <a:pt x="92" y="145"/>
                </a:lnTo>
                <a:lnTo>
                  <a:pt x="83" y="145"/>
                </a:lnTo>
                <a:lnTo>
                  <a:pt x="78" y="145"/>
                </a:lnTo>
                <a:lnTo>
                  <a:pt x="76" y="146"/>
                </a:lnTo>
                <a:lnTo>
                  <a:pt x="74" y="147"/>
                </a:lnTo>
                <a:lnTo>
                  <a:pt x="74" y="149"/>
                </a:lnTo>
                <a:lnTo>
                  <a:pt x="76" y="151"/>
                </a:lnTo>
                <a:lnTo>
                  <a:pt x="78" y="155"/>
                </a:lnTo>
                <a:lnTo>
                  <a:pt x="76" y="157"/>
                </a:lnTo>
                <a:lnTo>
                  <a:pt x="72" y="160"/>
                </a:lnTo>
                <a:lnTo>
                  <a:pt x="68" y="161"/>
                </a:lnTo>
                <a:lnTo>
                  <a:pt x="66" y="162"/>
                </a:lnTo>
                <a:lnTo>
                  <a:pt x="57" y="161"/>
                </a:lnTo>
                <a:lnTo>
                  <a:pt x="48" y="160"/>
                </a:lnTo>
                <a:lnTo>
                  <a:pt x="39" y="161"/>
                </a:lnTo>
                <a:lnTo>
                  <a:pt x="30" y="164"/>
                </a:lnTo>
                <a:lnTo>
                  <a:pt x="26" y="167"/>
                </a:lnTo>
                <a:lnTo>
                  <a:pt x="22" y="168"/>
                </a:lnTo>
                <a:lnTo>
                  <a:pt x="9" y="170"/>
                </a:lnTo>
                <a:lnTo>
                  <a:pt x="7" y="173"/>
                </a:lnTo>
                <a:lnTo>
                  <a:pt x="4" y="175"/>
                </a:lnTo>
                <a:lnTo>
                  <a:pt x="2" y="177"/>
                </a:lnTo>
                <a:lnTo>
                  <a:pt x="0" y="17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 sz="1800"/>
          </a:p>
        </p:txBody>
      </p:sp>
      <p:sp>
        <p:nvSpPr>
          <p:cNvPr id="56" name="CuadroTexto 55"/>
          <p:cNvSpPr txBox="1"/>
          <p:nvPr/>
        </p:nvSpPr>
        <p:spPr>
          <a:xfrm>
            <a:off x="3572848" y="2625613"/>
            <a:ext cx="64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/>
              <a:t>PIURA</a:t>
            </a:r>
          </a:p>
          <a:p>
            <a:pPr algn="ctr"/>
            <a:r>
              <a:rPr lang="es-PE" sz="1200" b="1" dirty="0"/>
              <a:t>837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585129" y="6199998"/>
            <a:ext cx="319672" cy="1895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8" name="CuadroTexto 67"/>
          <p:cNvSpPr txBox="1"/>
          <p:nvPr/>
        </p:nvSpPr>
        <p:spPr>
          <a:xfrm>
            <a:off x="3920060" y="5945064"/>
            <a:ext cx="29885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/>
              <a:t>REGIONES EN MAYOR NÚMERO DE TELECONSULTAS</a:t>
            </a:r>
          </a:p>
        </p:txBody>
      </p:sp>
      <p:sp>
        <p:nvSpPr>
          <p:cNvPr id="69" name="CuadroTexto 68"/>
          <p:cNvSpPr txBox="1"/>
          <p:nvPr/>
        </p:nvSpPr>
        <p:spPr>
          <a:xfrm>
            <a:off x="3918709" y="6179370"/>
            <a:ext cx="2504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/>
              <a:t> REGIONES CON MAYOR A 100 TELECONSULTAS</a:t>
            </a:r>
          </a:p>
        </p:txBody>
      </p:sp>
      <p:sp>
        <p:nvSpPr>
          <p:cNvPr id="70" name="Rectángulo 69"/>
          <p:cNvSpPr/>
          <p:nvPr/>
        </p:nvSpPr>
        <p:spPr>
          <a:xfrm>
            <a:off x="3583953" y="5952232"/>
            <a:ext cx="319672" cy="189577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75" name="Objeto 74"/>
          <p:cNvGraphicFramePr>
            <a:graphicFrameLocks noChangeAspect="1"/>
          </p:cNvGraphicFramePr>
          <p:nvPr>
            <p:extLst/>
          </p:nvPr>
        </p:nvGraphicFramePr>
        <p:xfrm>
          <a:off x="4517626" y="2584476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5" r:id="rId3" imgW="139940" imgH="169275" progId="">
                  <p:embed/>
                </p:oleObj>
              </mc:Choice>
              <mc:Fallback>
                <p:oleObj r:id="rId3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7626" y="2584476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CuadroTexto 75"/>
          <p:cNvSpPr txBox="1"/>
          <p:nvPr/>
        </p:nvSpPr>
        <p:spPr>
          <a:xfrm>
            <a:off x="4518562" y="2603449"/>
            <a:ext cx="318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3°</a:t>
            </a:r>
          </a:p>
        </p:txBody>
      </p:sp>
      <p:graphicFrame>
        <p:nvGraphicFramePr>
          <p:cNvPr id="77" name="Objeto 76"/>
          <p:cNvGraphicFramePr>
            <a:graphicFrameLocks noChangeAspect="1"/>
          </p:cNvGraphicFramePr>
          <p:nvPr>
            <p:extLst/>
          </p:nvPr>
        </p:nvGraphicFramePr>
        <p:xfrm>
          <a:off x="5921255" y="4200655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6" r:id="rId5" imgW="139940" imgH="169275" progId="">
                  <p:embed/>
                </p:oleObj>
              </mc:Choice>
              <mc:Fallback>
                <p:oleObj r:id="rId5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21255" y="4200655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CuadroTexto 77"/>
          <p:cNvSpPr txBox="1"/>
          <p:nvPr/>
        </p:nvSpPr>
        <p:spPr>
          <a:xfrm>
            <a:off x="5874063" y="4219305"/>
            <a:ext cx="4390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13°</a:t>
            </a:r>
          </a:p>
        </p:txBody>
      </p:sp>
      <p:graphicFrame>
        <p:nvGraphicFramePr>
          <p:cNvPr id="79" name="Objeto 78"/>
          <p:cNvGraphicFramePr>
            <a:graphicFrameLocks noChangeAspect="1"/>
          </p:cNvGraphicFramePr>
          <p:nvPr>
            <p:extLst/>
          </p:nvPr>
        </p:nvGraphicFramePr>
        <p:xfrm>
          <a:off x="5259453" y="3683972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7" r:id="rId6" imgW="139940" imgH="169275" progId="">
                  <p:embed/>
                </p:oleObj>
              </mc:Choice>
              <mc:Fallback>
                <p:oleObj r:id="rId6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59453" y="3683972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CuadroTexto 79"/>
          <p:cNvSpPr txBox="1"/>
          <p:nvPr/>
        </p:nvSpPr>
        <p:spPr>
          <a:xfrm>
            <a:off x="5260389" y="3702945"/>
            <a:ext cx="318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7°</a:t>
            </a:r>
          </a:p>
        </p:txBody>
      </p:sp>
      <p:graphicFrame>
        <p:nvGraphicFramePr>
          <p:cNvPr id="81" name="Objeto 80"/>
          <p:cNvGraphicFramePr>
            <a:graphicFrameLocks noChangeAspect="1"/>
          </p:cNvGraphicFramePr>
          <p:nvPr>
            <p:extLst/>
          </p:nvPr>
        </p:nvGraphicFramePr>
        <p:xfrm>
          <a:off x="6539835" y="4852290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8" r:id="rId7" imgW="139940" imgH="169275" progId="">
                  <p:embed/>
                </p:oleObj>
              </mc:Choice>
              <mc:Fallback>
                <p:oleObj r:id="rId7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39835" y="4852290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CuadroTexto 81"/>
          <p:cNvSpPr txBox="1"/>
          <p:nvPr/>
        </p:nvSpPr>
        <p:spPr>
          <a:xfrm>
            <a:off x="6540771" y="4871263"/>
            <a:ext cx="318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5°</a:t>
            </a:r>
          </a:p>
        </p:txBody>
      </p:sp>
      <p:graphicFrame>
        <p:nvGraphicFramePr>
          <p:cNvPr id="83" name="Objeto 82"/>
          <p:cNvGraphicFramePr>
            <a:graphicFrameLocks noChangeAspect="1"/>
          </p:cNvGraphicFramePr>
          <p:nvPr>
            <p:extLst/>
          </p:nvPr>
        </p:nvGraphicFramePr>
        <p:xfrm>
          <a:off x="4671537" y="2883639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9" r:id="rId8" imgW="139940" imgH="169275" progId="">
                  <p:embed/>
                </p:oleObj>
              </mc:Choice>
              <mc:Fallback>
                <p:oleObj r:id="rId8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1537" y="2883639"/>
                        <a:ext cx="281746" cy="342579"/>
                      </a:xfrm>
                      <a:prstGeom prst="rect">
                        <a:avLst/>
                      </a:prstGeom>
                      <a:solidFill>
                        <a:schemeClr val="bg2">
                          <a:lumMod val="9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CuadroTexto 83"/>
          <p:cNvSpPr txBox="1"/>
          <p:nvPr/>
        </p:nvSpPr>
        <p:spPr>
          <a:xfrm>
            <a:off x="4626032" y="2878244"/>
            <a:ext cx="4010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10°</a:t>
            </a:r>
          </a:p>
        </p:txBody>
      </p:sp>
      <p:graphicFrame>
        <p:nvGraphicFramePr>
          <p:cNvPr id="85" name="Objeto 84"/>
          <p:cNvGraphicFramePr>
            <a:graphicFrameLocks noChangeAspect="1"/>
          </p:cNvGraphicFramePr>
          <p:nvPr>
            <p:extLst/>
          </p:nvPr>
        </p:nvGraphicFramePr>
        <p:xfrm>
          <a:off x="6064073" y="2274839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0" r:id="rId9" imgW="139940" imgH="169275" progId="">
                  <p:embed/>
                </p:oleObj>
              </mc:Choice>
              <mc:Fallback>
                <p:oleObj r:id="rId9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64073" y="2274839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CuadroTexto 85"/>
          <p:cNvSpPr txBox="1"/>
          <p:nvPr/>
        </p:nvSpPr>
        <p:spPr>
          <a:xfrm>
            <a:off x="6065009" y="2293812"/>
            <a:ext cx="318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1°</a:t>
            </a:r>
          </a:p>
        </p:txBody>
      </p:sp>
      <p:graphicFrame>
        <p:nvGraphicFramePr>
          <p:cNvPr id="87" name="Objeto 86"/>
          <p:cNvGraphicFramePr>
            <a:graphicFrameLocks noChangeAspect="1"/>
          </p:cNvGraphicFramePr>
          <p:nvPr>
            <p:extLst/>
          </p:nvPr>
        </p:nvGraphicFramePr>
        <p:xfrm>
          <a:off x="6410741" y="3850318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1" r:id="rId10" imgW="139940" imgH="169275" progId="">
                  <p:embed/>
                </p:oleObj>
              </mc:Choice>
              <mc:Fallback>
                <p:oleObj r:id="rId10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10741" y="3850318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CuadroTexto 87"/>
          <p:cNvSpPr txBox="1"/>
          <p:nvPr/>
        </p:nvSpPr>
        <p:spPr>
          <a:xfrm>
            <a:off x="6410329" y="3853236"/>
            <a:ext cx="318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8°</a:t>
            </a:r>
          </a:p>
        </p:txBody>
      </p:sp>
      <p:graphicFrame>
        <p:nvGraphicFramePr>
          <p:cNvPr id="90" name="Objeto 89"/>
          <p:cNvGraphicFramePr>
            <a:graphicFrameLocks noChangeAspect="1"/>
          </p:cNvGraphicFramePr>
          <p:nvPr>
            <p:extLst/>
          </p:nvPr>
        </p:nvGraphicFramePr>
        <p:xfrm>
          <a:off x="5658871" y="3667781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2" r:id="rId11" imgW="139940" imgH="169275" progId="">
                  <p:embed/>
                </p:oleObj>
              </mc:Choice>
              <mc:Fallback>
                <p:oleObj r:id="rId11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58871" y="3667781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" name="CuadroTexto 90"/>
          <p:cNvSpPr txBox="1"/>
          <p:nvPr/>
        </p:nvSpPr>
        <p:spPr>
          <a:xfrm>
            <a:off x="5615019" y="3669133"/>
            <a:ext cx="404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17°</a:t>
            </a:r>
          </a:p>
        </p:txBody>
      </p:sp>
      <p:graphicFrame>
        <p:nvGraphicFramePr>
          <p:cNvPr id="92" name="Objeto 91"/>
          <p:cNvGraphicFramePr>
            <a:graphicFrameLocks noChangeAspect="1"/>
          </p:cNvGraphicFramePr>
          <p:nvPr>
            <p:extLst/>
          </p:nvPr>
        </p:nvGraphicFramePr>
        <p:xfrm>
          <a:off x="5542525" y="4224789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3" r:id="rId12" imgW="139940" imgH="169275" progId="">
                  <p:embed/>
                </p:oleObj>
              </mc:Choice>
              <mc:Fallback>
                <p:oleObj r:id="rId12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42525" y="4224789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CuadroTexto 92"/>
          <p:cNvSpPr txBox="1"/>
          <p:nvPr/>
        </p:nvSpPr>
        <p:spPr>
          <a:xfrm>
            <a:off x="5543461" y="4243762"/>
            <a:ext cx="318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2°</a:t>
            </a:r>
          </a:p>
        </p:txBody>
      </p:sp>
      <p:graphicFrame>
        <p:nvGraphicFramePr>
          <p:cNvPr id="94" name="Objeto 93"/>
          <p:cNvGraphicFramePr>
            <a:graphicFrameLocks noChangeAspect="1"/>
          </p:cNvGraphicFramePr>
          <p:nvPr>
            <p:extLst/>
          </p:nvPr>
        </p:nvGraphicFramePr>
        <p:xfrm>
          <a:off x="5500022" y="3095469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4" r:id="rId13" imgW="139940" imgH="169275" progId="">
                  <p:embed/>
                </p:oleObj>
              </mc:Choice>
              <mc:Fallback>
                <p:oleObj r:id="rId13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0022" y="3095469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CuadroTexto 94"/>
          <p:cNvSpPr txBox="1"/>
          <p:nvPr/>
        </p:nvSpPr>
        <p:spPr>
          <a:xfrm>
            <a:off x="5453252" y="3106491"/>
            <a:ext cx="3744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11°</a:t>
            </a:r>
          </a:p>
        </p:txBody>
      </p:sp>
      <p:graphicFrame>
        <p:nvGraphicFramePr>
          <p:cNvPr id="97" name="Objeto 96"/>
          <p:cNvGraphicFramePr>
            <a:graphicFrameLocks noChangeAspect="1"/>
          </p:cNvGraphicFramePr>
          <p:nvPr>
            <p:extLst/>
          </p:nvPr>
        </p:nvGraphicFramePr>
        <p:xfrm>
          <a:off x="4952288" y="2920385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5" r:id="rId14" imgW="139940" imgH="169275" progId="">
                  <p:embed/>
                </p:oleObj>
              </mc:Choice>
              <mc:Fallback>
                <p:oleObj r:id="rId14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52288" y="2920385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CuadroTexto 98"/>
          <p:cNvSpPr txBox="1"/>
          <p:nvPr/>
        </p:nvSpPr>
        <p:spPr>
          <a:xfrm>
            <a:off x="4952456" y="2937942"/>
            <a:ext cx="4270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6°</a:t>
            </a:r>
          </a:p>
        </p:txBody>
      </p:sp>
      <p:graphicFrame>
        <p:nvGraphicFramePr>
          <p:cNvPr id="100" name="Objeto 99"/>
          <p:cNvGraphicFramePr>
            <a:graphicFrameLocks noChangeAspect="1"/>
          </p:cNvGraphicFramePr>
          <p:nvPr>
            <p:extLst/>
          </p:nvPr>
        </p:nvGraphicFramePr>
        <p:xfrm>
          <a:off x="5969437" y="4630758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6" r:id="rId15" imgW="139940" imgH="169275" progId="">
                  <p:embed/>
                </p:oleObj>
              </mc:Choice>
              <mc:Fallback>
                <p:oleObj r:id="rId15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69437" y="4630758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" name="CuadroTexto 101"/>
          <p:cNvSpPr txBox="1"/>
          <p:nvPr/>
        </p:nvSpPr>
        <p:spPr>
          <a:xfrm>
            <a:off x="5914715" y="4633829"/>
            <a:ext cx="3894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 4°</a:t>
            </a:r>
          </a:p>
        </p:txBody>
      </p:sp>
      <p:sp>
        <p:nvSpPr>
          <p:cNvPr id="106" name="CuadroTexto 105"/>
          <p:cNvSpPr txBox="1"/>
          <p:nvPr/>
        </p:nvSpPr>
        <p:spPr>
          <a:xfrm>
            <a:off x="4217425" y="4907148"/>
            <a:ext cx="1189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/>
              <a:t>HUANCAVELICA</a:t>
            </a:r>
          </a:p>
          <a:p>
            <a:pPr algn="ctr"/>
            <a:r>
              <a:rPr lang="es-PE" sz="1200" b="1" dirty="0"/>
              <a:t>448*</a:t>
            </a:r>
          </a:p>
        </p:txBody>
      </p:sp>
      <p:sp>
        <p:nvSpPr>
          <p:cNvPr id="107" name="CuadroTexto 106"/>
          <p:cNvSpPr txBox="1"/>
          <p:nvPr/>
        </p:nvSpPr>
        <p:spPr>
          <a:xfrm>
            <a:off x="4312284" y="4152919"/>
            <a:ext cx="623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/>
              <a:t>LIMA</a:t>
            </a:r>
          </a:p>
          <a:p>
            <a:pPr algn="ctr"/>
            <a:r>
              <a:rPr lang="es-PE" sz="1200" b="1" dirty="0"/>
              <a:t>1017</a:t>
            </a:r>
          </a:p>
        </p:txBody>
      </p:sp>
      <p:sp>
        <p:nvSpPr>
          <p:cNvPr id="108" name="CuadroTexto 107"/>
          <p:cNvSpPr txBox="1"/>
          <p:nvPr/>
        </p:nvSpPr>
        <p:spPr>
          <a:xfrm>
            <a:off x="8104459" y="4536953"/>
            <a:ext cx="1106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/>
              <a:t>APURÍMAC</a:t>
            </a:r>
          </a:p>
          <a:p>
            <a:pPr algn="ctr"/>
            <a:r>
              <a:rPr lang="es-PE" sz="1200" b="1" dirty="0"/>
              <a:t>341*</a:t>
            </a:r>
          </a:p>
        </p:txBody>
      </p:sp>
      <p:cxnSp>
        <p:nvCxnSpPr>
          <p:cNvPr id="132" name="Conector curvado 131"/>
          <p:cNvCxnSpPr>
            <a:endCxn id="108" idx="1"/>
          </p:cNvCxnSpPr>
          <p:nvPr/>
        </p:nvCxnSpPr>
        <p:spPr>
          <a:xfrm flipV="1">
            <a:off x="6679901" y="4767786"/>
            <a:ext cx="1424558" cy="395155"/>
          </a:xfrm>
          <a:prstGeom prst="curvedConnector3">
            <a:avLst>
              <a:gd name="adj1" fmla="val 81257"/>
            </a:avLst>
          </a:prstGeom>
          <a:ln w="9525">
            <a:prstDash val="dash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CuadroTexto 133"/>
          <p:cNvSpPr txBox="1"/>
          <p:nvPr/>
        </p:nvSpPr>
        <p:spPr>
          <a:xfrm>
            <a:off x="7579610" y="1283049"/>
            <a:ext cx="777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/>
              <a:t>LORETO </a:t>
            </a:r>
          </a:p>
          <a:p>
            <a:pPr algn="ctr"/>
            <a:r>
              <a:rPr lang="es-PE" sz="1200" b="1" dirty="0"/>
              <a:t>1680</a:t>
            </a:r>
          </a:p>
        </p:txBody>
      </p:sp>
      <p:cxnSp>
        <p:nvCxnSpPr>
          <p:cNvPr id="135" name="Conector curvado 134"/>
          <p:cNvCxnSpPr>
            <a:stCxn id="85" idx="2"/>
            <a:endCxn id="134" idx="1"/>
          </p:cNvCxnSpPr>
          <p:nvPr/>
        </p:nvCxnSpPr>
        <p:spPr>
          <a:xfrm rot="5400000" flipH="1" flipV="1">
            <a:off x="6340510" y="1378318"/>
            <a:ext cx="1103536" cy="1374664"/>
          </a:xfrm>
          <a:prstGeom prst="curvedConnector4">
            <a:avLst>
              <a:gd name="adj1" fmla="val -20715"/>
              <a:gd name="adj2" fmla="val 55124"/>
            </a:avLst>
          </a:prstGeom>
          <a:ln w="9525">
            <a:prstDash val="dash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1" name="Conector curvado 140"/>
          <p:cNvCxnSpPr>
            <a:endCxn id="107" idx="3"/>
          </p:cNvCxnSpPr>
          <p:nvPr/>
        </p:nvCxnSpPr>
        <p:spPr>
          <a:xfrm rot="10800000">
            <a:off x="4935566" y="4383752"/>
            <a:ext cx="741135" cy="124780"/>
          </a:xfrm>
          <a:prstGeom prst="curvedConnector3">
            <a:avLst>
              <a:gd name="adj1" fmla="val 50000"/>
            </a:avLst>
          </a:prstGeom>
          <a:ln w="9525">
            <a:prstDash val="dash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3" name="Conector curvado 142"/>
          <p:cNvCxnSpPr>
            <a:stCxn id="102" idx="2"/>
            <a:endCxn id="106" idx="2"/>
          </p:cNvCxnSpPr>
          <p:nvPr/>
        </p:nvCxnSpPr>
        <p:spPr>
          <a:xfrm rot="5400000">
            <a:off x="5224204" y="4483596"/>
            <a:ext cx="473374" cy="1297060"/>
          </a:xfrm>
          <a:prstGeom prst="curvedConnector3">
            <a:avLst>
              <a:gd name="adj1" fmla="val 131495"/>
            </a:avLst>
          </a:prstGeom>
          <a:ln w="9525">
            <a:prstDash val="dash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Conector curvado 160"/>
          <p:cNvCxnSpPr>
            <a:endCxn id="56" idx="3"/>
          </p:cNvCxnSpPr>
          <p:nvPr/>
        </p:nvCxnSpPr>
        <p:spPr>
          <a:xfrm rot="10800000">
            <a:off x="4218522" y="2856447"/>
            <a:ext cx="435300" cy="23823"/>
          </a:xfrm>
          <a:prstGeom prst="curvedConnector3">
            <a:avLst>
              <a:gd name="adj1" fmla="val 50000"/>
            </a:avLst>
          </a:prstGeom>
          <a:ln w="9525">
            <a:prstDash val="dash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70" name="Objeto 169"/>
          <p:cNvGraphicFramePr>
            <a:graphicFrameLocks noChangeAspect="1"/>
          </p:cNvGraphicFramePr>
          <p:nvPr>
            <p:extLst/>
          </p:nvPr>
        </p:nvGraphicFramePr>
        <p:xfrm>
          <a:off x="6626889" y="4512166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7" r:id="rId16" imgW="139940" imgH="169275" progId="">
                  <p:embed/>
                </p:oleObj>
              </mc:Choice>
              <mc:Fallback>
                <p:oleObj r:id="rId16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26889" y="4512166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" name="CuadroTexto 168"/>
          <p:cNvSpPr txBox="1"/>
          <p:nvPr/>
        </p:nvSpPr>
        <p:spPr>
          <a:xfrm>
            <a:off x="6633858" y="4515971"/>
            <a:ext cx="318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9°</a:t>
            </a:r>
          </a:p>
        </p:txBody>
      </p:sp>
      <p:graphicFrame>
        <p:nvGraphicFramePr>
          <p:cNvPr id="173" name="Objeto 172"/>
          <p:cNvGraphicFramePr>
            <a:graphicFrameLocks noChangeAspect="1"/>
          </p:cNvGraphicFramePr>
          <p:nvPr>
            <p:extLst/>
          </p:nvPr>
        </p:nvGraphicFramePr>
        <p:xfrm>
          <a:off x="6697977" y="5347551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8" r:id="rId17" imgW="139940" imgH="169275" progId="">
                  <p:embed/>
                </p:oleObj>
              </mc:Choice>
              <mc:Fallback>
                <p:oleObj r:id="rId17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97977" y="5347551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CuadroTexto 173"/>
          <p:cNvSpPr txBox="1"/>
          <p:nvPr/>
        </p:nvSpPr>
        <p:spPr>
          <a:xfrm>
            <a:off x="6650556" y="5351778"/>
            <a:ext cx="3936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12°</a:t>
            </a:r>
          </a:p>
        </p:txBody>
      </p:sp>
      <p:graphicFrame>
        <p:nvGraphicFramePr>
          <p:cNvPr id="175" name="Objeto 174"/>
          <p:cNvGraphicFramePr>
            <a:graphicFrameLocks noChangeAspect="1"/>
          </p:cNvGraphicFramePr>
          <p:nvPr>
            <p:extLst/>
          </p:nvPr>
        </p:nvGraphicFramePr>
        <p:xfrm>
          <a:off x="5043603" y="3336892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79" r:id="rId18" imgW="139940" imgH="169275" progId="">
                  <p:embed/>
                </p:oleObj>
              </mc:Choice>
              <mc:Fallback>
                <p:oleObj r:id="rId18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43603" y="3336892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" name="CuadroTexto 175"/>
          <p:cNvSpPr txBox="1"/>
          <p:nvPr/>
        </p:nvSpPr>
        <p:spPr>
          <a:xfrm>
            <a:off x="4994229" y="3348774"/>
            <a:ext cx="4070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14°</a:t>
            </a:r>
          </a:p>
        </p:txBody>
      </p:sp>
      <p:graphicFrame>
        <p:nvGraphicFramePr>
          <p:cNvPr id="177" name="Objeto 176"/>
          <p:cNvGraphicFramePr>
            <a:graphicFrameLocks noChangeAspect="1"/>
          </p:cNvGraphicFramePr>
          <p:nvPr>
            <p:extLst/>
          </p:nvPr>
        </p:nvGraphicFramePr>
        <p:xfrm>
          <a:off x="5837791" y="4926598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0" r:id="rId19" imgW="139940" imgH="169275" progId="">
                  <p:embed/>
                </p:oleObj>
              </mc:Choice>
              <mc:Fallback>
                <p:oleObj r:id="rId19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37791" y="4926598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" name="CuadroTexto 177"/>
          <p:cNvSpPr txBox="1"/>
          <p:nvPr/>
        </p:nvSpPr>
        <p:spPr>
          <a:xfrm>
            <a:off x="5791622" y="4938428"/>
            <a:ext cx="3973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15°</a:t>
            </a:r>
          </a:p>
        </p:txBody>
      </p:sp>
      <p:graphicFrame>
        <p:nvGraphicFramePr>
          <p:cNvPr id="179" name="Objeto 178"/>
          <p:cNvGraphicFramePr>
            <a:graphicFrameLocks noChangeAspect="1"/>
          </p:cNvGraphicFramePr>
          <p:nvPr>
            <p:extLst/>
          </p:nvPr>
        </p:nvGraphicFramePr>
        <p:xfrm>
          <a:off x="6187888" y="4854922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1" r:id="rId20" imgW="139940" imgH="169275" progId="">
                  <p:embed/>
                </p:oleObj>
              </mc:Choice>
              <mc:Fallback>
                <p:oleObj r:id="rId20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87888" y="4854922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" name="CuadroTexto 179"/>
          <p:cNvSpPr txBox="1"/>
          <p:nvPr/>
        </p:nvSpPr>
        <p:spPr>
          <a:xfrm>
            <a:off x="6139591" y="4867252"/>
            <a:ext cx="408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16°</a:t>
            </a:r>
          </a:p>
        </p:txBody>
      </p:sp>
      <p:graphicFrame>
        <p:nvGraphicFramePr>
          <p:cNvPr id="181" name="Objeto 180"/>
          <p:cNvGraphicFramePr>
            <a:graphicFrameLocks noChangeAspect="1"/>
          </p:cNvGraphicFramePr>
          <p:nvPr>
            <p:extLst/>
          </p:nvPr>
        </p:nvGraphicFramePr>
        <p:xfrm>
          <a:off x="7318487" y="5108134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2" r:id="rId21" imgW="139940" imgH="169275" progId="">
                  <p:embed/>
                </p:oleObj>
              </mc:Choice>
              <mc:Fallback>
                <p:oleObj r:id="rId21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18487" y="5108134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" name="CuadroTexto 181"/>
          <p:cNvSpPr txBox="1"/>
          <p:nvPr/>
        </p:nvSpPr>
        <p:spPr>
          <a:xfrm>
            <a:off x="7271472" y="5120018"/>
            <a:ext cx="476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18°</a:t>
            </a:r>
          </a:p>
        </p:txBody>
      </p:sp>
      <p:graphicFrame>
        <p:nvGraphicFramePr>
          <p:cNvPr id="183" name="Objeto 182"/>
          <p:cNvGraphicFramePr>
            <a:graphicFrameLocks noChangeAspect="1"/>
          </p:cNvGraphicFramePr>
          <p:nvPr>
            <p:extLst/>
          </p:nvPr>
        </p:nvGraphicFramePr>
        <p:xfrm>
          <a:off x="5129707" y="2549012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3" r:id="rId22" imgW="139940" imgH="169275" progId="">
                  <p:embed/>
                </p:oleObj>
              </mc:Choice>
              <mc:Fallback>
                <p:oleObj r:id="rId22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29707" y="2549012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" name="CuadroTexto 183"/>
          <p:cNvSpPr txBox="1"/>
          <p:nvPr/>
        </p:nvSpPr>
        <p:spPr>
          <a:xfrm>
            <a:off x="5080923" y="2561592"/>
            <a:ext cx="411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19°</a:t>
            </a:r>
          </a:p>
        </p:txBody>
      </p:sp>
      <p:graphicFrame>
        <p:nvGraphicFramePr>
          <p:cNvPr id="185" name="Objeto 184"/>
          <p:cNvGraphicFramePr>
            <a:graphicFrameLocks noChangeAspect="1"/>
          </p:cNvGraphicFramePr>
          <p:nvPr>
            <p:extLst/>
          </p:nvPr>
        </p:nvGraphicFramePr>
        <p:xfrm>
          <a:off x="7139439" y="4361643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4" r:id="rId23" imgW="139940" imgH="169275" progId="">
                  <p:embed/>
                </p:oleObj>
              </mc:Choice>
              <mc:Fallback>
                <p:oleObj r:id="rId23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39439" y="4361643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" name="CuadroTexto 185"/>
          <p:cNvSpPr txBox="1"/>
          <p:nvPr/>
        </p:nvSpPr>
        <p:spPr>
          <a:xfrm>
            <a:off x="7099106" y="4380262"/>
            <a:ext cx="4455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20°</a:t>
            </a:r>
          </a:p>
        </p:txBody>
      </p:sp>
      <p:graphicFrame>
        <p:nvGraphicFramePr>
          <p:cNvPr id="187" name="Objeto 186"/>
          <p:cNvGraphicFramePr>
            <a:graphicFrameLocks noChangeAspect="1"/>
          </p:cNvGraphicFramePr>
          <p:nvPr>
            <p:extLst/>
          </p:nvPr>
        </p:nvGraphicFramePr>
        <p:xfrm>
          <a:off x="7071200" y="5596079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5" r:id="rId24" imgW="139940" imgH="169275" progId="">
                  <p:embed/>
                </p:oleObj>
              </mc:Choice>
              <mc:Fallback>
                <p:oleObj r:id="rId24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71200" y="5596079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" name="CuadroTexto 187"/>
          <p:cNvSpPr txBox="1"/>
          <p:nvPr/>
        </p:nvSpPr>
        <p:spPr>
          <a:xfrm>
            <a:off x="7031273" y="5614736"/>
            <a:ext cx="4028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21°</a:t>
            </a:r>
          </a:p>
        </p:txBody>
      </p:sp>
      <p:graphicFrame>
        <p:nvGraphicFramePr>
          <p:cNvPr id="189" name="Objeto 188"/>
          <p:cNvGraphicFramePr>
            <a:graphicFrameLocks noChangeAspect="1"/>
          </p:cNvGraphicFramePr>
          <p:nvPr>
            <p:extLst/>
          </p:nvPr>
        </p:nvGraphicFramePr>
        <p:xfrm>
          <a:off x="5385439" y="3973601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6" r:id="rId25" imgW="139940" imgH="169275" progId="">
                  <p:embed/>
                </p:oleObj>
              </mc:Choice>
              <mc:Fallback>
                <p:oleObj r:id="rId25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85439" y="3973601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" name="CuadroTexto 189"/>
          <p:cNvSpPr txBox="1"/>
          <p:nvPr/>
        </p:nvSpPr>
        <p:spPr>
          <a:xfrm>
            <a:off x="5339371" y="3986090"/>
            <a:ext cx="3920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22°</a:t>
            </a:r>
          </a:p>
        </p:txBody>
      </p:sp>
      <p:graphicFrame>
        <p:nvGraphicFramePr>
          <p:cNvPr id="191" name="Objeto 190"/>
          <p:cNvGraphicFramePr>
            <a:graphicFrameLocks noChangeAspect="1"/>
          </p:cNvGraphicFramePr>
          <p:nvPr>
            <p:extLst/>
          </p:nvPr>
        </p:nvGraphicFramePr>
        <p:xfrm>
          <a:off x="7228690" y="5833662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7" r:id="rId26" imgW="139940" imgH="169275" progId="">
                  <p:embed/>
                </p:oleObj>
              </mc:Choice>
              <mc:Fallback>
                <p:oleObj r:id="rId26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28690" y="5833662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" name="CuadroTexto 191"/>
          <p:cNvSpPr txBox="1"/>
          <p:nvPr/>
        </p:nvSpPr>
        <p:spPr>
          <a:xfrm>
            <a:off x="7171320" y="5846933"/>
            <a:ext cx="425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23°</a:t>
            </a:r>
          </a:p>
        </p:txBody>
      </p:sp>
      <p:graphicFrame>
        <p:nvGraphicFramePr>
          <p:cNvPr id="193" name="Objeto 192"/>
          <p:cNvGraphicFramePr>
            <a:graphicFrameLocks noChangeAspect="1"/>
          </p:cNvGraphicFramePr>
          <p:nvPr>
            <p:extLst/>
          </p:nvPr>
        </p:nvGraphicFramePr>
        <p:xfrm>
          <a:off x="4429796" y="2151701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8" r:id="rId27" imgW="139940" imgH="169275" progId="">
                  <p:embed/>
                </p:oleObj>
              </mc:Choice>
              <mc:Fallback>
                <p:oleObj r:id="rId27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9796" y="2151701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" name="CuadroTexto 193"/>
          <p:cNvSpPr txBox="1"/>
          <p:nvPr/>
        </p:nvSpPr>
        <p:spPr>
          <a:xfrm>
            <a:off x="4389667" y="2155374"/>
            <a:ext cx="482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24°</a:t>
            </a:r>
          </a:p>
        </p:txBody>
      </p:sp>
      <p:graphicFrame>
        <p:nvGraphicFramePr>
          <p:cNvPr id="195" name="Objeto 194"/>
          <p:cNvGraphicFramePr>
            <a:graphicFrameLocks noChangeAspect="1"/>
          </p:cNvGraphicFramePr>
          <p:nvPr>
            <p:extLst/>
          </p:nvPr>
        </p:nvGraphicFramePr>
        <p:xfrm>
          <a:off x="5964312" y="3837940"/>
          <a:ext cx="281746" cy="342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9" r:id="rId28" imgW="139940" imgH="169275" progId="">
                  <p:embed/>
                </p:oleObj>
              </mc:Choice>
              <mc:Fallback>
                <p:oleObj r:id="rId28" imgW="139940" imgH="1692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64312" y="3837940"/>
                        <a:ext cx="281746" cy="342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" name="CuadroTexto 195"/>
          <p:cNvSpPr txBox="1"/>
          <p:nvPr/>
        </p:nvSpPr>
        <p:spPr>
          <a:xfrm>
            <a:off x="5923740" y="3850486"/>
            <a:ext cx="4181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b="1" dirty="0">
                <a:solidFill>
                  <a:schemeClr val="bg1"/>
                </a:solidFill>
              </a:rPr>
              <a:t>25°</a:t>
            </a:r>
          </a:p>
        </p:txBody>
      </p:sp>
      <p:sp>
        <p:nvSpPr>
          <p:cNvPr id="217" name="Rectángulo 216"/>
          <p:cNvSpPr/>
          <p:nvPr/>
        </p:nvSpPr>
        <p:spPr>
          <a:xfrm>
            <a:off x="3589828" y="6445033"/>
            <a:ext cx="319672" cy="189577"/>
          </a:xfrm>
          <a:prstGeom prst="rect">
            <a:avLst/>
          </a:prstGeom>
          <a:solidFill>
            <a:srgbClr val="B4C7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8" name="CuadroTexto 217"/>
          <p:cNvSpPr txBox="1"/>
          <p:nvPr/>
        </p:nvSpPr>
        <p:spPr>
          <a:xfrm>
            <a:off x="3923408" y="6424405"/>
            <a:ext cx="28904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b="1" dirty="0"/>
              <a:t> REGIONES CON MENOR NÚMERO DE  TELECONSULTAS</a:t>
            </a:r>
          </a:p>
        </p:txBody>
      </p:sp>
      <p:graphicFrame>
        <p:nvGraphicFramePr>
          <p:cNvPr id="219" name="Tabla 218"/>
          <p:cNvGraphicFramePr>
            <a:graphicFrameLocks noGrp="1"/>
          </p:cNvGraphicFramePr>
          <p:nvPr>
            <p:extLst/>
          </p:nvPr>
        </p:nvGraphicFramePr>
        <p:xfrm>
          <a:off x="9210967" y="588979"/>
          <a:ext cx="2797702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79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07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84607">
                <a:tc>
                  <a:txBody>
                    <a:bodyPr/>
                    <a:lstStyle/>
                    <a:p>
                      <a:pPr algn="ctr"/>
                      <a:r>
                        <a:rPr lang="es-PE" sz="2000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Región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/>
                        <a:t>Cantidad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Cajamarca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338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Ancash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334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Ucayali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252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Cusco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221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Lambayeque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219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San Martín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201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Arequipa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196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Junín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182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La Libertad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174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400" dirty="0"/>
                        <a:t>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Ayacucho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Huánuco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Puno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Amazonas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Madre de Dios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Moquegua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Callao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Tacna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Tumbes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77429">
                <a:tc>
                  <a:txBody>
                    <a:bodyPr/>
                    <a:lstStyle/>
                    <a:p>
                      <a:r>
                        <a:rPr lang="es-PE" sz="12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Pasco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9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Captura de pantalla 2017-11-08 a la(s) 14.32.55.png" descr="Captura de pantalla 2017-11-08 a la(s) 14.32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09069"/>
            <a:ext cx="12192000" cy="713035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ángulo 1"/>
          <p:cNvSpPr/>
          <p:nvPr/>
        </p:nvSpPr>
        <p:spPr>
          <a:xfrm>
            <a:off x="1343814" y="6041317"/>
            <a:ext cx="4284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3200" dirty="0">
                <a:solidFill>
                  <a:srgbClr val="FFFF00"/>
                </a:solidFill>
              </a:rPr>
              <a:t>¡¡¡ NO ESTAMOS BIEN !!!</a:t>
            </a:r>
          </a:p>
        </p:txBody>
      </p:sp>
      <p:sp>
        <p:nvSpPr>
          <p:cNvPr id="3" name="Rectángulo 2"/>
          <p:cNvSpPr/>
          <p:nvPr/>
        </p:nvSpPr>
        <p:spPr>
          <a:xfrm>
            <a:off x="9572717" y="823896"/>
            <a:ext cx="2088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dirty="0">
                <a:solidFill>
                  <a:schemeClr val="bg1"/>
                </a:solidFill>
              </a:rPr>
              <a:t>¿ QUÉ HACER ?</a:t>
            </a:r>
          </a:p>
        </p:txBody>
      </p:sp>
    </p:spTree>
    <p:extLst>
      <p:ext uri="{BB962C8B-B14F-4D97-AF65-F5344CB8AC3E}">
        <p14:creationId xmlns:p14="http://schemas.microsoft.com/office/powerpoint/2010/main" val="19837925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JUSTIFICACIONES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/>
              <a:t>SERVICIO A GRAN ESCALA</a:t>
            </a:r>
          </a:p>
          <a:p>
            <a:r>
              <a:rPr lang="es-PE" dirty="0" smtClean="0"/>
              <a:t>SOCIEDAD CON MÁS INFORMACIÓN</a:t>
            </a:r>
          </a:p>
          <a:p>
            <a:r>
              <a:rPr lang="es-PE" dirty="0" smtClean="0"/>
              <a:t>CIERRA BRECHAS</a:t>
            </a:r>
          </a:p>
          <a:p>
            <a:r>
              <a:rPr lang="es-PE" dirty="0" smtClean="0"/>
              <a:t>GENERA MUCHO CONOCIMIENTO</a:t>
            </a:r>
          </a:p>
          <a:p>
            <a:r>
              <a:rPr lang="es-PE" dirty="0" smtClean="0"/>
              <a:t>GENERA MAYOR CAPACITACIÓN</a:t>
            </a:r>
          </a:p>
          <a:p>
            <a:r>
              <a:rPr lang="es-PE" dirty="0" smtClean="0"/>
              <a:t>DISMINUYE COSTOS EN EL I NIVEL</a:t>
            </a:r>
          </a:p>
          <a:p>
            <a:r>
              <a:rPr lang="es-PE" dirty="0" smtClean="0"/>
              <a:t>DISMINUYE TIEMPOS DE ESPERA EN EL II Y III NIVEL</a:t>
            </a:r>
          </a:p>
          <a:p>
            <a:r>
              <a:rPr lang="es-PE" dirty="0" smtClean="0"/>
              <a:t>SALVA VIDAS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5673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n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81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7766132" y="4170823"/>
            <a:ext cx="2808642" cy="25096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 smtClean="0"/>
              <a:t>GEOGRÁFICA</a:t>
            </a:r>
          </a:p>
          <a:p>
            <a:r>
              <a:rPr lang="es-PE" dirty="0" smtClean="0"/>
              <a:t>ECONÓMICA</a:t>
            </a:r>
          </a:p>
          <a:p>
            <a:r>
              <a:rPr lang="es-PE" dirty="0" smtClean="0"/>
              <a:t>FUNCIONAL</a:t>
            </a:r>
          </a:p>
          <a:p>
            <a:r>
              <a:rPr lang="es-PE" dirty="0" smtClean="0"/>
              <a:t>CULTURAL</a:t>
            </a:r>
          </a:p>
          <a:p>
            <a:r>
              <a:rPr lang="es-PE" dirty="0" smtClean="0"/>
              <a:t>HUMANA</a:t>
            </a:r>
            <a:endParaRPr lang="es-PE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236698" y="365125"/>
            <a:ext cx="445456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 smtClean="0">
                <a:solidFill>
                  <a:schemeClr val="bg1"/>
                </a:solidFill>
              </a:rPr>
              <a:t>ACCESIBILIDADES</a:t>
            </a:r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903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CARRERA SIN FIN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/>
              <a:t>GENOMA HUMANO</a:t>
            </a:r>
          </a:p>
          <a:p>
            <a:r>
              <a:rPr lang="es-PE" dirty="0" smtClean="0"/>
              <a:t>TELESALUD</a:t>
            </a:r>
          </a:p>
          <a:p>
            <a:r>
              <a:rPr lang="es-PE" dirty="0" smtClean="0"/>
              <a:t>TELEMEDICINA</a:t>
            </a:r>
          </a:p>
          <a:p>
            <a:r>
              <a:rPr lang="es-PE" dirty="0" smtClean="0"/>
              <a:t>HISTORIA CLINICA ELECTRÓNICA</a:t>
            </a: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333" y="593006"/>
            <a:ext cx="3999613" cy="266640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54" y="4001294"/>
            <a:ext cx="4085560" cy="262643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902" y="4001294"/>
            <a:ext cx="3970071" cy="264671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7261" y="4001294"/>
            <a:ext cx="3513281" cy="262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38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" y="59150"/>
            <a:ext cx="6540649" cy="6949458"/>
          </a:xfrm>
          <a:prstGeom prst="rect">
            <a:avLst/>
          </a:prstGeom>
        </p:spPr>
      </p:pic>
      <p:sp>
        <p:nvSpPr>
          <p:cNvPr id="3" name="Marcador de contenido 2"/>
          <p:cNvSpPr txBox="1">
            <a:spLocks/>
          </p:cNvSpPr>
          <p:nvPr/>
        </p:nvSpPr>
        <p:spPr>
          <a:xfrm>
            <a:off x="838200" y="2460323"/>
            <a:ext cx="5627146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 smtClean="0">
                <a:solidFill>
                  <a:schemeClr val="bg1"/>
                </a:solidFill>
              </a:rPr>
              <a:t>A LA GEOGRAFÍA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AL TRÁFICO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A LA DISTANCIA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A LA DUDA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AL TIEMPO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AL CONOCIMIENTO</a:t>
            </a:r>
          </a:p>
          <a:p>
            <a:r>
              <a:rPr lang="es-PE" dirty="0" smtClean="0">
                <a:solidFill>
                  <a:schemeClr val="bg1"/>
                </a:solidFill>
              </a:rPr>
              <a:t>A LAS BRECHAS DE ESPECIALISTAS </a:t>
            </a:r>
          </a:p>
          <a:p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4" name="Picture 2" descr="Imagen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393" y="26878"/>
            <a:ext cx="5830659" cy="68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838200" y="773926"/>
            <a:ext cx="269030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 smtClean="0">
                <a:solidFill>
                  <a:schemeClr val="bg1"/>
                </a:solidFill>
              </a:rPr>
              <a:t>VENCE</a:t>
            </a:r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12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PROVOCADORES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/>
              <a:t>DEFICIT DE MÉDICOS Y ESPECIALISTAS</a:t>
            </a:r>
          </a:p>
          <a:p>
            <a:r>
              <a:rPr lang="es-PE" dirty="0" smtClean="0"/>
              <a:t>POBLACIÓN DEMANDANTE CADA VEZ MÁS EXIGENTE</a:t>
            </a:r>
          </a:p>
          <a:p>
            <a:r>
              <a:rPr lang="es-PE" dirty="0" smtClean="0"/>
              <a:t>TECNOLOGÍA EMERGENTE</a:t>
            </a:r>
          </a:p>
          <a:p>
            <a:r>
              <a:rPr lang="es-PE" dirty="0" smtClean="0"/>
              <a:t>NO PERSONAL DE SALUD NI SERVICIOS SUFICIENTES</a:t>
            </a:r>
          </a:p>
          <a:p>
            <a:r>
              <a:rPr lang="es-PE" dirty="0" smtClean="0"/>
              <a:t>LIMITADA INFRAESTRUCTURA</a:t>
            </a:r>
          </a:p>
          <a:p>
            <a:r>
              <a:rPr lang="es-PE" dirty="0" smtClean="0"/>
              <a:t>LA TELESALUD PUEDE SER PROMOCIÓN, PREVENCIÓN, MONITOREO, GESTIÓN, ACCIÓN</a:t>
            </a:r>
          </a:p>
          <a:p>
            <a:r>
              <a:rPr lang="es-PE" dirty="0" smtClean="0"/>
              <a:t>LIMITADA CAPACIDAD DEL III NIVEL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173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IMPORTANCIA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/>
              <a:t>FORTALECE EL I NIVEL</a:t>
            </a:r>
          </a:p>
          <a:p>
            <a:r>
              <a:rPr lang="es-PE" dirty="0" smtClean="0"/>
              <a:t>INCREMENTA EL SABER EN TODOS LOS NIVELES</a:t>
            </a:r>
          </a:p>
          <a:p>
            <a:r>
              <a:rPr lang="es-PE" dirty="0" smtClean="0"/>
              <a:t>FOMENTA SOLIDARIDAD EN EL SISTEMA</a:t>
            </a:r>
          </a:p>
          <a:p>
            <a:r>
              <a:rPr lang="es-PE" dirty="0" smtClean="0"/>
              <a:t>TRABAJO EN EQUIPO EN LAS RIS</a:t>
            </a:r>
          </a:p>
          <a:p>
            <a:r>
              <a:rPr lang="es-PE" dirty="0" smtClean="0"/>
              <a:t>CONSOLIDA EL INTERCAMBIO GENERACIONAL</a:t>
            </a:r>
          </a:p>
          <a:p>
            <a:r>
              <a:rPr lang="es-PE" dirty="0" smtClean="0"/>
              <a:t>MENOS PAPEL</a:t>
            </a:r>
          </a:p>
          <a:p>
            <a:r>
              <a:rPr lang="es-PE" dirty="0" smtClean="0"/>
              <a:t>MAYOR OPORTUNIDAD</a:t>
            </a:r>
          </a:p>
          <a:p>
            <a:r>
              <a:rPr lang="es-PE" dirty="0" smtClean="0"/>
              <a:t>A MAYOR DIGITALIZACIÓN MAYOR COMPETITIVIDAD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432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 smtClean="0"/>
              <a:t>FODA</a:t>
            </a:r>
            <a:endParaRPr lang="es-PE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PE" dirty="0" smtClean="0"/>
              <a:t>FORTALEZAS</a:t>
            </a:r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PE" dirty="0" smtClean="0"/>
              <a:t>EL 80 % DE PERSONAL USAN </a:t>
            </a:r>
            <a:r>
              <a:rPr lang="es-PE" dirty="0" err="1" smtClean="0"/>
              <a:t>TICs</a:t>
            </a:r>
            <a:endParaRPr lang="es-PE" dirty="0" smtClean="0"/>
          </a:p>
          <a:p>
            <a:r>
              <a:rPr lang="es-PE" dirty="0" smtClean="0"/>
              <a:t>LOS MÁS JÓVENES MUCHO MÁS</a:t>
            </a:r>
          </a:p>
          <a:p>
            <a:r>
              <a:rPr lang="es-PE" dirty="0" smtClean="0"/>
              <a:t>EL 60 % DE EESS CUENTA CON EQUIPOS PARA TELELSALUD</a:t>
            </a:r>
          </a:p>
          <a:p>
            <a:r>
              <a:rPr lang="es-PE" dirty="0" smtClean="0"/>
              <a:t>GESTORES COMPROMETIDOS CON TELESALUD</a:t>
            </a:r>
          </a:p>
          <a:p>
            <a:r>
              <a:rPr lang="es-PE" dirty="0" smtClean="0"/>
              <a:t>INCREMENTO DE PERSONAL MÁS LIGADO</a:t>
            </a:r>
            <a:endParaRPr lang="es-PE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PE" dirty="0" smtClean="0"/>
              <a:t>DEBILIDADES</a:t>
            </a:r>
            <a:endParaRPr lang="es-PE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s-PE" dirty="0"/>
              <a:t>RESISTENCIA EL CAMBIO</a:t>
            </a:r>
          </a:p>
          <a:p>
            <a:r>
              <a:rPr lang="es-PE" dirty="0" smtClean="0"/>
              <a:t>FALTA DE PERSONAL CAPACITADO Y SENSIBILIZADO EN TELESALUD</a:t>
            </a:r>
          </a:p>
          <a:p>
            <a:r>
              <a:rPr lang="es-PE" dirty="0" smtClean="0"/>
              <a:t>PREJUICIO QUE ES COMPLICADO</a:t>
            </a:r>
          </a:p>
          <a:p>
            <a:r>
              <a:rPr lang="es-PE" dirty="0" smtClean="0"/>
              <a:t>SUBESTIMA QUE NO RESUELVE NADA</a:t>
            </a:r>
          </a:p>
          <a:p>
            <a:r>
              <a:rPr lang="es-PE" dirty="0" smtClean="0"/>
              <a:t>PERCEPCIÓN QUE DESHUMANIZA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799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FODA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AMENAZAS</a:t>
            </a:r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PE" dirty="0" smtClean="0"/>
              <a:t>AUSENCIA O DEFICIENCIA DE INTERNET EN ALGUNAS ZONAS</a:t>
            </a:r>
          </a:p>
          <a:p>
            <a:r>
              <a:rPr lang="es-PE" dirty="0" smtClean="0"/>
              <a:t>PRESUPUESTOS ELEVADOS EN TECNOLOGÍA</a:t>
            </a:r>
          </a:p>
          <a:p>
            <a:r>
              <a:rPr lang="es-PE" dirty="0" smtClean="0"/>
              <a:t>PRESUPUESTOS ELEVADOS PARA INFRAESTRUCTURA</a:t>
            </a:r>
            <a:endParaRPr lang="es-PE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PE" dirty="0" smtClean="0"/>
              <a:t>OPORTUNIDADES</a:t>
            </a:r>
            <a:endParaRPr lang="es-PE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PE" dirty="0" smtClean="0">
                <a:solidFill>
                  <a:srgbClr val="FF0000"/>
                </a:solidFill>
              </a:rPr>
              <a:t>AVANCE VERTIGINOSO DE TECNOLOGÍAS</a:t>
            </a:r>
          </a:p>
          <a:p>
            <a:r>
              <a:rPr lang="es-PE" dirty="0" smtClean="0"/>
              <a:t>IMPLEMENTACIÓN DEL e-QHALI</a:t>
            </a:r>
          </a:p>
          <a:p>
            <a:r>
              <a:rPr lang="es-PE" dirty="0" smtClean="0"/>
              <a:t>USO DE LAS </a:t>
            </a:r>
            <a:r>
              <a:rPr lang="es-PE" dirty="0" err="1" smtClean="0"/>
              <a:t>TICs</a:t>
            </a:r>
            <a:r>
              <a:rPr lang="es-PE" dirty="0" smtClean="0"/>
              <a:t> EN EL DIARIO VIVIR</a:t>
            </a:r>
          </a:p>
          <a:p>
            <a:r>
              <a:rPr lang="es-PE" dirty="0" smtClean="0"/>
              <a:t>APOYO DEL SIS PARA EQUIPOS Y PAGO DE SERVICIOS DE INTERNET</a:t>
            </a:r>
          </a:p>
          <a:p>
            <a:r>
              <a:rPr lang="es-PE" dirty="0" smtClean="0"/>
              <a:t>PROYECTO DEL MTC DE FIBRA ÓPTICA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7996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" name="resonancia-magnetica-mamas-728x416.jpg" descr="resonancia-magnetica-mamas-728x4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66387" y="-59438"/>
            <a:ext cx="13058387" cy="69768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26411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FODA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AMENAZAS</a:t>
            </a:r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PE" dirty="0" smtClean="0"/>
              <a:t>AUSENCIA O DEFICIENCIA DE INTERNET EN ALGUNAS ZONAS</a:t>
            </a:r>
          </a:p>
          <a:p>
            <a:r>
              <a:rPr lang="es-PE" dirty="0" smtClean="0"/>
              <a:t>PRESUPUESTOS ELEVADOS EN TECNOLOGÍA</a:t>
            </a:r>
          </a:p>
          <a:p>
            <a:r>
              <a:rPr lang="es-PE" dirty="0" smtClean="0"/>
              <a:t>PRESUPUESTOS ELEVADOS PARA INFRAESTRUCTURA</a:t>
            </a:r>
            <a:endParaRPr lang="es-PE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PE" dirty="0" smtClean="0"/>
              <a:t>OPORTUNIDADES</a:t>
            </a:r>
            <a:endParaRPr lang="es-PE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PE" dirty="0" smtClean="0"/>
              <a:t>AVANCE VERTIGINOSO DE TECNOLOGÍAS</a:t>
            </a:r>
          </a:p>
          <a:p>
            <a:r>
              <a:rPr lang="es-PE" dirty="0" smtClean="0">
                <a:solidFill>
                  <a:srgbClr val="FF0000"/>
                </a:solidFill>
              </a:rPr>
              <a:t>IMPLEMENTACIÓN DEL e-QHALI</a:t>
            </a:r>
          </a:p>
          <a:p>
            <a:r>
              <a:rPr lang="es-PE" dirty="0" smtClean="0"/>
              <a:t>USO DE LAS </a:t>
            </a:r>
            <a:r>
              <a:rPr lang="es-PE" dirty="0" err="1" smtClean="0"/>
              <a:t>TICs</a:t>
            </a:r>
            <a:r>
              <a:rPr lang="es-PE" dirty="0" smtClean="0"/>
              <a:t> EN EL DIARIO VIVIR</a:t>
            </a:r>
          </a:p>
          <a:p>
            <a:r>
              <a:rPr lang="es-PE" dirty="0" smtClean="0"/>
              <a:t>APOYO DEL SIS PARA EQUIPOS Y PAGO DE SERVICIOS DE INTERNET</a:t>
            </a:r>
          </a:p>
          <a:p>
            <a:r>
              <a:rPr lang="es-PE" dirty="0" smtClean="0"/>
              <a:t>PROYECTO DEL MTC DE FIBRA ÓPTICA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4765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" name="2017-03-14_11-20-31.jpg" descr="2017-03-14_11-20-31.jpg"/>
          <p:cNvPicPr>
            <a:picLocks noChangeAspect="1"/>
          </p:cNvPicPr>
          <p:nvPr/>
        </p:nvPicPr>
        <p:blipFill>
          <a:blip r:embed="rId2">
            <a:extLst/>
          </a:blip>
          <a:srcRect l="5635" r="5635"/>
          <a:stretch>
            <a:fillRect/>
          </a:stretch>
        </p:blipFill>
        <p:spPr>
          <a:xfrm>
            <a:off x="1" y="-55708"/>
            <a:ext cx="12192000" cy="69694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3975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FODA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AMENAZAS</a:t>
            </a:r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PE" dirty="0" smtClean="0"/>
              <a:t>AUSENCIA O DEFICIENCIA DE INTERNET EN ALGUNAS ZONAS</a:t>
            </a:r>
          </a:p>
          <a:p>
            <a:r>
              <a:rPr lang="es-PE" dirty="0" smtClean="0"/>
              <a:t>PRESUPUESTOS ELEVADOS EN TECNOLOGÍA</a:t>
            </a:r>
          </a:p>
          <a:p>
            <a:r>
              <a:rPr lang="es-PE" dirty="0" smtClean="0"/>
              <a:t>PRESUPUESTOS ELEVADOS PARA INFRAESTRUCTURA</a:t>
            </a:r>
            <a:endParaRPr lang="es-PE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PE" dirty="0" smtClean="0"/>
              <a:t>OPORTUNIDADES</a:t>
            </a:r>
            <a:endParaRPr lang="es-PE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PE" dirty="0" smtClean="0"/>
              <a:t>AVANCE VERTIGINOSO DE TECNOLOGÍAS</a:t>
            </a:r>
          </a:p>
          <a:p>
            <a:r>
              <a:rPr lang="es-PE" dirty="0" smtClean="0"/>
              <a:t>IMPLEMENTACIÓN DEL e-QHALI</a:t>
            </a:r>
          </a:p>
          <a:p>
            <a:r>
              <a:rPr lang="es-PE" dirty="0" smtClean="0">
                <a:solidFill>
                  <a:srgbClr val="FF0000"/>
                </a:solidFill>
              </a:rPr>
              <a:t>USO DE LAS </a:t>
            </a:r>
            <a:r>
              <a:rPr lang="es-PE" dirty="0" err="1" smtClean="0">
                <a:solidFill>
                  <a:srgbClr val="FF0000"/>
                </a:solidFill>
              </a:rPr>
              <a:t>TICs</a:t>
            </a:r>
            <a:r>
              <a:rPr lang="es-PE" dirty="0" smtClean="0">
                <a:solidFill>
                  <a:srgbClr val="FF0000"/>
                </a:solidFill>
              </a:rPr>
              <a:t> EN EL DIARIO VIVIR</a:t>
            </a:r>
          </a:p>
          <a:p>
            <a:r>
              <a:rPr lang="es-PE" dirty="0" smtClean="0"/>
              <a:t>APOYO DEL SIS PARA EQUIPOS Y PAGO DE SERVICIOS DE INTERNET</a:t>
            </a:r>
          </a:p>
          <a:p>
            <a:r>
              <a:rPr lang="es-PE" dirty="0" smtClean="0"/>
              <a:t>PROYECTO DEL MTC DE FIBRA ÓPTICA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015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4" name="images-15.jpeg" descr="images-1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1097" y="-43323"/>
            <a:ext cx="13779262" cy="6889631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APPS"/>
          <p:cNvSpPr txBox="1"/>
          <p:nvPr/>
        </p:nvSpPr>
        <p:spPr>
          <a:xfrm>
            <a:off x="8073549" y="4604519"/>
            <a:ext cx="1522854" cy="883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75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rPr sz="5273"/>
              <a:t>APPS</a:t>
            </a:r>
          </a:p>
        </p:txBody>
      </p:sp>
    </p:spTree>
    <p:extLst>
      <p:ext uri="{BB962C8B-B14F-4D97-AF65-F5344CB8AC3E}">
        <p14:creationId xmlns:p14="http://schemas.microsoft.com/office/powerpoint/2010/main" val="322906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6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FODA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AMENAZAS</a:t>
            </a:r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PE" dirty="0" smtClean="0"/>
              <a:t>AUSENCIA O DEFICIENCIA DE INTERNET EN ALGUNAS ZONAS</a:t>
            </a:r>
          </a:p>
          <a:p>
            <a:r>
              <a:rPr lang="es-PE" dirty="0" smtClean="0"/>
              <a:t>PRESUPUESTOS ELEVADOS EN TECNOLOGÍA</a:t>
            </a:r>
          </a:p>
          <a:p>
            <a:r>
              <a:rPr lang="es-PE" dirty="0" smtClean="0"/>
              <a:t>PRESUPUESTOS ELEVADOS PARA INFRAESTRUCTURA</a:t>
            </a:r>
            <a:endParaRPr lang="es-PE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PE" dirty="0" smtClean="0"/>
              <a:t>OPORTUNIDADES</a:t>
            </a:r>
            <a:endParaRPr lang="es-PE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PE" dirty="0" smtClean="0"/>
              <a:t>AVANCE VERTIGINOSO DE TECNOLOGÍAS</a:t>
            </a:r>
          </a:p>
          <a:p>
            <a:r>
              <a:rPr lang="es-PE" dirty="0" smtClean="0"/>
              <a:t>IMPLEMENTACIÓN DEL e-QHALI</a:t>
            </a:r>
          </a:p>
          <a:p>
            <a:r>
              <a:rPr lang="es-PE" dirty="0" smtClean="0"/>
              <a:t>USO DE LAS </a:t>
            </a:r>
            <a:r>
              <a:rPr lang="es-PE" dirty="0" err="1" smtClean="0"/>
              <a:t>TICs</a:t>
            </a:r>
            <a:r>
              <a:rPr lang="es-PE" dirty="0" smtClean="0"/>
              <a:t> EN EL DIARIO VIVIR</a:t>
            </a:r>
          </a:p>
          <a:p>
            <a:r>
              <a:rPr lang="es-PE" dirty="0" smtClean="0">
                <a:solidFill>
                  <a:srgbClr val="FF0000"/>
                </a:solidFill>
              </a:rPr>
              <a:t>APOYO DEL SIS PARA EQUIPOS Y PAGO DE SERVICIOS DE INTERNET</a:t>
            </a:r>
          </a:p>
          <a:p>
            <a:r>
              <a:rPr lang="es-PE" dirty="0" smtClean="0"/>
              <a:t>PROYECTO DEL MTC DE FIBRA ÓPTICA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7982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9282925" y="230965"/>
            <a:ext cx="2715276" cy="394650"/>
            <a:chOff x="5696589" y="341247"/>
            <a:chExt cx="2715276" cy="394650"/>
          </a:xfrm>
        </p:grpSpPr>
        <p:pic>
          <p:nvPicPr>
            <p:cNvPr id="7" name="Picture 2" descr="C:\TRABAJOS RAUL\SIS ( Seguro Integral de Salud)\Manual de Identidad Corporativa_SIS\Piezas Graficas\3.Comunicación Interna\3.9 plantilla para presentaciones\Sin títul1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6589" y="341247"/>
              <a:ext cx="1397342" cy="394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E:\Datos\MERCADEO - OGIIT\MATERIALES GRÁFICOS SIS 2017\IDENTIDAD CORPORATIVA SIS 2017\LOGOTIPO SIS\Logotipo SIS_ png az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1540" y="391108"/>
              <a:ext cx="1080325" cy="306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n 8" descr="D:\usuarios\schacon\Downloads\WhatsApp Image 2019-09-09 at 11.32.32 AM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9" y="758537"/>
            <a:ext cx="9389376" cy="547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631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9158234" y="230965"/>
            <a:ext cx="2715276" cy="394650"/>
            <a:chOff x="5696589" y="341247"/>
            <a:chExt cx="2715276" cy="394650"/>
          </a:xfrm>
        </p:grpSpPr>
        <p:pic>
          <p:nvPicPr>
            <p:cNvPr id="7" name="Picture 2" descr="C:\TRABAJOS RAUL\SIS ( Seguro Integral de Salud)\Manual de Identidad Corporativa_SIS\Piezas Graficas\3.Comunicación Interna\3.9 plantilla para presentaciones\Sin títul1-0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6589" y="341247"/>
              <a:ext cx="1397342" cy="394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E:\Datos\MERCADEO - OGIIT\MATERIALES GRÁFICOS SIS 2017\IDENTIDAD CORPORATIVA SIS 2017\LOGOTIPO SIS\Logotipo SIS_ png az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1540" y="391108"/>
              <a:ext cx="1080325" cy="306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n 8" descr="D:\usuarios\schacon\Downloads\WhatsApp Image 2019-09-09 at 11.32.32 AM (1)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03" y="955964"/>
            <a:ext cx="8964897" cy="5476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27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FODA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AMENAZAS</a:t>
            </a:r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PE" dirty="0" smtClean="0"/>
              <a:t>AUSENCIA O DEFICIENCIA DE INTERNET EN ALGUNAS ZONAS</a:t>
            </a:r>
          </a:p>
          <a:p>
            <a:r>
              <a:rPr lang="es-PE" dirty="0" smtClean="0"/>
              <a:t>PRESUPUESTOS ELEVADOS EN TECNOLOGÍA</a:t>
            </a:r>
          </a:p>
          <a:p>
            <a:r>
              <a:rPr lang="es-PE" dirty="0" smtClean="0"/>
              <a:t>PRESUPUESTOS ELEVADOS PARA INFRAESTRUCTURA</a:t>
            </a:r>
            <a:endParaRPr lang="es-PE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PE" dirty="0" smtClean="0"/>
              <a:t>OPORTUNIDADES</a:t>
            </a:r>
            <a:endParaRPr lang="es-PE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PE" dirty="0" smtClean="0"/>
              <a:t>AVANCE VERTIGINOSO DE TECNOLOGÍAS</a:t>
            </a:r>
          </a:p>
          <a:p>
            <a:r>
              <a:rPr lang="es-PE" dirty="0" smtClean="0"/>
              <a:t>IMPLEMENTACIÓN DEL e-QHALI</a:t>
            </a:r>
          </a:p>
          <a:p>
            <a:r>
              <a:rPr lang="es-PE" dirty="0" smtClean="0"/>
              <a:t>USO DE LAS </a:t>
            </a:r>
            <a:r>
              <a:rPr lang="es-PE" dirty="0" err="1" smtClean="0"/>
              <a:t>TICs</a:t>
            </a:r>
            <a:r>
              <a:rPr lang="es-PE" dirty="0" smtClean="0"/>
              <a:t> EN EL DIARIO VIVIR</a:t>
            </a:r>
          </a:p>
          <a:p>
            <a:r>
              <a:rPr lang="es-PE" dirty="0" smtClean="0"/>
              <a:t>APOYO DEL SIS PARA EQUIPOS Y PAGO DE SERVICIOS DE INTERNET</a:t>
            </a:r>
          </a:p>
          <a:p>
            <a:r>
              <a:rPr lang="es-PE" dirty="0" smtClean="0">
                <a:solidFill>
                  <a:srgbClr val="FF0000"/>
                </a:solidFill>
              </a:rPr>
              <a:t>PROYECTO DEL MTC DE FIBRA ÓPTICA</a:t>
            </a:r>
            <a:endParaRPr lang="es-P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sp>
          <p:nvSpPr>
            <p:cNvPr id="4" name="Rectángulo 3"/>
            <p:cNvSpPr/>
            <p:nvPr/>
          </p:nvSpPr>
          <p:spPr>
            <a:xfrm>
              <a:off x="746437" y="1260925"/>
              <a:ext cx="18439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PE" sz="2000" b="1" dirty="0" smtClean="0"/>
                <a:t>ANTECEDENTES</a:t>
              </a:r>
              <a:endParaRPr lang="es-PE" sz="2000" b="1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746437" y="891593"/>
              <a:ext cx="84108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PE" b="1" i="0" dirty="0" smtClean="0">
                  <a:solidFill>
                    <a:schemeClr val="bg1">
                      <a:lumMod val="75000"/>
                    </a:schemeClr>
                  </a:solidFill>
                  <a:effectLst/>
                  <a:latin typeface="Verdana" panose="020B0604030504040204" pitchFamily="34" charset="0"/>
                </a:rPr>
                <a:t>UNA VISIÓN PANORÁMICA DE LA EXPERIENCIA DE TELESALUD</a:t>
              </a:r>
              <a:endParaRPr lang="es-PE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pic>
          <p:nvPicPr>
            <p:cNvPr id="2" name="Imagen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864" b="36168"/>
            <a:stretch/>
          </p:blipFill>
          <p:spPr>
            <a:xfrm>
              <a:off x="10742286" y="59356"/>
              <a:ext cx="1345926" cy="430256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4292" y="69566"/>
              <a:ext cx="2022594" cy="421917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12192000" cy="6858001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875" y="821259"/>
              <a:ext cx="3209925" cy="669597"/>
            </a:xfrm>
            <a:prstGeom prst="rect">
              <a:avLst/>
            </a:prstGeom>
          </p:spPr>
        </p:pic>
      </p:grpSp>
      <p:sp>
        <p:nvSpPr>
          <p:cNvPr id="10" name="CuadroTexto 9"/>
          <p:cNvSpPr txBox="1"/>
          <p:nvPr/>
        </p:nvSpPr>
        <p:spPr>
          <a:xfrm>
            <a:off x="1031875" y="4088701"/>
            <a:ext cx="6988719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PE" b="1" dirty="0" smtClean="0">
                <a:solidFill>
                  <a:srgbClr val="E30613"/>
                </a:solidFill>
                <a:latin typeface="Calibri" panose="020F0502020204030204" pitchFamily="34" charset="0"/>
                <a:ea typeface="+mj-ea"/>
                <a:cs typeface="+mj-cs"/>
              </a:rPr>
              <a:t>Banda </a:t>
            </a:r>
            <a:r>
              <a:rPr lang="es-PE" b="1" dirty="0">
                <a:solidFill>
                  <a:srgbClr val="E30613"/>
                </a:solidFill>
                <a:latin typeface="Calibri" panose="020F0502020204030204" pitchFamily="34" charset="0"/>
                <a:ea typeface="+mj-ea"/>
                <a:cs typeface="+mj-cs"/>
              </a:rPr>
              <a:t>Ancha para zonas rurales para impulsar la </a:t>
            </a:r>
            <a:r>
              <a:rPr lang="es-PE" b="1" dirty="0" err="1">
                <a:solidFill>
                  <a:srgbClr val="E30613"/>
                </a:solidFill>
                <a:latin typeface="Calibri" panose="020F0502020204030204" pitchFamily="34" charset="0"/>
                <a:ea typeface="+mj-ea"/>
                <a:cs typeface="+mj-cs"/>
              </a:rPr>
              <a:t>Telesalud</a:t>
            </a:r>
            <a:endParaRPr lang="es-ES" b="1" dirty="0">
              <a:solidFill>
                <a:srgbClr val="E30613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5DDAE36C-ED08-4CB7-BB91-A0D7DF85E120}"/>
              </a:ext>
            </a:extLst>
          </p:cNvPr>
          <p:cNvSpPr txBox="1">
            <a:spLocks/>
          </p:cNvSpPr>
          <p:nvPr/>
        </p:nvSpPr>
        <p:spPr>
          <a:xfrm>
            <a:off x="1031875" y="1890966"/>
            <a:ext cx="6684751" cy="1810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000" b="1" smtClean="0">
                <a:solidFill>
                  <a:srgbClr val="E30613"/>
                </a:solidFill>
                <a:latin typeface="Calibri" panose="020F0502020204030204" pitchFamily="34" charset="0"/>
              </a:rPr>
              <a:t>Proyectos de conectividad para el desarrollo del país</a:t>
            </a:r>
            <a:endParaRPr lang="es-ES_tradnl" sz="5000" b="1" dirty="0"/>
          </a:p>
        </p:txBody>
      </p:sp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59FF0A1C-2081-4604-ADD7-D0729F564A31}"/>
              </a:ext>
            </a:extLst>
          </p:cNvPr>
          <p:cNvSpPr txBox="1">
            <a:spLocks/>
          </p:cNvSpPr>
          <p:nvPr/>
        </p:nvSpPr>
        <p:spPr>
          <a:xfrm>
            <a:off x="1073075" y="4645468"/>
            <a:ext cx="5430546" cy="66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2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Ana Oliva</a:t>
            </a:r>
            <a:endParaRPr kumimoji="0" lang="es-ES_tradnl" sz="2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458DBA7E-5A58-44B5-BD66-D88E19B819DE}"/>
              </a:ext>
            </a:extLst>
          </p:cNvPr>
          <p:cNvSpPr txBox="1"/>
          <p:nvPr/>
        </p:nvSpPr>
        <p:spPr>
          <a:xfrm>
            <a:off x="1073075" y="4959684"/>
            <a:ext cx="13877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PRONATEL</a:t>
            </a:r>
            <a:endParaRPr kumimoji="0" lang="es-PE" sz="2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0515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4" b="36168"/>
          <a:stretch/>
        </p:blipFill>
        <p:spPr>
          <a:xfrm>
            <a:off x="10742286" y="59356"/>
            <a:ext cx="1345926" cy="4302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92" y="69566"/>
            <a:ext cx="2022594" cy="421917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="" xmlns:a16="http://schemas.microsoft.com/office/drawing/2014/main" id="{B51F5AC6-F502-4174-B028-6CD77FA68621}"/>
              </a:ext>
            </a:extLst>
          </p:cNvPr>
          <p:cNvGrpSpPr/>
          <p:nvPr/>
        </p:nvGrpSpPr>
        <p:grpSpPr>
          <a:xfrm>
            <a:off x="3517456" y="5941440"/>
            <a:ext cx="5465397" cy="497125"/>
            <a:chOff x="3349009" y="5911833"/>
            <a:chExt cx="5465397" cy="497125"/>
          </a:xfrm>
        </p:grpSpPr>
        <p:pic>
          <p:nvPicPr>
            <p:cNvPr id="8" name="Imagen 7">
              <a:extLst>
                <a:ext uri="{FF2B5EF4-FFF2-40B4-BE49-F238E27FC236}">
                  <a16:creationId xmlns="" xmlns:a16="http://schemas.microsoft.com/office/drawing/2014/main" id="{F0E25A7D-EFB2-4B2C-BAAB-9D7CC67A7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7281" y="5911833"/>
              <a:ext cx="497125" cy="497125"/>
            </a:xfrm>
            <a:prstGeom prst="rect">
              <a:avLst/>
            </a:prstGeom>
          </p:spPr>
        </p:pic>
        <p:pic>
          <p:nvPicPr>
            <p:cNvPr id="9" name="Imagen 8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1EAF483D-7E48-420A-95E0-11658BF7A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421" y="5911833"/>
              <a:ext cx="497125" cy="497125"/>
            </a:xfrm>
            <a:prstGeom prst="rect">
              <a:avLst/>
            </a:prstGeom>
          </p:spPr>
        </p:pic>
        <p:pic>
          <p:nvPicPr>
            <p:cNvPr id="10" name="Imagen 9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36A387E1-0081-4B0D-9A38-F93600794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5741" y="5911833"/>
              <a:ext cx="497125" cy="497125"/>
            </a:xfrm>
            <a:prstGeom prst="rect">
              <a:avLst/>
            </a:prstGeom>
          </p:spPr>
        </p:pic>
        <p:pic>
          <p:nvPicPr>
            <p:cNvPr id="11" name="Imagen 10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CB8A9DDD-C1C0-47C2-BA61-A5A199605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910" y="5911833"/>
              <a:ext cx="497125" cy="497125"/>
            </a:xfrm>
            <a:prstGeom prst="rect">
              <a:avLst/>
            </a:prstGeom>
          </p:spPr>
        </p:pic>
        <p:pic>
          <p:nvPicPr>
            <p:cNvPr id="12" name="Imagen 11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54A4DE1F-53DE-4FE0-9180-A09D93A9A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7617" y="5911833"/>
              <a:ext cx="497125" cy="497125"/>
            </a:xfrm>
            <a:prstGeom prst="rect">
              <a:avLst/>
            </a:prstGeom>
          </p:spPr>
        </p:pic>
        <p:pic>
          <p:nvPicPr>
            <p:cNvPr id="13" name="Imagen 12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1E4832A9-15E9-4A28-A8EC-E9FA85A6D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009" y="5911833"/>
              <a:ext cx="497125" cy="497125"/>
            </a:xfrm>
            <a:prstGeom prst="rect">
              <a:avLst/>
            </a:prstGeom>
          </p:spPr>
        </p:pic>
        <p:pic>
          <p:nvPicPr>
            <p:cNvPr id="14" name="Imagen 13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2CFD8F93-12FE-42D8-B792-8D8F7FAC2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7276" y="5911833"/>
              <a:ext cx="497125" cy="497125"/>
            </a:xfrm>
            <a:prstGeom prst="rect">
              <a:avLst/>
            </a:prstGeom>
          </p:spPr>
        </p:pic>
        <p:pic>
          <p:nvPicPr>
            <p:cNvPr id="15" name="Imagen 14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C7FB2C97-EC66-49C6-AF5C-348BA6675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2516" y="5911833"/>
              <a:ext cx="497125" cy="497125"/>
            </a:xfrm>
            <a:prstGeom prst="rect">
              <a:avLst/>
            </a:prstGeom>
          </p:spPr>
        </p:pic>
        <p:pic>
          <p:nvPicPr>
            <p:cNvPr id="16" name="Imagen 15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A6ED0B9F-B754-4953-8EBC-DDB6BB0FD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7091" y="5911833"/>
              <a:ext cx="497125" cy="497125"/>
            </a:xfrm>
            <a:prstGeom prst="rect">
              <a:avLst/>
            </a:prstGeom>
          </p:spPr>
        </p:pic>
        <p:pic>
          <p:nvPicPr>
            <p:cNvPr id="17" name="Imagen 16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9BE910BB-D036-4785-A029-FFF80C808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607" y="5911833"/>
              <a:ext cx="497125" cy="497125"/>
            </a:xfrm>
            <a:prstGeom prst="rect">
              <a:avLst/>
            </a:prstGeom>
          </p:spPr>
        </p:pic>
        <p:pic>
          <p:nvPicPr>
            <p:cNvPr id="18" name="Imagen 17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79318CD9-B0DD-4B7D-8586-F48B88EF9A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093"/>
            <a:stretch/>
          </p:blipFill>
          <p:spPr>
            <a:xfrm>
              <a:off x="8317282" y="5911833"/>
              <a:ext cx="402210" cy="497125"/>
            </a:xfrm>
            <a:prstGeom prst="rect">
              <a:avLst/>
            </a:prstGeom>
          </p:spPr>
        </p:pic>
      </p:grpSp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94F7A934-E9E8-4D75-82F5-1023071CBE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711" y="4726792"/>
            <a:ext cx="497125" cy="497125"/>
          </a:xfrm>
          <a:prstGeom prst="rect">
            <a:avLst/>
          </a:prstGeom>
        </p:spPr>
      </p:pic>
      <p:pic>
        <p:nvPicPr>
          <p:cNvPr id="20" name="Imagen 19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F26DCFD8-3267-4F09-9D05-774A039FEB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68" y="4726792"/>
            <a:ext cx="497125" cy="497125"/>
          </a:xfrm>
          <a:prstGeom prst="rect">
            <a:avLst/>
          </a:prstGeom>
        </p:spPr>
      </p:pic>
      <p:pic>
        <p:nvPicPr>
          <p:cNvPr id="21" name="Imagen 20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8E7B0452-06F9-4D10-A440-3EFBF0A660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162" y="4726792"/>
            <a:ext cx="497125" cy="497125"/>
          </a:xfrm>
          <a:prstGeom prst="rect">
            <a:avLst/>
          </a:prstGeom>
        </p:spPr>
      </p:pic>
      <p:pic>
        <p:nvPicPr>
          <p:cNvPr id="22" name="Imagen 21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B6FDF76D-5301-4D0C-BFEA-12B134D2B4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57" y="4726792"/>
            <a:ext cx="497125" cy="497125"/>
          </a:xfrm>
          <a:prstGeom prst="rect">
            <a:avLst/>
          </a:prstGeom>
        </p:spPr>
      </p:pic>
      <p:pic>
        <p:nvPicPr>
          <p:cNvPr id="23" name="Imagen 22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3C953B7E-E73B-427B-AEF0-4D6A57D779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64" y="4726792"/>
            <a:ext cx="497125" cy="497125"/>
          </a:xfrm>
          <a:prstGeom prst="rect">
            <a:avLst/>
          </a:prstGeom>
        </p:spPr>
      </p:pic>
      <p:pic>
        <p:nvPicPr>
          <p:cNvPr id="24" name="Imagen 23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05744C88-8DCF-49C0-A203-D3DE19BCCB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456" y="4726792"/>
            <a:ext cx="497125" cy="497125"/>
          </a:xfrm>
          <a:prstGeom prst="rect">
            <a:avLst/>
          </a:prstGeom>
        </p:spPr>
      </p:pic>
      <p:pic>
        <p:nvPicPr>
          <p:cNvPr id="25" name="Imagen 24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828F575A-6406-4FD6-8D3F-6AF9930447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723" y="4726792"/>
            <a:ext cx="497125" cy="497125"/>
          </a:xfrm>
          <a:prstGeom prst="rect">
            <a:avLst/>
          </a:prstGeom>
        </p:spPr>
      </p:pic>
      <p:pic>
        <p:nvPicPr>
          <p:cNvPr id="26" name="Imagen 25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AF219C9C-B954-43B0-A188-1D4C44F24C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963" y="4726792"/>
            <a:ext cx="497125" cy="497125"/>
          </a:xfrm>
          <a:prstGeom prst="rect">
            <a:avLst/>
          </a:prstGeom>
        </p:spPr>
      </p:pic>
      <p:grpSp>
        <p:nvGrpSpPr>
          <p:cNvPr id="27" name="Grupo 26">
            <a:extLst>
              <a:ext uri="{FF2B5EF4-FFF2-40B4-BE49-F238E27FC236}">
                <a16:creationId xmlns="" xmlns:a16="http://schemas.microsoft.com/office/drawing/2014/main" id="{F33AF2E5-1029-48EF-9D4C-AD3640AB857F}"/>
              </a:ext>
            </a:extLst>
          </p:cNvPr>
          <p:cNvGrpSpPr/>
          <p:nvPr/>
        </p:nvGrpSpPr>
        <p:grpSpPr>
          <a:xfrm>
            <a:off x="3517456" y="5331196"/>
            <a:ext cx="5463380" cy="497125"/>
            <a:chOff x="3349009" y="5301589"/>
            <a:chExt cx="5463380" cy="497125"/>
          </a:xfrm>
        </p:grpSpPr>
        <p:pic>
          <p:nvPicPr>
            <p:cNvPr id="28" name="Imagen 27">
              <a:extLst>
                <a:ext uri="{FF2B5EF4-FFF2-40B4-BE49-F238E27FC236}">
                  <a16:creationId xmlns="" xmlns:a16="http://schemas.microsoft.com/office/drawing/2014/main" id="{97A703D7-5665-408D-826F-68FE4769F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264" y="5301589"/>
              <a:ext cx="497125" cy="497125"/>
            </a:xfrm>
            <a:prstGeom prst="rect">
              <a:avLst/>
            </a:prstGeom>
          </p:spPr>
        </p:pic>
        <p:pic>
          <p:nvPicPr>
            <p:cNvPr id="29" name="Imagen 28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A8823DFF-BDC8-4A12-AFE5-5B6BDF884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421" y="5301589"/>
              <a:ext cx="497125" cy="497125"/>
            </a:xfrm>
            <a:prstGeom prst="rect">
              <a:avLst/>
            </a:prstGeom>
          </p:spPr>
        </p:pic>
        <p:pic>
          <p:nvPicPr>
            <p:cNvPr id="30" name="Imagen 29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0EC7850C-1834-4FCE-810A-D38F6D1D7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1727" y="5301589"/>
              <a:ext cx="497125" cy="497125"/>
            </a:xfrm>
            <a:prstGeom prst="rect">
              <a:avLst/>
            </a:prstGeom>
          </p:spPr>
        </p:pic>
        <p:pic>
          <p:nvPicPr>
            <p:cNvPr id="31" name="Imagen 30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CD11ADB8-56BE-4CC3-85B5-83A49B976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910" y="5301589"/>
              <a:ext cx="497125" cy="497125"/>
            </a:xfrm>
            <a:prstGeom prst="rect">
              <a:avLst/>
            </a:prstGeom>
          </p:spPr>
        </p:pic>
        <p:pic>
          <p:nvPicPr>
            <p:cNvPr id="32" name="Imagen 31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7A825425-3346-473F-93C7-E759C161C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7617" y="5301589"/>
              <a:ext cx="497125" cy="497125"/>
            </a:xfrm>
            <a:prstGeom prst="rect">
              <a:avLst/>
            </a:prstGeom>
          </p:spPr>
        </p:pic>
        <p:pic>
          <p:nvPicPr>
            <p:cNvPr id="33" name="Imagen 32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0D830A21-5E80-497D-B2F9-69B93ABF1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009" y="5301589"/>
              <a:ext cx="497125" cy="497125"/>
            </a:xfrm>
            <a:prstGeom prst="rect">
              <a:avLst/>
            </a:prstGeom>
          </p:spPr>
        </p:pic>
        <p:pic>
          <p:nvPicPr>
            <p:cNvPr id="34" name="Imagen 33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FE07BE86-48FD-40E1-9468-2EAC1C616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7276" y="5301589"/>
              <a:ext cx="497125" cy="497125"/>
            </a:xfrm>
            <a:prstGeom prst="rect">
              <a:avLst/>
            </a:prstGeom>
          </p:spPr>
        </p:pic>
        <p:pic>
          <p:nvPicPr>
            <p:cNvPr id="35" name="Imagen 34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6EAF8B72-700D-4AD7-8043-B25422343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0031" y="5301589"/>
              <a:ext cx="497125" cy="497125"/>
            </a:xfrm>
            <a:prstGeom prst="rect">
              <a:avLst/>
            </a:prstGeom>
          </p:spPr>
        </p:pic>
        <p:pic>
          <p:nvPicPr>
            <p:cNvPr id="36" name="Imagen 35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18180701-51F5-4CBF-8048-43ED7515E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077" y="5301589"/>
              <a:ext cx="497125" cy="497125"/>
            </a:xfrm>
            <a:prstGeom prst="rect">
              <a:avLst/>
            </a:prstGeom>
          </p:spPr>
        </p:pic>
        <p:pic>
          <p:nvPicPr>
            <p:cNvPr id="37" name="Imagen 36">
              <a:extLst>
                <a:ext uri="{FF2B5EF4-FFF2-40B4-BE49-F238E27FC236}">
                  <a16:creationId xmlns="" xmlns:a16="http://schemas.microsoft.com/office/drawing/2014/main" id="{571A8DAF-6AB9-4098-8214-B2759D375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73" y="5301589"/>
              <a:ext cx="497125" cy="497125"/>
            </a:xfrm>
            <a:prstGeom prst="rect">
              <a:avLst/>
            </a:prstGeom>
          </p:spPr>
        </p:pic>
        <p:pic>
          <p:nvPicPr>
            <p:cNvPr id="38" name="Imagen 37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2011E057-4AC1-4E8B-9671-8FBBA40914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5007"/>
            <a:stretch/>
          </p:blipFill>
          <p:spPr>
            <a:xfrm>
              <a:off x="7779874" y="5301589"/>
              <a:ext cx="372806" cy="497125"/>
            </a:xfrm>
            <a:prstGeom prst="rect">
              <a:avLst/>
            </a:prstGeom>
          </p:spPr>
        </p:pic>
      </p:grpSp>
      <p:pic>
        <p:nvPicPr>
          <p:cNvPr id="39" name="Imagen 38">
            <a:extLst>
              <a:ext uri="{FF2B5EF4-FFF2-40B4-BE49-F238E27FC236}">
                <a16:creationId xmlns="" xmlns:a16="http://schemas.microsoft.com/office/drawing/2014/main" id="{EB13FE94-0003-4D55-B572-7201408E06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054" y="4726792"/>
            <a:ext cx="497125" cy="497125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="" xmlns:a16="http://schemas.microsoft.com/office/drawing/2014/main" id="{173C0A11-A6A7-4A96-BE1A-7F44D38A3F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277" y="4726792"/>
            <a:ext cx="497125" cy="497125"/>
          </a:xfrm>
          <a:prstGeom prst="rect">
            <a:avLst/>
          </a:prstGeom>
        </p:spPr>
      </p:pic>
      <p:pic>
        <p:nvPicPr>
          <p:cNvPr id="41" name="Imagen 40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A588A4A9-0AFB-4B79-A105-D06FCBB62F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5007"/>
          <a:stretch/>
        </p:blipFill>
        <p:spPr>
          <a:xfrm>
            <a:off x="7404278" y="4726792"/>
            <a:ext cx="372806" cy="497125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="" xmlns:a16="http://schemas.microsoft.com/office/drawing/2014/main" id="{15F4C5E5-05A1-42F2-8E3D-8A95EB5F67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711" y="4144824"/>
            <a:ext cx="497125" cy="497125"/>
          </a:xfrm>
          <a:prstGeom prst="rect">
            <a:avLst/>
          </a:prstGeom>
        </p:spPr>
      </p:pic>
      <p:pic>
        <p:nvPicPr>
          <p:cNvPr id="43" name="Imagen 42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46803C83-7FDF-472E-AE04-13F85C521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68" y="4144824"/>
            <a:ext cx="497125" cy="497125"/>
          </a:xfrm>
          <a:prstGeom prst="rect">
            <a:avLst/>
          </a:prstGeom>
        </p:spPr>
      </p:pic>
      <p:pic>
        <p:nvPicPr>
          <p:cNvPr id="44" name="Imagen 43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A9DE8FAD-9A77-4258-A302-6CEBD38DD7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151" y="4144824"/>
            <a:ext cx="497125" cy="497125"/>
          </a:xfrm>
          <a:prstGeom prst="rect">
            <a:avLst/>
          </a:prstGeom>
        </p:spPr>
      </p:pic>
      <p:pic>
        <p:nvPicPr>
          <p:cNvPr id="45" name="Imagen 44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A44C579F-C559-44AA-849A-E57B0189DC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57" y="4144824"/>
            <a:ext cx="497125" cy="497125"/>
          </a:xfrm>
          <a:prstGeom prst="rect">
            <a:avLst/>
          </a:prstGeom>
        </p:spPr>
      </p:pic>
      <p:pic>
        <p:nvPicPr>
          <p:cNvPr id="46" name="Imagen 45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62D85174-E639-4071-926F-DCE2453F5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64" y="4144824"/>
            <a:ext cx="497125" cy="497125"/>
          </a:xfrm>
          <a:prstGeom prst="rect">
            <a:avLst/>
          </a:prstGeom>
        </p:spPr>
      </p:pic>
      <p:pic>
        <p:nvPicPr>
          <p:cNvPr id="47" name="Imagen 46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871F839A-CCA7-4A54-823F-5EA5BF3AB1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456" y="4144824"/>
            <a:ext cx="497125" cy="497125"/>
          </a:xfrm>
          <a:prstGeom prst="rect">
            <a:avLst/>
          </a:prstGeom>
        </p:spPr>
      </p:pic>
      <p:pic>
        <p:nvPicPr>
          <p:cNvPr id="48" name="Imagen 47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D5239215-9D09-4AB4-80F8-2899F0E80E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723" y="4144824"/>
            <a:ext cx="497125" cy="497125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="" xmlns:a16="http://schemas.microsoft.com/office/drawing/2014/main" id="{E6142B08-FBC0-4EEA-983B-54804B875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043" y="4144824"/>
            <a:ext cx="497125" cy="497125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="" xmlns:a16="http://schemas.microsoft.com/office/drawing/2014/main" id="{B025DF9D-E42A-479D-B357-F4A175FC9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266" y="4144824"/>
            <a:ext cx="497125" cy="497125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="" xmlns:a16="http://schemas.microsoft.com/office/drawing/2014/main" id="{2106EA68-27D1-4F9C-AA3F-3B87AC9A2F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963" y="4144824"/>
            <a:ext cx="497125" cy="497125"/>
          </a:xfrm>
          <a:prstGeom prst="rect">
            <a:avLst/>
          </a:prstGeom>
        </p:spPr>
      </p:pic>
      <p:pic>
        <p:nvPicPr>
          <p:cNvPr id="52" name="Imagen 51" descr="Imagen que contiene señal&#10;&#10;Descripción generada con confianza muy alta">
            <a:extLst>
              <a:ext uri="{FF2B5EF4-FFF2-40B4-BE49-F238E27FC236}">
                <a16:creationId xmlns="" xmlns:a16="http://schemas.microsoft.com/office/drawing/2014/main" id="{A2EAFE3A-61C7-4479-98D9-8DC3FA3041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5347"/>
          <a:stretch/>
        </p:blipFill>
        <p:spPr>
          <a:xfrm>
            <a:off x="6857385" y="4144824"/>
            <a:ext cx="321403" cy="497125"/>
          </a:xfrm>
          <a:prstGeom prst="rect">
            <a:avLst/>
          </a:prstGeom>
        </p:spPr>
      </p:pic>
      <p:grpSp>
        <p:nvGrpSpPr>
          <p:cNvPr id="53" name="Grupo 52">
            <a:extLst>
              <a:ext uri="{FF2B5EF4-FFF2-40B4-BE49-F238E27FC236}">
                <a16:creationId xmlns="" xmlns:a16="http://schemas.microsoft.com/office/drawing/2014/main" id="{F40E681F-07D5-46B0-A9FC-135CACC44AF8}"/>
              </a:ext>
            </a:extLst>
          </p:cNvPr>
          <p:cNvGrpSpPr/>
          <p:nvPr/>
        </p:nvGrpSpPr>
        <p:grpSpPr>
          <a:xfrm>
            <a:off x="3517456" y="3557164"/>
            <a:ext cx="5463380" cy="497125"/>
            <a:chOff x="3349009" y="3527557"/>
            <a:chExt cx="5463380" cy="497125"/>
          </a:xfrm>
        </p:grpSpPr>
        <p:pic>
          <p:nvPicPr>
            <p:cNvPr id="54" name="Imagen 53">
              <a:extLst>
                <a:ext uri="{FF2B5EF4-FFF2-40B4-BE49-F238E27FC236}">
                  <a16:creationId xmlns="" xmlns:a16="http://schemas.microsoft.com/office/drawing/2014/main" id="{509C2A4F-C265-4006-8A35-EFA54EC6D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264" y="3527557"/>
              <a:ext cx="497125" cy="497125"/>
            </a:xfrm>
            <a:prstGeom prst="rect">
              <a:avLst/>
            </a:prstGeom>
          </p:spPr>
        </p:pic>
        <p:pic>
          <p:nvPicPr>
            <p:cNvPr id="55" name="Imagen 54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06FE1BAD-E362-4EDA-9D33-514945810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421" y="3527557"/>
              <a:ext cx="497125" cy="497125"/>
            </a:xfrm>
            <a:prstGeom prst="rect">
              <a:avLst/>
            </a:prstGeom>
          </p:spPr>
        </p:pic>
        <p:pic>
          <p:nvPicPr>
            <p:cNvPr id="56" name="Imagen 55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4B9FB95F-3928-4025-8ED7-07DDAF7E8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3752" y="3527557"/>
              <a:ext cx="497125" cy="497125"/>
            </a:xfrm>
            <a:prstGeom prst="rect">
              <a:avLst/>
            </a:prstGeom>
          </p:spPr>
        </p:pic>
        <p:pic>
          <p:nvPicPr>
            <p:cNvPr id="57" name="Imagen 56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DF4F7E5A-14BC-4DB0-9653-73571DC5F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910" y="3527557"/>
              <a:ext cx="497125" cy="497125"/>
            </a:xfrm>
            <a:prstGeom prst="rect">
              <a:avLst/>
            </a:prstGeom>
          </p:spPr>
        </p:pic>
        <p:pic>
          <p:nvPicPr>
            <p:cNvPr id="58" name="Imagen 57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C2D0A90A-8A25-422D-A122-449C90C80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7617" y="3527557"/>
              <a:ext cx="497125" cy="497125"/>
            </a:xfrm>
            <a:prstGeom prst="rect">
              <a:avLst/>
            </a:prstGeom>
          </p:spPr>
        </p:pic>
        <p:pic>
          <p:nvPicPr>
            <p:cNvPr id="59" name="Imagen 58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C0746A0E-92B5-4018-ACE2-88C577176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009" y="3527557"/>
              <a:ext cx="497125" cy="497125"/>
            </a:xfrm>
            <a:prstGeom prst="rect">
              <a:avLst/>
            </a:prstGeom>
          </p:spPr>
        </p:pic>
        <p:pic>
          <p:nvPicPr>
            <p:cNvPr id="60" name="Imagen 59">
              <a:extLst>
                <a:ext uri="{FF2B5EF4-FFF2-40B4-BE49-F238E27FC236}">
                  <a16:creationId xmlns="" xmlns:a16="http://schemas.microsoft.com/office/drawing/2014/main" id="{CF7798D8-2559-4A41-9D3B-02E6593F5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5644" y="3527557"/>
              <a:ext cx="497125" cy="497125"/>
            </a:xfrm>
            <a:prstGeom prst="rect">
              <a:avLst/>
            </a:prstGeom>
          </p:spPr>
        </p:pic>
        <p:pic>
          <p:nvPicPr>
            <p:cNvPr id="61" name="Imagen 60">
              <a:extLst>
                <a:ext uri="{FF2B5EF4-FFF2-40B4-BE49-F238E27FC236}">
                  <a16:creationId xmlns="" xmlns:a16="http://schemas.microsoft.com/office/drawing/2014/main" id="{22C7EDA6-92B2-4149-8C5A-0688F03A1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1867" y="3527557"/>
              <a:ext cx="497125" cy="497125"/>
            </a:xfrm>
            <a:prstGeom prst="rect">
              <a:avLst/>
            </a:prstGeom>
          </p:spPr>
        </p:pic>
        <p:pic>
          <p:nvPicPr>
            <p:cNvPr id="62" name="Imagen 61">
              <a:extLst>
                <a:ext uri="{FF2B5EF4-FFF2-40B4-BE49-F238E27FC236}">
                  <a16:creationId xmlns="" xmlns:a16="http://schemas.microsoft.com/office/drawing/2014/main" id="{0255A468-D470-4134-90E6-33E653950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2564" y="3527557"/>
              <a:ext cx="497125" cy="497125"/>
            </a:xfrm>
            <a:prstGeom prst="rect">
              <a:avLst/>
            </a:prstGeom>
          </p:spPr>
        </p:pic>
        <p:pic>
          <p:nvPicPr>
            <p:cNvPr id="63" name="Imagen 62">
              <a:extLst>
                <a:ext uri="{FF2B5EF4-FFF2-40B4-BE49-F238E27FC236}">
                  <a16:creationId xmlns="" xmlns:a16="http://schemas.microsoft.com/office/drawing/2014/main" id="{8C4EF1E7-A0BA-4E58-A875-AE045819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0737" y="3527557"/>
              <a:ext cx="497125" cy="497125"/>
            </a:xfrm>
            <a:prstGeom prst="rect">
              <a:avLst/>
            </a:prstGeom>
          </p:spPr>
        </p:pic>
        <p:pic>
          <p:nvPicPr>
            <p:cNvPr id="64" name="Imagen 63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73D478E6-7992-46C9-A940-73730AFC5A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9157"/>
            <a:stretch/>
          </p:blipFill>
          <p:spPr>
            <a:xfrm>
              <a:off x="6176545" y="3527557"/>
              <a:ext cx="401885" cy="497125"/>
            </a:xfrm>
            <a:prstGeom prst="rect">
              <a:avLst/>
            </a:prstGeom>
          </p:spPr>
        </p:pic>
      </p:grpSp>
      <p:grpSp>
        <p:nvGrpSpPr>
          <p:cNvPr id="65" name="Grupo 64">
            <a:extLst>
              <a:ext uri="{FF2B5EF4-FFF2-40B4-BE49-F238E27FC236}">
                <a16:creationId xmlns="" xmlns:a16="http://schemas.microsoft.com/office/drawing/2014/main" id="{0A93A338-234D-4752-AA52-3303C336C489}"/>
              </a:ext>
            </a:extLst>
          </p:cNvPr>
          <p:cNvGrpSpPr/>
          <p:nvPr/>
        </p:nvGrpSpPr>
        <p:grpSpPr>
          <a:xfrm>
            <a:off x="3517456" y="2978126"/>
            <a:ext cx="5463380" cy="497125"/>
            <a:chOff x="3349009" y="2948519"/>
            <a:chExt cx="5463380" cy="497125"/>
          </a:xfrm>
        </p:grpSpPr>
        <p:pic>
          <p:nvPicPr>
            <p:cNvPr id="66" name="Imagen 65">
              <a:extLst>
                <a:ext uri="{FF2B5EF4-FFF2-40B4-BE49-F238E27FC236}">
                  <a16:creationId xmlns="" xmlns:a16="http://schemas.microsoft.com/office/drawing/2014/main" id="{2FA9FF8F-3265-42E2-8D3C-23F4977E4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264" y="2948519"/>
              <a:ext cx="497125" cy="497125"/>
            </a:xfrm>
            <a:prstGeom prst="rect">
              <a:avLst/>
            </a:prstGeom>
          </p:spPr>
        </p:pic>
        <p:pic>
          <p:nvPicPr>
            <p:cNvPr id="67" name="Imagen 66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8508E4AD-593E-4D61-9F6E-48E681C64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7378" y="2948519"/>
              <a:ext cx="497125" cy="497125"/>
            </a:xfrm>
            <a:prstGeom prst="rect">
              <a:avLst/>
            </a:prstGeom>
          </p:spPr>
        </p:pic>
        <p:pic>
          <p:nvPicPr>
            <p:cNvPr id="68" name="Imagen 67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78A66DFC-06E7-4B71-828A-39FDBD2F6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910" y="2948519"/>
              <a:ext cx="497125" cy="497125"/>
            </a:xfrm>
            <a:prstGeom prst="rect">
              <a:avLst/>
            </a:prstGeom>
          </p:spPr>
        </p:pic>
        <p:pic>
          <p:nvPicPr>
            <p:cNvPr id="69" name="Imagen 68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FBB87829-7926-4249-9291-7F38084D9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1574" y="2948519"/>
              <a:ext cx="497125" cy="497125"/>
            </a:xfrm>
            <a:prstGeom prst="rect">
              <a:avLst/>
            </a:prstGeom>
          </p:spPr>
        </p:pic>
        <p:pic>
          <p:nvPicPr>
            <p:cNvPr id="70" name="Imagen 69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A5B1F147-81E9-459E-ACD6-BB936FF5A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009" y="2948519"/>
              <a:ext cx="497125" cy="497125"/>
            </a:xfrm>
            <a:prstGeom prst="rect">
              <a:avLst/>
            </a:prstGeom>
          </p:spPr>
        </p:pic>
        <p:pic>
          <p:nvPicPr>
            <p:cNvPr id="71" name="Imagen 70">
              <a:extLst>
                <a:ext uri="{FF2B5EF4-FFF2-40B4-BE49-F238E27FC236}">
                  <a16:creationId xmlns="" xmlns:a16="http://schemas.microsoft.com/office/drawing/2014/main" id="{ED4C447A-22FF-4949-AEC0-85D15508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601" y="2948519"/>
              <a:ext cx="497125" cy="497125"/>
            </a:xfrm>
            <a:prstGeom prst="rect">
              <a:avLst/>
            </a:prstGeom>
          </p:spPr>
        </p:pic>
        <p:pic>
          <p:nvPicPr>
            <p:cNvPr id="72" name="Imagen 71">
              <a:extLst>
                <a:ext uri="{FF2B5EF4-FFF2-40B4-BE49-F238E27FC236}">
                  <a16:creationId xmlns="" xmlns:a16="http://schemas.microsoft.com/office/drawing/2014/main" id="{FAC0E8AA-972F-4608-B831-9B22CC85B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5824" y="2948519"/>
              <a:ext cx="497125" cy="497125"/>
            </a:xfrm>
            <a:prstGeom prst="rect">
              <a:avLst/>
            </a:prstGeom>
          </p:spPr>
        </p:pic>
        <p:pic>
          <p:nvPicPr>
            <p:cNvPr id="73" name="Imagen 72">
              <a:extLst>
                <a:ext uri="{FF2B5EF4-FFF2-40B4-BE49-F238E27FC236}">
                  <a16:creationId xmlns="" xmlns:a16="http://schemas.microsoft.com/office/drawing/2014/main" id="{E3981D92-1DDE-4572-AFCF-B5A88971C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6521" y="2948519"/>
              <a:ext cx="497125" cy="497125"/>
            </a:xfrm>
            <a:prstGeom prst="rect">
              <a:avLst/>
            </a:prstGeom>
          </p:spPr>
        </p:pic>
        <p:pic>
          <p:nvPicPr>
            <p:cNvPr id="74" name="Imagen 73">
              <a:extLst>
                <a:ext uri="{FF2B5EF4-FFF2-40B4-BE49-F238E27FC236}">
                  <a16:creationId xmlns="" xmlns:a16="http://schemas.microsoft.com/office/drawing/2014/main" id="{39B3C698-BD0C-4ACE-B72E-696E4ADF7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4694" y="2948519"/>
              <a:ext cx="497125" cy="497125"/>
            </a:xfrm>
            <a:prstGeom prst="rect">
              <a:avLst/>
            </a:prstGeom>
          </p:spPr>
        </p:pic>
        <p:pic>
          <p:nvPicPr>
            <p:cNvPr id="75" name="Imagen 74">
              <a:extLst>
                <a:ext uri="{FF2B5EF4-FFF2-40B4-BE49-F238E27FC236}">
                  <a16:creationId xmlns="" xmlns:a16="http://schemas.microsoft.com/office/drawing/2014/main" id="{47E692A9-314E-4529-97E2-08B9C54CE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3630" y="2948519"/>
              <a:ext cx="497125" cy="497125"/>
            </a:xfrm>
            <a:prstGeom prst="rect">
              <a:avLst/>
            </a:prstGeom>
          </p:spPr>
        </p:pic>
        <p:pic>
          <p:nvPicPr>
            <p:cNvPr id="76" name="Imagen 75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97424EE4-018E-43FE-AEBA-CDD7D5E423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3842"/>
            <a:stretch/>
          </p:blipFill>
          <p:spPr>
            <a:xfrm>
              <a:off x="5599438" y="2948519"/>
              <a:ext cx="279169" cy="497125"/>
            </a:xfrm>
            <a:prstGeom prst="rect">
              <a:avLst/>
            </a:prstGeom>
          </p:spPr>
        </p:pic>
      </p:grpSp>
      <p:grpSp>
        <p:nvGrpSpPr>
          <p:cNvPr id="77" name="Grupo 76">
            <a:extLst>
              <a:ext uri="{FF2B5EF4-FFF2-40B4-BE49-F238E27FC236}">
                <a16:creationId xmlns="" xmlns:a16="http://schemas.microsoft.com/office/drawing/2014/main" id="{EB34908A-7891-490B-93C8-204EE5C4C5B4}"/>
              </a:ext>
            </a:extLst>
          </p:cNvPr>
          <p:cNvGrpSpPr/>
          <p:nvPr/>
        </p:nvGrpSpPr>
        <p:grpSpPr>
          <a:xfrm>
            <a:off x="3517456" y="2384897"/>
            <a:ext cx="5463380" cy="497125"/>
            <a:chOff x="3349009" y="2355290"/>
            <a:chExt cx="5463380" cy="497125"/>
          </a:xfrm>
        </p:grpSpPr>
        <p:pic>
          <p:nvPicPr>
            <p:cNvPr id="78" name="Imagen 77">
              <a:extLst>
                <a:ext uri="{FF2B5EF4-FFF2-40B4-BE49-F238E27FC236}">
                  <a16:creationId xmlns="" xmlns:a16="http://schemas.microsoft.com/office/drawing/2014/main" id="{A145361B-F9D5-4FCE-904C-195FD787A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264" y="2355290"/>
              <a:ext cx="497125" cy="497125"/>
            </a:xfrm>
            <a:prstGeom prst="rect">
              <a:avLst/>
            </a:prstGeom>
          </p:spPr>
        </p:pic>
        <p:pic>
          <p:nvPicPr>
            <p:cNvPr id="79" name="Imagen 78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573A3898-DD13-4531-9219-30A04C3CC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910" y="2355290"/>
              <a:ext cx="497125" cy="497125"/>
            </a:xfrm>
            <a:prstGeom prst="rect">
              <a:avLst/>
            </a:prstGeom>
          </p:spPr>
        </p:pic>
        <p:pic>
          <p:nvPicPr>
            <p:cNvPr id="80" name="Imagen 79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E7AF499E-F3CF-44E1-8CBC-28388BED1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7560" y="2355290"/>
              <a:ext cx="497125" cy="497125"/>
            </a:xfrm>
            <a:prstGeom prst="rect">
              <a:avLst/>
            </a:prstGeom>
          </p:spPr>
        </p:pic>
        <p:pic>
          <p:nvPicPr>
            <p:cNvPr id="81" name="Imagen 80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FE76D120-880D-4B85-BF21-958D6B6B1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009" y="2355290"/>
              <a:ext cx="497125" cy="497125"/>
            </a:xfrm>
            <a:prstGeom prst="rect">
              <a:avLst/>
            </a:prstGeom>
          </p:spPr>
        </p:pic>
        <p:pic>
          <p:nvPicPr>
            <p:cNvPr id="82" name="Imagen 81">
              <a:extLst>
                <a:ext uri="{FF2B5EF4-FFF2-40B4-BE49-F238E27FC236}">
                  <a16:creationId xmlns="" xmlns:a16="http://schemas.microsoft.com/office/drawing/2014/main" id="{1ADF075C-281E-4275-AEED-FD0F63566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5587" y="2355290"/>
              <a:ext cx="497125" cy="497125"/>
            </a:xfrm>
            <a:prstGeom prst="rect">
              <a:avLst/>
            </a:prstGeom>
          </p:spPr>
        </p:pic>
        <p:pic>
          <p:nvPicPr>
            <p:cNvPr id="83" name="Imagen 82">
              <a:extLst>
                <a:ext uri="{FF2B5EF4-FFF2-40B4-BE49-F238E27FC236}">
                  <a16:creationId xmlns="" xmlns:a16="http://schemas.microsoft.com/office/drawing/2014/main" id="{A91ABEE1-506D-4E40-A681-4D6F6709A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1810" y="2355290"/>
              <a:ext cx="497125" cy="497125"/>
            </a:xfrm>
            <a:prstGeom prst="rect">
              <a:avLst/>
            </a:prstGeom>
          </p:spPr>
        </p:pic>
        <p:pic>
          <p:nvPicPr>
            <p:cNvPr id="84" name="Imagen 83">
              <a:extLst>
                <a:ext uri="{FF2B5EF4-FFF2-40B4-BE49-F238E27FC236}">
                  <a16:creationId xmlns="" xmlns:a16="http://schemas.microsoft.com/office/drawing/2014/main" id="{4C021371-873A-46AE-92C1-774AF0822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2507" y="2355290"/>
              <a:ext cx="497125" cy="497125"/>
            </a:xfrm>
            <a:prstGeom prst="rect">
              <a:avLst/>
            </a:prstGeom>
          </p:spPr>
        </p:pic>
        <p:pic>
          <p:nvPicPr>
            <p:cNvPr id="85" name="Imagen 84">
              <a:extLst>
                <a:ext uri="{FF2B5EF4-FFF2-40B4-BE49-F238E27FC236}">
                  <a16:creationId xmlns="" xmlns:a16="http://schemas.microsoft.com/office/drawing/2014/main" id="{49D08993-D023-42E3-8EEF-DF4C042B7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0680" y="2355290"/>
              <a:ext cx="497125" cy="497125"/>
            </a:xfrm>
            <a:prstGeom prst="rect">
              <a:avLst/>
            </a:prstGeom>
          </p:spPr>
        </p:pic>
        <p:pic>
          <p:nvPicPr>
            <p:cNvPr id="86" name="Imagen 85">
              <a:extLst>
                <a:ext uri="{FF2B5EF4-FFF2-40B4-BE49-F238E27FC236}">
                  <a16:creationId xmlns="" xmlns:a16="http://schemas.microsoft.com/office/drawing/2014/main" id="{D436534A-70CA-43A3-9184-D0A71025A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9616" y="2355290"/>
              <a:ext cx="497125" cy="497125"/>
            </a:xfrm>
            <a:prstGeom prst="rect">
              <a:avLst/>
            </a:prstGeom>
          </p:spPr>
        </p:pic>
        <p:pic>
          <p:nvPicPr>
            <p:cNvPr id="87" name="Imagen 86">
              <a:extLst>
                <a:ext uri="{FF2B5EF4-FFF2-40B4-BE49-F238E27FC236}">
                  <a16:creationId xmlns="" xmlns:a16="http://schemas.microsoft.com/office/drawing/2014/main" id="{2F3022E2-4114-4AF9-8265-AAC2B7C33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6160" y="2355290"/>
              <a:ext cx="497125" cy="497125"/>
            </a:xfrm>
            <a:prstGeom prst="rect">
              <a:avLst/>
            </a:prstGeom>
          </p:spPr>
        </p:pic>
        <p:pic>
          <p:nvPicPr>
            <p:cNvPr id="88" name="Imagen 87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8FC932D3-C558-4DA8-A220-85A897185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2844"/>
            <a:stretch/>
          </p:blipFill>
          <p:spPr>
            <a:xfrm>
              <a:off x="5032583" y="2355290"/>
              <a:ext cx="284132" cy="497125"/>
            </a:xfrm>
            <a:prstGeom prst="rect">
              <a:avLst/>
            </a:prstGeom>
          </p:spPr>
        </p:pic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86CACCA3-4CE4-498C-BDB7-077BA488270B}"/>
              </a:ext>
            </a:extLst>
          </p:cNvPr>
          <p:cNvGrpSpPr/>
          <p:nvPr/>
        </p:nvGrpSpPr>
        <p:grpSpPr>
          <a:xfrm>
            <a:off x="3517456" y="1784911"/>
            <a:ext cx="5463380" cy="497125"/>
            <a:chOff x="3349009" y="1755304"/>
            <a:chExt cx="5463380" cy="497125"/>
          </a:xfrm>
        </p:grpSpPr>
        <p:pic>
          <p:nvPicPr>
            <p:cNvPr id="90" name="Imagen 89">
              <a:extLst>
                <a:ext uri="{FF2B5EF4-FFF2-40B4-BE49-F238E27FC236}">
                  <a16:creationId xmlns="" xmlns:a16="http://schemas.microsoft.com/office/drawing/2014/main" id="{3CB94D96-826D-4A57-80EC-C8620E7D8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264" y="1755304"/>
              <a:ext cx="497125" cy="497125"/>
            </a:xfrm>
            <a:prstGeom prst="rect">
              <a:avLst/>
            </a:prstGeom>
          </p:spPr>
        </p:pic>
        <p:pic>
          <p:nvPicPr>
            <p:cNvPr id="91" name="Imagen 90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78F130EB-90D0-42E6-8419-EFF9002F0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910" y="1755304"/>
              <a:ext cx="497125" cy="497125"/>
            </a:xfrm>
            <a:prstGeom prst="rect">
              <a:avLst/>
            </a:prstGeom>
          </p:spPr>
        </p:pic>
        <p:pic>
          <p:nvPicPr>
            <p:cNvPr id="92" name="Imagen 91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30A5C4A4-FFDD-4B1F-86A5-A8DD905CA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009" y="1755304"/>
              <a:ext cx="497125" cy="497125"/>
            </a:xfrm>
            <a:prstGeom prst="rect">
              <a:avLst/>
            </a:prstGeom>
          </p:spPr>
        </p:pic>
        <p:pic>
          <p:nvPicPr>
            <p:cNvPr id="93" name="Imagen 92">
              <a:extLst>
                <a:ext uri="{FF2B5EF4-FFF2-40B4-BE49-F238E27FC236}">
                  <a16:creationId xmlns="" xmlns:a16="http://schemas.microsoft.com/office/drawing/2014/main" id="{73524E7D-BFFE-4EE4-8916-D433FECA3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3609" y="1755304"/>
              <a:ext cx="497125" cy="497125"/>
            </a:xfrm>
            <a:prstGeom prst="rect">
              <a:avLst/>
            </a:prstGeom>
          </p:spPr>
        </p:pic>
        <p:pic>
          <p:nvPicPr>
            <p:cNvPr id="94" name="Imagen 93">
              <a:extLst>
                <a:ext uri="{FF2B5EF4-FFF2-40B4-BE49-F238E27FC236}">
                  <a16:creationId xmlns="" xmlns:a16="http://schemas.microsoft.com/office/drawing/2014/main" id="{94430F63-9A5D-4B4E-88B4-EB6956D11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9832" y="1755304"/>
              <a:ext cx="497125" cy="497125"/>
            </a:xfrm>
            <a:prstGeom prst="rect">
              <a:avLst/>
            </a:prstGeom>
          </p:spPr>
        </p:pic>
        <p:pic>
          <p:nvPicPr>
            <p:cNvPr id="95" name="Imagen 94">
              <a:extLst>
                <a:ext uri="{FF2B5EF4-FFF2-40B4-BE49-F238E27FC236}">
                  <a16:creationId xmlns="" xmlns:a16="http://schemas.microsoft.com/office/drawing/2014/main" id="{6A5E6DFE-FADD-4A5B-BA1F-0F4D4E968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0529" y="1755304"/>
              <a:ext cx="497125" cy="497125"/>
            </a:xfrm>
            <a:prstGeom prst="rect">
              <a:avLst/>
            </a:prstGeom>
          </p:spPr>
        </p:pic>
        <p:pic>
          <p:nvPicPr>
            <p:cNvPr id="96" name="Imagen 95">
              <a:extLst>
                <a:ext uri="{FF2B5EF4-FFF2-40B4-BE49-F238E27FC236}">
                  <a16:creationId xmlns="" xmlns:a16="http://schemas.microsoft.com/office/drawing/2014/main" id="{6D9042EF-6001-45FA-B903-75CBF28B1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8702" y="1755304"/>
              <a:ext cx="497125" cy="497125"/>
            </a:xfrm>
            <a:prstGeom prst="rect">
              <a:avLst/>
            </a:prstGeom>
          </p:spPr>
        </p:pic>
        <p:pic>
          <p:nvPicPr>
            <p:cNvPr id="97" name="Imagen 96">
              <a:extLst>
                <a:ext uri="{FF2B5EF4-FFF2-40B4-BE49-F238E27FC236}">
                  <a16:creationId xmlns="" xmlns:a16="http://schemas.microsoft.com/office/drawing/2014/main" id="{51B34763-664F-42AE-81EB-9B92F8CAB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7638" y="1755304"/>
              <a:ext cx="497125" cy="497125"/>
            </a:xfrm>
            <a:prstGeom prst="rect">
              <a:avLst/>
            </a:prstGeom>
          </p:spPr>
        </p:pic>
        <p:pic>
          <p:nvPicPr>
            <p:cNvPr id="98" name="Imagen 97">
              <a:extLst>
                <a:ext uri="{FF2B5EF4-FFF2-40B4-BE49-F238E27FC236}">
                  <a16:creationId xmlns="" xmlns:a16="http://schemas.microsoft.com/office/drawing/2014/main" id="{980A1A96-BABC-4BFB-916E-CCDE4ED87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4182" y="1755304"/>
              <a:ext cx="497125" cy="497125"/>
            </a:xfrm>
            <a:prstGeom prst="rect">
              <a:avLst/>
            </a:prstGeom>
          </p:spPr>
        </p:pic>
        <p:pic>
          <p:nvPicPr>
            <p:cNvPr id="99" name="Imagen 98">
              <a:extLst>
                <a:ext uri="{FF2B5EF4-FFF2-40B4-BE49-F238E27FC236}">
                  <a16:creationId xmlns="" xmlns:a16="http://schemas.microsoft.com/office/drawing/2014/main" id="{5E3AB0CA-92F6-4B52-94C9-7DD8EB445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4688" y="1755304"/>
              <a:ext cx="497125" cy="497125"/>
            </a:xfrm>
            <a:prstGeom prst="rect">
              <a:avLst/>
            </a:prstGeom>
          </p:spPr>
        </p:pic>
        <p:pic>
          <p:nvPicPr>
            <p:cNvPr id="100" name="Imagen 99" descr="Imagen que contiene señal&#10;&#10;Descripción generada con confianza muy alta">
              <a:extLst>
                <a:ext uri="{FF2B5EF4-FFF2-40B4-BE49-F238E27FC236}">
                  <a16:creationId xmlns="" xmlns:a16="http://schemas.microsoft.com/office/drawing/2014/main" id="{5EA27AF2-8563-4465-B5DF-DD1284E794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2844"/>
            <a:stretch/>
          </p:blipFill>
          <p:spPr>
            <a:xfrm>
              <a:off x="4471111" y="1755304"/>
              <a:ext cx="284132" cy="497125"/>
            </a:xfrm>
            <a:prstGeom prst="rect">
              <a:avLst/>
            </a:prstGeom>
          </p:spPr>
        </p:pic>
      </p:grpSp>
      <p:sp>
        <p:nvSpPr>
          <p:cNvPr id="101" name="Rectángulo 100">
            <a:extLst>
              <a:ext uri="{FF2B5EF4-FFF2-40B4-BE49-F238E27FC236}">
                <a16:creationId xmlns="" xmlns:a16="http://schemas.microsoft.com/office/drawing/2014/main" id="{9DEACC52-A9A5-4DF2-BA7E-839969E24D9C}"/>
              </a:ext>
            </a:extLst>
          </p:cNvPr>
          <p:cNvSpPr/>
          <p:nvPr/>
        </p:nvSpPr>
        <p:spPr bwMode="auto">
          <a:xfrm>
            <a:off x="9505564" y="1741680"/>
            <a:ext cx="1398056" cy="469454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s-ES" sz="2600">
              <a:solidFill>
                <a:schemeClr val="tx1"/>
              </a:solidFill>
              <a:latin typeface="+mn-lt"/>
              <a:ea typeface="+mn-ea"/>
              <a:sym typeface="Calibri" charset="0"/>
            </a:endParaRPr>
          </a:p>
        </p:txBody>
      </p:sp>
      <p:sp>
        <p:nvSpPr>
          <p:cNvPr id="102" name="Rectángulo 101">
            <a:extLst>
              <a:ext uri="{FF2B5EF4-FFF2-40B4-BE49-F238E27FC236}">
                <a16:creationId xmlns="" xmlns:a16="http://schemas.microsoft.com/office/drawing/2014/main" id="{D299CD6A-DF7C-4527-A933-368139BE25D8}"/>
              </a:ext>
            </a:extLst>
          </p:cNvPr>
          <p:cNvSpPr/>
          <p:nvPr/>
        </p:nvSpPr>
        <p:spPr bwMode="auto">
          <a:xfrm>
            <a:off x="1111211" y="1807146"/>
            <a:ext cx="1860597" cy="4526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Perú</a:t>
            </a:r>
          </a:p>
        </p:txBody>
      </p:sp>
      <p:sp>
        <p:nvSpPr>
          <p:cNvPr id="103" name="Rectángulo 102">
            <a:extLst>
              <a:ext uri="{FF2B5EF4-FFF2-40B4-BE49-F238E27FC236}">
                <a16:creationId xmlns="" xmlns:a16="http://schemas.microsoft.com/office/drawing/2014/main" id="{DDC200F2-ACCD-461D-A3CF-28FD262E7953}"/>
              </a:ext>
            </a:extLst>
          </p:cNvPr>
          <p:cNvSpPr/>
          <p:nvPr/>
        </p:nvSpPr>
        <p:spPr bwMode="auto">
          <a:xfrm>
            <a:off x="1102975" y="2417606"/>
            <a:ext cx="1700391" cy="4317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Ecuador</a:t>
            </a:r>
          </a:p>
        </p:txBody>
      </p:sp>
      <p:sp>
        <p:nvSpPr>
          <p:cNvPr id="104" name="Rectángulo 103">
            <a:extLst>
              <a:ext uri="{FF2B5EF4-FFF2-40B4-BE49-F238E27FC236}">
                <a16:creationId xmlns="" xmlns:a16="http://schemas.microsoft.com/office/drawing/2014/main" id="{67D9E635-E92E-4C75-8C1C-E89FAB9C3104}"/>
              </a:ext>
            </a:extLst>
          </p:cNvPr>
          <p:cNvSpPr/>
          <p:nvPr/>
        </p:nvSpPr>
        <p:spPr bwMode="auto">
          <a:xfrm>
            <a:off x="1111210" y="3010835"/>
            <a:ext cx="1511496" cy="4317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Colombia</a:t>
            </a:r>
          </a:p>
        </p:txBody>
      </p:sp>
      <p:sp>
        <p:nvSpPr>
          <p:cNvPr id="105" name="Rectángulo 104">
            <a:extLst>
              <a:ext uri="{FF2B5EF4-FFF2-40B4-BE49-F238E27FC236}">
                <a16:creationId xmlns="" xmlns:a16="http://schemas.microsoft.com/office/drawing/2014/main" id="{7890BB78-CE3F-486C-AF85-619F0002A166}"/>
              </a:ext>
            </a:extLst>
          </p:cNvPr>
          <p:cNvSpPr/>
          <p:nvPr/>
        </p:nvSpPr>
        <p:spPr bwMode="auto">
          <a:xfrm>
            <a:off x="1111210" y="3573882"/>
            <a:ext cx="1511496" cy="4636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Argentina</a:t>
            </a:r>
          </a:p>
        </p:txBody>
      </p:sp>
      <p:sp>
        <p:nvSpPr>
          <p:cNvPr id="106" name="Rectángulo 105">
            <a:extLst>
              <a:ext uri="{FF2B5EF4-FFF2-40B4-BE49-F238E27FC236}">
                <a16:creationId xmlns="" xmlns:a16="http://schemas.microsoft.com/office/drawing/2014/main" id="{B11FD5F8-AD67-427F-AFEB-FBF8F686DEDF}"/>
              </a:ext>
            </a:extLst>
          </p:cNvPr>
          <p:cNvSpPr/>
          <p:nvPr/>
        </p:nvSpPr>
        <p:spPr bwMode="auto">
          <a:xfrm>
            <a:off x="1102012" y="4161542"/>
            <a:ext cx="1310606" cy="4636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Chile</a:t>
            </a:r>
          </a:p>
        </p:txBody>
      </p:sp>
      <p:sp>
        <p:nvSpPr>
          <p:cNvPr id="107" name="Rectángulo 106">
            <a:extLst>
              <a:ext uri="{FF2B5EF4-FFF2-40B4-BE49-F238E27FC236}">
                <a16:creationId xmlns="" xmlns:a16="http://schemas.microsoft.com/office/drawing/2014/main" id="{37E917C3-8FF1-4575-9496-1C024386F428}"/>
              </a:ext>
            </a:extLst>
          </p:cNvPr>
          <p:cNvSpPr/>
          <p:nvPr/>
        </p:nvSpPr>
        <p:spPr bwMode="auto">
          <a:xfrm>
            <a:off x="1127507" y="4743510"/>
            <a:ext cx="1328146" cy="4636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España</a:t>
            </a:r>
          </a:p>
        </p:txBody>
      </p:sp>
      <p:sp>
        <p:nvSpPr>
          <p:cNvPr id="108" name="Rectángulo 107">
            <a:extLst>
              <a:ext uri="{FF2B5EF4-FFF2-40B4-BE49-F238E27FC236}">
                <a16:creationId xmlns="" xmlns:a16="http://schemas.microsoft.com/office/drawing/2014/main" id="{5E7D0A76-9B71-4C78-981F-037F93467FDE}"/>
              </a:ext>
            </a:extLst>
          </p:cNvPr>
          <p:cNvSpPr/>
          <p:nvPr/>
        </p:nvSpPr>
        <p:spPr bwMode="auto">
          <a:xfrm>
            <a:off x="1118096" y="5347914"/>
            <a:ext cx="1963494" cy="4636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Alemania</a:t>
            </a:r>
          </a:p>
        </p:txBody>
      </p:sp>
      <p:sp>
        <p:nvSpPr>
          <p:cNvPr id="109" name="Rectángulo 108">
            <a:extLst>
              <a:ext uri="{FF2B5EF4-FFF2-40B4-BE49-F238E27FC236}">
                <a16:creationId xmlns="" xmlns:a16="http://schemas.microsoft.com/office/drawing/2014/main" id="{1E139841-F732-4BDD-9230-61261B3C77AA}"/>
              </a:ext>
            </a:extLst>
          </p:cNvPr>
          <p:cNvSpPr/>
          <p:nvPr/>
        </p:nvSpPr>
        <p:spPr bwMode="auto">
          <a:xfrm>
            <a:off x="1127506" y="6008019"/>
            <a:ext cx="2295035" cy="36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Corea del Sur</a:t>
            </a:r>
          </a:p>
        </p:txBody>
      </p:sp>
      <p:sp>
        <p:nvSpPr>
          <p:cNvPr id="110" name="CuadroTexto 109">
            <a:extLst>
              <a:ext uri="{FF2B5EF4-FFF2-40B4-BE49-F238E27FC236}">
                <a16:creationId xmlns="" xmlns:a16="http://schemas.microsoft.com/office/drawing/2014/main" id="{DCF71B2E-3E2F-49CF-A738-58934B0F6B32}"/>
              </a:ext>
            </a:extLst>
          </p:cNvPr>
          <p:cNvSpPr txBox="1"/>
          <p:nvPr/>
        </p:nvSpPr>
        <p:spPr>
          <a:xfrm>
            <a:off x="9824334" y="1787252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b="1" dirty="0">
                <a:ea typeface="Comfortaa" charset="0"/>
                <a:cs typeface="Comfortaa" charset="0"/>
              </a:rPr>
              <a:t>26%</a:t>
            </a:r>
          </a:p>
        </p:txBody>
      </p:sp>
      <p:sp>
        <p:nvSpPr>
          <p:cNvPr id="111" name="CuadroTexto 110">
            <a:extLst>
              <a:ext uri="{FF2B5EF4-FFF2-40B4-BE49-F238E27FC236}">
                <a16:creationId xmlns="" xmlns:a16="http://schemas.microsoft.com/office/drawing/2014/main" id="{18DBC6E1-8EF7-48E1-91A0-ACA47C5C85E2}"/>
              </a:ext>
            </a:extLst>
          </p:cNvPr>
          <p:cNvSpPr txBox="1"/>
          <p:nvPr/>
        </p:nvSpPr>
        <p:spPr>
          <a:xfrm>
            <a:off x="9831311" y="2387238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dirty="0">
                <a:ea typeface="Comfortaa" charset="0"/>
                <a:cs typeface="Comfortaa" charset="0"/>
              </a:rPr>
              <a:t>36%</a:t>
            </a:r>
          </a:p>
        </p:txBody>
      </p:sp>
      <p:sp>
        <p:nvSpPr>
          <p:cNvPr id="112" name="CuadroTexto 111">
            <a:extLst>
              <a:ext uri="{FF2B5EF4-FFF2-40B4-BE49-F238E27FC236}">
                <a16:creationId xmlns="" xmlns:a16="http://schemas.microsoft.com/office/drawing/2014/main" id="{1FC2265B-C7D5-4DBA-9155-85721526EE56}"/>
              </a:ext>
            </a:extLst>
          </p:cNvPr>
          <p:cNvSpPr txBox="1"/>
          <p:nvPr/>
        </p:nvSpPr>
        <p:spPr>
          <a:xfrm>
            <a:off x="9831310" y="2980467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dirty="0">
                <a:ea typeface="Comfortaa" charset="0"/>
                <a:cs typeface="Comfortaa" charset="0"/>
              </a:rPr>
              <a:t>47%</a:t>
            </a:r>
          </a:p>
        </p:txBody>
      </p:sp>
      <p:sp>
        <p:nvSpPr>
          <p:cNvPr id="113" name="CuadroTexto 112">
            <a:extLst>
              <a:ext uri="{FF2B5EF4-FFF2-40B4-BE49-F238E27FC236}">
                <a16:creationId xmlns="" xmlns:a16="http://schemas.microsoft.com/office/drawing/2014/main" id="{E1B5901A-38C7-487F-B472-D0871D7C8DB2}"/>
              </a:ext>
            </a:extLst>
          </p:cNvPr>
          <p:cNvSpPr txBox="1"/>
          <p:nvPr/>
        </p:nvSpPr>
        <p:spPr>
          <a:xfrm>
            <a:off x="9836455" y="3559505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dirty="0">
                <a:ea typeface="Comfortaa" charset="0"/>
                <a:cs typeface="Comfortaa" charset="0"/>
              </a:rPr>
              <a:t>59%</a:t>
            </a:r>
          </a:p>
        </p:txBody>
      </p:sp>
      <p:sp>
        <p:nvSpPr>
          <p:cNvPr id="114" name="CuadroTexto 113">
            <a:extLst>
              <a:ext uri="{FF2B5EF4-FFF2-40B4-BE49-F238E27FC236}">
                <a16:creationId xmlns="" xmlns:a16="http://schemas.microsoft.com/office/drawing/2014/main" id="{EA78D368-5EB0-425E-A4ED-3F10D7B13B99}"/>
              </a:ext>
            </a:extLst>
          </p:cNvPr>
          <p:cNvSpPr txBox="1"/>
          <p:nvPr/>
        </p:nvSpPr>
        <p:spPr>
          <a:xfrm>
            <a:off x="9831309" y="4147165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dirty="0">
                <a:ea typeface="Comfortaa" charset="0"/>
                <a:cs typeface="Comfortaa" charset="0"/>
              </a:rPr>
              <a:t>66%</a:t>
            </a:r>
          </a:p>
        </p:txBody>
      </p:sp>
      <p:sp>
        <p:nvSpPr>
          <p:cNvPr id="115" name="CuadroTexto 114">
            <a:extLst>
              <a:ext uri="{FF2B5EF4-FFF2-40B4-BE49-F238E27FC236}">
                <a16:creationId xmlns="" xmlns:a16="http://schemas.microsoft.com/office/drawing/2014/main" id="{F53A6062-2ECA-4AAC-BAFA-5009E8B5A03B}"/>
              </a:ext>
            </a:extLst>
          </p:cNvPr>
          <p:cNvSpPr txBox="1"/>
          <p:nvPr/>
        </p:nvSpPr>
        <p:spPr>
          <a:xfrm>
            <a:off x="9833433" y="4729133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dirty="0">
                <a:ea typeface="Comfortaa" charset="0"/>
                <a:cs typeface="Comfortaa" charset="0"/>
              </a:rPr>
              <a:t>78%</a:t>
            </a:r>
          </a:p>
        </p:txBody>
      </p:sp>
      <p:sp>
        <p:nvSpPr>
          <p:cNvPr id="116" name="CuadroTexto 115">
            <a:extLst>
              <a:ext uri="{FF2B5EF4-FFF2-40B4-BE49-F238E27FC236}">
                <a16:creationId xmlns="" xmlns:a16="http://schemas.microsoft.com/office/drawing/2014/main" id="{DC962D16-AFFC-46A9-8445-E1C32AF37BAB}"/>
              </a:ext>
            </a:extLst>
          </p:cNvPr>
          <p:cNvSpPr txBox="1"/>
          <p:nvPr/>
        </p:nvSpPr>
        <p:spPr>
          <a:xfrm>
            <a:off x="9831309" y="5333537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dirty="0">
                <a:ea typeface="Comfortaa" charset="0"/>
                <a:cs typeface="Comfortaa" charset="0"/>
              </a:rPr>
              <a:t>88%</a:t>
            </a:r>
          </a:p>
        </p:txBody>
      </p:sp>
      <p:sp>
        <p:nvSpPr>
          <p:cNvPr id="117" name="CuadroTexto 116">
            <a:extLst>
              <a:ext uri="{FF2B5EF4-FFF2-40B4-BE49-F238E27FC236}">
                <a16:creationId xmlns="" xmlns:a16="http://schemas.microsoft.com/office/drawing/2014/main" id="{683913A4-12AA-4427-BF36-6A81F67806E8}"/>
              </a:ext>
            </a:extLst>
          </p:cNvPr>
          <p:cNvSpPr txBox="1"/>
          <p:nvPr/>
        </p:nvSpPr>
        <p:spPr>
          <a:xfrm>
            <a:off x="9834151" y="5943781"/>
            <a:ext cx="7601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600" dirty="0">
                <a:ea typeface="Comfortaa" charset="0"/>
                <a:cs typeface="Comfortaa" charset="0"/>
              </a:rPr>
              <a:t>99%</a:t>
            </a:r>
          </a:p>
        </p:txBody>
      </p:sp>
      <p:sp>
        <p:nvSpPr>
          <p:cNvPr id="118" name="CuadroTexto 117">
            <a:extLst>
              <a:ext uri="{FF2B5EF4-FFF2-40B4-BE49-F238E27FC236}">
                <a16:creationId xmlns="" xmlns:a16="http://schemas.microsoft.com/office/drawing/2014/main" id="{337CDCE0-4BD0-406A-80C5-BB976CDF9870}"/>
              </a:ext>
            </a:extLst>
          </p:cNvPr>
          <p:cNvSpPr txBox="1"/>
          <p:nvPr/>
        </p:nvSpPr>
        <p:spPr>
          <a:xfrm>
            <a:off x="281732" y="666154"/>
            <a:ext cx="11806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Perú: oportunidad de crecimiento en conectividad</a:t>
            </a:r>
          </a:p>
          <a:p>
            <a:r>
              <a:rPr lang="es-ES_tradnl" sz="2400" dirty="0">
                <a:solidFill>
                  <a:srgbClr val="E30613"/>
                </a:solidFill>
              </a:rPr>
              <a:t>(Porcentaje de hogares con el servicio de conexión a internet)</a:t>
            </a:r>
          </a:p>
        </p:txBody>
      </p:sp>
      <p:sp>
        <p:nvSpPr>
          <p:cNvPr id="119" name="CuadroTexto 118">
            <a:extLst>
              <a:ext uri="{FF2B5EF4-FFF2-40B4-BE49-F238E27FC236}">
                <a16:creationId xmlns="" xmlns:a16="http://schemas.microsoft.com/office/drawing/2014/main" id="{DA7650E8-731F-4E8E-85C1-84796DF81378}"/>
              </a:ext>
            </a:extLst>
          </p:cNvPr>
          <p:cNvSpPr txBox="1"/>
          <p:nvPr/>
        </p:nvSpPr>
        <p:spPr>
          <a:xfrm>
            <a:off x="0" y="6585464"/>
            <a:ext cx="277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00" dirty="0"/>
              <a:t>Fuente: UIT</a:t>
            </a:r>
          </a:p>
        </p:txBody>
      </p:sp>
    </p:spTree>
    <p:extLst>
      <p:ext uri="{BB962C8B-B14F-4D97-AF65-F5344CB8AC3E}">
        <p14:creationId xmlns:p14="http://schemas.microsoft.com/office/powerpoint/2010/main" val="300960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4" b="36168"/>
          <a:stretch/>
        </p:blipFill>
        <p:spPr>
          <a:xfrm>
            <a:off x="10742286" y="59356"/>
            <a:ext cx="1345926" cy="4302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92" y="69566"/>
            <a:ext cx="2022594" cy="421917"/>
          </a:xfrm>
          <a:prstGeom prst="rect">
            <a:avLst/>
          </a:prstGeom>
        </p:spPr>
      </p:pic>
      <p:sp>
        <p:nvSpPr>
          <p:cNvPr id="120" name="Rectángulo redondeado 9">
            <a:extLst>
              <a:ext uri="{FF2B5EF4-FFF2-40B4-BE49-F238E27FC236}">
                <a16:creationId xmlns="" xmlns:a16="http://schemas.microsoft.com/office/drawing/2014/main" id="{ED75017D-53DC-4C80-9DCD-08991D4639A7}"/>
              </a:ext>
            </a:extLst>
          </p:cNvPr>
          <p:cNvSpPr/>
          <p:nvPr/>
        </p:nvSpPr>
        <p:spPr bwMode="auto">
          <a:xfrm>
            <a:off x="0" y="5821920"/>
            <a:ext cx="12192001" cy="807474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lvl1pPr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charset="0"/>
              <a:ea typeface="MS PGothic" panose="020B0600070205080204" pitchFamily="34" charset="-128"/>
              <a:cs typeface="MS PGothic" charset="0"/>
              <a:sym typeface="Calibri" charset="0"/>
            </a:endParaRPr>
          </a:p>
        </p:txBody>
      </p:sp>
      <p:graphicFrame>
        <p:nvGraphicFramePr>
          <p:cNvPr id="121" name="Gráfico 120"/>
          <p:cNvGraphicFramePr>
            <a:graphicFrameLocks/>
          </p:cNvGraphicFramePr>
          <p:nvPr>
            <p:extLst/>
          </p:nvPr>
        </p:nvGraphicFramePr>
        <p:xfrm>
          <a:off x="206403" y="1542754"/>
          <a:ext cx="11732352" cy="5263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2" name="CuadroTexto 15"/>
          <p:cNvSpPr txBox="1">
            <a:spLocks noChangeArrowheads="1"/>
          </p:cNvSpPr>
          <p:nvPr/>
        </p:nvSpPr>
        <p:spPr bwMode="auto">
          <a:xfrm>
            <a:off x="2661731" y="3310063"/>
            <a:ext cx="102143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_trad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charset="-128"/>
                <a:sym typeface="Calibri" charset="0"/>
              </a:rPr>
              <a:t>Madre de Dios</a:t>
            </a:r>
          </a:p>
        </p:txBody>
      </p:sp>
      <p:sp>
        <p:nvSpPr>
          <p:cNvPr id="123" name="Llamada rectangular redondeada 122"/>
          <p:cNvSpPr/>
          <p:nvPr/>
        </p:nvSpPr>
        <p:spPr bwMode="auto">
          <a:xfrm>
            <a:off x="584773" y="5203964"/>
            <a:ext cx="901158" cy="184875"/>
          </a:xfrm>
          <a:prstGeom prst="wedgeRoundRectCallout">
            <a:avLst>
              <a:gd name="adj1" fmla="val 64862"/>
              <a:gd name="adj2" fmla="val 4492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/>
                </a:solidFill>
                <a:ea typeface="ＭＳ Ｐゴシック" charset="0"/>
                <a:cs typeface="Calibri" charset="0"/>
              </a:rPr>
              <a:t>Huancavelica</a:t>
            </a:r>
          </a:p>
        </p:txBody>
      </p:sp>
      <p:sp>
        <p:nvSpPr>
          <p:cNvPr id="124" name="Llamada rectangular redondeada 123"/>
          <p:cNvSpPr/>
          <p:nvPr/>
        </p:nvSpPr>
        <p:spPr bwMode="auto">
          <a:xfrm>
            <a:off x="1267986" y="4618025"/>
            <a:ext cx="677156" cy="170286"/>
          </a:xfrm>
          <a:prstGeom prst="wedgeRoundRectCallout">
            <a:avLst>
              <a:gd name="adj1" fmla="val -43882"/>
              <a:gd name="adj2" fmla="val 78373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95000"/>
                    <a:lumOff val="5000"/>
                  </a:prstClr>
                </a:solidFill>
                <a:ea typeface="ＭＳ Ｐゴシック" charset="0"/>
                <a:cs typeface="Calibri" charset="0"/>
              </a:rPr>
              <a:t>Ayacucho</a:t>
            </a:r>
          </a:p>
        </p:txBody>
      </p:sp>
      <p:sp>
        <p:nvSpPr>
          <p:cNvPr id="125" name="Llamada rectangular redondeada 124"/>
          <p:cNvSpPr/>
          <p:nvPr/>
        </p:nvSpPr>
        <p:spPr bwMode="auto">
          <a:xfrm>
            <a:off x="412922" y="4749785"/>
            <a:ext cx="874125" cy="215198"/>
          </a:xfrm>
          <a:prstGeom prst="wedgeRoundRectCallout">
            <a:avLst>
              <a:gd name="adj1" fmla="val 85815"/>
              <a:gd name="adj2" fmla="val 176160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>
            <a:lvl1pPr marL="22225" indent="-22225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9pPr>
          </a:lstStyle>
          <a:p>
            <a:pPr marL="22225" marR="0" lvl="0" indent="-22225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rPr>
              <a:t>Apurímac</a:t>
            </a:r>
          </a:p>
        </p:txBody>
      </p:sp>
      <p:sp>
        <p:nvSpPr>
          <p:cNvPr id="126" name="Llamada rectangular redondeada 125"/>
          <p:cNvSpPr/>
          <p:nvPr/>
        </p:nvSpPr>
        <p:spPr bwMode="auto">
          <a:xfrm>
            <a:off x="1264139" y="4928519"/>
            <a:ext cx="458009" cy="157463"/>
          </a:xfrm>
          <a:prstGeom prst="wedgeRoundRectCallout">
            <a:avLst>
              <a:gd name="adj1" fmla="val 42085"/>
              <a:gd name="adj2" fmla="val -29773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srgbClr val="E7E6E6">
                    <a:lumMod val="25000"/>
                  </a:srgbClr>
                </a:solidFill>
                <a:ea typeface="ＭＳ Ｐゴシック" charset="0"/>
                <a:cs typeface="Calibri" charset="0"/>
              </a:rPr>
              <a:t>Puno</a:t>
            </a:r>
          </a:p>
        </p:txBody>
      </p:sp>
      <p:sp>
        <p:nvSpPr>
          <p:cNvPr id="127" name="Llamada rectangular redondeada 126"/>
          <p:cNvSpPr/>
          <p:nvPr/>
        </p:nvSpPr>
        <p:spPr bwMode="auto">
          <a:xfrm>
            <a:off x="1500509" y="4994037"/>
            <a:ext cx="1056431" cy="273951"/>
          </a:xfrm>
          <a:prstGeom prst="wedgeRoundRectCallout">
            <a:avLst>
              <a:gd name="adj1" fmla="val -7355"/>
              <a:gd name="adj2" fmla="val -117105"/>
              <a:gd name="adj3" fmla="val 16667"/>
            </a:avLst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/>
            <a:r>
              <a:rPr lang="es-PE" sz="1100" dirty="0">
                <a:solidFill>
                  <a:prstClr val="black">
                    <a:lumMod val="75000"/>
                    <a:lumOff val="25000"/>
                  </a:prstClr>
                </a:solidFill>
                <a:ea typeface="ＭＳ Ｐゴシック" charset="0"/>
                <a:cs typeface="Calibri" charset="0"/>
              </a:rPr>
              <a:t>Cajamarca</a:t>
            </a:r>
          </a:p>
        </p:txBody>
      </p:sp>
      <p:sp>
        <p:nvSpPr>
          <p:cNvPr id="128" name="Llamada rectangular redondeada 127"/>
          <p:cNvSpPr/>
          <p:nvPr/>
        </p:nvSpPr>
        <p:spPr bwMode="auto">
          <a:xfrm>
            <a:off x="1116840" y="4310776"/>
            <a:ext cx="626551" cy="215933"/>
          </a:xfrm>
          <a:prstGeom prst="wedgeRoundRectCallout">
            <a:avLst>
              <a:gd name="adj1" fmla="val 25453"/>
              <a:gd name="adj2" fmla="val -174905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srgbClr val="E7E6E6">
                    <a:lumMod val="25000"/>
                  </a:srgbClr>
                </a:solidFill>
                <a:ea typeface="ＭＳ Ｐゴシック" charset="0"/>
                <a:cs typeface="Calibri" charset="0"/>
              </a:rPr>
              <a:t>Pasco</a:t>
            </a:r>
          </a:p>
        </p:txBody>
      </p:sp>
      <p:sp>
        <p:nvSpPr>
          <p:cNvPr id="129" name="Llamada rectangular redondeada 128"/>
          <p:cNvSpPr/>
          <p:nvPr/>
        </p:nvSpPr>
        <p:spPr bwMode="auto">
          <a:xfrm>
            <a:off x="1935511" y="4517276"/>
            <a:ext cx="677103" cy="281671"/>
          </a:xfrm>
          <a:prstGeom prst="wedgeRoundRectCallout">
            <a:avLst>
              <a:gd name="adj1" fmla="val 57926"/>
              <a:gd name="adj2" fmla="val 4393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srgbClr val="E7E6E6">
                    <a:lumMod val="25000"/>
                  </a:srgbClr>
                </a:solidFill>
                <a:ea typeface="ＭＳ Ｐゴシック" charset="0"/>
                <a:cs typeface="Calibri" charset="0"/>
              </a:rPr>
              <a:t>Huánuco</a:t>
            </a:r>
          </a:p>
        </p:txBody>
      </p:sp>
      <p:sp>
        <p:nvSpPr>
          <p:cNvPr id="130" name="Llamada rectangular redondeada 129"/>
          <p:cNvSpPr/>
          <p:nvPr/>
        </p:nvSpPr>
        <p:spPr bwMode="auto">
          <a:xfrm rot="10800000" flipV="1">
            <a:off x="2504009" y="4691633"/>
            <a:ext cx="779579" cy="162290"/>
          </a:xfrm>
          <a:prstGeom prst="wedgeRoundRectCallout">
            <a:avLst>
              <a:gd name="adj1" fmla="val 59301"/>
              <a:gd name="adj2" fmla="val 749027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95000"/>
                    <a:lumOff val="5000"/>
                  </a:prstClr>
                </a:solidFill>
                <a:ea typeface="ＭＳ Ｐゴシック" charset="0"/>
                <a:cs typeface="Calibri" charset="0"/>
              </a:rPr>
              <a:t>Amazonas</a:t>
            </a:r>
          </a:p>
        </p:txBody>
      </p:sp>
      <p:sp>
        <p:nvSpPr>
          <p:cNvPr id="131" name="Llamada rectangular redondeada 130"/>
          <p:cNvSpPr/>
          <p:nvPr/>
        </p:nvSpPr>
        <p:spPr bwMode="auto">
          <a:xfrm rot="10800000" flipV="1">
            <a:off x="1763649" y="4159376"/>
            <a:ext cx="803368" cy="213151"/>
          </a:xfrm>
          <a:prstGeom prst="wedgeRoundRectCallout">
            <a:avLst>
              <a:gd name="adj1" fmla="val -45967"/>
              <a:gd name="adj2" fmla="val 76764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95000"/>
                    <a:lumOff val="5000"/>
                  </a:prstClr>
                </a:solidFill>
                <a:ea typeface="ＭＳ Ｐゴシック" charset="0"/>
                <a:cs typeface="Calibri" charset="0"/>
              </a:rPr>
              <a:t>San Martin</a:t>
            </a:r>
          </a:p>
        </p:txBody>
      </p:sp>
      <p:sp>
        <p:nvSpPr>
          <p:cNvPr id="132" name="CuadroTexto 1"/>
          <p:cNvSpPr txBox="1">
            <a:spLocks noChangeArrowheads="1"/>
          </p:cNvSpPr>
          <p:nvPr/>
        </p:nvSpPr>
        <p:spPr bwMode="auto">
          <a:xfrm>
            <a:off x="10797778" y="1649723"/>
            <a:ext cx="101181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_trad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charset="-128"/>
                <a:sym typeface="Calibri" charset="0"/>
              </a:rPr>
              <a:t>Lima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_trad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charset="-128"/>
                <a:sym typeface="Calibri" charset="0"/>
              </a:rPr>
              <a:t>Metropolitana</a:t>
            </a:r>
          </a:p>
        </p:txBody>
      </p:sp>
      <p:sp>
        <p:nvSpPr>
          <p:cNvPr id="133" name="CuadroTexto 15"/>
          <p:cNvSpPr txBox="1">
            <a:spLocks noChangeArrowheads="1"/>
          </p:cNvSpPr>
          <p:nvPr/>
        </p:nvSpPr>
        <p:spPr bwMode="auto">
          <a:xfrm>
            <a:off x="7325135" y="3307406"/>
            <a:ext cx="72006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_trad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charset="-128"/>
                <a:sym typeface="Calibri" charset="0"/>
              </a:rPr>
              <a:t>Arequipa</a:t>
            </a:r>
          </a:p>
        </p:txBody>
      </p:sp>
      <p:sp>
        <p:nvSpPr>
          <p:cNvPr id="134" name="Llamada rectangular redondeada 133"/>
          <p:cNvSpPr/>
          <p:nvPr/>
        </p:nvSpPr>
        <p:spPr bwMode="auto">
          <a:xfrm>
            <a:off x="6005167" y="4359111"/>
            <a:ext cx="945190" cy="281930"/>
          </a:xfrm>
          <a:prstGeom prst="wedgeRoundRectCallout">
            <a:avLst>
              <a:gd name="adj1" fmla="val 59130"/>
              <a:gd name="adj2" fmla="val 12608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/>
                </a:solidFill>
                <a:ea typeface="ＭＳ Ｐゴシック" charset="0"/>
                <a:cs typeface="Calibri" charset="0"/>
              </a:rPr>
              <a:t>Lambayeque</a:t>
            </a:r>
          </a:p>
        </p:txBody>
      </p:sp>
      <p:sp>
        <p:nvSpPr>
          <p:cNvPr id="135" name="Llamada rectangular redondeada 134"/>
          <p:cNvSpPr/>
          <p:nvPr/>
        </p:nvSpPr>
        <p:spPr bwMode="auto">
          <a:xfrm rot="10800000" flipV="1">
            <a:off x="3293298" y="4773220"/>
            <a:ext cx="457020" cy="172977"/>
          </a:xfrm>
          <a:prstGeom prst="wedgeRoundRectCallout">
            <a:avLst>
              <a:gd name="adj1" fmla="val -53672"/>
              <a:gd name="adj2" fmla="val 93343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95000"/>
                    <a:lumOff val="5000"/>
                  </a:prstClr>
                </a:solidFill>
                <a:ea typeface="ＭＳ Ｐゴシック" charset="0"/>
                <a:cs typeface="Calibri" charset="0"/>
              </a:rPr>
              <a:t>Piura</a:t>
            </a:r>
          </a:p>
        </p:txBody>
      </p:sp>
      <p:sp>
        <p:nvSpPr>
          <p:cNvPr id="136" name="Llamada rectangular redondeada 135"/>
          <p:cNvSpPr/>
          <p:nvPr/>
        </p:nvSpPr>
        <p:spPr bwMode="auto">
          <a:xfrm>
            <a:off x="2736748" y="4312844"/>
            <a:ext cx="583296" cy="225886"/>
          </a:xfrm>
          <a:prstGeom prst="wedgeRoundRectCallout">
            <a:avLst>
              <a:gd name="adj1" fmla="val -24231"/>
              <a:gd name="adj2" fmla="val -120844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/>
                </a:solidFill>
                <a:ea typeface="ＭＳ Ｐゴシック" charset="0"/>
                <a:cs typeface="Calibri" charset="0"/>
              </a:rPr>
              <a:t>Cusco</a:t>
            </a:r>
          </a:p>
        </p:txBody>
      </p:sp>
      <p:sp>
        <p:nvSpPr>
          <p:cNvPr id="137" name="Llamada rectangular redondeada 136"/>
          <p:cNvSpPr/>
          <p:nvPr/>
        </p:nvSpPr>
        <p:spPr bwMode="auto">
          <a:xfrm>
            <a:off x="5505147" y="3602656"/>
            <a:ext cx="856181" cy="325084"/>
          </a:xfrm>
          <a:prstGeom prst="wedgeRoundRectCallout">
            <a:avLst>
              <a:gd name="adj1" fmla="val 57926"/>
              <a:gd name="adj2" fmla="val 4393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85000"/>
                    <a:lumOff val="15000"/>
                  </a:prstClr>
                </a:solidFill>
                <a:ea typeface="ＭＳ Ｐゴシック" charset="0"/>
                <a:cs typeface="Calibri" charset="0"/>
              </a:rPr>
              <a:t>Lima</a:t>
            </a:r>
          </a:p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85000"/>
                    <a:lumOff val="15000"/>
                  </a:prstClr>
                </a:solidFill>
                <a:ea typeface="ＭＳ Ｐゴシック" charset="0"/>
                <a:cs typeface="Calibri" charset="0"/>
              </a:rPr>
              <a:t>provincias</a:t>
            </a:r>
          </a:p>
        </p:txBody>
      </p:sp>
      <p:sp>
        <p:nvSpPr>
          <p:cNvPr id="138" name="Llamada rectangular redondeada 137"/>
          <p:cNvSpPr/>
          <p:nvPr/>
        </p:nvSpPr>
        <p:spPr bwMode="auto">
          <a:xfrm>
            <a:off x="6050409" y="4002547"/>
            <a:ext cx="951162" cy="275910"/>
          </a:xfrm>
          <a:prstGeom prst="wedgeRoundRectCallout">
            <a:avLst>
              <a:gd name="adj1" fmla="val 366"/>
              <a:gd name="adj2" fmla="val -90169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srgbClr val="E7E6E6">
                    <a:lumMod val="25000"/>
                  </a:srgbClr>
                </a:solidFill>
                <a:ea typeface="ＭＳ Ｐゴシック" charset="0"/>
                <a:cs typeface="Calibri" charset="0"/>
              </a:rPr>
              <a:t>La Libertad</a:t>
            </a:r>
          </a:p>
        </p:txBody>
      </p:sp>
      <p:sp>
        <p:nvSpPr>
          <p:cNvPr id="139" name="Llamada rectangular redondeada 138"/>
          <p:cNvSpPr/>
          <p:nvPr/>
        </p:nvSpPr>
        <p:spPr bwMode="auto">
          <a:xfrm>
            <a:off x="7625979" y="3908964"/>
            <a:ext cx="856180" cy="280839"/>
          </a:xfrm>
          <a:prstGeom prst="wedgeRoundRectCallout">
            <a:avLst>
              <a:gd name="adj1" fmla="val -5960"/>
              <a:gd name="adj2" fmla="val -95979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75000"/>
                    <a:lumOff val="25000"/>
                  </a:prstClr>
                </a:solidFill>
                <a:ea typeface="ＭＳ Ｐゴシック" charset="0"/>
                <a:cs typeface="Calibri" charset="0"/>
              </a:rPr>
              <a:t>Tacna</a:t>
            </a:r>
          </a:p>
        </p:txBody>
      </p:sp>
      <p:sp>
        <p:nvSpPr>
          <p:cNvPr id="140" name="Llamada rectangular redondeada 139"/>
          <p:cNvSpPr/>
          <p:nvPr/>
        </p:nvSpPr>
        <p:spPr bwMode="auto">
          <a:xfrm>
            <a:off x="6169381" y="2936701"/>
            <a:ext cx="863022" cy="199502"/>
          </a:xfrm>
          <a:prstGeom prst="wedgeRoundRectCallout">
            <a:avLst>
              <a:gd name="adj1" fmla="val 57449"/>
              <a:gd name="adj2" fmla="val -16572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srgbClr val="E7E6E6">
                    <a:lumMod val="25000"/>
                  </a:srgbClr>
                </a:solidFill>
                <a:ea typeface="ＭＳ Ｐゴシック" charset="0"/>
                <a:cs typeface="Calibri" charset="0"/>
              </a:rPr>
              <a:t>Moquegua</a:t>
            </a:r>
          </a:p>
        </p:txBody>
      </p:sp>
      <p:sp>
        <p:nvSpPr>
          <p:cNvPr id="141" name="Llamada rectangular redondeada 140"/>
          <p:cNvSpPr/>
          <p:nvPr/>
        </p:nvSpPr>
        <p:spPr bwMode="auto">
          <a:xfrm rot="10800000" flipV="1">
            <a:off x="3987518" y="4427971"/>
            <a:ext cx="616384" cy="210414"/>
          </a:xfrm>
          <a:prstGeom prst="wedgeRoundRectCallout">
            <a:avLst>
              <a:gd name="adj1" fmla="val -71664"/>
              <a:gd name="adj2" fmla="val 103130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95000"/>
                    <a:lumOff val="5000"/>
                  </a:prstClr>
                </a:solidFill>
                <a:ea typeface="ＭＳ Ｐゴシック" charset="0"/>
                <a:cs typeface="Calibri" charset="0"/>
              </a:rPr>
              <a:t>Ancash</a:t>
            </a:r>
          </a:p>
        </p:txBody>
      </p:sp>
      <p:sp>
        <p:nvSpPr>
          <p:cNvPr id="142" name="Llamada rectangular redondeada 141"/>
          <p:cNvSpPr/>
          <p:nvPr/>
        </p:nvSpPr>
        <p:spPr bwMode="auto">
          <a:xfrm rot="10800000" flipV="1">
            <a:off x="3380107" y="4310845"/>
            <a:ext cx="565956" cy="169529"/>
          </a:xfrm>
          <a:prstGeom prst="wedgeRoundRectCallout">
            <a:avLst>
              <a:gd name="adj1" fmla="val -54488"/>
              <a:gd name="adj2" fmla="val 109001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95000"/>
                    <a:lumOff val="5000"/>
                  </a:prstClr>
                </a:solidFill>
                <a:ea typeface="ＭＳ Ｐゴシック" charset="0"/>
                <a:cs typeface="Calibri" charset="0"/>
              </a:rPr>
              <a:t>Loreto</a:t>
            </a:r>
          </a:p>
        </p:txBody>
      </p:sp>
      <p:sp>
        <p:nvSpPr>
          <p:cNvPr id="143" name="Llamada rectangular redondeada 142"/>
          <p:cNvSpPr/>
          <p:nvPr/>
        </p:nvSpPr>
        <p:spPr bwMode="auto">
          <a:xfrm>
            <a:off x="4376705" y="4222861"/>
            <a:ext cx="765718" cy="269264"/>
          </a:xfrm>
          <a:prstGeom prst="wedgeRoundRectCallout">
            <a:avLst>
              <a:gd name="adj1" fmla="val -33095"/>
              <a:gd name="adj2" fmla="val -97406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/>
            <a:r>
              <a:rPr lang="es-PE" sz="1100" dirty="0">
                <a:solidFill>
                  <a:srgbClr val="E7E6E6">
                    <a:lumMod val="25000"/>
                  </a:srgbClr>
                </a:solidFill>
                <a:ea typeface="ＭＳ Ｐゴシック" charset="0"/>
                <a:cs typeface="Calibri" charset="0"/>
              </a:rPr>
              <a:t>Junín</a:t>
            </a:r>
          </a:p>
        </p:txBody>
      </p:sp>
      <p:sp>
        <p:nvSpPr>
          <p:cNvPr id="144" name="Llamada rectangular redondeada 143"/>
          <p:cNvSpPr/>
          <p:nvPr/>
        </p:nvSpPr>
        <p:spPr bwMode="auto">
          <a:xfrm rot="10800000" flipV="1">
            <a:off x="2946800" y="3990319"/>
            <a:ext cx="566328" cy="162290"/>
          </a:xfrm>
          <a:prstGeom prst="wedgeRoundRectCallout">
            <a:avLst>
              <a:gd name="adj1" fmla="val 8860"/>
              <a:gd name="adj2" fmla="val 91888"/>
              <a:gd name="adj3" fmla="val 16667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prstClr val="black">
                    <a:lumMod val="95000"/>
                    <a:lumOff val="5000"/>
                  </a:prstClr>
                </a:solidFill>
                <a:ea typeface="ＭＳ Ｐゴシック" charset="0"/>
                <a:cs typeface="Calibri" charset="0"/>
              </a:rPr>
              <a:t>Ucayali</a:t>
            </a:r>
          </a:p>
        </p:txBody>
      </p:sp>
      <p:sp>
        <p:nvSpPr>
          <p:cNvPr id="145" name="Llamada rectangular redondeada 144"/>
          <p:cNvSpPr/>
          <p:nvPr/>
        </p:nvSpPr>
        <p:spPr bwMode="auto">
          <a:xfrm>
            <a:off x="6363506" y="3714535"/>
            <a:ext cx="446597" cy="207031"/>
          </a:xfrm>
          <a:prstGeom prst="wedgeRoundRectCallout">
            <a:avLst>
              <a:gd name="adj1" fmla="val -65967"/>
              <a:gd name="adj2" fmla="val 23637"/>
              <a:gd name="adj3" fmla="val 16667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54846" tIns="54846" rIns="54846" bIns="54846" anchor="ctr"/>
          <a:lstStyle/>
          <a:p>
            <a:pPr marL="26662" indent="-26662" algn="ctr">
              <a:defRPr/>
            </a:pPr>
            <a:r>
              <a:rPr lang="es-PE" sz="1100" dirty="0">
                <a:solidFill>
                  <a:srgbClr val="E7E6E6">
                    <a:lumMod val="25000"/>
                  </a:srgbClr>
                </a:solidFill>
                <a:ea typeface="ＭＳ Ｐゴシック" charset="0"/>
                <a:cs typeface="Calibri" charset="0"/>
              </a:rPr>
              <a:t>Ica</a:t>
            </a:r>
          </a:p>
        </p:txBody>
      </p:sp>
      <p:sp>
        <p:nvSpPr>
          <p:cNvPr id="146" name="CuadroTexto 15"/>
          <p:cNvSpPr txBox="1">
            <a:spLocks noChangeArrowheads="1"/>
          </p:cNvSpPr>
          <p:nvPr/>
        </p:nvSpPr>
        <p:spPr bwMode="auto">
          <a:xfrm>
            <a:off x="4891640" y="4066949"/>
            <a:ext cx="63831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_trad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charset="-128"/>
                <a:sym typeface="Calibri" charset="0"/>
              </a:rPr>
              <a:t>Tumbes</a:t>
            </a:r>
          </a:p>
        </p:txBody>
      </p:sp>
      <p:sp>
        <p:nvSpPr>
          <p:cNvPr id="147" name="CuadroTexto 15"/>
          <p:cNvSpPr txBox="1">
            <a:spLocks noChangeArrowheads="1"/>
          </p:cNvSpPr>
          <p:nvPr/>
        </p:nvSpPr>
        <p:spPr bwMode="auto">
          <a:xfrm>
            <a:off x="5467988" y="4079458"/>
            <a:ext cx="5280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charset="0"/>
                <a:ea typeface="MS PGothic" charset="-128"/>
                <a:sym typeface="Calibri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_tradnl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charset="0"/>
                <a:ea typeface="MS PGothic" charset="-128"/>
                <a:sym typeface="Calibri" charset="0"/>
              </a:rPr>
              <a:t>Perú</a:t>
            </a:r>
          </a:p>
        </p:txBody>
      </p:sp>
      <p:sp>
        <p:nvSpPr>
          <p:cNvPr id="148" name="Elipse 147">
            <a:extLst>
              <a:ext uri="{FF2B5EF4-FFF2-40B4-BE49-F238E27FC236}">
                <a16:creationId xmlns="" xmlns:a16="http://schemas.microsoft.com/office/drawing/2014/main" id="{9C71BBAB-2DC2-4B96-B749-0A1E07389711}"/>
              </a:ext>
            </a:extLst>
          </p:cNvPr>
          <p:cNvSpPr/>
          <p:nvPr/>
        </p:nvSpPr>
        <p:spPr bwMode="auto">
          <a:xfrm>
            <a:off x="9224230" y="4697113"/>
            <a:ext cx="275131" cy="275131"/>
          </a:xfrm>
          <a:prstGeom prst="ellipse">
            <a:avLst/>
          </a:prstGeom>
          <a:solidFill>
            <a:srgbClr val="E30613">
              <a:alpha val="97647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sym typeface="Calibri" charset="0"/>
            </a:endParaRPr>
          </a:p>
        </p:txBody>
      </p:sp>
      <p:sp>
        <p:nvSpPr>
          <p:cNvPr id="149" name="Rectángulo redondeado 8">
            <a:extLst>
              <a:ext uri="{FF2B5EF4-FFF2-40B4-BE49-F238E27FC236}">
                <a16:creationId xmlns="" xmlns:a16="http://schemas.microsoft.com/office/drawing/2014/main" id="{9C291279-F7DB-4D2E-B25D-8C04298FF55A}"/>
              </a:ext>
            </a:extLst>
          </p:cNvPr>
          <p:cNvSpPr/>
          <p:nvPr/>
        </p:nvSpPr>
        <p:spPr bwMode="auto">
          <a:xfrm>
            <a:off x="9454865" y="4563801"/>
            <a:ext cx="2691390" cy="537614"/>
          </a:xfrm>
          <a:prstGeom prst="roundRect">
            <a:avLst>
              <a:gd name="adj" fmla="val 4787"/>
            </a:avLst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cs typeface="MS PGothic" charset="0"/>
              </a:rPr>
              <a:t>Regiones entre 0% – 10%</a:t>
            </a:r>
            <a:endParaRPr kumimoji="0" lang="es-MX" sz="1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cs typeface="MS PGothic" charset="0"/>
            </a:endParaRPr>
          </a:p>
        </p:txBody>
      </p:sp>
      <p:sp>
        <p:nvSpPr>
          <p:cNvPr id="150" name="Elipse 149">
            <a:extLst>
              <a:ext uri="{FF2B5EF4-FFF2-40B4-BE49-F238E27FC236}">
                <a16:creationId xmlns="" xmlns:a16="http://schemas.microsoft.com/office/drawing/2014/main" id="{9C71BBAB-2DC2-4B96-B749-0A1E07389711}"/>
              </a:ext>
            </a:extLst>
          </p:cNvPr>
          <p:cNvSpPr/>
          <p:nvPr/>
        </p:nvSpPr>
        <p:spPr bwMode="auto">
          <a:xfrm>
            <a:off x="9224230" y="5167035"/>
            <a:ext cx="275131" cy="275131"/>
          </a:xfrm>
          <a:prstGeom prst="ellipse">
            <a:avLst/>
          </a:prstGeom>
          <a:solidFill>
            <a:sysClr val="window" lastClr="FFFFFF">
              <a:lumMod val="65000"/>
              <a:alpha val="97647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sym typeface="Calibri" charset="0"/>
            </a:endParaRPr>
          </a:p>
        </p:txBody>
      </p:sp>
      <p:sp>
        <p:nvSpPr>
          <p:cNvPr id="151" name="Rectángulo redondeado 8">
            <a:extLst>
              <a:ext uri="{FF2B5EF4-FFF2-40B4-BE49-F238E27FC236}">
                <a16:creationId xmlns="" xmlns:a16="http://schemas.microsoft.com/office/drawing/2014/main" id="{9C291279-F7DB-4D2E-B25D-8C04298FF55A}"/>
              </a:ext>
            </a:extLst>
          </p:cNvPr>
          <p:cNvSpPr/>
          <p:nvPr/>
        </p:nvSpPr>
        <p:spPr bwMode="auto">
          <a:xfrm>
            <a:off x="9456154" y="5035794"/>
            <a:ext cx="2683249" cy="537614"/>
          </a:xfrm>
          <a:prstGeom prst="roundRect">
            <a:avLst>
              <a:gd name="adj" fmla="val 4787"/>
            </a:avLst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cs typeface="MS PGothic" charset="0"/>
              </a:rPr>
              <a:t>Regiones entre 11% – 30%</a:t>
            </a:r>
            <a:endParaRPr kumimoji="0" lang="es-MX" sz="1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cs typeface="MS PGothic" charset="0"/>
            </a:endParaRPr>
          </a:p>
        </p:txBody>
      </p:sp>
      <p:sp>
        <p:nvSpPr>
          <p:cNvPr id="152" name="Rectángulo 151"/>
          <p:cNvSpPr/>
          <p:nvPr/>
        </p:nvSpPr>
        <p:spPr>
          <a:xfrm>
            <a:off x="58615" y="6098037"/>
            <a:ext cx="7249100" cy="379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PE" sz="1866" dirty="0">
                <a:cs typeface="MS PGothic" charset="0"/>
              </a:rPr>
              <a:t>0%                                     10%                                                                        30%</a:t>
            </a:r>
          </a:p>
        </p:txBody>
      </p:sp>
      <p:cxnSp>
        <p:nvCxnSpPr>
          <p:cNvPr id="153" name="Conector recto 152"/>
          <p:cNvCxnSpPr/>
          <p:nvPr/>
        </p:nvCxnSpPr>
        <p:spPr bwMode="auto">
          <a:xfrm>
            <a:off x="-10031" y="6059642"/>
            <a:ext cx="12188238" cy="0"/>
          </a:xfrm>
          <a:prstGeom prst="line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54" name="Elipse 153">
            <a:extLst>
              <a:ext uri="{FF2B5EF4-FFF2-40B4-BE49-F238E27FC236}">
                <a16:creationId xmlns="" xmlns:a16="http://schemas.microsoft.com/office/drawing/2014/main" id="{9C71BBAB-2DC2-4B96-B749-0A1E07389711}"/>
              </a:ext>
            </a:extLst>
          </p:cNvPr>
          <p:cNvSpPr/>
          <p:nvPr/>
        </p:nvSpPr>
        <p:spPr bwMode="auto">
          <a:xfrm>
            <a:off x="9224230" y="5604178"/>
            <a:ext cx="275131" cy="275131"/>
          </a:xfrm>
          <a:prstGeom prst="ellipse">
            <a:avLst/>
          </a:prstGeom>
          <a:solidFill>
            <a:sysClr val="windowText" lastClr="000000">
              <a:lumMod val="65000"/>
              <a:lumOff val="35000"/>
              <a:alpha val="97647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sym typeface="Calibri" charset="0"/>
            </a:endParaRPr>
          </a:p>
        </p:txBody>
      </p:sp>
      <p:sp>
        <p:nvSpPr>
          <p:cNvPr id="155" name="Rectángulo redondeado 8">
            <a:extLst>
              <a:ext uri="{FF2B5EF4-FFF2-40B4-BE49-F238E27FC236}">
                <a16:creationId xmlns="" xmlns:a16="http://schemas.microsoft.com/office/drawing/2014/main" id="{9C291279-F7DB-4D2E-B25D-8C04298FF55A}"/>
              </a:ext>
            </a:extLst>
          </p:cNvPr>
          <p:cNvSpPr/>
          <p:nvPr/>
        </p:nvSpPr>
        <p:spPr bwMode="auto">
          <a:xfrm>
            <a:off x="9442527" y="5485285"/>
            <a:ext cx="2580392" cy="537614"/>
          </a:xfrm>
          <a:prstGeom prst="roundRect">
            <a:avLst>
              <a:gd name="adj" fmla="val 4787"/>
            </a:avLst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cs typeface="MS PGothic" charset="0"/>
              </a:rPr>
              <a:t>Regiones entre 31% a más</a:t>
            </a:r>
            <a:endParaRPr kumimoji="0" lang="es-MX" sz="1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cs typeface="MS PGothic" charset="0"/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="" xmlns:a16="http://schemas.microsoft.com/office/drawing/2014/main" id="{48877032-FB64-45F9-ABB2-B0D39FDBAE52}"/>
              </a:ext>
            </a:extLst>
          </p:cNvPr>
          <p:cNvSpPr txBox="1"/>
          <p:nvPr/>
        </p:nvSpPr>
        <p:spPr>
          <a:xfrm>
            <a:off x="634265" y="653126"/>
            <a:ext cx="112276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Diferencias de conectividad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</a:rPr>
              <a:t>(Porcentaje de hogares con el servicio de conexión a internet)</a:t>
            </a:r>
          </a:p>
        </p:txBody>
      </p:sp>
      <p:sp>
        <p:nvSpPr>
          <p:cNvPr id="157" name="Elipse 156">
            <a:extLst>
              <a:ext uri="{FF2B5EF4-FFF2-40B4-BE49-F238E27FC236}">
                <a16:creationId xmlns="" xmlns:a16="http://schemas.microsoft.com/office/drawing/2014/main" id="{9C4BBD24-7B13-4766-B0E9-50AD5CC26A07}"/>
              </a:ext>
            </a:extLst>
          </p:cNvPr>
          <p:cNvSpPr/>
          <p:nvPr/>
        </p:nvSpPr>
        <p:spPr bwMode="auto">
          <a:xfrm>
            <a:off x="2570844" y="5974662"/>
            <a:ext cx="144000" cy="144000"/>
          </a:xfrm>
          <a:prstGeom prst="ellipse">
            <a:avLst/>
          </a:prstGeom>
          <a:solidFill>
            <a:srgbClr val="F5F5F5"/>
          </a:solidFill>
          <a:ln w="38100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158" name="Elipse 157">
            <a:extLst>
              <a:ext uri="{FF2B5EF4-FFF2-40B4-BE49-F238E27FC236}">
                <a16:creationId xmlns="" xmlns:a16="http://schemas.microsoft.com/office/drawing/2014/main" id="{D5F66EFB-6DE2-435C-BB15-4FCC6D539763}"/>
              </a:ext>
            </a:extLst>
          </p:cNvPr>
          <p:cNvSpPr/>
          <p:nvPr/>
        </p:nvSpPr>
        <p:spPr bwMode="auto">
          <a:xfrm>
            <a:off x="6913583" y="5974662"/>
            <a:ext cx="144000" cy="144000"/>
          </a:xfrm>
          <a:prstGeom prst="ellipse">
            <a:avLst/>
          </a:prstGeom>
          <a:solidFill>
            <a:srgbClr val="F5F5F5"/>
          </a:solidFill>
          <a:ln w="38100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159" name="Elipse 158">
            <a:extLst>
              <a:ext uri="{FF2B5EF4-FFF2-40B4-BE49-F238E27FC236}">
                <a16:creationId xmlns="" xmlns:a16="http://schemas.microsoft.com/office/drawing/2014/main" id="{FC606120-E552-4668-8F56-F32AAFEBF74D}"/>
              </a:ext>
            </a:extLst>
          </p:cNvPr>
          <p:cNvSpPr/>
          <p:nvPr/>
        </p:nvSpPr>
        <p:spPr bwMode="auto">
          <a:xfrm>
            <a:off x="218581" y="5974662"/>
            <a:ext cx="144000" cy="144000"/>
          </a:xfrm>
          <a:prstGeom prst="ellipse">
            <a:avLst/>
          </a:prstGeom>
          <a:solidFill>
            <a:srgbClr val="F5F5F5"/>
          </a:solidFill>
          <a:ln w="38100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160" name="Rectángulo 159"/>
          <p:cNvSpPr/>
          <p:nvPr/>
        </p:nvSpPr>
        <p:spPr>
          <a:xfrm>
            <a:off x="7530817" y="6126391"/>
            <a:ext cx="4671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(Porcentaje de hogares con el servicio de conexión a internet)</a:t>
            </a:r>
          </a:p>
        </p:txBody>
      </p:sp>
      <p:sp>
        <p:nvSpPr>
          <p:cNvPr id="161" name="CuadroTexto 160">
            <a:extLst>
              <a:ext uri="{FF2B5EF4-FFF2-40B4-BE49-F238E27FC236}">
                <a16:creationId xmlns="" xmlns:a16="http://schemas.microsoft.com/office/drawing/2014/main" id="{DA7650E8-731F-4E8E-85C1-84796DF81378}"/>
              </a:ext>
            </a:extLst>
          </p:cNvPr>
          <p:cNvSpPr txBox="1"/>
          <p:nvPr/>
        </p:nvSpPr>
        <p:spPr>
          <a:xfrm>
            <a:off x="0" y="6356858"/>
            <a:ext cx="2771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Fuente: INEI 2017</a:t>
            </a:r>
          </a:p>
        </p:txBody>
      </p:sp>
    </p:spTree>
    <p:extLst>
      <p:ext uri="{BB962C8B-B14F-4D97-AF65-F5344CB8AC3E}">
        <p14:creationId xmlns:p14="http://schemas.microsoft.com/office/powerpoint/2010/main" val="32904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4" b="36168"/>
          <a:stretch/>
        </p:blipFill>
        <p:spPr>
          <a:xfrm>
            <a:off x="10742286" y="59356"/>
            <a:ext cx="1345926" cy="4302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92" y="69566"/>
            <a:ext cx="2022594" cy="421917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3BC3F01C-CC44-4E3F-8725-B3BD7EA85172}"/>
              </a:ext>
            </a:extLst>
          </p:cNvPr>
          <p:cNvSpPr/>
          <p:nvPr/>
        </p:nvSpPr>
        <p:spPr>
          <a:xfrm>
            <a:off x="3805712" y="1907426"/>
            <a:ext cx="22393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Capital provincial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08CB59CD-079C-4D4B-AB33-DA233A4A2586}"/>
              </a:ext>
            </a:extLst>
          </p:cNvPr>
          <p:cNvSpPr/>
          <p:nvPr/>
        </p:nvSpPr>
        <p:spPr>
          <a:xfrm>
            <a:off x="7101968" y="1907426"/>
            <a:ext cx="1707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Capital distrital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B4D22B57-C4B5-41A5-A4D9-118A09D7C25E}"/>
              </a:ext>
            </a:extLst>
          </p:cNvPr>
          <p:cNvSpPr/>
          <p:nvPr/>
        </p:nvSpPr>
        <p:spPr>
          <a:xfrm>
            <a:off x="9896112" y="1907426"/>
            <a:ext cx="21356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Localidades rurales</a:t>
            </a:r>
          </a:p>
        </p:txBody>
      </p:sp>
      <p:sp>
        <p:nvSpPr>
          <p:cNvPr id="7" name="Rectángulo redondeado 9">
            <a:extLst>
              <a:ext uri="{FF2B5EF4-FFF2-40B4-BE49-F238E27FC236}">
                <a16:creationId xmlns="" xmlns:a16="http://schemas.microsoft.com/office/drawing/2014/main" id="{3C8281F5-362B-4DFC-A52C-3131A79E50FA}"/>
              </a:ext>
            </a:extLst>
          </p:cNvPr>
          <p:cNvSpPr/>
          <p:nvPr/>
        </p:nvSpPr>
        <p:spPr bwMode="auto">
          <a:xfrm>
            <a:off x="-1" y="5430754"/>
            <a:ext cx="12191999" cy="148709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>
            <a:lvl1pPr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charset="0"/>
              <a:ea typeface="MS PGothic" panose="020B0600070205080204" pitchFamily="34" charset="-128"/>
              <a:cs typeface="MS PGothic" charset="0"/>
              <a:sym typeface="Calibri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A68E3C6F-D9E8-4A52-B0F6-4838862FB26C}"/>
              </a:ext>
            </a:extLst>
          </p:cNvPr>
          <p:cNvSpPr/>
          <p:nvPr/>
        </p:nvSpPr>
        <p:spPr>
          <a:xfrm>
            <a:off x="4150004" y="5008588"/>
            <a:ext cx="29934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</a:rPr>
              <a:t>Red de Transporte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A7BBF7AF-80ED-41E4-B164-2F2CBB96A078}"/>
              </a:ext>
            </a:extLst>
          </p:cNvPr>
          <p:cNvSpPr/>
          <p:nvPr/>
        </p:nvSpPr>
        <p:spPr>
          <a:xfrm>
            <a:off x="7263158" y="5008588"/>
            <a:ext cx="4437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1" i="0" u="none" strike="noStrike" kern="0" cap="none" spc="0" normalizeH="0" baseline="0" noProof="0" dirty="0">
                <a:ln>
                  <a:noFill/>
                </a:ln>
                <a:solidFill>
                  <a:srgbClr val="E30613"/>
                </a:solidFill>
                <a:effectLst/>
                <a:uLnTx/>
                <a:uFillTx/>
              </a:rPr>
              <a:t>Red de Acceso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3BC3F01C-CC44-4E3F-8725-B3BD7EA85172}"/>
              </a:ext>
            </a:extLst>
          </p:cNvPr>
          <p:cNvSpPr/>
          <p:nvPr/>
        </p:nvSpPr>
        <p:spPr>
          <a:xfrm>
            <a:off x="723503" y="1895961"/>
            <a:ext cx="1590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Capital regional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9A450C0C-A62D-4891-83A1-6564A2B0FB66}"/>
              </a:ext>
            </a:extLst>
          </p:cNvPr>
          <p:cNvSpPr txBox="1"/>
          <p:nvPr/>
        </p:nvSpPr>
        <p:spPr>
          <a:xfrm>
            <a:off x="216975" y="710203"/>
            <a:ext cx="11975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Camino de la conectividad - </a:t>
            </a:r>
            <a:r>
              <a:rPr kumimoji="0" lang="es-MX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Autopistas de la información</a:t>
            </a:r>
            <a:endParaRPr kumimoji="0" lang="es-MX" sz="3600" b="1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Redes de fibra óptica: +31 mil kilómetros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="" xmlns:a16="http://schemas.microsoft.com/office/drawing/2014/main" id="{F393F891-106A-435A-AE04-9334A9CAB205}"/>
              </a:ext>
            </a:extLst>
          </p:cNvPr>
          <p:cNvGrpSpPr/>
          <p:nvPr/>
        </p:nvGrpSpPr>
        <p:grpSpPr>
          <a:xfrm>
            <a:off x="0" y="2415282"/>
            <a:ext cx="12198460" cy="2544722"/>
            <a:chOff x="5738" y="2415283"/>
            <a:chExt cx="12198460" cy="2544722"/>
          </a:xfrm>
        </p:grpSpPr>
        <p:pic>
          <p:nvPicPr>
            <p:cNvPr id="13" name="Imagen 12">
              <a:extLst>
                <a:ext uri="{FF2B5EF4-FFF2-40B4-BE49-F238E27FC236}">
                  <a16:creationId xmlns="" xmlns:a16="http://schemas.microsoft.com/office/drawing/2014/main" id="{B508BE88-54FE-4ACC-A673-240C2B81D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2627403" y="4042384"/>
              <a:ext cx="647001" cy="723798"/>
            </a:xfrm>
            <a:prstGeom prst="rect">
              <a:avLst/>
            </a:prstGeom>
          </p:spPr>
        </p:pic>
        <p:cxnSp>
          <p:nvCxnSpPr>
            <p:cNvPr id="14" name="Conector: angular 140">
              <a:extLst>
                <a:ext uri="{FF2B5EF4-FFF2-40B4-BE49-F238E27FC236}">
                  <a16:creationId xmlns="" xmlns:a16="http://schemas.microsoft.com/office/drawing/2014/main" id="{75353DB5-524E-417B-9244-E30F1C3750C7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 rot="16200000" flipH="1">
              <a:off x="3269870" y="2833063"/>
              <a:ext cx="1207696" cy="372137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E30613"/>
              </a:solidFill>
              <a:prstDash val="dash"/>
              <a:miter lim="800000"/>
            </a:ln>
            <a:effectLst/>
          </p:spPr>
        </p:cxnSp>
        <p:cxnSp>
          <p:nvCxnSpPr>
            <p:cNvPr id="15" name="Conector: angular 142">
              <a:extLst>
                <a:ext uri="{FF2B5EF4-FFF2-40B4-BE49-F238E27FC236}">
                  <a16:creationId xmlns="" xmlns:a16="http://schemas.microsoft.com/office/drawing/2014/main" id="{7F7A4F9D-FE95-47D8-A743-2306DB6D348D}"/>
                </a:ext>
              </a:extLst>
            </p:cNvPr>
            <p:cNvCxnSpPr>
              <a:cxnSpLocks/>
              <a:endCxn id="71" idx="0"/>
            </p:cNvCxnSpPr>
            <p:nvPr/>
          </p:nvCxnSpPr>
          <p:spPr>
            <a:xfrm rot="16200000" flipH="1">
              <a:off x="6278293" y="3113596"/>
              <a:ext cx="2106756" cy="710132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E30613"/>
              </a:solidFill>
              <a:prstDash val="dash"/>
              <a:miter lim="800000"/>
            </a:ln>
            <a:effectLst/>
          </p:spPr>
        </p:cxnSp>
        <p:cxnSp>
          <p:nvCxnSpPr>
            <p:cNvPr id="16" name="Conector: angular 147">
              <a:extLst>
                <a:ext uri="{FF2B5EF4-FFF2-40B4-BE49-F238E27FC236}">
                  <a16:creationId xmlns="" xmlns:a16="http://schemas.microsoft.com/office/drawing/2014/main" id="{EAA3D269-9E70-428B-8935-CF7BA31C0A10}"/>
                </a:ext>
              </a:extLst>
            </p:cNvPr>
            <p:cNvCxnSpPr>
              <a:cxnSpLocks/>
              <a:endCxn id="75" idx="0"/>
            </p:cNvCxnSpPr>
            <p:nvPr/>
          </p:nvCxnSpPr>
          <p:spPr>
            <a:xfrm rot="16200000" flipH="1">
              <a:off x="8893963" y="3282673"/>
              <a:ext cx="1738646" cy="3868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E30613"/>
              </a:solidFill>
              <a:prstDash val="dash"/>
              <a:miter lim="800000"/>
            </a:ln>
            <a:effectLst/>
          </p:spPr>
        </p:cxnSp>
        <p:cxnSp>
          <p:nvCxnSpPr>
            <p:cNvPr id="17" name="Conector: angular 151">
              <a:extLst>
                <a:ext uri="{FF2B5EF4-FFF2-40B4-BE49-F238E27FC236}">
                  <a16:creationId xmlns="" xmlns:a16="http://schemas.microsoft.com/office/drawing/2014/main" id="{17FF92EA-4855-47ED-A0A7-23832F595BF3}"/>
                </a:ext>
              </a:extLst>
            </p:cNvPr>
            <p:cNvCxnSpPr>
              <a:cxnSpLocks/>
              <a:endCxn id="72" idx="0"/>
            </p:cNvCxnSpPr>
            <p:nvPr/>
          </p:nvCxnSpPr>
          <p:spPr>
            <a:xfrm rot="16200000" flipH="1">
              <a:off x="9759159" y="2417477"/>
              <a:ext cx="1083633" cy="1079246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E30613"/>
              </a:solidFill>
              <a:prstDash val="dash"/>
              <a:miter lim="800000"/>
            </a:ln>
            <a:effectLst/>
          </p:spPr>
        </p:cxnSp>
        <p:cxnSp>
          <p:nvCxnSpPr>
            <p:cNvPr id="18" name="Conector recto 17">
              <a:extLst>
                <a:ext uri="{FF2B5EF4-FFF2-40B4-BE49-F238E27FC236}">
                  <a16:creationId xmlns="" xmlns:a16="http://schemas.microsoft.com/office/drawing/2014/main" id="{D530F6EF-C292-41B1-A9D7-1AEAF9706712}"/>
                </a:ext>
              </a:extLst>
            </p:cNvPr>
            <p:cNvCxnSpPr/>
            <p:nvPr/>
          </p:nvCxnSpPr>
          <p:spPr bwMode="auto">
            <a:xfrm>
              <a:off x="4583596" y="3886513"/>
              <a:ext cx="78746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Conector recto 18">
              <a:extLst>
                <a:ext uri="{FF2B5EF4-FFF2-40B4-BE49-F238E27FC236}">
                  <a16:creationId xmlns="" xmlns:a16="http://schemas.microsoft.com/office/drawing/2014/main" id="{DC27E8E6-B8BD-4968-B126-0E00B3047493}"/>
                </a:ext>
              </a:extLst>
            </p:cNvPr>
            <p:cNvCxnSpPr/>
            <p:nvPr/>
          </p:nvCxnSpPr>
          <p:spPr bwMode="auto">
            <a:xfrm>
              <a:off x="4583596" y="3940679"/>
              <a:ext cx="82170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ctángulo redondeado 29">
              <a:extLst>
                <a:ext uri="{FF2B5EF4-FFF2-40B4-BE49-F238E27FC236}">
                  <a16:creationId xmlns="" xmlns:a16="http://schemas.microsoft.com/office/drawing/2014/main" id="{78F9A86F-A460-4804-9F3E-37D55ADD8C97}"/>
                </a:ext>
              </a:extLst>
            </p:cNvPr>
            <p:cNvSpPr/>
            <p:nvPr/>
          </p:nvSpPr>
          <p:spPr bwMode="auto">
            <a:xfrm>
              <a:off x="4491650" y="3827453"/>
              <a:ext cx="92359" cy="223059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19" tIns="45719" rIns="45719" bIns="45719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ＭＳ Ｐゴシック" charset="0"/>
                <a:cs typeface="Calibri" charset="0"/>
                <a:sym typeface="Calibri" charset="0"/>
              </a:endParaRPr>
            </a:p>
          </p:txBody>
        </p:sp>
        <p:cxnSp>
          <p:nvCxnSpPr>
            <p:cNvPr id="21" name="Conector recto 20">
              <a:extLst>
                <a:ext uri="{FF2B5EF4-FFF2-40B4-BE49-F238E27FC236}">
                  <a16:creationId xmlns="" xmlns:a16="http://schemas.microsoft.com/office/drawing/2014/main" id="{CC9E1907-8770-4980-A723-9167FD47B28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48459" y="3892558"/>
              <a:ext cx="688374" cy="26811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Conector recto 21">
              <a:extLst>
                <a:ext uri="{FF2B5EF4-FFF2-40B4-BE49-F238E27FC236}">
                  <a16:creationId xmlns="" xmlns:a16="http://schemas.microsoft.com/office/drawing/2014/main" id="{C31106F8-D7DE-4FE9-907C-8DE0DA89870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41969" y="3943056"/>
              <a:ext cx="688374" cy="26811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3" name="Imagen 22" descr="Imagen que contiene objeto&#10;&#10;Descripción generada con confianza alta">
              <a:extLst>
                <a:ext uri="{FF2B5EF4-FFF2-40B4-BE49-F238E27FC236}">
                  <a16:creationId xmlns="" xmlns:a16="http://schemas.microsoft.com/office/drawing/2014/main" id="{EE9D1055-8D0B-47BF-B383-251F8AB71B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rcRect l="5763"/>
            <a:stretch/>
          </p:blipFill>
          <p:spPr>
            <a:xfrm>
              <a:off x="3512148" y="3622980"/>
              <a:ext cx="1095278" cy="1300214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="" xmlns:a16="http://schemas.microsoft.com/office/drawing/2014/main" id="{EC328875-5802-4AD5-8194-F18196C1C3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rcRect b="3046"/>
            <a:stretch/>
          </p:blipFill>
          <p:spPr>
            <a:xfrm>
              <a:off x="5081175" y="3651356"/>
              <a:ext cx="863497" cy="936560"/>
            </a:xfrm>
            <a:prstGeom prst="rect">
              <a:avLst/>
            </a:prstGeom>
          </p:spPr>
        </p:pic>
        <p:pic>
          <p:nvPicPr>
            <p:cNvPr id="25" name="Gráfico 81">
              <a:extLst>
                <a:ext uri="{FF2B5EF4-FFF2-40B4-BE49-F238E27FC236}">
                  <a16:creationId xmlns="" xmlns:a16="http://schemas.microsoft.com/office/drawing/2014/main" id="{05614BC9-FA80-4E67-ACFE-16FE72E00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486156" y="4573491"/>
              <a:ext cx="2690444" cy="344555"/>
            </a:xfrm>
            <a:prstGeom prst="rect">
              <a:avLst/>
            </a:prstGeom>
          </p:spPr>
        </p:pic>
        <p:pic>
          <p:nvPicPr>
            <p:cNvPr id="26" name="Gráfico 82">
              <a:extLst>
                <a:ext uri="{FF2B5EF4-FFF2-40B4-BE49-F238E27FC236}">
                  <a16:creationId xmlns="" xmlns:a16="http://schemas.microsoft.com/office/drawing/2014/main" id="{07D65D5D-3A20-405C-A033-400C28BE8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289699" y="4582225"/>
              <a:ext cx="205427" cy="210113"/>
            </a:xfrm>
            <a:prstGeom prst="rect">
              <a:avLst/>
            </a:prstGeom>
          </p:spPr>
        </p:pic>
        <p:pic>
          <p:nvPicPr>
            <p:cNvPr id="27" name="Gráfico 83">
              <a:extLst>
                <a:ext uri="{FF2B5EF4-FFF2-40B4-BE49-F238E27FC236}">
                  <a16:creationId xmlns="" xmlns:a16="http://schemas.microsoft.com/office/drawing/2014/main" id="{35A301E7-7DB1-40DA-BF1B-96DBCB904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980562" y="4605946"/>
              <a:ext cx="353290" cy="262008"/>
            </a:xfrm>
            <a:prstGeom prst="rect">
              <a:avLst/>
            </a:prstGeom>
          </p:spPr>
        </p:pic>
        <p:sp>
          <p:nvSpPr>
            <p:cNvPr id="28" name="Forma libre: forma 84">
              <a:extLst>
                <a:ext uri="{FF2B5EF4-FFF2-40B4-BE49-F238E27FC236}">
                  <a16:creationId xmlns="" xmlns:a16="http://schemas.microsoft.com/office/drawing/2014/main" id="{404F28A1-1490-4D1C-A6CE-5CEEE8509732}"/>
                </a:ext>
              </a:extLst>
            </p:cNvPr>
            <p:cNvSpPr/>
            <p:nvPr/>
          </p:nvSpPr>
          <p:spPr>
            <a:xfrm>
              <a:off x="6556350" y="4274591"/>
              <a:ext cx="556088" cy="486430"/>
            </a:xfrm>
            <a:custGeom>
              <a:avLst/>
              <a:gdLst>
                <a:gd name="connsiteX0" fmla="*/ 0 w 535674"/>
                <a:gd name="connsiteY0" fmla="*/ 0 h 457200"/>
                <a:gd name="connsiteX1" fmla="*/ 153537 w 535674"/>
                <a:gd name="connsiteY1" fmla="*/ 153537 h 457200"/>
                <a:gd name="connsiteX2" fmla="*/ 249071 w 535674"/>
                <a:gd name="connsiteY2" fmla="*/ 348018 h 457200"/>
                <a:gd name="connsiteX3" fmla="*/ 535674 w 535674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674" h="457200">
                  <a:moveTo>
                    <a:pt x="0" y="0"/>
                  </a:moveTo>
                  <a:cubicBezTo>
                    <a:pt x="56012" y="47767"/>
                    <a:pt x="112025" y="95534"/>
                    <a:pt x="153537" y="153537"/>
                  </a:cubicBezTo>
                  <a:cubicBezTo>
                    <a:pt x="195049" y="211540"/>
                    <a:pt x="185381" y="297407"/>
                    <a:pt x="249071" y="348018"/>
                  </a:cubicBezTo>
                  <a:cubicBezTo>
                    <a:pt x="312761" y="398629"/>
                    <a:pt x="483358" y="439572"/>
                    <a:pt x="535674" y="457200"/>
                  </a:cubicBezTo>
                </a:path>
              </a:pathLst>
            </a:cu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29" name="Imagen 28">
              <a:extLst>
                <a:ext uri="{FF2B5EF4-FFF2-40B4-BE49-F238E27FC236}">
                  <a16:creationId xmlns="" xmlns:a16="http://schemas.microsoft.com/office/drawing/2014/main" id="{B508BE88-54FE-4ACC-A673-240C2B81D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6099603" y="3991445"/>
              <a:ext cx="647001" cy="723797"/>
            </a:xfrm>
            <a:prstGeom prst="rect">
              <a:avLst/>
            </a:prstGeom>
          </p:spPr>
        </p:pic>
        <p:pic>
          <p:nvPicPr>
            <p:cNvPr id="30" name="Gráfico 86">
              <a:extLst>
                <a:ext uri="{FF2B5EF4-FFF2-40B4-BE49-F238E27FC236}">
                  <a16:creationId xmlns="" xmlns:a16="http://schemas.microsoft.com/office/drawing/2014/main" id="{656A8758-D2E9-4586-8903-59558F9FC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040865" y="4099684"/>
              <a:ext cx="257440" cy="523632"/>
            </a:xfrm>
            <a:prstGeom prst="rect">
              <a:avLst/>
            </a:prstGeom>
          </p:spPr>
        </p:pic>
        <p:pic>
          <p:nvPicPr>
            <p:cNvPr id="31" name="Gráfico 87">
              <a:extLst>
                <a:ext uri="{FF2B5EF4-FFF2-40B4-BE49-F238E27FC236}">
                  <a16:creationId xmlns="" xmlns:a16="http://schemas.microsoft.com/office/drawing/2014/main" id="{59E9BB87-844D-400F-A24B-256A951A5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985665" y="3803922"/>
              <a:ext cx="256494" cy="521707"/>
            </a:xfrm>
            <a:prstGeom prst="rect">
              <a:avLst/>
            </a:prstGeom>
          </p:spPr>
        </p:pic>
        <p:pic>
          <p:nvPicPr>
            <p:cNvPr id="32" name="Gráfico 88">
              <a:extLst>
                <a:ext uri="{FF2B5EF4-FFF2-40B4-BE49-F238E27FC236}">
                  <a16:creationId xmlns="" xmlns:a16="http://schemas.microsoft.com/office/drawing/2014/main" id="{6230E1A7-C53F-49DF-A1A2-025E49712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454499" y="3902381"/>
              <a:ext cx="308139" cy="626754"/>
            </a:xfrm>
            <a:prstGeom prst="rect">
              <a:avLst/>
            </a:prstGeom>
          </p:spPr>
        </p:pic>
        <p:pic>
          <p:nvPicPr>
            <p:cNvPr id="33" name="Gráfico 89">
              <a:extLst>
                <a:ext uri="{FF2B5EF4-FFF2-40B4-BE49-F238E27FC236}">
                  <a16:creationId xmlns="" xmlns:a16="http://schemas.microsoft.com/office/drawing/2014/main" id="{774A0A7B-4B7C-4525-A2AC-879FA7C0A1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 t="1" r="4775" b="-6919"/>
            <a:stretch/>
          </p:blipFill>
          <p:spPr>
            <a:xfrm>
              <a:off x="7149218" y="4471077"/>
              <a:ext cx="5054980" cy="444240"/>
            </a:xfrm>
            <a:prstGeom prst="rect">
              <a:avLst/>
            </a:prstGeom>
          </p:spPr>
        </p:pic>
        <p:pic>
          <p:nvPicPr>
            <p:cNvPr id="34" name="Gráfico 90">
              <a:extLst>
                <a:ext uri="{FF2B5EF4-FFF2-40B4-BE49-F238E27FC236}">
                  <a16:creationId xmlns="" xmlns:a16="http://schemas.microsoft.com/office/drawing/2014/main" id="{0D80B44C-8B0D-4527-A769-3F02F75A8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787581" y="4670187"/>
              <a:ext cx="205427" cy="210113"/>
            </a:xfrm>
            <a:prstGeom prst="rect">
              <a:avLst/>
            </a:prstGeom>
          </p:spPr>
        </p:pic>
        <p:pic>
          <p:nvPicPr>
            <p:cNvPr id="35" name="Gráfico 91">
              <a:extLst>
                <a:ext uri="{FF2B5EF4-FFF2-40B4-BE49-F238E27FC236}">
                  <a16:creationId xmlns="" xmlns:a16="http://schemas.microsoft.com/office/drawing/2014/main" id="{E4577BF0-32C6-4115-9F77-989DF0B86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14275" y="4345015"/>
              <a:ext cx="205427" cy="210113"/>
            </a:xfrm>
            <a:prstGeom prst="rect">
              <a:avLst/>
            </a:prstGeom>
          </p:spPr>
        </p:pic>
        <p:pic>
          <p:nvPicPr>
            <p:cNvPr id="36" name="Gráfico 92">
              <a:extLst>
                <a:ext uri="{FF2B5EF4-FFF2-40B4-BE49-F238E27FC236}">
                  <a16:creationId xmlns="" xmlns:a16="http://schemas.microsoft.com/office/drawing/2014/main" id="{133E3DD5-DC7A-4FD0-9670-36371BF5E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38191" y="4342352"/>
              <a:ext cx="205427" cy="210113"/>
            </a:xfrm>
            <a:prstGeom prst="rect">
              <a:avLst/>
            </a:prstGeom>
          </p:spPr>
        </p:pic>
        <p:pic>
          <p:nvPicPr>
            <p:cNvPr id="37" name="Gráfico 93">
              <a:extLst>
                <a:ext uri="{FF2B5EF4-FFF2-40B4-BE49-F238E27FC236}">
                  <a16:creationId xmlns="" xmlns:a16="http://schemas.microsoft.com/office/drawing/2014/main" id="{ED370D34-83BE-462C-AB73-51218CF3A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27167" y="4749892"/>
              <a:ext cx="205427" cy="210113"/>
            </a:xfrm>
            <a:prstGeom prst="rect">
              <a:avLst/>
            </a:prstGeom>
          </p:spPr>
        </p:pic>
        <p:pic>
          <p:nvPicPr>
            <p:cNvPr id="38" name="Gráfico 94">
              <a:extLst>
                <a:ext uri="{FF2B5EF4-FFF2-40B4-BE49-F238E27FC236}">
                  <a16:creationId xmlns="" xmlns:a16="http://schemas.microsoft.com/office/drawing/2014/main" id="{A3CBA3E8-EA6C-4ADA-B5C3-132DDD89A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59655" y="4749892"/>
              <a:ext cx="205427" cy="210113"/>
            </a:xfrm>
            <a:prstGeom prst="rect">
              <a:avLst/>
            </a:prstGeom>
          </p:spPr>
        </p:pic>
        <p:pic>
          <p:nvPicPr>
            <p:cNvPr id="39" name="Gráfico 95">
              <a:extLst>
                <a:ext uri="{FF2B5EF4-FFF2-40B4-BE49-F238E27FC236}">
                  <a16:creationId xmlns="" xmlns:a16="http://schemas.microsoft.com/office/drawing/2014/main" id="{1BD8483E-08F9-4716-9F5D-97807B2B0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52309" y="4668213"/>
              <a:ext cx="205427" cy="210113"/>
            </a:xfrm>
            <a:prstGeom prst="rect">
              <a:avLst/>
            </a:prstGeom>
          </p:spPr>
        </p:pic>
        <p:pic>
          <p:nvPicPr>
            <p:cNvPr id="40" name="Gráfico 96">
              <a:extLst>
                <a:ext uri="{FF2B5EF4-FFF2-40B4-BE49-F238E27FC236}">
                  <a16:creationId xmlns="" xmlns:a16="http://schemas.microsoft.com/office/drawing/2014/main" id="{588F1DEE-85AD-4378-92CA-897488D32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437580" y="3270685"/>
              <a:ext cx="205427" cy="210113"/>
            </a:xfrm>
            <a:prstGeom prst="rect">
              <a:avLst/>
            </a:prstGeom>
          </p:spPr>
        </p:pic>
        <p:pic>
          <p:nvPicPr>
            <p:cNvPr id="41" name="Gráfico 97">
              <a:extLst>
                <a:ext uri="{FF2B5EF4-FFF2-40B4-BE49-F238E27FC236}">
                  <a16:creationId xmlns="" xmlns:a16="http://schemas.microsoft.com/office/drawing/2014/main" id="{E924C2C8-4FF3-4433-9C59-D9C7F6FBF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691518" y="3334363"/>
              <a:ext cx="205427" cy="210113"/>
            </a:xfrm>
            <a:prstGeom prst="rect">
              <a:avLst/>
            </a:prstGeom>
          </p:spPr>
        </p:pic>
        <p:pic>
          <p:nvPicPr>
            <p:cNvPr id="42" name="Gráfico 98">
              <a:extLst>
                <a:ext uri="{FF2B5EF4-FFF2-40B4-BE49-F238E27FC236}">
                  <a16:creationId xmlns="" xmlns:a16="http://schemas.microsoft.com/office/drawing/2014/main" id="{80089DDE-D5A4-4E7D-8F18-D20C78F71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945074" y="3279395"/>
              <a:ext cx="205427" cy="210113"/>
            </a:xfrm>
            <a:prstGeom prst="rect">
              <a:avLst/>
            </a:prstGeom>
          </p:spPr>
        </p:pic>
        <p:pic>
          <p:nvPicPr>
            <p:cNvPr id="43" name="Gráfico 99">
              <a:extLst>
                <a:ext uri="{FF2B5EF4-FFF2-40B4-BE49-F238E27FC236}">
                  <a16:creationId xmlns="" xmlns:a16="http://schemas.microsoft.com/office/drawing/2014/main" id="{C1E2DA53-0728-4A9D-98F5-028E6A881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942423" y="4289197"/>
              <a:ext cx="205427" cy="210113"/>
            </a:xfrm>
            <a:prstGeom prst="rect">
              <a:avLst/>
            </a:prstGeom>
          </p:spPr>
        </p:pic>
        <p:pic>
          <p:nvPicPr>
            <p:cNvPr id="44" name="Gráfico 101">
              <a:extLst>
                <a:ext uri="{FF2B5EF4-FFF2-40B4-BE49-F238E27FC236}">
                  <a16:creationId xmlns="" xmlns:a16="http://schemas.microsoft.com/office/drawing/2014/main" id="{A95F3DC4-B8F5-4B9C-A850-61256A148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791877" y="4316095"/>
              <a:ext cx="205427" cy="210113"/>
            </a:xfrm>
            <a:prstGeom prst="rect">
              <a:avLst/>
            </a:prstGeom>
          </p:spPr>
        </p:pic>
        <p:pic>
          <p:nvPicPr>
            <p:cNvPr id="45" name="Gráfico 102">
              <a:extLst>
                <a:ext uri="{FF2B5EF4-FFF2-40B4-BE49-F238E27FC236}">
                  <a16:creationId xmlns="" xmlns:a16="http://schemas.microsoft.com/office/drawing/2014/main" id="{944302CB-3831-46E7-84C5-328F7DB28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703038" y="4296314"/>
              <a:ext cx="205427" cy="210113"/>
            </a:xfrm>
            <a:prstGeom prst="rect">
              <a:avLst/>
            </a:prstGeom>
          </p:spPr>
        </p:pic>
        <p:pic>
          <p:nvPicPr>
            <p:cNvPr id="46" name="Gráfico 103">
              <a:extLst>
                <a:ext uri="{FF2B5EF4-FFF2-40B4-BE49-F238E27FC236}">
                  <a16:creationId xmlns="" xmlns:a16="http://schemas.microsoft.com/office/drawing/2014/main" id="{3F39B439-A2A6-4229-9A8A-42EAF2750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491895" y="4746998"/>
              <a:ext cx="205427" cy="210113"/>
            </a:xfrm>
            <a:prstGeom prst="rect">
              <a:avLst/>
            </a:prstGeom>
          </p:spPr>
        </p:pic>
        <p:pic>
          <p:nvPicPr>
            <p:cNvPr id="47" name="Gráfico 104">
              <a:extLst>
                <a:ext uri="{FF2B5EF4-FFF2-40B4-BE49-F238E27FC236}">
                  <a16:creationId xmlns="" xmlns:a16="http://schemas.microsoft.com/office/drawing/2014/main" id="{58AE0AF5-F947-4377-9D91-57ECBBD67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024990" y="4307613"/>
              <a:ext cx="205427" cy="210113"/>
            </a:xfrm>
            <a:prstGeom prst="rect">
              <a:avLst/>
            </a:prstGeom>
          </p:spPr>
        </p:pic>
        <p:sp>
          <p:nvSpPr>
            <p:cNvPr id="48" name="Forma libre: forma 105">
              <a:extLst>
                <a:ext uri="{FF2B5EF4-FFF2-40B4-BE49-F238E27FC236}">
                  <a16:creationId xmlns="" xmlns:a16="http://schemas.microsoft.com/office/drawing/2014/main" id="{67C2B8B7-1249-4DE3-915A-0BDA4CD6E208}"/>
                </a:ext>
              </a:extLst>
            </p:cNvPr>
            <p:cNvSpPr/>
            <p:nvPr/>
          </p:nvSpPr>
          <p:spPr>
            <a:xfrm>
              <a:off x="8950335" y="3047871"/>
              <a:ext cx="3252594" cy="1485740"/>
            </a:xfrm>
            <a:custGeom>
              <a:avLst/>
              <a:gdLst>
                <a:gd name="connsiteX0" fmla="*/ 0 w 3393248"/>
                <a:gd name="connsiteY0" fmla="*/ 1356432 h 1356432"/>
                <a:gd name="connsiteX1" fmla="*/ 723720 w 3393248"/>
                <a:gd name="connsiteY1" fmla="*/ 923067 h 1356432"/>
                <a:gd name="connsiteX2" fmla="*/ 1365100 w 3393248"/>
                <a:gd name="connsiteY2" fmla="*/ 511370 h 1356432"/>
                <a:gd name="connsiteX3" fmla="*/ 2327170 w 3393248"/>
                <a:gd name="connsiteY3" fmla="*/ 130009 h 1356432"/>
                <a:gd name="connsiteX4" fmla="*/ 2803871 w 3393248"/>
                <a:gd name="connsiteY4" fmla="*/ 30335 h 1356432"/>
                <a:gd name="connsiteX5" fmla="*/ 3393248 w 3393248"/>
                <a:gd name="connsiteY5" fmla="*/ 0 h 1356432"/>
                <a:gd name="connsiteX6" fmla="*/ 3393248 w 3393248"/>
                <a:gd name="connsiteY6" fmla="*/ 0 h 1356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3248" h="1356432">
                  <a:moveTo>
                    <a:pt x="0" y="1356432"/>
                  </a:moveTo>
                  <a:lnTo>
                    <a:pt x="723720" y="923067"/>
                  </a:lnTo>
                  <a:cubicBezTo>
                    <a:pt x="951237" y="782223"/>
                    <a:pt x="1097858" y="643546"/>
                    <a:pt x="1365100" y="511370"/>
                  </a:cubicBezTo>
                  <a:cubicBezTo>
                    <a:pt x="1632342" y="379194"/>
                    <a:pt x="2087375" y="210181"/>
                    <a:pt x="2327170" y="130009"/>
                  </a:cubicBezTo>
                  <a:cubicBezTo>
                    <a:pt x="2566965" y="49837"/>
                    <a:pt x="2626191" y="52003"/>
                    <a:pt x="2803871" y="30335"/>
                  </a:cubicBezTo>
                  <a:cubicBezTo>
                    <a:pt x="2981551" y="8667"/>
                    <a:pt x="3393248" y="0"/>
                    <a:pt x="3393248" y="0"/>
                  </a:cubicBezTo>
                  <a:lnTo>
                    <a:pt x="3393248" y="0"/>
                  </a:lnTo>
                </a:path>
              </a:pathLst>
            </a:custGeom>
            <a:noFill/>
            <a:ln w="2857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49" name="Gráfico 106">
              <a:extLst>
                <a:ext uri="{FF2B5EF4-FFF2-40B4-BE49-F238E27FC236}">
                  <a16:creationId xmlns="" xmlns:a16="http://schemas.microsoft.com/office/drawing/2014/main" id="{C7D1BDE7-6F4C-4555-9794-E8E74FFB5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493490" y="3511062"/>
              <a:ext cx="205427" cy="210113"/>
            </a:xfrm>
            <a:prstGeom prst="rect">
              <a:avLst/>
            </a:prstGeom>
          </p:spPr>
        </p:pic>
        <p:pic>
          <p:nvPicPr>
            <p:cNvPr id="50" name="Gráfico 107">
              <a:extLst>
                <a:ext uri="{FF2B5EF4-FFF2-40B4-BE49-F238E27FC236}">
                  <a16:creationId xmlns="" xmlns:a16="http://schemas.microsoft.com/office/drawing/2014/main" id="{774CA022-C41E-4041-9307-5847450EE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888609" y="3527768"/>
              <a:ext cx="205427" cy="210113"/>
            </a:xfrm>
            <a:prstGeom prst="rect">
              <a:avLst/>
            </a:prstGeom>
          </p:spPr>
        </p:pic>
        <p:pic>
          <p:nvPicPr>
            <p:cNvPr id="51" name="Gráfico 108">
              <a:extLst>
                <a:ext uri="{FF2B5EF4-FFF2-40B4-BE49-F238E27FC236}">
                  <a16:creationId xmlns="" xmlns:a16="http://schemas.microsoft.com/office/drawing/2014/main" id="{C0755954-DFF1-474A-8DF3-C85C0447B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117668" y="3279395"/>
              <a:ext cx="205427" cy="417837"/>
            </a:xfrm>
            <a:prstGeom prst="rect">
              <a:avLst/>
            </a:prstGeom>
          </p:spPr>
        </p:pic>
        <p:pic>
          <p:nvPicPr>
            <p:cNvPr id="52" name="Imagen 51" descr="Imagen que contiene texto&#10;&#10;Descripción generada con confianza alta">
              <a:extLst>
                <a:ext uri="{FF2B5EF4-FFF2-40B4-BE49-F238E27FC236}">
                  <a16:creationId xmlns="" xmlns:a16="http://schemas.microsoft.com/office/drawing/2014/main" id="{D5FEDDA7-72F3-4D67-8850-20B25C2E48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rcRect t="19848"/>
            <a:stretch/>
          </p:blipFill>
          <p:spPr>
            <a:xfrm>
              <a:off x="7881664" y="4469633"/>
              <a:ext cx="410588" cy="368157"/>
            </a:xfrm>
            <a:prstGeom prst="rect">
              <a:avLst/>
            </a:prstGeom>
          </p:spPr>
        </p:pic>
        <p:pic>
          <p:nvPicPr>
            <p:cNvPr id="53" name="Gráfico 111">
              <a:extLst>
                <a:ext uri="{FF2B5EF4-FFF2-40B4-BE49-F238E27FC236}">
                  <a16:creationId xmlns="" xmlns:a16="http://schemas.microsoft.com/office/drawing/2014/main" id="{D1EF2B0C-8682-44BB-A730-CAC5DD3D7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426329" y="4629113"/>
              <a:ext cx="205427" cy="210113"/>
            </a:xfrm>
            <a:prstGeom prst="rect">
              <a:avLst/>
            </a:prstGeom>
          </p:spPr>
        </p:pic>
        <p:pic>
          <p:nvPicPr>
            <p:cNvPr id="54" name="Gráfico 112">
              <a:extLst>
                <a:ext uri="{FF2B5EF4-FFF2-40B4-BE49-F238E27FC236}">
                  <a16:creationId xmlns="" xmlns:a16="http://schemas.microsoft.com/office/drawing/2014/main" id="{2912EF98-0546-4565-B5BE-3D2DEFEC7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680267" y="4692791"/>
              <a:ext cx="205427" cy="210113"/>
            </a:xfrm>
            <a:prstGeom prst="rect">
              <a:avLst/>
            </a:prstGeom>
          </p:spPr>
        </p:pic>
        <p:pic>
          <p:nvPicPr>
            <p:cNvPr id="55" name="Gráfico 113">
              <a:extLst>
                <a:ext uri="{FF2B5EF4-FFF2-40B4-BE49-F238E27FC236}">
                  <a16:creationId xmlns="" xmlns:a16="http://schemas.microsoft.com/office/drawing/2014/main" id="{B8C1EFA0-470C-49A2-A407-F384ED72A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933822" y="4637823"/>
              <a:ext cx="205427" cy="210113"/>
            </a:xfrm>
            <a:prstGeom prst="rect">
              <a:avLst/>
            </a:prstGeom>
          </p:spPr>
        </p:pic>
        <p:cxnSp>
          <p:nvCxnSpPr>
            <p:cNvPr id="56" name="Conector recto 55">
              <a:extLst>
                <a:ext uri="{FF2B5EF4-FFF2-40B4-BE49-F238E27FC236}">
                  <a16:creationId xmlns="" xmlns:a16="http://schemas.microsoft.com/office/drawing/2014/main" id="{8DF7128C-F857-438F-A568-3E8BAFC6DDC9}"/>
                </a:ext>
              </a:extLst>
            </p:cNvPr>
            <p:cNvCxnSpPr/>
            <p:nvPr/>
          </p:nvCxnSpPr>
          <p:spPr>
            <a:xfrm>
              <a:off x="11037356" y="3701843"/>
              <a:ext cx="340517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</p:cxnSp>
        <p:pic>
          <p:nvPicPr>
            <p:cNvPr id="57" name="Gráfico 116">
              <a:extLst>
                <a:ext uri="{FF2B5EF4-FFF2-40B4-BE49-F238E27FC236}">
                  <a16:creationId xmlns="" xmlns:a16="http://schemas.microsoft.com/office/drawing/2014/main" id="{04CCC0AF-40E0-4476-98A7-24310B8DA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794232" y="3098607"/>
              <a:ext cx="205427" cy="210113"/>
            </a:xfrm>
            <a:prstGeom prst="rect">
              <a:avLst/>
            </a:prstGeom>
          </p:spPr>
        </p:pic>
        <p:pic>
          <p:nvPicPr>
            <p:cNvPr id="58" name="Gráfico 118">
              <a:extLst>
                <a:ext uri="{FF2B5EF4-FFF2-40B4-BE49-F238E27FC236}">
                  <a16:creationId xmlns="" xmlns:a16="http://schemas.microsoft.com/office/drawing/2014/main" id="{ECB141D0-811B-4DA0-B549-F1E6F9422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688370" y="3654378"/>
              <a:ext cx="205427" cy="210113"/>
            </a:xfrm>
            <a:prstGeom prst="rect">
              <a:avLst/>
            </a:prstGeom>
          </p:spPr>
        </p:pic>
        <p:pic>
          <p:nvPicPr>
            <p:cNvPr id="59" name="Gráfico 119">
              <a:extLst>
                <a:ext uri="{FF2B5EF4-FFF2-40B4-BE49-F238E27FC236}">
                  <a16:creationId xmlns="" xmlns:a16="http://schemas.microsoft.com/office/drawing/2014/main" id="{E3254730-DEFB-4CCC-8E90-C9FB27F95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02445" y="4327158"/>
              <a:ext cx="205427" cy="210113"/>
            </a:xfrm>
            <a:prstGeom prst="rect">
              <a:avLst/>
            </a:prstGeom>
          </p:spPr>
        </p:pic>
        <p:pic>
          <p:nvPicPr>
            <p:cNvPr id="60" name="Gráfico 120">
              <a:extLst>
                <a:ext uri="{FF2B5EF4-FFF2-40B4-BE49-F238E27FC236}">
                  <a16:creationId xmlns="" xmlns:a16="http://schemas.microsoft.com/office/drawing/2014/main" id="{CE7FAA7A-98B5-417D-83AC-304F12C7A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04147" y="4489441"/>
              <a:ext cx="205427" cy="210113"/>
            </a:xfrm>
            <a:prstGeom prst="rect">
              <a:avLst/>
            </a:prstGeom>
          </p:spPr>
        </p:pic>
        <p:sp>
          <p:nvSpPr>
            <p:cNvPr id="61" name="Forma libre: forma 121">
              <a:extLst>
                <a:ext uri="{FF2B5EF4-FFF2-40B4-BE49-F238E27FC236}">
                  <a16:creationId xmlns="" xmlns:a16="http://schemas.microsoft.com/office/drawing/2014/main" id="{EB85C373-7AF7-48FF-9FDE-B1553177ECF7}"/>
                </a:ext>
              </a:extLst>
            </p:cNvPr>
            <p:cNvSpPr/>
            <p:nvPr/>
          </p:nvSpPr>
          <p:spPr>
            <a:xfrm>
              <a:off x="7281095" y="3948432"/>
              <a:ext cx="1810096" cy="680681"/>
            </a:xfrm>
            <a:custGeom>
              <a:avLst/>
              <a:gdLst>
                <a:gd name="connsiteX0" fmla="*/ 0 w 3596928"/>
                <a:gd name="connsiteY0" fmla="*/ 606067 h 606067"/>
                <a:gd name="connsiteX1" fmla="*/ 355359 w 3596928"/>
                <a:gd name="connsiteY1" fmla="*/ 454390 h 606067"/>
                <a:gd name="connsiteX2" fmla="*/ 572041 w 3596928"/>
                <a:gd name="connsiteY2" fmla="*/ 324380 h 606067"/>
                <a:gd name="connsiteX3" fmla="*/ 1061744 w 3596928"/>
                <a:gd name="connsiteY3" fmla="*/ 107698 h 606067"/>
                <a:gd name="connsiteX4" fmla="*/ 1850468 w 3596928"/>
                <a:gd name="connsiteY4" fmla="*/ 51360 h 606067"/>
                <a:gd name="connsiteX5" fmla="*/ 2712864 w 3596928"/>
                <a:gd name="connsiteY5" fmla="*/ 25358 h 606067"/>
                <a:gd name="connsiteX6" fmla="*/ 3596928 w 3596928"/>
                <a:gd name="connsiteY6" fmla="*/ 437055 h 60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6928" h="606067">
                  <a:moveTo>
                    <a:pt x="0" y="606067"/>
                  </a:moveTo>
                  <a:cubicBezTo>
                    <a:pt x="130009" y="553702"/>
                    <a:pt x="260019" y="501338"/>
                    <a:pt x="355359" y="454390"/>
                  </a:cubicBezTo>
                  <a:cubicBezTo>
                    <a:pt x="450699" y="407442"/>
                    <a:pt x="454310" y="382162"/>
                    <a:pt x="572041" y="324380"/>
                  </a:cubicBezTo>
                  <a:cubicBezTo>
                    <a:pt x="689772" y="266598"/>
                    <a:pt x="848673" y="153201"/>
                    <a:pt x="1061744" y="107698"/>
                  </a:cubicBezTo>
                  <a:cubicBezTo>
                    <a:pt x="1274815" y="62195"/>
                    <a:pt x="1575281" y="65083"/>
                    <a:pt x="1850468" y="51360"/>
                  </a:cubicBezTo>
                  <a:cubicBezTo>
                    <a:pt x="2125655" y="37637"/>
                    <a:pt x="2421787" y="-38924"/>
                    <a:pt x="2712864" y="25358"/>
                  </a:cubicBezTo>
                  <a:cubicBezTo>
                    <a:pt x="3003941" y="89640"/>
                    <a:pt x="3300434" y="263347"/>
                    <a:pt x="3596928" y="437055"/>
                  </a:cubicBezTo>
                </a:path>
              </a:pathLst>
            </a:custGeom>
            <a:noFill/>
            <a:ln w="2857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62" name="Gráfico 122">
              <a:extLst>
                <a:ext uri="{FF2B5EF4-FFF2-40B4-BE49-F238E27FC236}">
                  <a16:creationId xmlns="" xmlns:a16="http://schemas.microsoft.com/office/drawing/2014/main" id="{4E5F3F32-86E6-4CFB-BCF8-90A59766C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0523" y="4267778"/>
              <a:ext cx="205427" cy="210113"/>
            </a:xfrm>
            <a:prstGeom prst="rect">
              <a:avLst/>
            </a:prstGeom>
          </p:spPr>
        </p:pic>
        <p:pic>
          <p:nvPicPr>
            <p:cNvPr id="63" name="Gráfico 123">
              <a:extLst>
                <a:ext uri="{FF2B5EF4-FFF2-40B4-BE49-F238E27FC236}">
                  <a16:creationId xmlns="" xmlns:a16="http://schemas.microsoft.com/office/drawing/2014/main" id="{0C490DFE-2CBB-4E63-919F-D90F27E8B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61624" y="4028605"/>
              <a:ext cx="205427" cy="210113"/>
            </a:xfrm>
            <a:prstGeom prst="rect">
              <a:avLst/>
            </a:prstGeom>
          </p:spPr>
        </p:pic>
        <p:pic>
          <p:nvPicPr>
            <p:cNvPr id="64" name="Gráfico 124">
              <a:extLst>
                <a:ext uri="{FF2B5EF4-FFF2-40B4-BE49-F238E27FC236}">
                  <a16:creationId xmlns="" xmlns:a16="http://schemas.microsoft.com/office/drawing/2014/main" id="{DAF20385-4137-41EE-9C76-A979ECFC1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231557" y="4085525"/>
              <a:ext cx="205427" cy="210113"/>
            </a:xfrm>
            <a:prstGeom prst="rect">
              <a:avLst/>
            </a:prstGeom>
          </p:spPr>
        </p:pic>
        <p:pic>
          <p:nvPicPr>
            <p:cNvPr id="65" name="Gráfico 125">
              <a:extLst>
                <a:ext uri="{FF2B5EF4-FFF2-40B4-BE49-F238E27FC236}">
                  <a16:creationId xmlns="" xmlns:a16="http://schemas.microsoft.com/office/drawing/2014/main" id="{0FF65AB4-3C69-431F-A732-154D4308A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72912" y="4076601"/>
              <a:ext cx="205427" cy="210113"/>
            </a:xfrm>
            <a:prstGeom prst="rect">
              <a:avLst/>
            </a:prstGeom>
          </p:spPr>
        </p:pic>
        <p:pic>
          <p:nvPicPr>
            <p:cNvPr id="66" name="Gráfico 126">
              <a:extLst>
                <a:ext uri="{FF2B5EF4-FFF2-40B4-BE49-F238E27FC236}">
                  <a16:creationId xmlns="" xmlns:a16="http://schemas.microsoft.com/office/drawing/2014/main" id="{493F9E54-21C2-4AD1-9A8E-FB148C3A3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742958" y="4125735"/>
              <a:ext cx="205427" cy="210113"/>
            </a:xfrm>
            <a:prstGeom prst="rect">
              <a:avLst/>
            </a:prstGeom>
          </p:spPr>
        </p:pic>
        <p:pic>
          <p:nvPicPr>
            <p:cNvPr id="67" name="Gráfico 127" descr="Abeto">
              <a:extLst>
                <a:ext uri="{FF2B5EF4-FFF2-40B4-BE49-F238E27FC236}">
                  <a16:creationId xmlns="" xmlns:a16="http://schemas.microsoft.com/office/drawing/2014/main" id="{183F68AC-30CA-4F9D-8FD1-B74BF1886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888609" y="2746700"/>
              <a:ext cx="285430" cy="319309"/>
            </a:xfrm>
            <a:prstGeom prst="rect">
              <a:avLst/>
            </a:prstGeom>
          </p:spPr>
        </p:pic>
        <p:pic>
          <p:nvPicPr>
            <p:cNvPr id="68" name="Gráfico 128" descr="Abeto">
              <a:extLst>
                <a:ext uri="{FF2B5EF4-FFF2-40B4-BE49-F238E27FC236}">
                  <a16:creationId xmlns="" xmlns:a16="http://schemas.microsoft.com/office/drawing/2014/main" id="{69559592-A438-4B8D-B24A-2C4454EAB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706451" y="2793104"/>
              <a:ext cx="245169" cy="274269"/>
            </a:xfrm>
            <a:prstGeom prst="rect">
              <a:avLst/>
            </a:prstGeom>
          </p:spPr>
        </p:pic>
        <p:pic>
          <p:nvPicPr>
            <p:cNvPr id="69" name="Gráfico 129" descr="Abeto">
              <a:extLst>
                <a:ext uri="{FF2B5EF4-FFF2-40B4-BE49-F238E27FC236}">
                  <a16:creationId xmlns="" xmlns:a16="http://schemas.microsoft.com/office/drawing/2014/main" id="{AC80E710-3281-43C9-8AB5-FFCCE3E9A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537275" y="2838862"/>
              <a:ext cx="232185" cy="259745"/>
            </a:xfrm>
            <a:prstGeom prst="rect">
              <a:avLst/>
            </a:prstGeom>
          </p:spPr>
        </p:pic>
        <p:pic>
          <p:nvPicPr>
            <p:cNvPr id="70" name="Imagen 69">
              <a:extLst>
                <a:ext uri="{FF2B5EF4-FFF2-40B4-BE49-F238E27FC236}">
                  <a16:creationId xmlns="" xmlns:a16="http://schemas.microsoft.com/office/drawing/2014/main" id="{93E8949B-290A-40EC-A178-2F29029C35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rcRect t="41654"/>
            <a:stretch/>
          </p:blipFill>
          <p:spPr>
            <a:xfrm>
              <a:off x="11287014" y="4252229"/>
              <a:ext cx="392552" cy="256225"/>
            </a:xfrm>
            <a:prstGeom prst="rect">
              <a:avLst/>
            </a:prstGeom>
          </p:spPr>
        </p:pic>
        <p:pic>
          <p:nvPicPr>
            <p:cNvPr id="71" name="Imagen 70">
              <a:extLst>
                <a:ext uri="{FF2B5EF4-FFF2-40B4-BE49-F238E27FC236}">
                  <a16:creationId xmlns="" xmlns:a16="http://schemas.microsoft.com/office/drawing/2014/main" id="{886DBBA0-09E1-4765-8D3A-2D3E17E33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9028" y="4522040"/>
              <a:ext cx="295418" cy="330482"/>
            </a:xfrm>
            <a:prstGeom prst="rect">
              <a:avLst/>
            </a:prstGeom>
          </p:spPr>
        </p:pic>
        <p:pic>
          <p:nvPicPr>
            <p:cNvPr id="72" name="Imagen 71">
              <a:extLst>
                <a:ext uri="{FF2B5EF4-FFF2-40B4-BE49-F238E27FC236}">
                  <a16:creationId xmlns="" xmlns:a16="http://schemas.microsoft.com/office/drawing/2014/main" id="{E6141419-1FBD-4416-A965-7DFB1963A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rcRect t="41654"/>
            <a:stretch/>
          </p:blipFill>
          <p:spPr>
            <a:xfrm>
              <a:off x="10673713" y="3498917"/>
              <a:ext cx="333770" cy="217856"/>
            </a:xfrm>
            <a:prstGeom prst="rect">
              <a:avLst/>
            </a:prstGeom>
          </p:spPr>
        </p:pic>
        <p:pic>
          <p:nvPicPr>
            <p:cNvPr id="73" name="Gráfico 109">
              <a:extLst>
                <a:ext uri="{FF2B5EF4-FFF2-40B4-BE49-F238E27FC236}">
                  <a16:creationId xmlns="" xmlns:a16="http://schemas.microsoft.com/office/drawing/2014/main" id="{F0FD8EEC-3035-415B-AC2E-8FF58AE5A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939326" y="4311483"/>
              <a:ext cx="353290" cy="262008"/>
            </a:xfrm>
            <a:prstGeom prst="rect">
              <a:avLst/>
            </a:prstGeom>
          </p:spPr>
        </p:pic>
        <p:pic>
          <p:nvPicPr>
            <p:cNvPr id="74" name="Gráfico 78">
              <a:extLst>
                <a:ext uri="{FF2B5EF4-FFF2-40B4-BE49-F238E27FC236}">
                  <a16:creationId xmlns="" xmlns:a16="http://schemas.microsoft.com/office/drawing/2014/main" id="{AEF18280-431E-43B9-BB30-BE00951047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rcRect t="48279"/>
            <a:stretch/>
          </p:blipFill>
          <p:spPr>
            <a:xfrm>
              <a:off x="9525408" y="4284537"/>
              <a:ext cx="479623" cy="277509"/>
            </a:xfrm>
            <a:prstGeom prst="rect">
              <a:avLst/>
            </a:prstGeom>
          </p:spPr>
        </p:pic>
        <p:pic>
          <p:nvPicPr>
            <p:cNvPr id="75" name="Gráfico 117" descr="Medicina">
              <a:extLst>
                <a:ext uri="{FF2B5EF4-FFF2-40B4-BE49-F238E27FC236}">
                  <a16:creationId xmlns="" xmlns:a16="http://schemas.microsoft.com/office/drawing/2014/main" id="{84A4D38A-468B-46D9-ACA9-2D38B430C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9701033" y="4153930"/>
              <a:ext cx="128373" cy="143610"/>
            </a:xfrm>
            <a:prstGeom prst="rect">
              <a:avLst/>
            </a:prstGeom>
          </p:spPr>
        </p:pic>
        <p:cxnSp>
          <p:nvCxnSpPr>
            <p:cNvPr id="76" name="Conector recto 75">
              <a:extLst>
                <a:ext uri="{FF2B5EF4-FFF2-40B4-BE49-F238E27FC236}">
                  <a16:creationId xmlns="" xmlns:a16="http://schemas.microsoft.com/office/drawing/2014/main" id="{D530F6EF-C292-41B1-A9D7-1AEAF9706712}"/>
                </a:ext>
              </a:extLst>
            </p:cNvPr>
            <p:cNvCxnSpPr/>
            <p:nvPr/>
          </p:nvCxnSpPr>
          <p:spPr bwMode="auto">
            <a:xfrm>
              <a:off x="1495741" y="3934163"/>
              <a:ext cx="648012" cy="6472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Conector recto 76">
              <a:extLst>
                <a:ext uri="{FF2B5EF4-FFF2-40B4-BE49-F238E27FC236}">
                  <a16:creationId xmlns="" xmlns:a16="http://schemas.microsoft.com/office/drawing/2014/main" id="{C31106F8-D7DE-4FE9-907C-8DE0DA89870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77971" y="3973817"/>
              <a:ext cx="514721" cy="23151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78" name="Imagen 77">
              <a:extLst>
                <a:ext uri="{FF2B5EF4-FFF2-40B4-BE49-F238E27FC236}">
                  <a16:creationId xmlns="" xmlns:a16="http://schemas.microsoft.com/office/drawing/2014/main" id="{EC328875-5802-4AD5-8194-F18196C1C3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rgbClr val="44546A">
                  <a:tint val="45000"/>
                  <a:satMod val="400000"/>
                </a:srgbClr>
              </a:duotone>
            </a:blip>
            <a:srcRect b="3046"/>
            <a:stretch/>
          </p:blipFill>
          <p:spPr>
            <a:xfrm>
              <a:off x="1794505" y="3728900"/>
              <a:ext cx="863497" cy="936560"/>
            </a:xfrm>
            <a:prstGeom prst="rect">
              <a:avLst/>
            </a:prstGeom>
          </p:spPr>
        </p:pic>
        <p:pic>
          <p:nvPicPr>
            <p:cNvPr id="79" name="Gráfico 83">
              <a:extLst>
                <a:ext uri="{FF2B5EF4-FFF2-40B4-BE49-F238E27FC236}">
                  <a16:creationId xmlns="" xmlns:a16="http://schemas.microsoft.com/office/drawing/2014/main" id="{35A301E7-7DB1-40DA-BF1B-96DBCB904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41834" y="4633703"/>
              <a:ext cx="353290" cy="262008"/>
            </a:xfrm>
            <a:prstGeom prst="rect">
              <a:avLst/>
            </a:prstGeom>
          </p:spPr>
        </p:pic>
        <p:sp>
          <p:nvSpPr>
            <p:cNvPr id="80" name="Forma libre: forma 84">
              <a:extLst>
                <a:ext uri="{FF2B5EF4-FFF2-40B4-BE49-F238E27FC236}">
                  <a16:creationId xmlns="" xmlns:a16="http://schemas.microsoft.com/office/drawing/2014/main" id="{404F28A1-1490-4D1C-A6CE-5CEEE8509732}"/>
                </a:ext>
              </a:extLst>
            </p:cNvPr>
            <p:cNvSpPr/>
            <p:nvPr/>
          </p:nvSpPr>
          <p:spPr>
            <a:xfrm>
              <a:off x="2988189" y="4238675"/>
              <a:ext cx="556088" cy="486430"/>
            </a:xfrm>
            <a:custGeom>
              <a:avLst/>
              <a:gdLst>
                <a:gd name="connsiteX0" fmla="*/ 0 w 535674"/>
                <a:gd name="connsiteY0" fmla="*/ 0 h 457200"/>
                <a:gd name="connsiteX1" fmla="*/ 153537 w 535674"/>
                <a:gd name="connsiteY1" fmla="*/ 153537 h 457200"/>
                <a:gd name="connsiteX2" fmla="*/ 249071 w 535674"/>
                <a:gd name="connsiteY2" fmla="*/ 348018 h 457200"/>
                <a:gd name="connsiteX3" fmla="*/ 535674 w 535674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674" h="457200">
                  <a:moveTo>
                    <a:pt x="0" y="0"/>
                  </a:moveTo>
                  <a:cubicBezTo>
                    <a:pt x="56012" y="47767"/>
                    <a:pt x="112025" y="95534"/>
                    <a:pt x="153537" y="153537"/>
                  </a:cubicBezTo>
                  <a:cubicBezTo>
                    <a:pt x="195049" y="211540"/>
                    <a:pt x="185381" y="297407"/>
                    <a:pt x="249071" y="348018"/>
                  </a:cubicBezTo>
                  <a:cubicBezTo>
                    <a:pt x="312761" y="398629"/>
                    <a:pt x="483358" y="439572"/>
                    <a:pt x="535674" y="457200"/>
                  </a:cubicBezTo>
                </a:path>
              </a:pathLst>
            </a:cu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81" name="Gráfico 81">
              <a:extLst>
                <a:ext uri="{FF2B5EF4-FFF2-40B4-BE49-F238E27FC236}">
                  <a16:creationId xmlns="" xmlns:a16="http://schemas.microsoft.com/office/drawing/2014/main" id="{05614BC9-FA80-4E67-ACFE-16FE72E00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rgbClr val="44546A">
                  <a:tint val="45000"/>
                  <a:satMod val="400000"/>
                </a:srgbClr>
              </a:duotone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37929" y="4670250"/>
              <a:ext cx="2106348" cy="269752"/>
            </a:xfrm>
            <a:prstGeom prst="rect">
              <a:avLst/>
            </a:prstGeom>
          </p:spPr>
        </p:pic>
        <p:cxnSp>
          <p:nvCxnSpPr>
            <p:cNvPr id="82" name="Conector recto 81">
              <a:extLst>
                <a:ext uri="{FF2B5EF4-FFF2-40B4-BE49-F238E27FC236}">
                  <a16:creationId xmlns="" xmlns:a16="http://schemas.microsoft.com/office/drawing/2014/main" id="{D530F6EF-C292-41B1-A9D7-1AEAF9706712}"/>
                </a:ext>
              </a:extLst>
            </p:cNvPr>
            <p:cNvCxnSpPr/>
            <p:nvPr/>
          </p:nvCxnSpPr>
          <p:spPr bwMode="auto">
            <a:xfrm>
              <a:off x="1499584" y="3991236"/>
              <a:ext cx="648012" cy="6472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3" name="Rectángulo redondeado 29">
              <a:extLst>
                <a:ext uri="{FF2B5EF4-FFF2-40B4-BE49-F238E27FC236}">
                  <a16:creationId xmlns="" xmlns:a16="http://schemas.microsoft.com/office/drawing/2014/main" id="{78F9A86F-A460-4804-9F3E-37D55ADD8C97}"/>
                </a:ext>
              </a:extLst>
            </p:cNvPr>
            <p:cNvSpPr/>
            <p:nvPr/>
          </p:nvSpPr>
          <p:spPr bwMode="auto">
            <a:xfrm>
              <a:off x="1421679" y="3811688"/>
              <a:ext cx="92359" cy="223059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19" tIns="45719" rIns="45719" bIns="45719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ＭＳ Ｐゴシック" charset="0"/>
                <a:cs typeface="Calibri" charset="0"/>
                <a:sym typeface="Calibri" charset="0"/>
              </a:endParaRPr>
            </a:p>
          </p:txBody>
        </p:sp>
        <p:cxnSp>
          <p:nvCxnSpPr>
            <p:cNvPr id="84" name="Conector recto 83">
              <a:extLst>
                <a:ext uri="{FF2B5EF4-FFF2-40B4-BE49-F238E27FC236}">
                  <a16:creationId xmlns="" xmlns:a16="http://schemas.microsoft.com/office/drawing/2014/main" id="{C31106F8-D7DE-4FE9-907C-8DE0DA89870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338778" y="3995582"/>
              <a:ext cx="514721" cy="23151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Conector recto 84">
              <a:extLst>
                <a:ext uri="{FF2B5EF4-FFF2-40B4-BE49-F238E27FC236}">
                  <a16:creationId xmlns="" xmlns:a16="http://schemas.microsoft.com/office/drawing/2014/main" id="{7AC670ED-B59C-4A25-BDCC-2CC459CA7444}"/>
                </a:ext>
              </a:extLst>
            </p:cNvPr>
            <p:cNvCxnSpPr/>
            <p:nvPr/>
          </p:nvCxnSpPr>
          <p:spPr>
            <a:xfrm>
              <a:off x="5738" y="4928965"/>
              <a:ext cx="1512000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</p:cxnSp>
        <p:pic>
          <p:nvPicPr>
            <p:cNvPr id="86" name="Imagen 85">
              <a:extLst>
                <a:ext uri="{FF2B5EF4-FFF2-40B4-BE49-F238E27FC236}">
                  <a16:creationId xmlns="" xmlns:a16="http://schemas.microsoft.com/office/drawing/2014/main" id="{66268529-B290-494A-B029-CF2EF0EA4D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10"/>
            <a:stretch/>
          </p:blipFill>
          <p:spPr>
            <a:xfrm>
              <a:off x="102601" y="3605043"/>
              <a:ext cx="1360203" cy="1313810"/>
            </a:xfrm>
            <a:prstGeom prst="rect">
              <a:avLst/>
            </a:prstGeom>
          </p:spPr>
        </p:pic>
      </p:grpSp>
      <p:sp>
        <p:nvSpPr>
          <p:cNvPr id="87" name="Elipse 86">
            <a:extLst>
              <a:ext uri="{FF2B5EF4-FFF2-40B4-BE49-F238E27FC236}">
                <a16:creationId xmlns="" xmlns:a16="http://schemas.microsoft.com/office/drawing/2014/main" id="{2C4C48BF-A983-4B59-8C2A-A77F2071A234}"/>
              </a:ext>
            </a:extLst>
          </p:cNvPr>
          <p:cNvSpPr/>
          <p:nvPr/>
        </p:nvSpPr>
        <p:spPr bwMode="auto">
          <a:xfrm>
            <a:off x="3584951" y="2185508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88" name="Elipse 87">
            <a:extLst>
              <a:ext uri="{FF2B5EF4-FFF2-40B4-BE49-F238E27FC236}">
                <a16:creationId xmlns="" xmlns:a16="http://schemas.microsoft.com/office/drawing/2014/main" id="{A2F02288-F854-46E6-98D0-065986A85693}"/>
              </a:ext>
            </a:extLst>
          </p:cNvPr>
          <p:cNvSpPr/>
          <p:nvPr/>
        </p:nvSpPr>
        <p:spPr bwMode="auto">
          <a:xfrm>
            <a:off x="6873906" y="2185508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89" name="Elipse 88">
            <a:extLst>
              <a:ext uri="{FF2B5EF4-FFF2-40B4-BE49-F238E27FC236}">
                <a16:creationId xmlns="" xmlns:a16="http://schemas.microsoft.com/office/drawing/2014/main" id="{C1A32B86-0171-4A8F-9C25-2A414C5D4CE5}"/>
              </a:ext>
            </a:extLst>
          </p:cNvPr>
          <p:cNvSpPr/>
          <p:nvPr/>
        </p:nvSpPr>
        <p:spPr bwMode="auto">
          <a:xfrm>
            <a:off x="9658653" y="2185508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90" name="Elipse 89">
            <a:extLst>
              <a:ext uri="{FF2B5EF4-FFF2-40B4-BE49-F238E27FC236}">
                <a16:creationId xmlns="" xmlns:a16="http://schemas.microsoft.com/office/drawing/2014/main" id="{2C4C48BF-A983-4B59-8C2A-A77F2071A234}"/>
              </a:ext>
            </a:extLst>
          </p:cNvPr>
          <p:cNvSpPr/>
          <p:nvPr/>
        </p:nvSpPr>
        <p:spPr bwMode="auto">
          <a:xfrm>
            <a:off x="532963" y="2163533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91" name="Conector: angular 140">
            <a:extLst>
              <a:ext uri="{FF2B5EF4-FFF2-40B4-BE49-F238E27FC236}">
                <a16:creationId xmlns="" xmlns:a16="http://schemas.microsoft.com/office/drawing/2014/main" id="{75353DB5-524E-417B-9244-E30F1C3750C7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1385" y="2675233"/>
            <a:ext cx="1194621" cy="630770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E30613"/>
            </a:solidFill>
            <a:prstDash val="dash"/>
            <a:miter lim="800000"/>
          </a:ln>
          <a:effectLst/>
        </p:spPr>
      </p:cxnSp>
      <p:sp>
        <p:nvSpPr>
          <p:cNvPr id="92" name="Elipse 91">
            <a:extLst>
              <a:ext uri="{FF2B5EF4-FFF2-40B4-BE49-F238E27FC236}">
                <a16:creationId xmlns="" xmlns:a16="http://schemas.microsoft.com/office/drawing/2014/main" id="{2C4C48BF-A983-4B59-8C2A-A77F2071A234}"/>
              </a:ext>
            </a:extLst>
          </p:cNvPr>
          <p:cNvSpPr/>
          <p:nvPr/>
        </p:nvSpPr>
        <p:spPr bwMode="auto">
          <a:xfrm>
            <a:off x="3584951" y="2185508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93" name="Elipse 92">
            <a:extLst>
              <a:ext uri="{FF2B5EF4-FFF2-40B4-BE49-F238E27FC236}">
                <a16:creationId xmlns="" xmlns:a16="http://schemas.microsoft.com/office/drawing/2014/main" id="{A2F02288-F854-46E6-98D0-065986A85693}"/>
              </a:ext>
            </a:extLst>
          </p:cNvPr>
          <p:cNvSpPr/>
          <p:nvPr/>
        </p:nvSpPr>
        <p:spPr bwMode="auto">
          <a:xfrm>
            <a:off x="6873906" y="2185508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94" name="Elipse 93">
            <a:extLst>
              <a:ext uri="{FF2B5EF4-FFF2-40B4-BE49-F238E27FC236}">
                <a16:creationId xmlns="" xmlns:a16="http://schemas.microsoft.com/office/drawing/2014/main" id="{C1A32B86-0171-4A8F-9C25-2A414C5D4CE5}"/>
              </a:ext>
            </a:extLst>
          </p:cNvPr>
          <p:cNvSpPr/>
          <p:nvPr/>
        </p:nvSpPr>
        <p:spPr bwMode="auto">
          <a:xfrm>
            <a:off x="9658653" y="2185508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2C4C48BF-A983-4B59-8C2A-A77F2071A234}"/>
              </a:ext>
            </a:extLst>
          </p:cNvPr>
          <p:cNvSpPr/>
          <p:nvPr/>
        </p:nvSpPr>
        <p:spPr bwMode="auto">
          <a:xfrm>
            <a:off x="532963" y="2163533"/>
            <a:ext cx="205397" cy="229776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E3061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lvl="0" indent="0" defTabSz="4572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96" name="Conector: angular 140">
            <a:extLst>
              <a:ext uri="{FF2B5EF4-FFF2-40B4-BE49-F238E27FC236}">
                <a16:creationId xmlns="" xmlns:a16="http://schemas.microsoft.com/office/drawing/2014/main" id="{75353DB5-524E-417B-9244-E30F1C3750C7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1385" y="2675233"/>
            <a:ext cx="1194621" cy="630770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E30613"/>
            </a:solidFill>
            <a:prstDash val="dash"/>
            <a:miter lim="800000"/>
          </a:ln>
          <a:effectLst/>
        </p:spPr>
      </p:cxnSp>
      <p:sp>
        <p:nvSpPr>
          <p:cNvPr id="97" name="Rectángulo 96">
            <a:extLst>
              <a:ext uri="{FF2B5EF4-FFF2-40B4-BE49-F238E27FC236}">
                <a16:creationId xmlns="" xmlns:a16="http://schemas.microsoft.com/office/drawing/2014/main" id="{644DF8F9-D5D0-43A9-AE5D-CA2B929CDC36}"/>
              </a:ext>
            </a:extLst>
          </p:cNvPr>
          <p:cNvSpPr/>
          <p:nvPr/>
        </p:nvSpPr>
        <p:spPr>
          <a:xfrm>
            <a:off x="457500" y="5491214"/>
            <a:ext cx="3393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RDNFO</a:t>
            </a:r>
          </a:p>
        </p:txBody>
      </p:sp>
      <p:sp>
        <p:nvSpPr>
          <p:cNvPr id="98" name="Rectángulo 97">
            <a:extLst>
              <a:ext uri="{FF2B5EF4-FFF2-40B4-BE49-F238E27FC236}">
                <a16:creationId xmlns="" xmlns:a16="http://schemas.microsoft.com/office/drawing/2014/main" id="{644DF8F9-D5D0-43A9-AE5D-CA2B929CDC36}"/>
              </a:ext>
            </a:extLst>
          </p:cNvPr>
          <p:cNvSpPr/>
          <p:nvPr/>
        </p:nvSpPr>
        <p:spPr>
          <a:xfrm>
            <a:off x="6017715" y="5483338"/>
            <a:ext cx="43369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Red Regional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="" xmlns:a16="http://schemas.microsoft.com/office/drawing/2014/main" id="{4DDE86F6-00C8-4A2C-8DE9-480BA1D6E648}"/>
              </a:ext>
            </a:extLst>
          </p:cNvPr>
          <p:cNvSpPr txBox="1"/>
          <p:nvPr/>
        </p:nvSpPr>
        <p:spPr>
          <a:xfrm>
            <a:off x="821380" y="6091036"/>
            <a:ext cx="246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Única APP en sector telecomunicaciones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="" xmlns:a16="http://schemas.microsoft.com/office/drawing/2014/main" id="{7636081B-5AF4-4E4D-A543-83B28D9FE46F}"/>
              </a:ext>
            </a:extLst>
          </p:cNvPr>
          <p:cNvSpPr txBox="1"/>
          <p:nvPr/>
        </p:nvSpPr>
        <p:spPr>
          <a:xfrm>
            <a:off x="7206375" y="6091036"/>
            <a:ext cx="1959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Proyectos en activos</a:t>
            </a:r>
          </a:p>
        </p:txBody>
      </p:sp>
      <p:cxnSp>
        <p:nvCxnSpPr>
          <p:cNvPr id="102" name="Conector recto 101"/>
          <p:cNvCxnSpPr/>
          <p:nvPr/>
        </p:nvCxnSpPr>
        <p:spPr>
          <a:xfrm>
            <a:off x="3538539" y="5377920"/>
            <a:ext cx="0" cy="13594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4" b="36168"/>
          <a:stretch/>
        </p:blipFill>
        <p:spPr>
          <a:xfrm>
            <a:off x="10742286" y="59356"/>
            <a:ext cx="1345926" cy="4302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92" y="69566"/>
            <a:ext cx="2022594" cy="4219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"/>
          <a:stretch/>
        </p:blipFill>
        <p:spPr>
          <a:xfrm>
            <a:off x="3650600" y="69566"/>
            <a:ext cx="4749544" cy="71043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12829" r="25185" b="11917"/>
          <a:stretch/>
        </p:blipFill>
        <p:spPr>
          <a:xfrm>
            <a:off x="3714949" y="996290"/>
            <a:ext cx="4266142" cy="53606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6AEEF769-9243-44D2-898F-AA249B0DAD05}"/>
              </a:ext>
            </a:extLst>
          </p:cNvPr>
          <p:cNvSpPr txBox="1"/>
          <p:nvPr/>
        </p:nvSpPr>
        <p:spPr>
          <a:xfrm>
            <a:off x="7392027" y="5407486"/>
            <a:ext cx="1087157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PE"/>
            </a:defPPr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s-ES" dirty="0"/>
              <a:t>Apurímac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1A47DAE2-2AF4-44A4-B326-79B7D29F2EBB}"/>
              </a:ext>
            </a:extLst>
          </p:cNvPr>
          <p:cNvSpPr txBox="1"/>
          <p:nvPr/>
        </p:nvSpPr>
        <p:spPr>
          <a:xfrm>
            <a:off x="4284454" y="5116150"/>
            <a:ext cx="1085490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PE"/>
            </a:defPPr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s-ES" dirty="0"/>
              <a:t>Ayacucho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930ED085-A3C6-4881-92F0-9525A75AA605}"/>
              </a:ext>
            </a:extLst>
          </p:cNvPr>
          <p:cNvSpPr txBox="1"/>
          <p:nvPr/>
        </p:nvSpPr>
        <p:spPr>
          <a:xfrm>
            <a:off x="3763571" y="4432723"/>
            <a:ext cx="1415451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PE"/>
            </a:defPPr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s-ES" dirty="0"/>
              <a:t>Huancavelica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F501CD49-B896-488C-969C-756151E3247F}"/>
              </a:ext>
            </a:extLst>
          </p:cNvPr>
          <p:cNvSpPr txBox="1"/>
          <p:nvPr/>
        </p:nvSpPr>
        <p:spPr>
          <a:xfrm>
            <a:off x="2697150" y="2618737"/>
            <a:ext cx="1381404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Lambayeque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0A3590E6-4103-4681-AF54-D5F30F3F68DE}"/>
              </a:ext>
            </a:extLst>
          </p:cNvPr>
          <p:cNvSpPr txBox="1"/>
          <p:nvPr/>
        </p:nvSpPr>
        <p:spPr>
          <a:xfrm>
            <a:off x="3159453" y="1492221"/>
            <a:ext cx="1161985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Cajamarca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4875EF7B-3E4F-4914-9FFF-B473E1A30EC3}"/>
              </a:ext>
            </a:extLst>
          </p:cNvPr>
          <p:cNvSpPr txBox="1"/>
          <p:nvPr/>
        </p:nvSpPr>
        <p:spPr>
          <a:xfrm>
            <a:off x="3124486" y="1850227"/>
            <a:ext cx="915764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Tumbes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7DAF5AD3-4BD5-4C7D-B83E-1F183DBC30C9}"/>
              </a:ext>
            </a:extLst>
          </p:cNvPr>
          <p:cNvSpPr txBox="1"/>
          <p:nvPr/>
        </p:nvSpPr>
        <p:spPr>
          <a:xfrm>
            <a:off x="7350992" y="4618975"/>
            <a:ext cx="737381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Cusco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6F712592-BBCE-451D-81FD-A53CAA7FFD25}"/>
              </a:ext>
            </a:extLst>
          </p:cNvPr>
          <p:cNvSpPr/>
          <p:nvPr/>
        </p:nvSpPr>
        <p:spPr>
          <a:xfrm>
            <a:off x="3014242" y="2232577"/>
            <a:ext cx="664028" cy="38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Piura</a:t>
            </a:r>
            <a:endParaRPr lang="es-PE" dirty="0"/>
          </a:p>
        </p:txBody>
      </p:sp>
      <p:grpSp>
        <p:nvGrpSpPr>
          <p:cNvPr id="16" name="Grupo 15">
            <a:extLst>
              <a:ext uri="{FF2B5EF4-FFF2-40B4-BE49-F238E27FC236}">
                <a16:creationId xmlns="" xmlns:a16="http://schemas.microsoft.com/office/drawing/2014/main" id="{A7BAAF32-753F-44A6-9A8D-5BDE4B27969A}"/>
              </a:ext>
            </a:extLst>
          </p:cNvPr>
          <p:cNvGrpSpPr/>
          <p:nvPr/>
        </p:nvGrpSpPr>
        <p:grpSpPr>
          <a:xfrm>
            <a:off x="6534330" y="4860937"/>
            <a:ext cx="1446761" cy="141087"/>
            <a:chOff x="10677245" y="4839225"/>
            <a:chExt cx="1926002" cy="180000"/>
          </a:xfrm>
        </p:grpSpPr>
        <p:sp>
          <p:nvSpPr>
            <p:cNvPr id="17" name="Elipse 16">
              <a:extLst>
                <a:ext uri="{FF2B5EF4-FFF2-40B4-BE49-F238E27FC236}">
                  <a16:creationId xmlns="" xmlns:a16="http://schemas.microsoft.com/office/drawing/2014/main" id="{1F7F192F-D95C-4BD4-9F8F-B2D9EC9BA900}"/>
                </a:ext>
              </a:extLst>
            </p:cNvPr>
            <p:cNvSpPr/>
            <p:nvPr/>
          </p:nvSpPr>
          <p:spPr bwMode="auto">
            <a:xfrm>
              <a:off x="10677245" y="4839225"/>
              <a:ext cx="179999" cy="180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254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19" tIns="45719" rIns="45719" bIns="45719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indent="0" algn="l" defTabSz="457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ＭＳ Ｐゴシック" charset="0"/>
                <a:cs typeface="Calibri" charset="0"/>
                <a:sym typeface="Calibri" charset="0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="" xmlns:a16="http://schemas.microsoft.com/office/drawing/2014/main" id="{589151D7-BC76-40DF-93CF-4AC420BD5FA3}"/>
                </a:ext>
              </a:extLst>
            </p:cNvPr>
            <p:cNvCxnSpPr/>
            <p:nvPr/>
          </p:nvCxnSpPr>
          <p:spPr>
            <a:xfrm flipV="1">
              <a:off x="10857244" y="4929224"/>
              <a:ext cx="1746003" cy="190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Conector recto 18">
            <a:extLst>
              <a:ext uri="{FF2B5EF4-FFF2-40B4-BE49-F238E27FC236}">
                <a16:creationId xmlns="" xmlns:a16="http://schemas.microsoft.com/office/drawing/2014/main" id="{55242791-C28F-41CE-A81C-F5B8B87360C1}"/>
              </a:ext>
            </a:extLst>
          </p:cNvPr>
          <p:cNvCxnSpPr/>
          <p:nvPr/>
        </p:nvCxnSpPr>
        <p:spPr>
          <a:xfrm>
            <a:off x="3827332" y="4743580"/>
            <a:ext cx="1784786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ipse 19">
            <a:extLst>
              <a:ext uri="{FF2B5EF4-FFF2-40B4-BE49-F238E27FC236}">
                <a16:creationId xmlns="" xmlns:a16="http://schemas.microsoft.com/office/drawing/2014/main" id="{788E942C-E795-4C19-BC7D-4B4C7C45940B}"/>
              </a:ext>
            </a:extLst>
          </p:cNvPr>
          <p:cNvSpPr/>
          <p:nvPr/>
        </p:nvSpPr>
        <p:spPr bwMode="auto">
          <a:xfrm>
            <a:off x="5602034" y="4673038"/>
            <a:ext cx="135211" cy="141087"/>
          </a:xfrm>
          <a:prstGeom prst="ellipse">
            <a:avLst/>
          </a:prstGeom>
          <a:solidFill>
            <a:srgbClr val="C00000">
              <a:alpha val="52000"/>
            </a:srgb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21" name="Conector recto 20">
            <a:extLst>
              <a:ext uri="{FF2B5EF4-FFF2-40B4-BE49-F238E27FC236}">
                <a16:creationId xmlns="" xmlns:a16="http://schemas.microsoft.com/office/drawing/2014/main" id="{13981E93-C168-48E5-9D27-3702916F5BD3}"/>
              </a:ext>
            </a:extLst>
          </p:cNvPr>
          <p:cNvCxnSpPr/>
          <p:nvPr/>
        </p:nvCxnSpPr>
        <p:spPr>
          <a:xfrm flipV="1">
            <a:off x="4307200" y="5423511"/>
            <a:ext cx="1001154" cy="7073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e 21">
            <a:extLst>
              <a:ext uri="{FF2B5EF4-FFF2-40B4-BE49-F238E27FC236}">
                <a16:creationId xmlns="" xmlns:a16="http://schemas.microsoft.com/office/drawing/2014/main" id="{E282D31C-2015-4E71-B94A-AD36EEAE0323}"/>
              </a:ext>
            </a:extLst>
          </p:cNvPr>
          <p:cNvSpPr/>
          <p:nvPr/>
        </p:nvSpPr>
        <p:spPr bwMode="auto">
          <a:xfrm>
            <a:off x="5822768" y="5052129"/>
            <a:ext cx="135211" cy="141087"/>
          </a:xfrm>
          <a:prstGeom prst="ellipse">
            <a:avLst/>
          </a:prstGeom>
          <a:solidFill>
            <a:srgbClr val="C00000">
              <a:alpha val="52000"/>
            </a:srgb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="" xmlns:a16="http://schemas.microsoft.com/office/drawing/2014/main" id="{A818A666-00C2-45D0-BF82-8E99BE96CA06}"/>
              </a:ext>
            </a:extLst>
          </p:cNvPr>
          <p:cNvCxnSpPr/>
          <p:nvPr/>
        </p:nvCxnSpPr>
        <p:spPr>
          <a:xfrm>
            <a:off x="3093155" y="2543554"/>
            <a:ext cx="1081689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lipse 23">
            <a:extLst>
              <a:ext uri="{FF2B5EF4-FFF2-40B4-BE49-F238E27FC236}">
                <a16:creationId xmlns="" xmlns:a16="http://schemas.microsoft.com/office/drawing/2014/main" id="{436C66C5-DF75-44C2-81AD-36DA5750EA23}"/>
              </a:ext>
            </a:extLst>
          </p:cNvPr>
          <p:cNvSpPr/>
          <p:nvPr/>
        </p:nvSpPr>
        <p:spPr bwMode="auto">
          <a:xfrm>
            <a:off x="4160488" y="2473011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="" xmlns:a16="http://schemas.microsoft.com/office/drawing/2014/main" id="{85220002-B3C6-4B02-9BAE-20D179D421DF}"/>
              </a:ext>
            </a:extLst>
          </p:cNvPr>
          <p:cNvCxnSpPr/>
          <p:nvPr/>
        </p:nvCxnSpPr>
        <p:spPr>
          <a:xfrm>
            <a:off x="3202508" y="2165582"/>
            <a:ext cx="973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ipse 25">
            <a:extLst>
              <a:ext uri="{FF2B5EF4-FFF2-40B4-BE49-F238E27FC236}">
                <a16:creationId xmlns="" xmlns:a16="http://schemas.microsoft.com/office/drawing/2014/main" id="{C7885D49-827E-4A95-A4AA-A0F86BE36577}"/>
              </a:ext>
            </a:extLst>
          </p:cNvPr>
          <p:cNvSpPr/>
          <p:nvPr/>
        </p:nvSpPr>
        <p:spPr bwMode="auto">
          <a:xfrm>
            <a:off x="4136564" y="2095039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27" name="Conector recto 26">
            <a:extLst>
              <a:ext uri="{FF2B5EF4-FFF2-40B4-BE49-F238E27FC236}">
                <a16:creationId xmlns="" xmlns:a16="http://schemas.microsoft.com/office/drawing/2014/main" id="{7479E082-0CAB-4821-AE7C-4D899B7AC8A6}"/>
              </a:ext>
            </a:extLst>
          </p:cNvPr>
          <p:cNvCxnSpPr/>
          <p:nvPr/>
        </p:nvCxnSpPr>
        <p:spPr>
          <a:xfrm>
            <a:off x="2798754" y="2930438"/>
            <a:ext cx="1533761" cy="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e 27">
            <a:extLst>
              <a:ext uri="{FF2B5EF4-FFF2-40B4-BE49-F238E27FC236}">
                <a16:creationId xmlns="" xmlns:a16="http://schemas.microsoft.com/office/drawing/2014/main" id="{5F8EAAC9-4B59-40B7-9B5F-ACC2A845C192}"/>
              </a:ext>
            </a:extLst>
          </p:cNvPr>
          <p:cNvSpPr/>
          <p:nvPr/>
        </p:nvSpPr>
        <p:spPr bwMode="auto">
          <a:xfrm>
            <a:off x="4305723" y="2859896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="" xmlns:a16="http://schemas.microsoft.com/office/drawing/2014/main" id="{9F01EC21-9AE7-4C75-B070-F49B0BA1A728}"/>
              </a:ext>
            </a:extLst>
          </p:cNvPr>
          <p:cNvCxnSpPr/>
          <p:nvPr/>
        </p:nvCxnSpPr>
        <p:spPr>
          <a:xfrm flipV="1">
            <a:off x="3268035" y="1793409"/>
            <a:ext cx="1027665" cy="758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="" xmlns:a16="http://schemas.microsoft.com/office/drawing/2014/main" id="{2A417480-0221-4853-A5D0-33332FEE8B93}"/>
              </a:ext>
            </a:extLst>
          </p:cNvPr>
          <p:cNvCxnSpPr>
            <a:cxnSpLocks/>
          </p:cNvCxnSpPr>
          <p:nvPr/>
        </p:nvCxnSpPr>
        <p:spPr>
          <a:xfrm>
            <a:off x="4295550" y="1789638"/>
            <a:ext cx="349815" cy="86421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="" xmlns:a16="http://schemas.microsoft.com/office/drawing/2014/main" id="{6B45E797-AFB0-46D9-88B6-79AE10291535}"/>
              </a:ext>
            </a:extLst>
          </p:cNvPr>
          <p:cNvCxnSpPr/>
          <p:nvPr/>
        </p:nvCxnSpPr>
        <p:spPr>
          <a:xfrm>
            <a:off x="7457529" y="5719966"/>
            <a:ext cx="953270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="" xmlns:a16="http://schemas.microsoft.com/office/drawing/2014/main" id="{86F67157-3C42-4E0E-A1ED-7AE9B17AD3A1}"/>
              </a:ext>
            </a:extLst>
          </p:cNvPr>
          <p:cNvCxnSpPr>
            <a:cxnSpLocks/>
          </p:cNvCxnSpPr>
          <p:nvPr/>
        </p:nvCxnSpPr>
        <p:spPr>
          <a:xfrm flipH="1" flipV="1">
            <a:off x="6299133" y="5188900"/>
            <a:ext cx="1170998" cy="52813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ipse 32">
            <a:extLst>
              <a:ext uri="{FF2B5EF4-FFF2-40B4-BE49-F238E27FC236}">
                <a16:creationId xmlns="" xmlns:a16="http://schemas.microsoft.com/office/drawing/2014/main" id="{29AA07E9-4FA2-4DEE-8B6C-C08E696E3FAE}"/>
              </a:ext>
            </a:extLst>
          </p:cNvPr>
          <p:cNvSpPr/>
          <p:nvPr/>
        </p:nvSpPr>
        <p:spPr bwMode="auto">
          <a:xfrm>
            <a:off x="4559243" y="2543282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="" xmlns:a16="http://schemas.microsoft.com/office/drawing/2014/main" id="{1A47DAE2-2AF4-44A4-B326-79B7D29F2EBB}"/>
              </a:ext>
            </a:extLst>
          </p:cNvPr>
          <p:cNvSpPr txBox="1"/>
          <p:nvPr/>
        </p:nvSpPr>
        <p:spPr>
          <a:xfrm>
            <a:off x="7470484" y="4989888"/>
            <a:ext cx="668773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Puno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="" xmlns:a16="http://schemas.microsoft.com/office/drawing/2014/main" id="{4875EF7B-3E4F-4914-9FFF-B473E1A30EC3}"/>
              </a:ext>
            </a:extLst>
          </p:cNvPr>
          <p:cNvSpPr txBox="1"/>
          <p:nvPr/>
        </p:nvSpPr>
        <p:spPr>
          <a:xfrm>
            <a:off x="3449711" y="1184792"/>
            <a:ext cx="1143005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Amazonas</a:t>
            </a:r>
          </a:p>
        </p:txBody>
      </p:sp>
      <p:cxnSp>
        <p:nvCxnSpPr>
          <p:cNvPr id="36" name="Conector recto 35">
            <a:extLst>
              <a:ext uri="{FF2B5EF4-FFF2-40B4-BE49-F238E27FC236}">
                <a16:creationId xmlns="" xmlns:a16="http://schemas.microsoft.com/office/drawing/2014/main" id="{9F01EC21-9AE7-4C75-B070-F49B0BA1A728}"/>
              </a:ext>
            </a:extLst>
          </p:cNvPr>
          <p:cNvCxnSpPr/>
          <p:nvPr/>
        </p:nvCxnSpPr>
        <p:spPr>
          <a:xfrm flipV="1">
            <a:off x="3547604" y="1494856"/>
            <a:ext cx="962046" cy="113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="" xmlns:a16="http://schemas.microsoft.com/office/drawing/2014/main" id="{2A417480-0221-4853-A5D0-33332FEE8B93}"/>
              </a:ext>
            </a:extLst>
          </p:cNvPr>
          <p:cNvCxnSpPr>
            <a:cxnSpLocks/>
          </p:cNvCxnSpPr>
          <p:nvPr/>
        </p:nvCxnSpPr>
        <p:spPr>
          <a:xfrm>
            <a:off x="4509649" y="1505969"/>
            <a:ext cx="348930" cy="918253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="" xmlns:a16="http://schemas.microsoft.com/office/drawing/2014/main" id="{0A3590E6-4103-4681-AF54-D5F30F3F68DE}"/>
              </a:ext>
            </a:extLst>
          </p:cNvPr>
          <p:cNvSpPr txBox="1"/>
          <p:nvPr/>
        </p:nvSpPr>
        <p:spPr>
          <a:xfrm>
            <a:off x="3677628" y="3619173"/>
            <a:ext cx="676788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Junín</a:t>
            </a:r>
          </a:p>
        </p:txBody>
      </p:sp>
      <p:cxnSp>
        <p:nvCxnSpPr>
          <p:cNvPr id="39" name="Conector recto 38">
            <a:extLst>
              <a:ext uri="{FF2B5EF4-FFF2-40B4-BE49-F238E27FC236}">
                <a16:creationId xmlns="" xmlns:a16="http://schemas.microsoft.com/office/drawing/2014/main" id="{9F01EC21-9AE7-4C75-B070-F49B0BA1A728}"/>
              </a:ext>
            </a:extLst>
          </p:cNvPr>
          <p:cNvCxnSpPr/>
          <p:nvPr/>
        </p:nvCxnSpPr>
        <p:spPr>
          <a:xfrm>
            <a:off x="3759029" y="3933865"/>
            <a:ext cx="9735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ipse 39">
            <a:extLst>
              <a:ext uri="{FF2B5EF4-FFF2-40B4-BE49-F238E27FC236}">
                <a16:creationId xmlns="" xmlns:a16="http://schemas.microsoft.com/office/drawing/2014/main" id="{29AA07E9-4FA2-4DEE-8B6C-C08E696E3FAE}"/>
              </a:ext>
            </a:extLst>
          </p:cNvPr>
          <p:cNvSpPr/>
          <p:nvPr/>
        </p:nvSpPr>
        <p:spPr bwMode="auto">
          <a:xfrm>
            <a:off x="5602034" y="4230960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41" name="Conector recto 40">
            <a:extLst>
              <a:ext uri="{FF2B5EF4-FFF2-40B4-BE49-F238E27FC236}">
                <a16:creationId xmlns="" xmlns:a16="http://schemas.microsoft.com/office/drawing/2014/main" id="{2A417480-0221-4853-A5D0-33332FEE8B93}"/>
              </a:ext>
            </a:extLst>
          </p:cNvPr>
          <p:cNvCxnSpPr>
            <a:cxnSpLocks/>
            <a:endCxn id="40" idx="2"/>
          </p:cNvCxnSpPr>
          <p:nvPr/>
        </p:nvCxnSpPr>
        <p:spPr>
          <a:xfrm>
            <a:off x="4724067" y="3923273"/>
            <a:ext cx="877967" cy="37823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6F712592-BBCE-451D-81FD-A53CAA7FFD25}"/>
              </a:ext>
            </a:extLst>
          </p:cNvPr>
          <p:cNvSpPr/>
          <p:nvPr/>
        </p:nvSpPr>
        <p:spPr>
          <a:xfrm>
            <a:off x="3795428" y="3969869"/>
            <a:ext cx="630301" cy="38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Lima</a:t>
            </a:r>
            <a:endParaRPr lang="es-PE" dirty="0"/>
          </a:p>
        </p:txBody>
      </p:sp>
      <p:cxnSp>
        <p:nvCxnSpPr>
          <p:cNvPr id="43" name="Conector recto 42">
            <a:extLst>
              <a:ext uri="{FF2B5EF4-FFF2-40B4-BE49-F238E27FC236}">
                <a16:creationId xmlns="" xmlns:a16="http://schemas.microsoft.com/office/drawing/2014/main" id="{A818A666-00C2-45D0-BF82-8E99BE96CA06}"/>
              </a:ext>
            </a:extLst>
          </p:cNvPr>
          <p:cNvCxnSpPr/>
          <p:nvPr/>
        </p:nvCxnSpPr>
        <p:spPr>
          <a:xfrm>
            <a:off x="3876006" y="4256287"/>
            <a:ext cx="12169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ipse 43">
            <a:extLst>
              <a:ext uri="{FF2B5EF4-FFF2-40B4-BE49-F238E27FC236}">
                <a16:creationId xmlns="" xmlns:a16="http://schemas.microsoft.com/office/drawing/2014/main" id="{436C66C5-DF75-44C2-81AD-36DA5750EA23}"/>
              </a:ext>
            </a:extLst>
          </p:cNvPr>
          <p:cNvSpPr/>
          <p:nvPr/>
        </p:nvSpPr>
        <p:spPr bwMode="auto">
          <a:xfrm>
            <a:off x="5071488" y="4185743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="" xmlns:a16="http://schemas.microsoft.com/office/drawing/2014/main" id="{CB70E576-72A9-4AF8-B1AA-5C495E3A965F}"/>
              </a:ext>
            </a:extLst>
          </p:cNvPr>
          <p:cNvCxnSpPr/>
          <p:nvPr/>
        </p:nvCxnSpPr>
        <p:spPr>
          <a:xfrm>
            <a:off x="4565627" y="5111182"/>
            <a:ext cx="838309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e 45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5412542" y="5040639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="" xmlns:a16="http://schemas.microsoft.com/office/drawing/2014/main" id="{7205825B-7AB9-4184-842E-2D7DF3753354}"/>
              </a:ext>
            </a:extLst>
          </p:cNvPr>
          <p:cNvSpPr/>
          <p:nvPr/>
        </p:nvSpPr>
        <p:spPr>
          <a:xfrm>
            <a:off x="4534218" y="4801972"/>
            <a:ext cx="448841" cy="38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Ica</a:t>
            </a:r>
            <a:endParaRPr lang="es-PE" dirty="0"/>
          </a:p>
        </p:txBody>
      </p: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E2CF05C6-2E7B-4315-BD8F-4E55B0E202A8}"/>
              </a:ext>
            </a:extLst>
          </p:cNvPr>
          <p:cNvSpPr/>
          <p:nvPr/>
        </p:nvSpPr>
        <p:spPr>
          <a:xfrm>
            <a:off x="7504294" y="5815983"/>
            <a:ext cx="719684" cy="38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Tacna</a:t>
            </a:r>
            <a:endParaRPr lang="es-PE" dirty="0"/>
          </a:p>
        </p:txBody>
      </p:sp>
      <p:cxnSp>
        <p:nvCxnSpPr>
          <p:cNvPr id="49" name="Conector recto 48">
            <a:extLst>
              <a:ext uri="{FF2B5EF4-FFF2-40B4-BE49-F238E27FC236}">
                <a16:creationId xmlns="" xmlns:a16="http://schemas.microsoft.com/office/drawing/2014/main" id="{1527D752-4434-4C40-BD3F-412967D86D99}"/>
              </a:ext>
            </a:extLst>
          </p:cNvPr>
          <p:cNvCxnSpPr/>
          <p:nvPr/>
        </p:nvCxnSpPr>
        <p:spPr>
          <a:xfrm>
            <a:off x="7014547" y="6114896"/>
            <a:ext cx="110873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Elipse 49">
            <a:extLst>
              <a:ext uri="{FF2B5EF4-FFF2-40B4-BE49-F238E27FC236}">
                <a16:creationId xmlns="" xmlns:a16="http://schemas.microsoft.com/office/drawing/2014/main" id="{4C7F9A96-F0D5-486D-AA82-E6F6FA298F0E}"/>
              </a:ext>
            </a:extLst>
          </p:cNvPr>
          <p:cNvSpPr/>
          <p:nvPr/>
        </p:nvSpPr>
        <p:spPr bwMode="auto">
          <a:xfrm>
            <a:off x="6863758" y="6049828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51" name="Rectángulo 50">
            <a:extLst>
              <a:ext uri="{FF2B5EF4-FFF2-40B4-BE49-F238E27FC236}">
                <a16:creationId xmlns="" xmlns:a16="http://schemas.microsoft.com/office/drawing/2014/main" id="{E8CBE355-7E27-4918-B62A-4C4C4A84C89B}"/>
              </a:ext>
            </a:extLst>
          </p:cNvPr>
          <p:cNvSpPr/>
          <p:nvPr/>
        </p:nvSpPr>
        <p:spPr>
          <a:xfrm>
            <a:off x="5046931" y="5914962"/>
            <a:ext cx="1204176" cy="38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Moquegua</a:t>
            </a:r>
            <a:endParaRPr lang="es-PE" dirty="0"/>
          </a:p>
        </p:txBody>
      </p:sp>
      <p:cxnSp>
        <p:nvCxnSpPr>
          <p:cNvPr id="52" name="Conector recto 51">
            <a:extLst>
              <a:ext uri="{FF2B5EF4-FFF2-40B4-BE49-F238E27FC236}">
                <a16:creationId xmlns="" xmlns:a16="http://schemas.microsoft.com/office/drawing/2014/main" id="{3C925FF6-4707-4E86-8691-35E066913362}"/>
              </a:ext>
            </a:extLst>
          </p:cNvPr>
          <p:cNvCxnSpPr/>
          <p:nvPr/>
        </p:nvCxnSpPr>
        <p:spPr>
          <a:xfrm>
            <a:off x="5100135" y="6215317"/>
            <a:ext cx="1270935" cy="8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lipse 52">
            <a:extLst>
              <a:ext uri="{FF2B5EF4-FFF2-40B4-BE49-F238E27FC236}">
                <a16:creationId xmlns="" xmlns:a16="http://schemas.microsoft.com/office/drawing/2014/main" id="{1D98217C-B614-4A13-AE74-16956EB88E8E}"/>
              </a:ext>
            </a:extLst>
          </p:cNvPr>
          <p:cNvSpPr/>
          <p:nvPr/>
        </p:nvSpPr>
        <p:spPr bwMode="auto">
          <a:xfrm>
            <a:off x="6694200" y="5892057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54" name="Elipse 53">
            <a:extLst>
              <a:ext uri="{FF2B5EF4-FFF2-40B4-BE49-F238E27FC236}">
                <a16:creationId xmlns="" xmlns:a16="http://schemas.microsoft.com/office/drawing/2014/main" id="{E282D31C-2015-4E71-B94A-AD36EEAE0323}"/>
              </a:ext>
            </a:extLst>
          </p:cNvPr>
          <p:cNvSpPr/>
          <p:nvPr/>
        </p:nvSpPr>
        <p:spPr bwMode="auto">
          <a:xfrm>
            <a:off x="6946942" y="5198146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55" name="Conector recto 54">
            <a:extLst>
              <a:ext uri="{FF2B5EF4-FFF2-40B4-BE49-F238E27FC236}">
                <a16:creationId xmlns="" xmlns:a16="http://schemas.microsoft.com/office/drawing/2014/main" id="{13981E93-C168-48E5-9D27-3702916F5BD3}"/>
              </a:ext>
            </a:extLst>
          </p:cNvPr>
          <p:cNvCxnSpPr/>
          <p:nvPr/>
        </p:nvCxnSpPr>
        <p:spPr>
          <a:xfrm flipV="1">
            <a:off x="7082152" y="5292786"/>
            <a:ext cx="941600" cy="1034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="" xmlns:a16="http://schemas.microsoft.com/office/drawing/2014/main" id="{86F67157-3C42-4E0E-A1ED-7AE9B17AD3A1}"/>
              </a:ext>
            </a:extLst>
          </p:cNvPr>
          <p:cNvCxnSpPr>
            <a:cxnSpLocks/>
          </p:cNvCxnSpPr>
          <p:nvPr/>
        </p:nvCxnSpPr>
        <p:spPr>
          <a:xfrm flipV="1">
            <a:off x="5311497" y="5163801"/>
            <a:ext cx="531071" cy="260301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ipse 56">
            <a:extLst>
              <a:ext uri="{FF2B5EF4-FFF2-40B4-BE49-F238E27FC236}">
                <a16:creationId xmlns="" xmlns:a16="http://schemas.microsoft.com/office/drawing/2014/main" id="{29AA07E9-4FA2-4DEE-8B6C-C08E696E3FAE}"/>
              </a:ext>
            </a:extLst>
          </p:cNvPr>
          <p:cNvSpPr/>
          <p:nvPr/>
        </p:nvSpPr>
        <p:spPr bwMode="auto">
          <a:xfrm>
            <a:off x="4791146" y="2405860"/>
            <a:ext cx="135211" cy="141087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5153339" y="2864885"/>
            <a:ext cx="135827" cy="1427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="" xmlns:a16="http://schemas.microsoft.com/office/drawing/2014/main" id="{4875EF7B-3E4F-4914-9FFF-B473E1A30EC3}"/>
              </a:ext>
            </a:extLst>
          </p:cNvPr>
          <p:cNvSpPr txBox="1"/>
          <p:nvPr/>
        </p:nvSpPr>
        <p:spPr>
          <a:xfrm>
            <a:off x="6267693" y="2647048"/>
            <a:ext cx="1215397" cy="3810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PE"/>
            </a:defPPr>
          </a:lstStyle>
          <a:p>
            <a:r>
              <a:rPr lang="es-ES" dirty="0"/>
              <a:t>San Martín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="" xmlns:a16="http://schemas.microsoft.com/office/drawing/2014/main" id="{1A47DAE2-2AF4-44A4-B326-79B7D29F2EBB}"/>
              </a:ext>
            </a:extLst>
          </p:cNvPr>
          <p:cNvSpPr txBox="1"/>
          <p:nvPr/>
        </p:nvSpPr>
        <p:spPr>
          <a:xfrm>
            <a:off x="5001611" y="5564763"/>
            <a:ext cx="1039259" cy="3810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PE"/>
            </a:defPPr>
          </a:lstStyle>
          <a:p>
            <a:r>
              <a:rPr lang="es-ES" dirty="0"/>
              <a:t>Arequipa</a:t>
            </a:r>
          </a:p>
        </p:txBody>
      </p:sp>
      <p:sp>
        <p:nvSpPr>
          <p:cNvPr id="61" name="Rectángulo 60">
            <a:extLst>
              <a:ext uri="{FF2B5EF4-FFF2-40B4-BE49-F238E27FC236}">
                <a16:creationId xmlns="" xmlns:a16="http://schemas.microsoft.com/office/drawing/2014/main" id="{6F712592-BBCE-451D-81FD-A53CAA7FFD25}"/>
              </a:ext>
            </a:extLst>
          </p:cNvPr>
          <p:cNvSpPr/>
          <p:nvPr/>
        </p:nvSpPr>
        <p:spPr>
          <a:xfrm>
            <a:off x="3032501" y="3050614"/>
            <a:ext cx="1220591" cy="38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bg2">
                    <a:lumMod val="25000"/>
                  </a:schemeClr>
                </a:solidFill>
              </a:rPr>
              <a:t>La Libertad</a:t>
            </a:r>
            <a:endParaRPr lang="es-PE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="" xmlns:a16="http://schemas.microsoft.com/office/drawing/2014/main" id="{0A3590E6-4103-4681-AF54-D5F30F3F68DE}"/>
              </a:ext>
            </a:extLst>
          </p:cNvPr>
          <p:cNvSpPr txBox="1"/>
          <p:nvPr/>
        </p:nvSpPr>
        <p:spPr>
          <a:xfrm>
            <a:off x="6333834" y="3006210"/>
            <a:ext cx="1022716" cy="3810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PE"/>
            </a:defPPr>
          </a:lstStyle>
          <a:p>
            <a:r>
              <a:rPr lang="es-ES" dirty="0"/>
              <a:t>Huánuco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="" xmlns:a16="http://schemas.microsoft.com/office/drawing/2014/main" id="{6AEEF769-9243-44D2-898F-AA249B0DAD05}"/>
              </a:ext>
            </a:extLst>
          </p:cNvPr>
          <p:cNvSpPr txBox="1"/>
          <p:nvPr/>
        </p:nvSpPr>
        <p:spPr>
          <a:xfrm>
            <a:off x="6545144" y="3321687"/>
            <a:ext cx="716415" cy="3810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PE"/>
            </a:defPPr>
          </a:lstStyle>
          <a:p>
            <a:r>
              <a:rPr lang="es-ES" dirty="0"/>
              <a:t>Pasco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="" xmlns:a16="http://schemas.microsoft.com/office/drawing/2014/main" id="{7205825B-7AB9-4184-842E-2D7DF3753354}"/>
              </a:ext>
            </a:extLst>
          </p:cNvPr>
          <p:cNvSpPr/>
          <p:nvPr/>
        </p:nvSpPr>
        <p:spPr>
          <a:xfrm>
            <a:off x="3437153" y="3324776"/>
            <a:ext cx="857607" cy="38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Ancash</a:t>
            </a:r>
            <a:endParaRPr lang="es-PE" dirty="0"/>
          </a:p>
        </p:txBody>
      </p:sp>
      <p:sp>
        <p:nvSpPr>
          <p:cNvPr id="65" name="Elipse 64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5277696" y="3662320"/>
            <a:ext cx="135827" cy="1427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CB70E576-72A9-4AF8-B1AA-5C495E3A965F}"/>
              </a:ext>
            </a:extLst>
          </p:cNvPr>
          <p:cNvCxnSpPr/>
          <p:nvPr/>
        </p:nvCxnSpPr>
        <p:spPr>
          <a:xfrm flipH="1" flipV="1">
            <a:off x="3110417" y="3356499"/>
            <a:ext cx="1555389" cy="494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ipse 66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4664636" y="3256009"/>
            <a:ext cx="135827" cy="1427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68" name="Conector recto 67">
            <a:extLst>
              <a:ext uri="{FF2B5EF4-FFF2-40B4-BE49-F238E27FC236}">
                <a16:creationId xmlns="" xmlns:a16="http://schemas.microsoft.com/office/drawing/2014/main" id="{CB70E576-72A9-4AF8-B1AA-5C495E3A965F}"/>
              </a:ext>
            </a:extLst>
          </p:cNvPr>
          <p:cNvCxnSpPr>
            <a:stCxn id="69" idx="2"/>
          </p:cNvCxnSpPr>
          <p:nvPr/>
        </p:nvCxnSpPr>
        <p:spPr>
          <a:xfrm flipH="1">
            <a:off x="3502506" y="3614778"/>
            <a:ext cx="1364670" cy="1390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Elipse 68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4867176" y="3543422"/>
            <a:ext cx="135827" cy="1427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sp>
        <p:nvSpPr>
          <p:cNvPr id="70" name="Elipse 69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5559402" y="3932394"/>
            <a:ext cx="135827" cy="1427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71" name="Conector recto 70">
            <a:extLst>
              <a:ext uri="{FF2B5EF4-FFF2-40B4-BE49-F238E27FC236}">
                <a16:creationId xmlns="" xmlns:a16="http://schemas.microsoft.com/office/drawing/2014/main" id="{CB70E576-72A9-4AF8-B1AA-5C495E3A965F}"/>
              </a:ext>
            </a:extLst>
          </p:cNvPr>
          <p:cNvCxnSpPr/>
          <p:nvPr/>
        </p:nvCxnSpPr>
        <p:spPr>
          <a:xfrm flipH="1">
            <a:off x="5082671" y="5857452"/>
            <a:ext cx="1086064" cy="1061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Elipse 71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6338108" y="5510518"/>
            <a:ext cx="135827" cy="1427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defTabSz="457200" fontAlgn="base" hangingPunct="0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cxnSp>
        <p:nvCxnSpPr>
          <p:cNvPr id="73" name="Conector recto 72">
            <a:extLst>
              <a:ext uri="{FF2B5EF4-FFF2-40B4-BE49-F238E27FC236}">
                <a16:creationId xmlns="" xmlns:a16="http://schemas.microsoft.com/office/drawing/2014/main" id="{86F67157-3C42-4E0E-A1ED-7AE9B17AD3A1}"/>
              </a:ext>
            </a:extLst>
          </p:cNvPr>
          <p:cNvCxnSpPr>
            <a:cxnSpLocks/>
          </p:cNvCxnSpPr>
          <p:nvPr/>
        </p:nvCxnSpPr>
        <p:spPr>
          <a:xfrm flipV="1">
            <a:off x="6354936" y="6019264"/>
            <a:ext cx="369142" cy="20638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73">
            <a:extLst>
              <a:ext uri="{FF2B5EF4-FFF2-40B4-BE49-F238E27FC236}">
                <a16:creationId xmlns="" xmlns:a16="http://schemas.microsoft.com/office/drawing/2014/main" id="{86F67157-3C42-4E0E-A1ED-7AE9B17AD3A1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6170365" y="5632330"/>
            <a:ext cx="187635" cy="22486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="" xmlns:a16="http://schemas.microsoft.com/office/drawing/2014/main" id="{2A417480-0221-4853-A5D0-33332FEE8B93}"/>
              </a:ext>
            </a:extLst>
          </p:cNvPr>
          <p:cNvCxnSpPr>
            <a:cxnSpLocks/>
            <a:endCxn id="65" idx="7"/>
          </p:cNvCxnSpPr>
          <p:nvPr/>
        </p:nvCxnSpPr>
        <p:spPr>
          <a:xfrm flipH="1">
            <a:off x="5393632" y="3321347"/>
            <a:ext cx="1015293" cy="36187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="" xmlns:a16="http://schemas.microsoft.com/office/drawing/2014/main" id="{2A417480-0221-4853-A5D0-33332FEE8B93}"/>
              </a:ext>
            </a:extLst>
          </p:cNvPr>
          <p:cNvCxnSpPr>
            <a:cxnSpLocks/>
          </p:cNvCxnSpPr>
          <p:nvPr/>
        </p:nvCxnSpPr>
        <p:spPr>
          <a:xfrm flipH="1">
            <a:off x="5704941" y="3628322"/>
            <a:ext cx="823296" cy="32852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76">
            <a:extLst>
              <a:ext uri="{FF2B5EF4-FFF2-40B4-BE49-F238E27FC236}">
                <a16:creationId xmlns="" xmlns:a16="http://schemas.microsoft.com/office/drawing/2014/main" id="{CB70E576-72A9-4AF8-B1AA-5C495E3A965F}"/>
              </a:ext>
            </a:extLst>
          </p:cNvPr>
          <p:cNvCxnSpPr/>
          <p:nvPr/>
        </p:nvCxnSpPr>
        <p:spPr>
          <a:xfrm flipV="1">
            <a:off x="6401615" y="3323764"/>
            <a:ext cx="814688" cy="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="" xmlns:a16="http://schemas.microsoft.com/office/drawing/2014/main" id="{CB70E576-72A9-4AF8-B1AA-5C495E3A965F}"/>
              </a:ext>
            </a:extLst>
          </p:cNvPr>
          <p:cNvCxnSpPr/>
          <p:nvPr/>
        </p:nvCxnSpPr>
        <p:spPr>
          <a:xfrm>
            <a:off x="5315392" y="2966667"/>
            <a:ext cx="2132526" cy="843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>
            <a:extLst>
              <a:ext uri="{FF2B5EF4-FFF2-40B4-BE49-F238E27FC236}">
                <a16:creationId xmlns="" xmlns:a16="http://schemas.microsoft.com/office/drawing/2014/main" id="{CB70E576-72A9-4AF8-B1AA-5C495E3A965F}"/>
              </a:ext>
            </a:extLst>
          </p:cNvPr>
          <p:cNvCxnSpPr/>
          <p:nvPr/>
        </p:nvCxnSpPr>
        <p:spPr>
          <a:xfrm flipV="1">
            <a:off x="6511368" y="3627234"/>
            <a:ext cx="667648" cy="2254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Elipse 79">
            <a:extLst>
              <a:ext uri="{FF2B5EF4-FFF2-40B4-BE49-F238E27FC236}">
                <a16:creationId xmlns="" xmlns:a16="http://schemas.microsoft.com/office/drawing/2014/main" id="{44270951-9E8D-4963-8BBB-16E0FFBECCE2}"/>
              </a:ext>
            </a:extLst>
          </p:cNvPr>
          <p:cNvSpPr/>
          <p:nvPr/>
        </p:nvSpPr>
        <p:spPr bwMode="auto">
          <a:xfrm>
            <a:off x="6186079" y="5076018"/>
            <a:ext cx="135827" cy="142712"/>
          </a:xfrm>
          <a:prstGeom prst="ellipse">
            <a:avLst/>
          </a:prstGeom>
          <a:solidFill>
            <a:srgbClr val="C00000">
              <a:alpha val="52000"/>
            </a:srgbClr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19" tIns="45719" rIns="45719" bIns="45719" numCol="1" rtlCol="0" anchor="ctr" anchorCtr="0" compatLnSpc="1">
            <a:prstTxWarp prst="textNoShape">
              <a:avLst/>
            </a:prstTxWarp>
          </a:bodyPr>
          <a:lstStyle/>
          <a:p>
            <a:pPr marL="4572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ＭＳ Ｐゴシック" charset="0"/>
              <a:cs typeface="Calibri" charset="0"/>
              <a:sym typeface="Calibri" charset="0"/>
            </a:endParaRPr>
          </a:p>
        </p:txBody>
      </p:sp>
      <p:grpSp>
        <p:nvGrpSpPr>
          <p:cNvPr id="82" name="Grupo 81"/>
          <p:cNvGrpSpPr/>
          <p:nvPr/>
        </p:nvGrpSpPr>
        <p:grpSpPr>
          <a:xfrm>
            <a:off x="2811616" y="6213636"/>
            <a:ext cx="4955100" cy="686981"/>
            <a:chOff x="47244" y="6176535"/>
            <a:chExt cx="4955100" cy="686981"/>
          </a:xfrm>
        </p:grpSpPr>
        <p:sp>
          <p:nvSpPr>
            <p:cNvPr id="83" name="Elipse 82">
              <a:extLst>
                <a:ext uri="{FF2B5EF4-FFF2-40B4-BE49-F238E27FC236}">
                  <a16:creationId xmlns="" xmlns:a16="http://schemas.microsoft.com/office/drawing/2014/main" id="{C7885D49-827E-4A95-A4AA-A0F86BE36577}"/>
                </a:ext>
              </a:extLst>
            </p:cNvPr>
            <p:cNvSpPr/>
            <p:nvPr/>
          </p:nvSpPr>
          <p:spPr bwMode="auto">
            <a:xfrm>
              <a:off x="136923" y="6580991"/>
              <a:ext cx="108000" cy="108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254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19" tIns="45719" rIns="45719" bIns="45719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indent="0" algn="l" defTabSz="457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ＭＳ Ｐゴシック" charset="0"/>
                <a:cs typeface="Calibri" charset="0"/>
                <a:sym typeface="Calibri" charset="0"/>
              </a:endParaRPr>
            </a:p>
            <a:p>
              <a:pPr marL="457200" marR="0" indent="0" algn="l" defTabSz="457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ＭＳ Ｐゴシック" charset="0"/>
                <a:cs typeface="Calibri" charset="0"/>
                <a:sym typeface="Calibri" charset="0"/>
              </a:endParaRPr>
            </a:p>
          </p:txBody>
        </p:sp>
        <p:sp>
          <p:nvSpPr>
            <p:cNvPr id="84" name="Elipse 83">
              <a:extLst>
                <a:ext uri="{FF2B5EF4-FFF2-40B4-BE49-F238E27FC236}">
                  <a16:creationId xmlns="" xmlns:a16="http://schemas.microsoft.com/office/drawing/2014/main" id="{44270951-9E8D-4963-8BBB-16E0FFBECCE2}"/>
                </a:ext>
              </a:extLst>
            </p:cNvPr>
            <p:cNvSpPr/>
            <p:nvPr/>
          </p:nvSpPr>
          <p:spPr bwMode="auto">
            <a:xfrm>
              <a:off x="149714" y="6417230"/>
              <a:ext cx="108000" cy="108000"/>
            </a:xfrm>
            <a:prstGeom prst="ellipse">
              <a:avLst/>
            </a:prstGeom>
            <a:solidFill>
              <a:srgbClr val="C00000">
                <a:alpha val="52000"/>
              </a:srgbClr>
            </a:solidFill>
            <a:ln w="254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19" tIns="45719" rIns="45719" bIns="45719" numCol="1" rtlCol="0" anchor="ctr" anchorCtr="0" compatLnSpc="1">
              <a:prstTxWarp prst="textNoShape">
                <a:avLst/>
              </a:prstTxWarp>
            </a:bodyPr>
            <a:lstStyle/>
            <a:p>
              <a:pPr marL="457200" marR="0" indent="0" algn="l" defTabSz="457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ＭＳ Ｐゴシック" charset="0"/>
                <a:cs typeface="Calibri" charset="0"/>
                <a:sym typeface="Calibri" charset="0"/>
              </a:endParaRPr>
            </a:p>
            <a:p>
              <a:pPr marL="457200" marR="0" indent="0" algn="l" defTabSz="457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ＭＳ Ｐゴシック" charset="0"/>
                <a:cs typeface="Calibri" charset="0"/>
                <a:sym typeface="Calibri" charset="0"/>
              </a:endParaRPr>
            </a:p>
          </p:txBody>
        </p:sp>
        <p:sp>
          <p:nvSpPr>
            <p:cNvPr id="85" name="CuadroTexto 84">
              <a:extLst>
                <a:ext uri="{FF2B5EF4-FFF2-40B4-BE49-F238E27FC236}">
                  <a16:creationId xmlns="" xmlns:a16="http://schemas.microsoft.com/office/drawing/2014/main" id="{4875EF7B-3E4F-4914-9FFF-B473E1A30EC3}"/>
                </a:ext>
              </a:extLst>
            </p:cNvPr>
            <p:cNvSpPr txBox="1"/>
            <p:nvPr/>
          </p:nvSpPr>
          <p:spPr>
            <a:xfrm>
              <a:off x="197556" y="6340296"/>
              <a:ext cx="24094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/>
                <a:t>Proyectos en operación (2019)</a:t>
              </a:r>
              <a:br>
                <a:rPr lang="es-ES" sz="1400" dirty="0" smtClean="0"/>
              </a:br>
              <a:endParaRPr lang="es-ES" sz="1400" dirty="0"/>
            </a:p>
          </p:txBody>
        </p:sp>
        <p:sp>
          <p:nvSpPr>
            <p:cNvPr id="86" name="CuadroTexto 85">
              <a:extLst>
                <a:ext uri="{FF2B5EF4-FFF2-40B4-BE49-F238E27FC236}">
                  <a16:creationId xmlns="" xmlns:a16="http://schemas.microsoft.com/office/drawing/2014/main" id="{4875EF7B-3E4F-4914-9FFF-B473E1A30EC3}"/>
                </a:ext>
              </a:extLst>
            </p:cNvPr>
            <p:cNvSpPr txBox="1"/>
            <p:nvPr/>
          </p:nvSpPr>
          <p:spPr>
            <a:xfrm>
              <a:off x="192245" y="6508472"/>
              <a:ext cx="48100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/>
                <a:t>Proyectos en implementación. Inicio de operaciones </a:t>
              </a:r>
              <a:r>
                <a:rPr lang="es-ES" sz="1400" dirty="0" smtClean="0"/>
                <a:t>2019-2021</a:t>
              </a:r>
              <a:endParaRPr lang="es-ES" sz="1400" dirty="0"/>
            </a:p>
          </p:txBody>
        </p:sp>
        <p:sp>
          <p:nvSpPr>
            <p:cNvPr id="87" name="CuadroTexto 86">
              <a:extLst>
                <a:ext uri="{FF2B5EF4-FFF2-40B4-BE49-F238E27FC236}">
                  <a16:creationId xmlns="" xmlns:a16="http://schemas.microsoft.com/office/drawing/2014/main" id="{4875EF7B-3E4F-4914-9FFF-B473E1A30EC3}"/>
                </a:ext>
              </a:extLst>
            </p:cNvPr>
            <p:cNvSpPr txBox="1"/>
            <p:nvPr/>
          </p:nvSpPr>
          <p:spPr>
            <a:xfrm>
              <a:off x="47244" y="6176535"/>
              <a:ext cx="676788" cy="204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50" dirty="0" smtClean="0"/>
                <a:t>Leyenda:</a:t>
              </a:r>
              <a:endParaRPr lang="es-ES" sz="1050" dirty="0"/>
            </a:p>
          </p:txBody>
        </p:sp>
      </p:grpSp>
      <p:sp>
        <p:nvSpPr>
          <p:cNvPr id="92" name="Rectángulo 91"/>
          <p:cNvSpPr/>
          <p:nvPr/>
        </p:nvSpPr>
        <p:spPr>
          <a:xfrm>
            <a:off x="2842373" y="54255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PE" sz="2000" b="1" dirty="0"/>
              <a:t>21 PROYECTOS </a:t>
            </a:r>
            <a:r>
              <a:rPr lang="es-PE" sz="2000" b="1" dirty="0" smtClean="0"/>
              <a:t>REGIONALES y SELVA</a:t>
            </a:r>
            <a:endParaRPr lang="es-PE" sz="2000" b="1" dirty="0"/>
          </a:p>
        </p:txBody>
      </p:sp>
    </p:spTree>
    <p:extLst>
      <p:ext uri="{BB962C8B-B14F-4D97-AF65-F5344CB8AC3E}">
        <p14:creationId xmlns:p14="http://schemas.microsoft.com/office/powerpoint/2010/main" val="327123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4" b="36168"/>
          <a:stretch/>
        </p:blipFill>
        <p:spPr>
          <a:xfrm>
            <a:off x="10742286" y="59356"/>
            <a:ext cx="1345926" cy="4302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92" y="69566"/>
            <a:ext cx="2022594" cy="421917"/>
          </a:xfrm>
          <a:prstGeom prst="rect">
            <a:avLst/>
          </a:prstGeom>
        </p:spPr>
      </p:pic>
      <p:sp>
        <p:nvSpPr>
          <p:cNvPr id="89" name="Rectángulo 88"/>
          <p:cNvSpPr/>
          <p:nvPr/>
        </p:nvSpPr>
        <p:spPr>
          <a:xfrm>
            <a:off x="2598292" y="760915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PE" sz="2000" b="1" dirty="0"/>
              <a:t>21 PROYECTOS </a:t>
            </a:r>
            <a:r>
              <a:rPr lang="es-PE" sz="2000" b="1" dirty="0" smtClean="0"/>
              <a:t>REGIONALES y SELVA</a:t>
            </a:r>
            <a:endParaRPr lang="es-PE" sz="2000" b="1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21710" y="1515864"/>
          <a:ext cx="12064002" cy="4502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0" name="Hoja de cálculo" r:id="rId5" imgW="14725784" imgH="5495839" progId="Excel.Sheet.12">
                  <p:embed/>
                </p:oleObj>
              </mc:Choice>
              <mc:Fallback>
                <p:oleObj name="Hoja de cálculo" r:id="rId5" imgW="14725784" imgH="549583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710" y="1515864"/>
                        <a:ext cx="12064002" cy="45027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371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2252"/>
            <a:ext cx="12192000" cy="6858000"/>
          </a:xfrm>
          <a:prstGeom prst="rect">
            <a:avLst/>
          </a:prstGeom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831850" y="5056085"/>
            <a:ext cx="10515600" cy="1743965"/>
          </a:xfrm>
        </p:spPr>
        <p:txBody>
          <a:bodyPr>
            <a:normAutofit/>
          </a:bodyPr>
          <a:lstStyle/>
          <a:p>
            <a:r>
              <a:rPr lang="es-PE" sz="4000" b="1" dirty="0" smtClean="0">
                <a:solidFill>
                  <a:srgbClr val="FF0000"/>
                </a:solidFill>
              </a:rPr>
              <a:t>LAS COSAS ESTÁN CAMBIANDO PORQUE EL SER HUMANO ESTÁ CAMBIANDO</a:t>
            </a:r>
            <a:endParaRPr lang="es-PE" sz="4000" b="1" dirty="0">
              <a:solidFill>
                <a:srgbClr val="FF0000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31850" y="-32285"/>
            <a:ext cx="10515600" cy="10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mtClean="0"/>
              <a:t>EVOLUCIÓN GENERACIONAL</a:t>
            </a:r>
            <a:endParaRPr lang="es-PE" dirty="0"/>
          </a:p>
        </p:txBody>
      </p:sp>
      <p:sp>
        <p:nvSpPr>
          <p:cNvPr id="6" name="Marcador de texto 2"/>
          <p:cNvSpPr txBox="1">
            <a:spLocks/>
          </p:cNvSpPr>
          <p:nvPr/>
        </p:nvSpPr>
        <p:spPr>
          <a:xfrm>
            <a:off x="831850" y="888832"/>
            <a:ext cx="105156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2200" dirty="0" smtClean="0"/>
              <a:t>SILENT GENERATION años 30 al 48              GENERACIÓN Y “MILLENNIALS” años 81 al 93</a:t>
            </a:r>
          </a:p>
          <a:p>
            <a:r>
              <a:rPr lang="es-PE" sz="2200" dirty="0" smtClean="0"/>
              <a:t>BABYBOOMERS años 49 al 68                       GENERACIÓN Z años 94 al 2020</a:t>
            </a:r>
          </a:p>
          <a:p>
            <a:r>
              <a:rPr lang="es-PE" sz="2200" dirty="0" smtClean="0"/>
              <a:t>GENERACIÓN X años 69 al 80</a:t>
            </a:r>
          </a:p>
          <a:p>
            <a:endParaRPr lang="es-PE" dirty="0" smtClean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3072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F22B22-41C0-44CF-9536-5B5DD6B49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37" y="365022"/>
            <a:ext cx="7620000" cy="95372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TELESALUD COMO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ESTRATEGIA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7" name="Marcador de contenido 6">
            <a:extLst>
              <a:ext uri="{FF2B5EF4-FFF2-40B4-BE49-F238E27FC236}">
                <a16:creationId xmlns="" xmlns:a16="http://schemas.microsoft.com/office/drawing/2014/main" id="{1AC15980-FAD8-478C-8944-CA4E260D3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2889" y="2108681"/>
            <a:ext cx="3037480" cy="224610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BA867996-5833-4A70-A887-82D184E293A4}"/>
              </a:ext>
            </a:extLst>
          </p:cNvPr>
          <p:cNvSpPr txBox="1"/>
          <p:nvPr/>
        </p:nvSpPr>
        <p:spPr>
          <a:xfrm>
            <a:off x="577516" y="1491916"/>
            <a:ext cx="2807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Garantizar</a:t>
            </a:r>
            <a:r>
              <a:rPr lang="en-US" dirty="0"/>
              <a:t>  el </a:t>
            </a:r>
            <a:r>
              <a:rPr lang="en-US" dirty="0" err="1"/>
              <a:t>acceso</a:t>
            </a:r>
            <a:r>
              <a:rPr lang="en-US" dirty="0"/>
              <a:t> a </a:t>
            </a:r>
            <a:r>
              <a:rPr lang="en-US" dirty="0" err="1"/>
              <a:t>toda</a:t>
            </a:r>
            <a:r>
              <a:rPr lang="en-US" dirty="0"/>
              <a:t> la población a los </a:t>
            </a:r>
            <a:r>
              <a:rPr lang="en-US" dirty="0" err="1"/>
              <a:t>servicios</a:t>
            </a:r>
            <a:r>
              <a:rPr lang="en-US" dirty="0"/>
              <a:t>  de </a:t>
            </a:r>
            <a:r>
              <a:rPr lang="en-US" dirty="0" err="1"/>
              <a:t>salud</a:t>
            </a:r>
            <a:endParaRPr lang="en-US" dirty="0"/>
          </a:p>
          <a:p>
            <a:pPr algn="ctr"/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UNIVERSALIDAD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C7C154E4-61C9-4309-A812-3F668E599FC8}"/>
              </a:ext>
            </a:extLst>
          </p:cNvPr>
          <p:cNvSpPr txBox="1"/>
          <p:nvPr/>
        </p:nvSpPr>
        <p:spPr>
          <a:xfrm>
            <a:off x="577517" y="3006602"/>
            <a:ext cx="28073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Brindar  servicios con igual calidad y similares opciones a toda la población, reduciendo la brecha</a:t>
            </a:r>
          </a:p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EQUIDAD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7DAB3BCA-D89B-43EF-BFAE-2949F3926713}"/>
              </a:ext>
            </a:extLst>
          </p:cNvPr>
          <p:cNvSpPr txBox="1"/>
          <p:nvPr/>
        </p:nvSpPr>
        <p:spPr>
          <a:xfrm>
            <a:off x="577516" y="4738652"/>
            <a:ext cx="28073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Uso racional  de los recursos del sistema nacional de salud, optimizando la atención</a:t>
            </a:r>
          </a:p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EFICIENCIA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2CD7B0BB-4BEF-4AEE-94FB-A9D6A56A5F25}"/>
              </a:ext>
            </a:extLst>
          </p:cNvPr>
          <p:cNvSpPr txBox="1"/>
          <p:nvPr/>
        </p:nvSpPr>
        <p:spPr>
          <a:xfrm>
            <a:off x="8740940" y="1318743"/>
            <a:ext cx="30078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Promover una mejora en la calidad de la salud y fortalecer las capacidades del personal de salud</a:t>
            </a:r>
          </a:p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CALIDAD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5C8E76DB-43AD-443B-9CC6-2FDBB39AAA97}"/>
              </a:ext>
            </a:extLst>
          </p:cNvPr>
          <p:cNvSpPr txBox="1"/>
          <p:nvPr/>
        </p:nvSpPr>
        <p:spPr>
          <a:xfrm>
            <a:off x="4722889" y="4738652"/>
            <a:ext cx="33287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EJE</a:t>
            </a:r>
          </a:p>
          <a:p>
            <a:pPr algn="ctr"/>
            <a:r>
              <a:rPr lang="es-ES" sz="2800" dirty="0">
                <a:solidFill>
                  <a:schemeClr val="accent1">
                    <a:lumMod val="50000"/>
                  </a:schemeClr>
                </a:solidFill>
              </a:rPr>
              <a:t>satisfacción del usuario del servicio de salud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8B4A1F23-8D2F-4147-861C-4116EDA70205}"/>
              </a:ext>
            </a:extLst>
          </p:cNvPr>
          <p:cNvSpPr txBox="1"/>
          <p:nvPr/>
        </p:nvSpPr>
        <p:spPr>
          <a:xfrm>
            <a:off x="8740940" y="2868103"/>
            <a:ext cx="3124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Utilizar los recursos sanitarios que optimiza la atención en los servicios de salud fortaleciendo la descentralización del sistema nacional de salud</a:t>
            </a:r>
          </a:p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Descentralización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C889AFA0-3256-4212-A470-D4AF72B49768}"/>
              </a:ext>
            </a:extLst>
          </p:cNvPr>
          <p:cNvSpPr txBox="1"/>
          <p:nvPr/>
        </p:nvSpPr>
        <p:spPr>
          <a:xfrm>
            <a:off x="8740940" y="4769430"/>
            <a:ext cx="3328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Promover el desarrollo de la sociedad, permitiendo a la población tener un mayor acceso a la información en salud, sus deberes y derechos en salud, 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Desarrollo social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5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07814" y="1795583"/>
            <a:ext cx="109366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 smtClean="0">
                <a:latin typeface="Calibri"/>
                <a:cs typeface="Calibri"/>
              </a:rPr>
              <a:t>La </a:t>
            </a:r>
            <a:r>
              <a:rPr lang="es-ES" sz="3200" dirty="0" err="1">
                <a:latin typeface="Calibri"/>
                <a:cs typeface="Calibri"/>
              </a:rPr>
              <a:t>telesalud</a:t>
            </a:r>
            <a:r>
              <a:rPr lang="es-ES" sz="3200" dirty="0">
                <a:latin typeface="Calibri"/>
                <a:cs typeface="Calibri"/>
              </a:rPr>
              <a:t> comprende la </a:t>
            </a:r>
            <a:r>
              <a:rPr lang="es-ES" sz="3200" dirty="0" smtClean="0">
                <a:latin typeface="Calibri"/>
                <a:cs typeface="Calibri"/>
              </a:rPr>
              <a:t>supervisión, </a:t>
            </a:r>
            <a:r>
              <a:rPr lang="es-ES" sz="3200" dirty="0">
                <a:latin typeface="Calibri"/>
                <a:cs typeface="Calibri"/>
              </a:rPr>
              <a:t>la </a:t>
            </a:r>
            <a:r>
              <a:rPr lang="es-ES" sz="3200" dirty="0" smtClean="0">
                <a:latin typeface="Calibri"/>
                <a:cs typeface="Calibri"/>
              </a:rPr>
              <a:t>promoción </a:t>
            </a:r>
            <a:r>
              <a:rPr lang="es-ES" sz="3200" dirty="0">
                <a:latin typeface="Calibri"/>
                <a:cs typeface="Calibri"/>
              </a:rPr>
              <a:t>de la salud y las funciones de salud </a:t>
            </a:r>
            <a:r>
              <a:rPr lang="es-ES" sz="3200" dirty="0" smtClean="0">
                <a:latin typeface="Calibri"/>
                <a:cs typeface="Calibri"/>
              </a:rPr>
              <a:t>pública. </a:t>
            </a:r>
            <a:r>
              <a:rPr lang="es-ES" sz="3200" dirty="0">
                <a:latin typeface="Calibri"/>
                <a:cs typeface="Calibri"/>
              </a:rPr>
              <a:t>Su </a:t>
            </a:r>
            <a:r>
              <a:rPr lang="es-ES" sz="3200" dirty="0" smtClean="0">
                <a:latin typeface="Calibri"/>
                <a:cs typeface="Calibri"/>
              </a:rPr>
              <a:t>definición </a:t>
            </a:r>
            <a:r>
              <a:rPr lang="es-ES" sz="3200" dirty="0">
                <a:latin typeface="Calibri"/>
                <a:cs typeface="Calibri"/>
              </a:rPr>
              <a:t>es </a:t>
            </a:r>
            <a:r>
              <a:rPr lang="es-ES" sz="3200" dirty="0" smtClean="0">
                <a:latin typeface="Calibri"/>
                <a:cs typeface="Calibri"/>
              </a:rPr>
              <a:t>más </a:t>
            </a:r>
            <a:r>
              <a:rPr lang="es-ES" sz="3200" dirty="0">
                <a:latin typeface="Calibri"/>
                <a:cs typeface="Calibri"/>
              </a:rPr>
              <a:t>amplia que la de telemedicina, pues incluye la </a:t>
            </a:r>
            <a:r>
              <a:rPr lang="es-ES" sz="3200" dirty="0" smtClean="0">
                <a:latin typeface="Calibri"/>
                <a:cs typeface="Calibri"/>
              </a:rPr>
              <a:t>utilización </a:t>
            </a:r>
            <a:r>
              <a:rPr lang="es-ES" sz="3200" dirty="0">
                <a:latin typeface="Calibri"/>
                <a:cs typeface="Calibri"/>
              </a:rPr>
              <a:t>de </a:t>
            </a:r>
            <a:r>
              <a:rPr lang="es-ES" sz="3200" dirty="0" smtClean="0">
                <a:latin typeface="Calibri"/>
                <a:cs typeface="Calibri"/>
              </a:rPr>
              <a:t>las TIC en </a:t>
            </a:r>
            <a:r>
              <a:rPr lang="es-ES" sz="3200" dirty="0">
                <a:latin typeface="Calibri"/>
                <a:cs typeface="Calibri"/>
              </a:rPr>
              <a:t>pro de la </a:t>
            </a:r>
            <a:r>
              <a:rPr lang="es-ES" sz="3200" dirty="0" smtClean="0">
                <a:latin typeface="Calibri"/>
                <a:cs typeface="Calibri"/>
              </a:rPr>
              <a:t>gestión, </a:t>
            </a:r>
            <a:r>
              <a:rPr lang="es-ES" sz="3200" dirty="0">
                <a:latin typeface="Calibri"/>
                <a:cs typeface="Calibri"/>
              </a:rPr>
              <a:t>la </a:t>
            </a:r>
            <a:r>
              <a:rPr lang="es-ES" sz="3200" dirty="0" smtClean="0">
                <a:latin typeface="Calibri"/>
                <a:cs typeface="Calibri"/>
              </a:rPr>
              <a:t>supervisión, </a:t>
            </a:r>
            <a:r>
              <a:rPr lang="es-ES" sz="3200" dirty="0">
                <a:latin typeface="Calibri"/>
                <a:cs typeface="Calibri"/>
              </a:rPr>
              <a:t>la literatura y el acceso a los conocimientos </a:t>
            </a:r>
            <a:r>
              <a:rPr lang="es-ES" sz="3200" dirty="0" smtClean="0">
                <a:latin typeface="Calibri"/>
                <a:cs typeface="Calibri"/>
              </a:rPr>
              <a:t>médicos.</a:t>
            </a:r>
            <a:endParaRPr lang="es-ES" sz="3200" dirty="0">
              <a:latin typeface="Calibri"/>
              <a:cs typeface="Calibri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342596" y="731351"/>
            <a:ext cx="5094548" cy="738660"/>
          </a:xfrm>
          <a:prstGeom prst="rect">
            <a:avLst/>
          </a:prstGeom>
          <a:noFill/>
          <a:ln>
            <a:noFill/>
          </a:ln>
        </p:spPr>
        <p:txBody>
          <a:bodyPr wrap="none" lIns="121917" tIns="60958" rIns="121917" bIns="60958">
            <a:spAutoFit/>
          </a:bodyPr>
          <a:lstStyle>
            <a:defPPr>
              <a:defRPr lang="en-US"/>
            </a:defPPr>
            <a:lvl1pPr algn="ctr">
              <a:defRPr sz="3000" b="1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defRPr>
            </a:lvl1pPr>
            <a:lvl2pPr marL="742950" indent="-285750" algn="ctr">
              <a:defRPr>
                <a:latin typeface="Frutiger 55 Roman"/>
                <a:cs typeface="Arial" pitchFamily="34" charset="0"/>
              </a:defRPr>
            </a:lvl2pPr>
            <a:lvl3pPr marL="1143000" indent="-228600" algn="ctr">
              <a:defRPr>
                <a:latin typeface="Frutiger 55 Roman"/>
                <a:cs typeface="Arial" pitchFamily="34" charset="0"/>
              </a:defRPr>
            </a:lvl3pPr>
            <a:lvl4pPr marL="1600200" indent="-228600" algn="ctr">
              <a:defRPr>
                <a:latin typeface="Frutiger 55 Roman"/>
                <a:cs typeface="Arial" pitchFamily="34" charset="0"/>
              </a:defRPr>
            </a:lvl4pPr>
            <a:lvl5pPr marL="2057400" indent="-228600" algn="ctr">
              <a:defRPr>
                <a:latin typeface="Frutiger 55 Roman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9pPr>
          </a:lstStyle>
          <a:p>
            <a:r>
              <a:rPr lang="es-ES" sz="4000" dirty="0">
                <a:latin typeface="Cambria"/>
                <a:cs typeface="Cambria"/>
              </a:rPr>
              <a:t>¿Qué es la </a:t>
            </a:r>
            <a:r>
              <a:rPr lang="es-ES" sz="4000" dirty="0" err="1" smtClean="0">
                <a:latin typeface="Cambria"/>
                <a:cs typeface="Cambria"/>
              </a:rPr>
              <a:t>telesalud</a:t>
            </a:r>
            <a:r>
              <a:rPr lang="es-ES" sz="4000" dirty="0" smtClean="0">
                <a:latin typeface="Cambria"/>
                <a:cs typeface="Cambria"/>
              </a:rPr>
              <a:t>?</a:t>
            </a:r>
            <a:endParaRPr lang="es-ES" sz="4000" dirty="0">
              <a:latin typeface="Cambria"/>
              <a:cs typeface="Cambria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60607" y="6101647"/>
            <a:ext cx="11116063" cy="53348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1300" dirty="0" err="1">
                <a:latin typeface="Calibri"/>
                <a:cs typeface="Calibri"/>
              </a:rPr>
              <a:t>Fuente</a:t>
            </a:r>
            <a:r>
              <a:rPr lang="en-US" sz="1300" dirty="0">
                <a:latin typeface="Calibri"/>
                <a:cs typeface="Calibri"/>
              </a:rPr>
              <a:t>: WHO. A health telematics policy in support of WHO’s Health-For-All strategy for global health development: report of the WHO group consultation on health telematics, 11–16 December, Geneva, 1997. Geneva, World Health Organization, 1998.</a:t>
            </a:r>
          </a:p>
        </p:txBody>
      </p:sp>
    </p:spTree>
    <p:extLst>
      <p:ext uri="{BB962C8B-B14F-4D97-AF65-F5344CB8AC3E}">
        <p14:creationId xmlns:p14="http://schemas.microsoft.com/office/powerpoint/2010/main" val="104435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86780" cy="6858000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>
            <a:off x="2803010" y="6026722"/>
            <a:ext cx="6580759" cy="703236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13" name="Google Shape;613;p65"/>
          <p:cNvSpPr/>
          <p:nvPr/>
        </p:nvSpPr>
        <p:spPr>
          <a:xfrm>
            <a:off x="7924800" y="0"/>
            <a:ext cx="4301887" cy="521526"/>
          </a:xfrm>
          <a:custGeom>
            <a:avLst/>
            <a:gdLst/>
            <a:ahLst/>
            <a:cxnLst/>
            <a:rect l="l" t="t" r="r" b="b"/>
            <a:pathLst>
              <a:path w="6016625" h="521526" extrusionOk="0">
                <a:moveTo>
                  <a:pt x="0" y="0"/>
                </a:moveTo>
                <a:lnTo>
                  <a:pt x="6016625" y="0"/>
                </a:lnTo>
                <a:lnTo>
                  <a:pt x="6016625" y="521526"/>
                </a:lnTo>
                <a:lnTo>
                  <a:pt x="256032" y="521526"/>
                </a:lnTo>
                <a:lnTo>
                  <a:pt x="0" y="0"/>
                </a:lnTo>
                <a:close/>
              </a:path>
            </a:pathLst>
          </a:custGeom>
          <a:solidFill>
            <a:srgbClr val="33AF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92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4" name="Google Shape;614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238" y="95250"/>
            <a:ext cx="1800225" cy="36353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547;p62"/>
          <p:cNvSpPr/>
          <p:nvPr/>
        </p:nvSpPr>
        <p:spPr>
          <a:xfrm>
            <a:off x="8302797" y="29925"/>
            <a:ext cx="379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6" name="Marcador de contenido 3">
            <a:extLst>
              <a:ext uri="{FF2B5EF4-FFF2-40B4-BE49-F238E27FC236}">
                <a16:creationId xmlns="" xmlns:a16="http://schemas.microsoft.com/office/drawing/2014/main" id="{9312BCE2-EE66-4DDA-A70A-FA9473B1DCBA}"/>
              </a:ext>
            </a:extLst>
          </p:cNvPr>
          <p:cNvGraphicFramePr>
            <a:graphicFrameLocks/>
          </p:cNvGraphicFramePr>
          <p:nvPr/>
        </p:nvGraphicFramePr>
        <p:xfrm>
          <a:off x="623392" y="1498206"/>
          <a:ext cx="10972800" cy="4656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566" y="2717529"/>
            <a:ext cx="2677920" cy="1679124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4809631" y="1517911"/>
            <a:ext cx="2600322" cy="872363"/>
            <a:chOff x="2858861" y="1142608"/>
            <a:chExt cx="2600322" cy="958024"/>
          </a:xfr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8100000" scaled="1"/>
            <a:tileRect/>
          </a:gradFill>
        </p:grpSpPr>
        <p:sp>
          <p:nvSpPr>
            <p:cNvPr id="12" name="Rectángulo redondeado 11">
              <a:hlinkClick r:id="rId11" action="ppaction://hlinksldjump"/>
            </p:cNvPr>
            <p:cNvSpPr/>
            <p:nvPr/>
          </p:nvSpPr>
          <p:spPr>
            <a:xfrm>
              <a:off x="2858861" y="1142608"/>
              <a:ext cx="2600322" cy="958024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ángulo 12"/>
            <p:cNvSpPr/>
            <p:nvPr/>
          </p:nvSpPr>
          <p:spPr>
            <a:xfrm>
              <a:off x="2905628" y="1189375"/>
              <a:ext cx="2506788" cy="8644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E" sz="2400" b="1" kern="1200" dirty="0">
                  <a:latin typeface="Roboto"/>
                </a:rPr>
                <a:t>Seguridad 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4856398" y="5069347"/>
            <a:ext cx="2574279" cy="958024"/>
            <a:chOff x="5770025" y="2313202"/>
            <a:chExt cx="2574279" cy="958024"/>
          </a:xfr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8100000" scaled="1"/>
            <a:tileRect/>
          </a:gradFill>
        </p:grpSpPr>
        <p:sp>
          <p:nvSpPr>
            <p:cNvPr id="15" name="Rectángulo redondeado 14">
              <a:hlinkClick r:id="" action="ppaction://noaction"/>
            </p:cNvPr>
            <p:cNvSpPr/>
            <p:nvPr/>
          </p:nvSpPr>
          <p:spPr>
            <a:xfrm>
              <a:off x="5770025" y="2313202"/>
              <a:ext cx="2574279" cy="958024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3">
                <a:hueOff val="903533"/>
                <a:satOff val="33333"/>
                <a:lumOff val="-49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ángulo 15"/>
            <p:cNvSpPr/>
            <p:nvPr/>
          </p:nvSpPr>
          <p:spPr>
            <a:xfrm>
              <a:off x="5816792" y="2359969"/>
              <a:ext cx="2480745" cy="8644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E" sz="2000" b="1" kern="1200" dirty="0">
                  <a:latin typeface="Roboto"/>
                </a:rPr>
                <a:t>Interoperabilidad</a:t>
              </a:r>
            </a:p>
          </p:txBody>
        </p:sp>
      </p:grpSp>
      <p:sp>
        <p:nvSpPr>
          <p:cNvPr id="17" name="Rectángulo 16"/>
          <p:cNvSpPr/>
          <p:nvPr/>
        </p:nvSpPr>
        <p:spPr>
          <a:xfrm>
            <a:off x="249238" y="720911"/>
            <a:ext cx="11581310" cy="5355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3200" b="1" dirty="0">
                <a:ln w="13462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Componentes para implementación de </a:t>
            </a:r>
            <a:r>
              <a:rPr lang="es-ES" sz="3200" b="1" dirty="0" err="1">
                <a:ln w="13462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Telesalud</a:t>
            </a:r>
            <a:endParaRPr lang="es-ES" sz="3200" b="1" dirty="0">
              <a:ln w="13462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90883" y="4873558"/>
            <a:ext cx="2333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IPRESS CONSULTANTE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9402819" y="4721710"/>
            <a:ext cx="2113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IPRESS CONSULTOR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3024727" y="6174469"/>
            <a:ext cx="5242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>
                <a:solidFill>
                  <a:schemeClr val="bg1"/>
                </a:solidFill>
                <a:latin typeface="Arial Narrow" panose="020B0606020202030204" pitchFamily="34" charset="0"/>
              </a:rPr>
              <a:t>PARTE DE LA TRANSFORMACIÓN DIGITAL EN SALUD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5396" y="3114566"/>
            <a:ext cx="2484818" cy="139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3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805" y="3462922"/>
            <a:ext cx="2562835" cy="1135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41" y="3392232"/>
            <a:ext cx="1813056" cy="1318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9359" y="3391066"/>
            <a:ext cx="1916645" cy="1319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 descr="Screen Shot 2013-09-25 at 18.48.39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662" y="3449461"/>
            <a:ext cx="1813057" cy="1165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916" y="3479805"/>
            <a:ext cx="1813056" cy="123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 descr="http://heronetworkllc.files.wordpress.com/2013/03/mhealth.png?w=69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794" y="3508066"/>
            <a:ext cx="1308477" cy="110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38519" y="1783664"/>
            <a:ext cx="11094512" cy="110799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>
            <a:defPPr>
              <a:defRPr lang="es-ES"/>
            </a:defPPr>
            <a:lvl1pPr>
              <a:defRPr sz="2000"/>
            </a:lvl1pPr>
          </a:lstStyle>
          <a:p>
            <a:r>
              <a:rPr lang="es-VE" sz="3200" dirty="0">
                <a:latin typeface="Calibri"/>
                <a:cs typeface="Calibri"/>
              </a:rPr>
              <a:t>“El uso de las Tecnologías de Información y Comunicación (TIC) para brindar atención médica a distancia”.</a:t>
            </a:r>
            <a:endParaRPr lang="es-ES" sz="3200" dirty="0">
              <a:latin typeface="Calibri"/>
              <a:cs typeface="Calibri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891752" y="731351"/>
            <a:ext cx="5996237" cy="738660"/>
          </a:xfrm>
          <a:prstGeom prst="rect">
            <a:avLst/>
          </a:prstGeom>
          <a:noFill/>
          <a:ln>
            <a:noFill/>
          </a:ln>
        </p:spPr>
        <p:txBody>
          <a:bodyPr wrap="none" lIns="121917" tIns="60958" rIns="121917" bIns="60958">
            <a:spAutoFit/>
          </a:bodyPr>
          <a:lstStyle>
            <a:defPPr>
              <a:defRPr lang="en-US"/>
            </a:defPPr>
            <a:lvl1pPr algn="ctr">
              <a:defRPr sz="3000" b="1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defRPr>
            </a:lvl1pPr>
            <a:lvl2pPr marL="742950" indent="-285750" algn="ctr">
              <a:defRPr>
                <a:latin typeface="Frutiger 55 Roman"/>
                <a:cs typeface="Arial" pitchFamily="34" charset="0"/>
              </a:defRPr>
            </a:lvl2pPr>
            <a:lvl3pPr marL="1143000" indent="-228600" algn="ctr">
              <a:defRPr>
                <a:latin typeface="Frutiger 55 Roman"/>
                <a:cs typeface="Arial" pitchFamily="34" charset="0"/>
              </a:defRPr>
            </a:lvl3pPr>
            <a:lvl4pPr marL="1600200" indent="-228600" algn="ctr">
              <a:defRPr>
                <a:latin typeface="Frutiger 55 Roman"/>
                <a:cs typeface="Arial" pitchFamily="34" charset="0"/>
              </a:defRPr>
            </a:lvl4pPr>
            <a:lvl5pPr marL="2057400" indent="-228600" algn="ctr">
              <a:defRPr>
                <a:latin typeface="Frutiger 55 Roman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9pPr>
          </a:lstStyle>
          <a:p>
            <a:r>
              <a:rPr lang="es-ES" sz="4000" dirty="0">
                <a:latin typeface="Cambria"/>
                <a:cs typeface="Cambria"/>
              </a:rPr>
              <a:t>¿Qué es la </a:t>
            </a:r>
            <a:r>
              <a:rPr lang="es-ES" sz="4000" dirty="0" smtClean="0">
                <a:latin typeface="Cambria"/>
                <a:cs typeface="Cambria"/>
              </a:rPr>
              <a:t>telemedicina</a:t>
            </a:r>
            <a:r>
              <a:rPr lang="es-ES" sz="4000" dirty="0">
                <a:latin typeface="Cambria"/>
                <a:cs typeface="Cambria"/>
              </a:rPr>
              <a:t>?</a:t>
            </a:r>
          </a:p>
        </p:txBody>
      </p:sp>
      <p:cxnSp>
        <p:nvCxnSpPr>
          <p:cNvPr id="4" name="Conector recto de flecha 3"/>
          <p:cNvCxnSpPr/>
          <p:nvPr/>
        </p:nvCxnSpPr>
        <p:spPr>
          <a:xfrm>
            <a:off x="527381" y="5191114"/>
            <a:ext cx="11041227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4632554" y="4960236"/>
            <a:ext cx="2381866" cy="400105"/>
          </a:xfrm>
          <a:prstGeom prst="rect">
            <a:avLst/>
          </a:prstGeom>
          <a:solidFill>
            <a:srgbClr val="FFFFFF"/>
          </a:solidFill>
        </p:spPr>
        <p:txBody>
          <a:bodyPr wrap="none" lIns="121917" tIns="60958" rIns="121917" bIns="60958" rtlCol="0">
            <a:spAutoFit/>
          </a:bodyPr>
          <a:lstStyle/>
          <a:p>
            <a:r>
              <a:rPr lang="es-ES" dirty="0" smtClean="0">
                <a:latin typeface="Calibri"/>
                <a:cs typeface="Calibri"/>
              </a:rPr>
              <a:t>Múltiples modalidades</a:t>
            </a:r>
            <a:endParaRPr lang="es-ES" dirty="0">
              <a:latin typeface="Calibri"/>
              <a:cs typeface="Calibri"/>
            </a:endParaRPr>
          </a:p>
        </p:txBody>
      </p:sp>
      <p:sp>
        <p:nvSpPr>
          <p:cNvPr id="13" name="Foliennummernplatzhalter 4"/>
          <p:cNvSpPr txBox="1">
            <a:spLocks/>
          </p:cNvSpPr>
          <p:nvPr/>
        </p:nvSpPr>
        <p:spPr>
          <a:xfrm>
            <a:off x="11377719" y="6405331"/>
            <a:ext cx="576064" cy="382765"/>
          </a:xfrm>
          <a:prstGeom prst="rect">
            <a:avLst/>
          </a:prstGeom>
        </p:spPr>
        <p:txBody>
          <a:bodyPr lIns="121917" tIns="60958" rIns="121917" bIns="60958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Frutiger 55 Roman" charset="0"/>
                <a:ea typeface="ＭＳ Ｐゴシック" charset="-128"/>
                <a:cs typeface="+mn-cs"/>
              </a:defRPr>
            </a:lvl9pPr>
          </a:lstStyle>
          <a:p>
            <a:fld id="{9F8E3E85-A5F1-45AC-BC8E-CB7307177C38}" type="slidenum">
              <a:rPr lang="de-CH" sz="160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pPr/>
              <a:t>83</a:t>
            </a:fld>
            <a:endParaRPr lang="de-CH" sz="1600" dirty="0">
              <a:solidFill>
                <a:schemeClr val="bg1">
                  <a:lumMod val="6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49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52492"/>
          </a:xfrm>
          <a:prstGeom prst="rect">
            <a:avLst/>
          </a:prstGeom>
        </p:spPr>
      </p:pic>
      <p:sp>
        <p:nvSpPr>
          <p:cNvPr id="6" name="Heptágono 5"/>
          <p:cNvSpPr/>
          <p:nvPr/>
        </p:nvSpPr>
        <p:spPr>
          <a:xfrm>
            <a:off x="535460" y="1392214"/>
            <a:ext cx="571500" cy="485774"/>
          </a:xfrm>
          <a:prstGeom prst="heptagon">
            <a:avLst/>
          </a:prstGeom>
          <a:ln>
            <a:solidFill>
              <a:srgbClr val="28AAA7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3</a:t>
            </a:r>
          </a:p>
        </p:txBody>
      </p:sp>
      <p:pic>
        <p:nvPicPr>
          <p:cNvPr id="7" name="Imagen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762" y="1392214"/>
            <a:ext cx="10354963" cy="480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echa izquierda 4">
            <a:hlinkClick r:id="rId4" action="ppaction://hlinksldjump"/>
          </p:cNvPr>
          <p:cNvSpPr/>
          <p:nvPr/>
        </p:nvSpPr>
        <p:spPr>
          <a:xfrm>
            <a:off x="11150172" y="6194853"/>
            <a:ext cx="453081" cy="484632"/>
          </a:xfrm>
          <a:prstGeom prst="leftArrow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0019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4"/>
          <p:cNvSpPr txBox="1">
            <a:spLocks/>
          </p:cNvSpPr>
          <p:nvPr/>
        </p:nvSpPr>
        <p:spPr>
          <a:xfrm>
            <a:off x="493280" y="2322195"/>
            <a:ext cx="5157787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PE" sz="2600" dirty="0"/>
              <a:t>Proceso de enseñanza aprendizaje mediante el uso de las TIC, realizado por personal con las competencias necesarias, orientado a ampliar los conocimientos, habilidades, destrezas y aptitudes del personal de la salud.</a:t>
            </a:r>
          </a:p>
        </p:txBody>
      </p:sp>
      <p:sp>
        <p:nvSpPr>
          <p:cNvPr id="3" name="Marcador de contenido 6"/>
          <p:cNvSpPr txBox="1">
            <a:spLocks/>
          </p:cNvSpPr>
          <p:nvPr/>
        </p:nvSpPr>
        <p:spPr>
          <a:xfrm>
            <a:off x="6208781" y="2284394"/>
            <a:ext cx="5341068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PE" sz="2600" dirty="0"/>
              <a:t>Comunicación a distancia, mediante el uso de las TIC, que permite ampliar o precisar los conocimientos que se tienen sobre salud, y está dirigido a la población general o a un sector de ésta, para difundir estilos de vida saludable, el cuidado de su salud, familia y comunidad. </a:t>
            </a:r>
          </a:p>
          <a:p>
            <a:pPr marL="0" indent="0">
              <a:buNone/>
            </a:pPr>
            <a:endParaRPr lang="es-PE" sz="2400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1100185" y="1023720"/>
          <a:ext cx="4008411" cy="1079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4" name="CorelDRAW" r:id="rId3" imgW="2720551" imgH="725214" progId="CorelDraw.Graphic.17">
                  <p:embed/>
                </p:oleObj>
              </mc:Choice>
              <mc:Fallback>
                <p:oleObj name="CorelDRAW" r:id="rId3" imgW="2720551" imgH="725214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0185" y="1023720"/>
                        <a:ext cx="4008411" cy="10792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6860609" y="996288"/>
          <a:ext cx="3579378" cy="1037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5" name="CorelDRAW" r:id="rId5" imgW="2376114" imgH="706295" progId="CorelDraw.Graphic.17">
                  <p:embed/>
                </p:oleObj>
              </mc:Choice>
              <mc:Fallback>
                <p:oleObj name="CorelDRAW" r:id="rId5" imgW="2376114" imgH="706295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60609" y="996288"/>
                        <a:ext cx="3579378" cy="1037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1427D88-45DE-47E8-9CD0-CF238E8D1901}"/>
              </a:ext>
            </a:extLst>
          </p:cNvPr>
          <p:cNvSpPr txBox="1"/>
          <p:nvPr/>
        </p:nvSpPr>
        <p:spPr>
          <a:xfrm>
            <a:off x="794192" y="5822003"/>
            <a:ext cx="1027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00" dirty="0"/>
              <a:t>Fuente: </a:t>
            </a:r>
            <a:r>
              <a:rPr lang="es-ES" sz="1000" dirty="0"/>
              <a:t>Reglamento de la Ley </a:t>
            </a:r>
            <a:r>
              <a:rPr lang="es-ES" sz="1000" dirty="0" err="1"/>
              <a:t>N°</a:t>
            </a:r>
            <a:r>
              <a:rPr lang="es-ES" sz="1000" dirty="0"/>
              <a:t> 30421, Ley Marco de Telesalud modificada con el Decreto Legislativo </a:t>
            </a:r>
            <a:r>
              <a:rPr lang="es-ES" sz="1000" dirty="0" err="1"/>
              <a:t>Nº</a:t>
            </a:r>
            <a:r>
              <a:rPr lang="es-ES" sz="1000" dirty="0"/>
              <a:t> 1303, Decreto Legislativo que optimiza procesos vinculados a Telesalud</a:t>
            </a:r>
          </a:p>
          <a:p>
            <a:r>
              <a:rPr lang="es-P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225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1340817" y="1891437"/>
          <a:ext cx="9562385" cy="2574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6" name="CorelDRAW" r:id="rId3" imgW="2720551" imgH="725214" progId="CorelDraw.Graphic.17">
                  <p:embed/>
                </p:oleObj>
              </mc:Choice>
              <mc:Fallback>
                <p:oleObj name="CorelDRAW" r:id="rId3" imgW="2720551" imgH="725214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40817" y="1891437"/>
                        <a:ext cx="9562385" cy="2574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11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479"/>
          <a:stretch/>
        </p:blipFill>
        <p:spPr>
          <a:xfrm>
            <a:off x="995875" y="547168"/>
            <a:ext cx="10443270" cy="482063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4B3DC12-8076-41F9-960A-0FF5F7509CA7}"/>
              </a:ext>
            </a:extLst>
          </p:cNvPr>
          <p:cNvSpPr txBox="1"/>
          <p:nvPr/>
        </p:nvSpPr>
        <p:spPr>
          <a:xfrm>
            <a:off x="1127464" y="5367805"/>
            <a:ext cx="29917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00" dirty="0"/>
              <a:t>Fuente: Elaboración propia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5470B8E-A9A0-4B6F-B1B8-AACCD9A22E78}"/>
              </a:ext>
            </a:extLst>
          </p:cNvPr>
          <p:cNvSpPr/>
          <p:nvPr/>
        </p:nvSpPr>
        <p:spPr>
          <a:xfrm>
            <a:off x="2222709" y="5556948"/>
            <a:ext cx="3054276" cy="102170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marL="0" marR="0" lvl="0" indent="0" algn="ctr" defTabSz="6667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telecapacitaciones@minsa.gob.pe</a:t>
            </a:r>
            <a:endParaRPr kumimoji="0" lang="es-PE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3C328C23-4856-441D-AEF3-01CF9DA21012}"/>
              </a:ext>
            </a:extLst>
          </p:cNvPr>
          <p:cNvGrpSpPr/>
          <p:nvPr/>
        </p:nvGrpSpPr>
        <p:grpSpPr>
          <a:xfrm>
            <a:off x="6799785" y="5685017"/>
            <a:ext cx="2228806" cy="765563"/>
            <a:chOff x="1221219" y="1960327"/>
            <a:chExt cx="2228806" cy="765563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xmlns="" id="{FE847834-08A9-409F-9A26-F68033445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1219" y="1960327"/>
              <a:ext cx="2228806" cy="765563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xmlns="" id="{0C3CCD6E-9D8C-4E4B-B1BA-5696A5A45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0353" y="2170312"/>
              <a:ext cx="359695" cy="3353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494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2617976" y="2189819"/>
          <a:ext cx="6956048" cy="2016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0" name="CorelDRAW" r:id="rId3" imgW="2376114" imgH="706295" progId="CorelDraw.Graphic.17">
                  <p:embed/>
                </p:oleObj>
              </mc:Choice>
              <mc:Fallback>
                <p:oleObj name="CorelDRAW" r:id="rId3" imgW="2376114" imgH="706295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17976" y="2189819"/>
                        <a:ext cx="6956048" cy="20164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91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 txBox="1">
            <a:spLocks/>
          </p:cNvSpPr>
          <p:nvPr/>
        </p:nvSpPr>
        <p:spPr>
          <a:xfrm>
            <a:off x="838200" y="623273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TELEIEC: PRINCIPALES OBJETIVOS</a:t>
            </a:r>
            <a:endParaRPr lang="es-PE" sz="4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Marcador de contenido 3"/>
          <p:cNvSpPr txBox="1">
            <a:spLocks/>
          </p:cNvSpPr>
          <p:nvPr/>
        </p:nvSpPr>
        <p:spPr>
          <a:xfrm>
            <a:off x="1101820" y="1704513"/>
            <a:ext cx="10515600" cy="364872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/>
              <a:t>Establecer un vínculo de relación entre el Ministerio de Salud y la población de zonas alejadas.</a:t>
            </a:r>
          </a:p>
          <a:p>
            <a:r>
              <a:rPr lang="es-PE" dirty="0"/>
              <a:t>Contribuir a la mejora de la salud de la población, empleando las TELEIEC para informar, promover la salud y prevenir las enfermedades.</a:t>
            </a:r>
          </a:p>
          <a:p>
            <a:r>
              <a:rPr lang="es-PE" dirty="0"/>
              <a:t>Fomentar el autocuidado en la población.</a:t>
            </a:r>
          </a:p>
          <a:p>
            <a:r>
              <a:rPr lang="es-PE" dirty="0"/>
              <a:t>Empoderar al poblador a participar en la toma de decisiones para recuperar su estado de salud.</a:t>
            </a:r>
          </a:p>
          <a:p>
            <a:pPr marL="0" indent="0">
              <a:buNone/>
            </a:pPr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3259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96819"/>
            <a:ext cx="12192000" cy="6858000"/>
          </a:xfrm>
          <a:prstGeom prst="rect">
            <a:avLst/>
          </a:prstGeom>
        </p:spPr>
      </p:pic>
      <p:sp>
        <p:nvSpPr>
          <p:cNvPr id="3" name="Marcador de texto 2"/>
          <p:cNvSpPr txBox="1">
            <a:spLocks/>
          </p:cNvSpPr>
          <p:nvPr/>
        </p:nvSpPr>
        <p:spPr>
          <a:xfrm>
            <a:off x="290448" y="4593521"/>
            <a:ext cx="11263256" cy="2194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 smtClean="0"/>
              <a:t>90 % DE FAMILIAS TIENEN CELULAR                  “</a:t>
            </a:r>
          </a:p>
          <a:p>
            <a:r>
              <a:rPr lang="es-PE" dirty="0" smtClean="0"/>
              <a:t>79 % TIENEN INTERNET</a:t>
            </a:r>
          </a:p>
          <a:p>
            <a:r>
              <a:rPr lang="es-PE" dirty="0" smtClean="0"/>
              <a:t>90 % RECOGEN INFORMACIÓN</a:t>
            </a:r>
          </a:p>
          <a:p>
            <a:r>
              <a:rPr lang="es-PE" dirty="0" smtClean="0"/>
              <a:t>59 % ENTRETENIMIENTO</a:t>
            </a:r>
          </a:p>
          <a:p>
            <a:r>
              <a:rPr lang="es-PE" dirty="0" smtClean="0"/>
              <a:t>“CIUDADANOS DIGITALES”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8705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142"/>
          <a:stretch/>
        </p:blipFill>
        <p:spPr>
          <a:xfrm>
            <a:off x="795535" y="874228"/>
            <a:ext cx="10908785" cy="450564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71FD1584-E501-4B51-B5F1-EF2A5AFA8065}"/>
              </a:ext>
            </a:extLst>
          </p:cNvPr>
          <p:cNvSpPr txBox="1"/>
          <p:nvPr/>
        </p:nvSpPr>
        <p:spPr>
          <a:xfrm>
            <a:off x="1127464" y="5367805"/>
            <a:ext cx="29917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00" dirty="0"/>
              <a:t>Fuente: Elaboración propia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53239103-8F9C-4A85-8D93-40A25609CE04}"/>
              </a:ext>
            </a:extLst>
          </p:cNvPr>
          <p:cNvSpPr/>
          <p:nvPr/>
        </p:nvSpPr>
        <p:spPr>
          <a:xfrm>
            <a:off x="2222709" y="5556948"/>
            <a:ext cx="3054276" cy="102170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57150" tIns="28575" rIns="57150" bIns="28575" numCol="1" spcCol="1270" anchor="ctr" anchorCtr="0">
            <a:noAutofit/>
          </a:bodyPr>
          <a:lstStyle/>
          <a:p>
            <a:pPr marL="0" marR="0" lvl="0" indent="0" algn="ctr" defTabSz="6667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telecapacitaciones@minsa.gob.pe</a:t>
            </a:r>
            <a:endParaRPr kumimoji="0" lang="es-PE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DE675923-02A7-413A-8E7B-2D97C7A5AA07}"/>
              </a:ext>
            </a:extLst>
          </p:cNvPr>
          <p:cNvGrpSpPr/>
          <p:nvPr/>
        </p:nvGrpSpPr>
        <p:grpSpPr>
          <a:xfrm>
            <a:off x="6799785" y="5685017"/>
            <a:ext cx="2228806" cy="765563"/>
            <a:chOff x="1221219" y="1960327"/>
            <a:chExt cx="2228806" cy="765563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xmlns="" id="{C50C2BF3-2064-4F26-BBBB-395AD8A77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1219" y="1960327"/>
              <a:ext cx="2228806" cy="765563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xmlns="" id="{00B373D1-792A-4B71-9C8C-C4FD76BCD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0353" y="2170312"/>
              <a:ext cx="359695" cy="3353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539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 t="533"/>
          <a:stretch/>
        </p:blipFill>
        <p:spPr>
          <a:xfrm>
            <a:off x="-1" y="0"/>
            <a:ext cx="12217287" cy="6858000"/>
          </a:xfrm>
          <a:prstGeom prst="rect">
            <a:avLst/>
          </a:prstGeom>
        </p:spPr>
      </p:pic>
      <p:graphicFrame>
        <p:nvGraphicFramePr>
          <p:cNvPr id="10" name="Tabla 9"/>
          <p:cNvGraphicFramePr>
            <a:graphicFrameLocks noGrp="1"/>
          </p:cNvGraphicFramePr>
          <p:nvPr>
            <p:extLst/>
          </p:nvPr>
        </p:nvGraphicFramePr>
        <p:xfrm>
          <a:off x="2245770" y="2210434"/>
          <a:ext cx="81280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PE" sz="3200" dirty="0">
                        <a:solidFill>
                          <a:schemeClr val="tx1"/>
                        </a:solidFill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2F0D5032-6DED-4C29-93A4-78347118E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08" t="22756" r="11269" b="14855"/>
          <a:stretch/>
        </p:blipFill>
        <p:spPr>
          <a:xfrm>
            <a:off x="25286" y="13127"/>
            <a:ext cx="12192000" cy="685095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082" y="13127"/>
            <a:ext cx="2150918" cy="48563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4" y="399947"/>
            <a:ext cx="2953033" cy="560196"/>
          </a:xfrm>
          <a:prstGeom prst="rect">
            <a:avLst/>
          </a:prstGeom>
        </p:spPr>
      </p:pic>
      <p:sp>
        <p:nvSpPr>
          <p:cNvPr id="6" name="Google Shape;241;p39"/>
          <p:cNvSpPr/>
          <p:nvPr/>
        </p:nvSpPr>
        <p:spPr>
          <a:xfrm>
            <a:off x="1657658" y="2351271"/>
            <a:ext cx="8062381" cy="15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sz="3200" b="1" dirty="0" smtClean="0">
                <a:solidFill>
                  <a:srgbClr val="009999"/>
                </a:solidFill>
              </a:rPr>
              <a:t>TELEMEDICINA EN LA REGION AREQUIPA</a:t>
            </a:r>
            <a:endParaRPr lang="fr-FR" sz="3200" b="1" dirty="0">
              <a:solidFill>
                <a:srgbClr val="009999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fr-FR" sz="3200" b="1" dirty="0">
              <a:solidFill>
                <a:srgbClr val="009999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fr-FR" sz="3200" b="1" dirty="0">
              <a:solidFill>
                <a:srgbClr val="009999"/>
              </a:solidFill>
            </a:endParaRPr>
          </a:p>
        </p:txBody>
      </p:sp>
      <p:sp>
        <p:nvSpPr>
          <p:cNvPr id="11" name="Google Shape;240;p39"/>
          <p:cNvSpPr/>
          <p:nvPr/>
        </p:nvSpPr>
        <p:spPr>
          <a:xfrm>
            <a:off x="1657657" y="3524926"/>
            <a:ext cx="6321098" cy="1158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s-PE" sz="2000" dirty="0" smtClean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ACUERDOS DE GESTIÓN</a:t>
            </a:r>
            <a:endParaRPr lang="es-PE" sz="2000" i="0" u="none" strike="noStrike" cap="none" dirty="0">
              <a:solidFill>
                <a:srgbClr val="00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s-PE" sz="2000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Dirección de Telemedicina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s-PE" sz="2000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Dirección General de Telesalud, Referencia y Urgencias</a:t>
            </a:r>
            <a:endParaRPr lang="es-PE" sz="2000" i="0" u="none" strike="noStrike" cap="none" dirty="0">
              <a:solidFill>
                <a:srgbClr val="00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2000" i="0" u="none" strike="noStrike" cap="none" dirty="0">
              <a:solidFill>
                <a:srgbClr val="00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057" y="757987"/>
            <a:ext cx="2269939" cy="81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2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41;p39"/>
          <p:cNvSpPr/>
          <p:nvPr/>
        </p:nvSpPr>
        <p:spPr>
          <a:xfrm>
            <a:off x="690265" y="1706135"/>
            <a:ext cx="4283128" cy="6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err="1" smtClean="0"/>
              <a:t>Fórmula</a:t>
            </a:r>
            <a:r>
              <a:rPr lang="fr-FR" dirty="0" smtClean="0"/>
              <a:t> = </a:t>
            </a:r>
            <a:r>
              <a:rPr lang="fr-FR" u="sng" dirty="0" smtClean="0"/>
              <a:t>IPRESS RENIPRE C_SERV</a:t>
            </a:r>
            <a:r>
              <a:rPr lang="fr-FR" dirty="0" smtClean="0"/>
              <a:t>  x 100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T_IPRESS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261925" y="354862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de desempeño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241;p39"/>
          <p:cNvSpPr/>
          <p:nvPr/>
        </p:nvSpPr>
        <p:spPr>
          <a:xfrm>
            <a:off x="602216" y="3226866"/>
            <a:ext cx="4151260" cy="926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err="1" smtClean="0"/>
              <a:t>Fórmula</a:t>
            </a:r>
            <a:r>
              <a:rPr lang="fr-FR" dirty="0" smtClean="0"/>
              <a:t> </a:t>
            </a:r>
            <a:r>
              <a:rPr lang="fr-FR" dirty="0"/>
              <a:t>= IPRESS &gt; 5 TLC (MES)  x 100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/>
              <a:t>IPRESS_REG_RENIPRESS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-1542040" y="1022573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GERESA/ DIRESAS/ DIRIS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241;p39"/>
          <p:cNvSpPr/>
          <p:nvPr/>
        </p:nvSpPr>
        <p:spPr>
          <a:xfrm>
            <a:off x="4750643" y="962194"/>
            <a:ext cx="5703683" cy="926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fr-FR" dirty="0" smtClean="0"/>
          </a:p>
        </p:txBody>
      </p:sp>
      <p:sp>
        <p:nvSpPr>
          <p:cNvPr id="13" name="Google Shape;241;p39"/>
          <p:cNvSpPr/>
          <p:nvPr/>
        </p:nvSpPr>
        <p:spPr>
          <a:xfrm>
            <a:off x="5443742" y="2339271"/>
            <a:ext cx="6249820" cy="3208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400" dirty="0" smtClean="0"/>
              <a:t>RED Arequipa-Caylloma                    = 30 IPRESS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400" dirty="0" smtClean="0"/>
              <a:t>RED Camaná-Caravelí                        = 10 IPRESS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400" dirty="0" smtClean="0"/>
              <a:t>RED Castilla-Condesuyos-La </a:t>
            </a:r>
            <a:r>
              <a:rPr lang="fr-FR" sz="2400" dirty="0" err="1" smtClean="0"/>
              <a:t>Unión</a:t>
            </a:r>
            <a:r>
              <a:rPr lang="fr-FR" sz="2400" dirty="0" smtClean="0"/>
              <a:t> = 10 IPRESS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400" dirty="0" smtClean="0"/>
              <a:t>RED Islay                                               = 10 IPRESS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fr-FR" sz="24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400" dirty="0" err="1" smtClean="0"/>
              <a:t>Incluir</a:t>
            </a:r>
            <a:r>
              <a:rPr lang="fr-FR" sz="2400" dirty="0" smtClean="0"/>
              <a:t> CSMC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  </a:t>
            </a:r>
          </a:p>
        </p:txBody>
      </p:sp>
      <p:sp>
        <p:nvSpPr>
          <p:cNvPr id="14" name="Google Shape;241;p39"/>
          <p:cNvSpPr/>
          <p:nvPr/>
        </p:nvSpPr>
        <p:spPr>
          <a:xfrm>
            <a:off x="7947" y="3267654"/>
            <a:ext cx="995383" cy="431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2.- </a:t>
            </a:r>
          </a:p>
        </p:txBody>
      </p:sp>
      <p:sp>
        <p:nvSpPr>
          <p:cNvPr id="16" name="Google Shape;241;p39"/>
          <p:cNvSpPr/>
          <p:nvPr/>
        </p:nvSpPr>
        <p:spPr>
          <a:xfrm>
            <a:off x="546756" y="5508907"/>
            <a:ext cx="9907570" cy="926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% de IPRESS </a:t>
            </a:r>
            <a:r>
              <a:rPr lang="fr-FR" dirty="0" err="1" smtClean="0"/>
              <a:t>registrados</a:t>
            </a:r>
            <a:r>
              <a:rPr lang="fr-FR" dirty="0" smtClean="0"/>
              <a:t> en RENIPRESS que </a:t>
            </a:r>
            <a:r>
              <a:rPr lang="fr-FR" dirty="0" err="1" smtClean="0"/>
              <a:t>cuentan</a:t>
            </a:r>
            <a:r>
              <a:rPr lang="fr-FR" dirty="0" smtClean="0"/>
              <a:t> con cartera de </a:t>
            </a:r>
            <a:r>
              <a:rPr lang="fr-FR" dirty="0" err="1" smtClean="0"/>
              <a:t>servicio</a:t>
            </a:r>
            <a:r>
              <a:rPr lang="fr-FR" dirty="0" smtClean="0"/>
              <a:t> de </a:t>
            </a:r>
            <a:r>
              <a:rPr lang="fr-FR" dirty="0" err="1" smtClean="0"/>
              <a:t>telemedicina</a:t>
            </a:r>
            <a:r>
              <a:rPr lang="fr-FR" dirty="0" smtClean="0"/>
              <a:t> = 20%</a:t>
            </a:r>
            <a:br>
              <a:rPr lang="fr-FR" dirty="0" smtClean="0"/>
            </a:br>
            <a:endParaRPr lang="fr-FR" dirty="0" smtClean="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      % </a:t>
            </a:r>
            <a:r>
              <a:rPr lang="fr-FR" dirty="0"/>
              <a:t>de </a:t>
            </a:r>
            <a:r>
              <a:rPr lang="fr-FR" dirty="0" err="1" smtClean="0"/>
              <a:t>Uso</a:t>
            </a:r>
            <a:r>
              <a:rPr lang="fr-FR" dirty="0" smtClean="0"/>
              <a:t> </a:t>
            </a:r>
            <a:r>
              <a:rPr lang="fr-FR" dirty="0" err="1" smtClean="0"/>
              <a:t>del</a:t>
            </a:r>
            <a:r>
              <a:rPr lang="fr-FR" dirty="0" smtClean="0"/>
              <a:t> </a:t>
            </a:r>
            <a:r>
              <a:rPr lang="fr-FR" dirty="0" err="1" smtClean="0"/>
              <a:t>servicio</a:t>
            </a:r>
            <a:r>
              <a:rPr lang="fr-FR" dirty="0" smtClean="0"/>
              <a:t> de </a:t>
            </a:r>
            <a:r>
              <a:rPr lang="fr-FR" dirty="0" err="1" smtClean="0"/>
              <a:t>Telemedicina</a:t>
            </a:r>
            <a:r>
              <a:rPr lang="fr-FR" dirty="0" smtClean="0"/>
              <a:t> </a:t>
            </a:r>
            <a:r>
              <a:rPr lang="fr-FR" dirty="0" err="1" smtClean="0"/>
              <a:t>por</a:t>
            </a:r>
            <a:r>
              <a:rPr lang="fr-FR" dirty="0" smtClean="0"/>
              <a:t> IPRESS</a:t>
            </a:r>
            <a:endParaRPr lang="fr-FR" dirty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8" name="Google Shape;241;p39"/>
          <p:cNvSpPr/>
          <p:nvPr/>
        </p:nvSpPr>
        <p:spPr>
          <a:xfrm>
            <a:off x="0" y="1772112"/>
            <a:ext cx="995383" cy="431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1.-</a:t>
            </a:r>
          </a:p>
        </p:txBody>
      </p:sp>
    </p:spTree>
    <p:extLst>
      <p:ext uri="{BB962C8B-B14F-4D97-AF65-F5344CB8AC3E}">
        <p14:creationId xmlns:p14="http://schemas.microsoft.com/office/powerpoint/2010/main" val="383816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261925" y="354862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de desempeño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-963968" y="1009231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IPRESS I Y II NIVEL CON P.A.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241;p39"/>
          <p:cNvSpPr/>
          <p:nvPr/>
        </p:nvSpPr>
        <p:spPr>
          <a:xfrm>
            <a:off x="0" y="1772112"/>
            <a:ext cx="7164489" cy="431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1.- Número de </a:t>
            </a:r>
            <a:r>
              <a:rPr lang="fr-FR" dirty="0" err="1" smtClean="0"/>
              <a:t>telenconsultas</a:t>
            </a:r>
            <a:r>
              <a:rPr lang="fr-FR" dirty="0" smtClean="0"/>
              <a:t> </a:t>
            </a:r>
            <a:r>
              <a:rPr lang="fr-FR" dirty="0" err="1" smtClean="0"/>
              <a:t>realizadas</a:t>
            </a:r>
            <a:r>
              <a:rPr lang="fr-FR" dirty="0" smtClean="0"/>
              <a:t> en el </a:t>
            </a:r>
            <a:r>
              <a:rPr lang="fr-FR" dirty="0" err="1" smtClean="0"/>
              <a:t>periodo</a:t>
            </a:r>
            <a:r>
              <a:rPr lang="fr-FR" dirty="0" smtClean="0"/>
              <a:t> a </a:t>
            </a:r>
            <a:r>
              <a:rPr lang="fr-FR" dirty="0" err="1" smtClean="0"/>
              <a:t>evaluar</a:t>
            </a:r>
            <a:endParaRPr lang="fr-FR" dirty="0" smtClean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 (no </a:t>
            </a:r>
            <a:r>
              <a:rPr lang="fr-FR" dirty="0" err="1" smtClean="0"/>
              <a:t>menor</a:t>
            </a:r>
            <a:r>
              <a:rPr lang="fr-FR" dirty="0" smtClean="0"/>
              <a:t> a 5 teleconsultas en </a:t>
            </a:r>
            <a:r>
              <a:rPr lang="fr-FR" dirty="0" err="1" smtClean="0"/>
              <a:t>promedio</a:t>
            </a:r>
            <a:r>
              <a:rPr lang="fr-FR" dirty="0" smtClean="0"/>
              <a:t> </a:t>
            </a:r>
            <a:r>
              <a:rPr lang="fr-FR" dirty="0" err="1" smtClean="0"/>
              <a:t>por</a:t>
            </a:r>
            <a:r>
              <a:rPr lang="fr-FR" dirty="0" smtClean="0"/>
              <a:t> mes)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-1333510" y="2504772"/>
            <a:ext cx="7926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Hospitales e Institutos.</a:t>
            </a:r>
            <a:endParaRPr lang="es-PE" sz="2400" b="1" dirty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Google Shape;241;p39"/>
          <p:cNvSpPr/>
          <p:nvPr/>
        </p:nvSpPr>
        <p:spPr>
          <a:xfrm>
            <a:off x="349131" y="3182718"/>
            <a:ext cx="7164489" cy="431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2.-  Número de teleconsultas </a:t>
            </a:r>
            <a:r>
              <a:rPr lang="fr-FR" dirty="0" err="1" smtClean="0"/>
              <a:t>como</a:t>
            </a:r>
            <a:r>
              <a:rPr lang="fr-FR" dirty="0" smtClean="0"/>
              <a:t> consultante en el </a:t>
            </a:r>
            <a:r>
              <a:rPr lang="fr-FR" dirty="0" err="1" smtClean="0"/>
              <a:t>periodo</a:t>
            </a:r>
            <a:r>
              <a:rPr lang="fr-FR" dirty="0" smtClean="0"/>
              <a:t> a </a:t>
            </a:r>
            <a:r>
              <a:rPr lang="fr-FR" dirty="0" err="1" smtClean="0"/>
              <a:t>evaluar</a:t>
            </a:r>
            <a:endParaRPr lang="fr-FR" dirty="0" smtClean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(no </a:t>
            </a:r>
            <a:r>
              <a:rPr lang="fr-FR" dirty="0" err="1"/>
              <a:t>menor</a:t>
            </a:r>
            <a:r>
              <a:rPr lang="fr-FR" dirty="0"/>
              <a:t> a 5 teleconsultas en </a:t>
            </a:r>
            <a:r>
              <a:rPr lang="fr-FR" dirty="0" err="1"/>
              <a:t>promedio</a:t>
            </a:r>
            <a:r>
              <a:rPr lang="fr-FR" dirty="0"/>
              <a:t> </a:t>
            </a:r>
            <a:r>
              <a:rPr lang="fr-FR" dirty="0" err="1"/>
              <a:t>por</a:t>
            </a:r>
            <a:r>
              <a:rPr lang="fr-FR" dirty="0"/>
              <a:t> mes)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. </a:t>
            </a:r>
          </a:p>
        </p:txBody>
      </p:sp>
      <p:sp>
        <p:nvSpPr>
          <p:cNvPr id="22" name="Google Shape;241;p39"/>
          <p:cNvSpPr/>
          <p:nvPr/>
        </p:nvSpPr>
        <p:spPr>
          <a:xfrm>
            <a:off x="187760" y="4138302"/>
            <a:ext cx="7266108" cy="948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/>
              <a:t>3</a:t>
            </a:r>
            <a:r>
              <a:rPr lang="fr-FR" dirty="0" smtClean="0"/>
              <a:t>.-  Número de </a:t>
            </a:r>
            <a:r>
              <a:rPr lang="fr-FR" dirty="0" err="1" smtClean="0"/>
              <a:t>teleconsultas</a:t>
            </a:r>
            <a:r>
              <a:rPr lang="fr-FR" dirty="0" smtClean="0"/>
              <a:t> </a:t>
            </a:r>
            <a:r>
              <a:rPr lang="fr-FR" dirty="0" err="1" smtClean="0"/>
              <a:t>como</a:t>
            </a:r>
            <a:r>
              <a:rPr lang="fr-FR" dirty="0" smtClean="0"/>
              <a:t> </a:t>
            </a:r>
            <a:r>
              <a:rPr lang="fr-FR" dirty="0" err="1" smtClean="0"/>
              <a:t>consultor</a:t>
            </a:r>
            <a:r>
              <a:rPr lang="fr-FR" dirty="0" smtClean="0"/>
              <a:t> en el </a:t>
            </a:r>
            <a:r>
              <a:rPr lang="fr-FR" dirty="0" err="1" smtClean="0"/>
              <a:t>periodo</a:t>
            </a:r>
            <a:r>
              <a:rPr lang="fr-FR" dirty="0" smtClean="0"/>
              <a:t> a </a:t>
            </a:r>
            <a:r>
              <a:rPr lang="fr-FR" dirty="0" err="1" smtClean="0"/>
              <a:t>evaluar</a:t>
            </a:r>
            <a:r>
              <a:rPr lang="fr-FR" dirty="0" smtClean="0"/>
              <a:t>. Opcional para </a:t>
            </a:r>
            <a:r>
              <a:rPr lang="fr-FR" dirty="0" err="1" smtClean="0"/>
              <a:t>Hospitales</a:t>
            </a:r>
            <a:r>
              <a:rPr lang="fr-FR" dirty="0" smtClean="0"/>
              <a:t> de </a:t>
            </a:r>
            <a:r>
              <a:rPr lang="fr-FR" dirty="0" err="1" smtClean="0"/>
              <a:t>Categoria</a:t>
            </a:r>
            <a:r>
              <a:rPr lang="fr-FR" dirty="0" smtClean="0"/>
              <a:t> II-1 y </a:t>
            </a:r>
            <a:r>
              <a:rPr lang="fr-FR" dirty="0"/>
              <a:t>II-E </a:t>
            </a:r>
            <a:endParaRPr lang="fr-FR" dirty="0" smtClean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dirty="0" smtClean="0"/>
              <a:t>(no </a:t>
            </a:r>
            <a:r>
              <a:rPr lang="fr-FR" dirty="0" err="1"/>
              <a:t>menor</a:t>
            </a:r>
            <a:r>
              <a:rPr lang="fr-FR" dirty="0"/>
              <a:t> a 5 teleconsultas en </a:t>
            </a:r>
            <a:r>
              <a:rPr lang="fr-FR" dirty="0" err="1"/>
              <a:t>promedio</a:t>
            </a:r>
            <a:r>
              <a:rPr lang="fr-FR" dirty="0"/>
              <a:t> </a:t>
            </a:r>
            <a:r>
              <a:rPr lang="fr-FR" dirty="0" err="1"/>
              <a:t>por</a:t>
            </a:r>
            <a:r>
              <a:rPr lang="fr-FR" dirty="0"/>
              <a:t> mes)</a:t>
            </a:r>
            <a:endParaRPr lang="fr-FR" dirty="0" smtClean="0"/>
          </a:p>
        </p:txBody>
      </p:sp>
      <p:sp>
        <p:nvSpPr>
          <p:cNvPr id="23" name="Google Shape;241;p39"/>
          <p:cNvSpPr/>
          <p:nvPr/>
        </p:nvSpPr>
        <p:spPr>
          <a:xfrm>
            <a:off x="500551" y="5130954"/>
            <a:ext cx="7266108" cy="116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15877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CORTO PLAZO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PE" dirty="0" smtClean="0"/>
              <a:t>IDENTIFICAR NECESIDADES</a:t>
            </a:r>
          </a:p>
          <a:p>
            <a:r>
              <a:rPr lang="es-PE" dirty="0" smtClean="0"/>
              <a:t>PROLONGACIÓN DEL ENVEJECIMIENTO</a:t>
            </a:r>
          </a:p>
          <a:p>
            <a:r>
              <a:rPr lang="es-PE" dirty="0" smtClean="0"/>
              <a:t>CRECIMIENTO DE LA URBANIZACIÓN</a:t>
            </a:r>
          </a:p>
          <a:p>
            <a:r>
              <a:rPr lang="es-PE" dirty="0" smtClean="0"/>
              <a:t>AUMENTO DE LA MIGRACIÓN</a:t>
            </a:r>
          </a:p>
          <a:p>
            <a:r>
              <a:rPr lang="es-PE" dirty="0" smtClean="0"/>
              <a:t>INCREMENTO DE LA DROGADICCIÓN</a:t>
            </a:r>
          </a:p>
          <a:p>
            <a:r>
              <a:rPr lang="es-PE" dirty="0" smtClean="0"/>
              <a:t>DESPOBLAMIENTO RURAL</a:t>
            </a:r>
          </a:p>
          <a:p>
            <a:r>
              <a:rPr lang="es-PE" dirty="0"/>
              <a:t>LUCHAR CONTRA ENFERMEDADES “TIEMPO-DEPENDIENTES”</a:t>
            </a:r>
          </a:p>
          <a:p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PE" dirty="0" smtClean="0"/>
              <a:t>PROGRAMA DE MOTIVACIÓN Y ENTRENAMIENTO</a:t>
            </a:r>
          </a:p>
          <a:p>
            <a:r>
              <a:rPr lang="es-PE" dirty="0" smtClean="0"/>
              <a:t>INCORPORACIÓN EN LAS POLÍTICAS DE SALUD</a:t>
            </a:r>
          </a:p>
          <a:p>
            <a:r>
              <a:rPr lang="es-PE" dirty="0" smtClean="0"/>
              <a:t>ACTIVIDAES INCORPORADAS AL SERUMS</a:t>
            </a:r>
          </a:p>
          <a:p>
            <a:r>
              <a:rPr lang="es-PE" dirty="0" smtClean="0"/>
              <a:t>EMPEZAR EN LUGARES ALEJADOS Y RURALES, PEQUEÑOS Y POBRES</a:t>
            </a:r>
          </a:p>
          <a:p>
            <a:r>
              <a:rPr lang="es-PE" dirty="0" smtClean="0"/>
              <a:t>DISTRIBUCIÓN POR REDES Y ÁMBITO DE REFERENCIAS</a:t>
            </a:r>
          </a:p>
          <a:p>
            <a:r>
              <a:rPr lang="es-PE" dirty="0" smtClean="0"/>
              <a:t>CONSTRUIR INDICADORES MARCADORES Y TRAZADORES</a:t>
            </a:r>
          </a:p>
          <a:p>
            <a:endParaRPr lang="es-PE" dirty="0" smtClean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589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545" y="4147254"/>
            <a:ext cx="782600" cy="135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deine-wandtattoos.de/imageupload/12010067/12010067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82" y="1954248"/>
            <a:ext cx="2887169" cy="154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Gerade Verbindung 42"/>
          <p:cNvCxnSpPr/>
          <p:nvPr/>
        </p:nvCxnSpPr>
        <p:spPr bwMode="auto">
          <a:xfrm>
            <a:off x="4668714" y="4770375"/>
            <a:ext cx="3298161" cy="0"/>
          </a:xfrm>
          <a:prstGeom prst="line">
            <a:avLst/>
          </a:prstGeom>
          <a:noFill/>
          <a:ln w="9525" cap="flat" cmpd="sng" algn="ctr">
            <a:solidFill>
              <a:srgbClr val="A7C138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Gerade Verbindung 40"/>
          <p:cNvCxnSpPr/>
          <p:nvPr/>
        </p:nvCxnSpPr>
        <p:spPr bwMode="auto">
          <a:xfrm>
            <a:off x="4662598" y="2703685"/>
            <a:ext cx="3298161" cy="0"/>
          </a:xfrm>
          <a:prstGeom prst="line">
            <a:avLst/>
          </a:prstGeom>
          <a:noFill/>
          <a:ln w="9525" cap="flat" cmpd="sng" algn="ctr">
            <a:solidFill>
              <a:srgbClr val="B9D60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feld 5"/>
          <p:cNvSpPr txBox="1"/>
          <p:nvPr/>
        </p:nvSpPr>
        <p:spPr>
          <a:xfrm>
            <a:off x="3810844" y="1687872"/>
            <a:ext cx="1599021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100" b="1">
                <a:latin typeface="Calibri"/>
                <a:cs typeface="Calibri"/>
              </a:rPr>
              <a:t>2015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552582" y="1690724"/>
            <a:ext cx="1599021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100" b="1">
                <a:latin typeface="Calibri"/>
                <a:cs typeface="Calibri"/>
              </a:rPr>
              <a:t>2030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233419" y="1696428"/>
            <a:ext cx="1599021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100" b="1">
                <a:latin typeface="Calibri"/>
                <a:cs typeface="Calibri"/>
              </a:rPr>
              <a:t>2050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27382" y="3417384"/>
            <a:ext cx="2897957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100">
                <a:solidFill>
                  <a:srgbClr val="FF0000"/>
                </a:solidFill>
                <a:latin typeface="Calibri"/>
                <a:cs typeface="Calibri"/>
              </a:rPr>
              <a:t>Población mundial total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27382" y="5377862"/>
            <a:ext cx="2897957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100" dirty="0">
                <a:solidFill>
                  <a:srgbClr val="FF0000"/>
                </a:solidFill>
                <a:latin typeface="Calibri"/>
                <a:cs typeface="Calibri"/>
              </a:rPr>
              <a:t>Población &gt; 65 años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981861" y="1688419"/>
            <a:ext cx="2202705" cy="4514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2100" b="1">
                <a:latin typeface="Calibri"/>
                <a:cs typeface="Calibri"/>
              </a:rPr>
              <a:t>Incremento %</a:t>
            </a:r>
          </a:p>
        </p:txBody>
      </p:sp>
      <p:grpSp>
        <p:nvGrpSpPr>
          <p:cNvPr id="15" name="Gruppieren 14"/>
          <p:cNvGrpSpPr/>
          <p:nvPr/>
        </p:nvGrpSpPr>
        <p:grpSpPr>
          <a:xfrm>
            <a:off x="4222867" y="2394197"/>
            <a:ext cx="879461" cy="646332"/>
            <a:chOff x="3364417" y="3637775"/>
            <a:chExt cx="792088" cy="646331"/>
          </a:xfrm>
        </p:grpSpPr>
        <p:sp>
          <p:nvSpPr>
            <p:cNvPr id="7" name="Ellipse 6"/>
            <p:cNvSpPr/>
            <p:nvPr/>
          </p:nvSpPr>
          <p:spPr bwMode="auto">
            <a:xfrm>
              <a:off x="3402137" y="3637775"/>
              <a:ext cx="720080" cy="646331"/>
            </a:xfrm>
            <a:prstGeom prst="ellipse">
              <a:avLst/>
            </a:prstGeom>
            <a:solidFill>
              <a:srgbClr val="B9D60C"/>
            </a:solidFill>
            <a:ln>
              <a:noFill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FontTx/>
                <a:buChar char="•"/>
              </a:pPr>
              <a:endParaRPr lang="es-ES" sz="1900" b="1">
                <a:solidFill>
                  <a:srgbClr val="232333"/>
                </a:solidFill>
                <a:latin typeface="Calibri"/>
                <a:cs typeface="Calibri"/>
              </a:endParaRPr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3364417" y="3777992"/>
              <a:ext cx="792088" cy="384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900" b="1">
                  <a:solidFill>
                    <a:schemeClr val="bg1"/>
                  </a:solidFill>
                  <a:latin typeface="Calibri"/>
                  <a:cs typeface="Calibri"/>
                </a:rPr>
                <a:t>7.3 B</a:t>
              </a: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5871750" y="2284234"/>
            <a:ext cx="1097796" cy="860919"/>
            <a:chOff x="3393718" y="3637775"/>
            <a:chExt cx="792088" cy="646331"/>
          </a:xfrm>
        </p:grpSpPr>
        <p:sp>
          <p:nvSpPr>
            <p:cNvPr id="18" name="Ellipse 17"/>
            <p:cNvSpPr/>
            <p:nvPr/>
          </p:nvSpPr>
          <p:spPr bwMode="auto">
            <a:xfrm>
              <a:off x="3402137" y="3637775"/>
              <a:ext cx="720080" cy="646331"/>
            </a:xfrm>
            <a:prstGeom prst="ellipse">
              <a:avLst/>
            </a:prstGeom>
            <a:solidFill>
              <a:srgbClr val="B9D60C"/>
            </a:solidFill>
            <a:ln>
              <a:noFill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FontTx/>
                <a:buChar char="•"/>
              </a:pPr>
              <a:endParaRPr lang="es-ES" sz="1900" b="1">
                <a:solidFill>
                  <a:srgbClr val="232333"/>
                </a:solidFill>
                <a:latin typeface="Calibri"/>
                <a:cs typeface="Calibri"/>
              </a:endParaRP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3393718" y="3842063"/>
              <a:ext cx="792088" cy="28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900" b="1">
                  <a:solidFill>
                    <a:schemeClr val="bg1"/>
                  </a:solidFill>
                  <a:latin typeface="Calibri"/>
                  <a:cs typeface="Calibri"/>
                </a:rPr>
                <a:t>8.2 B</a:t>
              </a: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7446961" y="2218823"/>
            <a:ext cx="1309979" cy="997067"/>
            <a:chOff x="3372602" y="3637775"/>
            <a:chExt cx="792088" cy="646331"/>
          </a:xfrm>
        </p:grpSpPr>
        <p:sp>
          <p:nvSpPr>
            <p:cNvPr id="21" name="Ellipse 20"/>
            <p:cNvSpPr/>
            <p:nvPr/>
          </p:nvSpPr>
          <p:spPr bwMode="auto">
            <a:xfrm>
              <a:off x="3402137" y="3637775"/>
              <a:ext cx="720080" cy="646331"/>
            </a:xfrm>
            <a:prstGeom prst="ellipse">
              <a:avLst/>
            </a:prstGeom>
            <a:solidFill>
              <a:srgbClr val="B9D60C"/>
            </a:solidFill>
            <a:ln>
              <a:noFill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FontTx/>
                <a:buChar char="•"/>
              </a:pPr>
              <a:endParaRPr lang="es-ES" sz="1900" b="1">
                <a:solidFill>
                  <a:srgbClr val="232333"/>
                </a:solidFill>
                <a:latin typeface="Calibri"/>
                <a:cs typeface="Calibri"/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3372602" y="3841217"/>
              <a:ext cx="792088" cy="249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900" b="1">
                  <a:solidFill>
                    <a:schemeClr val="bg1"/>
                  </a:solidFill>
                  <a:latin typeface="Calibri"/>
                  <a:cs typeface="Calibri"/>
                </a:rPr>
                <a:t>9.6 B</a:t>
              </a:r>
            </a:p>
          </p:txBody>
        </p:sp>
      </p:grpSp>
      <p:sp>
        <p:nvSpPr>
          <p:cNvPr id="24" name="Ellipse 23"/>
          <p:cNvSpPr/>
          <p:nvPr/>
        </p:nvSpPr>
        <p:spPr bwMode="auto">
          <a:xfrm>
            <a:off x="4263515" y="4448923"/>
            <a:ext cx="950293" cy="708269"/>
          </a:xfrm>
          <a:prstGeom prst="ellipse">
            <a:avLst/>
          </a:prstGeom>
          <a:solidFill>
            <a:srgbClr val="A7C138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Tx/>
              <a:buChar char="•"/>
            </a:pPr>
            <a:endParaRPr lang="es-ES" sz="1900" b="1">
              <a:solidFill>
                <a:srgbClr val="232333"/>
              </a:solidFill>
              <a:latin typeface="Calibri"/>
              <a:cs typeface="Calibri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175787" y="4602578"/>
            <a:ext cx="1210188" cy="4154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1900" b="1">
                <a:solidFill>
                  <a:schemeClr val="bg1"/>
                </a:solidFill>
                <a:latin typeface="Calibri"/>
                <a:cs typeface="Calibri"/>
              </a:rPr>
              <a:t>600 M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9354542" y="2251320"/>
            <a:ext cx="1439119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3700" b="1">
                <a:solidFill>
                  <a:schemeClr val="accent6"/>
                </a:solidFill>
                <a:latin typeface="Calibri"/>
                <a:cs typeface="Calibri"/>
              </a:rPr>
              <a:t>32%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9052973" y="4469892"/>
            <a:ext cx="1843560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s-ES" sz="3700" b="1" dirty="0">
                <a:solidFill>
                  <a:schemeClr val="accent6"/>
                </a:solidFill>
                <a:latin typeface="Calibri"/>
                <a:cs typeface="Calibri"/>
              </a:rPr>
              <a:t>150%</a:t>
            </a:r>
          </a:p>
        </p:txBody>
      </p:sp>
      <p:grpSp>
        <p:nvGrpSpPr>
          <p:cNvPr id="51" name="Gruppieren 50"/>
          <p:cNvGrpSpPr/>
          <p:nvPr/>
        </p:nvGrpSpPr>
        <p:grpSpPr>
          <a:xfrm>
            <a:off x="5860593" y="4351415"/>
            <a:ext cx="1097796" cy="860919"/>
            <a:chOff x="3393718" y="3637775"/>
            <a:chExt cx="792088" cy="646331"/>
          </a:xfrm>
          <a:solidFill>
            <a:srgbClr val="A7C138"/>
          </a:solidFill>
        </p:grpSpPr>
        <p:sp>
          <p:nvSpPr>
            <p:cNvPr id="52" name="Ellipse 51"/>
            <p:cNvSpPr/>
            <p:nvPr/>
          </p:nvSpPr>
          <p:spPr bwMode="auto">
            <a:xfrm>
              <a:off x="3402137" y="3637775"/>
              <a:ext cx="720080" cy="646331"/>
            </a:xfrm>
            <a:prstGeom prst="ellipse">
              <a:avLst/>
            </a:prstGeom>
            <a:grpFill/>
            <a:ln>
              <a:noFill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FontTx/>
                <a:buChar char="•"/>
              </a:pPr>
              <a:endParaRPr lang="es-ES" sz="1900" b="1">
                <a:solidFill>
                  <a:srgbClr val="232333"/>
                </a:solidFill>
                <a:latin typeface="Calibri"/>
                <a:cs typeface="Calibri"/>
              </a:endParaRP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3393718" y="3842063"/>
              <a:ext cx="792088" cy="28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900" b="1">
                  <a:solidFill>
                    <a:schemeClr val="bg1"/>
                  </a:solidFill>
                  <a:latin typeface="Calibri"/>
                  <a:cs typeface="Calibri"/>
                </a:rPr>
                <a:t>973 M</a:t>
              </a:r>
            </a:p>
          </p:txBody>
        </p:sp>
      </p:grpSp>
      <p:grpSp>
        <p:nvGrpSpPr>
          <p:cNvPr id="54" name="Gruppieren 53"/>
          <p:cNvGrpSpPr/>
          <p:nvPr/>
        </p:nvGrpSpPr>
        <p:grpSpPr>
          <a:xfrm>
            <a:off x="7443507" y="4300611"/>
            <a:ext cx="1309979" cy="997067"/>
            <a:chOff x="3372602" y="3637775"/>
            <a:chExt cx="792088" cy="646331"/>
          </a:xfrm>
        </p:grpSpPr>
        <p:sp>
          <p:nvSpPr>
            <p:cNvPr id="55" name="Ellipse 54"/>
            <p:cNvSpPr/>
            <p:nvPr/>
          </p:nvSpPr>
          <p:spPr bwMode="auto">
            <a:xfrm>
              <a:off x="3402137" y="3637775"/>
              <a:ext cx="720080" cy="646331"/>
            </a:xfrm>
            <a:prstGeom prst="ellipse">
              <a:avLst/>
            </a:prstGeom>
            <a:solidFill>
              <a:srgbClr val="A7C138"/>
            </a:solidFill>
            <a:ln>
              <a:noFill/>
            </a:ln>
            <a:effectLst/>
            <a:ex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FontTx/>
                <a:buChar char="•"/>
              </a:pPr>
              <a:endParaRPr lang="es-ES" sz="1900" b="1">
                <a:solidFill>
                  <a:srgbClr val="232333"/>
                </a:solidFill>
                <a:latin typeface="Calibri"/>
                <a:cs typeface="Calibri"/>
              </a:endParaRPr>
            </a:p>
          </p:txBody>
        </p:sp>
        <p:sp>
          <p:nvSpPr>
            <p:cNvPr id="56" name="Textfeld 55"/>
            <p:cNvSpPr txBox="1"/>
            <p:nvPr/>
          </p:nvSpPr>
          <p:spPr>
            <a:xfrm>
              <a:off x="3372602" y="3841217"/>
              <a:ext cx="792088" cy="249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900" b="1">
                  <a:solidFill>
                    <a:schemeClr val="bg1"/>
                  </a:solidFill>
                  <a:latin typeface="Calibri"/>
                  <a:cs typeface="Calibri"/>
                </a:rPr>
                <a:t>1.5 B</a:t>
              </a:r>
            </a:p>
          </p:txBody>
        </p:sp>
      </p:grpSp>
      <p:sp>
        <p:nvSpPr>
          <p:cNvPr id="48" name="CuadroTexto 47"/>
          <p:cNvSpPr txBox="1"/>
          <p:nvPr/>
        </p:nvSpPr>
        <p:spPr>
          <a:xfrm>
            <a:off x="2906133" y="688626"/>
            <a:ext cx="5939881" cy="738660"/>
          </a:xfrm>
          <a:prstGeom prst="rect">
            <a:avLst/>
          </a:prstGeom>
          <a:noFill/>
          <a:ln>
            <a:noFill/>
          </a:ln>
        </p:spPr>
        <p:txBody>
          <a:bodyPr wrap="none" lIns="121917" tIns="60958" rIns="121917" bIns="60958">
            <a:spAutoFit/>
          </a:bodyPr>
          <a:lstStyle>
            <a:defPPr>
              <a:defRPr lang="en-US"/>
            </a:defPPr>
            <a:lvl1pPr algn="ctr">
              <a:defRPr sz="3000" b="1">
                <a:solidFill>
                  <a:schemeClr val="tx2">
                    <a:lumMod val="75000"/>
                  </a:schemeClr>
                </a:solidFill>
                <a:latin typeface="Helvetica"/>
                <a:cs typeface="Helvetica"/>
              </a:defRPr>
            </a:lvl1pPr>
            <a:lvl2pPr marL="742950" indent="-285750" algn="ctr">
              <a:defRPr>
                <a:latin typeface="Frutiger 55 Roman"/>
                <a:cs typeface="Arial" pitchFamily="34" charset="0"/>
              </a:defRPr>
            </a:lvl2pPr>
            <a:lvl3pPr marL="1143000" indent="-228600" algn="ctr">
              <a:defRPr>
                <a:latin typeface="Frutiger 55 Roman"/>
                <a:cs typeface="Arial" pitchFamily="34" charset="0"/>
              </a:defRPr>
            </a:lvl3pPr>
            <a:lvl4pPr marL="1600200" indent="-228600" algn="ctr">
              <a:defRPr>
                <a:latin typeface="Frutiger 55 Roman"/>
                <a:cs typeface="Arial" pitchFamily="34" charset="0"/>
              </a:defRPr>
            </a:lvl4pPr>
            <a:lvl5pPr marL="2057400" indent="-228600" algn="ctr">
              <a:defRPr>
                <a:latin typeface="Frutiger 55 Roman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Frutiger 55 Roman"/>
                <a:cs typeface="Arial" pitchFamily="34" charset="0"/>
              </a:defRPr>
            </a:lvl9pPr>
          </a:lstStyle>
          <a:p>
            <a:r>
              <a:rPr lang="es-ES" sz="4000" dirty="0">
                <a:latin typeface="Cambria"/>
                <a:cs typeface="Cambria"/>
              </a:rPr>
              <a:t>Proyección demográfica</a:t>
            </a:r>
          </a:p>
        </p:txBody>
      </p:sp>
      <p:sp>
        <p:nvSpPr>
          <p:cNvPr id="33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1377719" y="6405331"/>
            <a:ext cx="576064" cy="382765"/>
          </a:xfrm>
        </p:spPr>
        <p:txBody>
          <a:bodyPr/>
          <a:lstStyle/>
          <a:p>
            <a:fld id="{9F8E3E85-A5F1-45AC-BC8E-CB7307177C38}" type="slidenum">
              <a:rPr lang="de-CH" sz="160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pPr/>
              <a:t>95</a:t>
            </a:fld>
            <a:endParaRPr lang="de-CH" sz="1600" dirty="0">
              <a:solidFill>
                <a:schemeClr val="bg1">
                  <a:lumMod val="6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5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MEDIANO PLAZO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PE" dirty="0" smtClean="0"/>
              <a:t>FORTALECER EL I NIVEL CON EQUIPOS PARA RECOGER EL DIAGNÓSTICO</a:t>
            </a:r>
          </a:p>
          <a:p>
            <a:r>
              <a:rPr lang="es-PE" dirty="0" smtClean="0"/>
              <a:t>INTERCAMBIO DE INFORMACIÓN, DIAGNÓSTICO, TRATAMIENTO, EDUCACIÓN E INVESTIGACIÓN</a:t>
            </a:r>
          </a:p>
          <a:p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PE" dirty="0" smtClean="0"/>
              <a:t>CERRAR BRECHA DIGITAL</a:t>
            </a:r>
          </a:p>
          <a:p>
            <a:r>
              <a:rPr lang="es-PE" dirty="0" smtClean="0"/>
              <a:t>INCREMENTAR CONECTIVIDAD</a:t>
            </a:r>
          </a:p>
          <a:p>
            <a:r>
              <a:rPr lang="es-PE" dirty="0" smtClean="0"/>
              <a:t>INTERNET</a:t>
            </a:r>
          </a:p>
          <a:p>
            <a:r>
              <a:rPr lang="es-PE" dirty="0" smtClean="0"/>
              <a:t>BANDA ANCHA</a:t>
            </a:r>
          </a:p>
          <a:p>
            <a:r>
              <a:rPr lang="es-PE" dirty="0" smtClean="0"/>
              <a:t>FIBRA ÓPTICA</a:t>
            </a:r>
          </a:p>
          <a:p>
            <a:r>
              <a:rPr lang="es-PE" dirty="0" smtClean="0"/>
              <a:t>HELICÓPTEROS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9554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LARGO PLAZO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s-PE" dirty="0" smtClean="0"/>
              <a:t>TRANSFORMACIÓN DIGITAL </a:t>
            </a:r>
          </a:p>
          <a:p>
            <a:r>
              <a:rPr lang="es-PE" dirty="0" smtClean="0"/>
              <a:t>CAMBIOS EN EL PROCESO MÉDICO-PACIENTE</a:t>
            </a:r>
          </a:p>
          <a:p>
            <a:r>
              <a:rPr lang="es-PE" dirty="0" smtClean="0"/>
              <a:t>EL PACIENTE SUJETO DIGITAL ACTIVO</a:t>
            </a:r>
          </a:p>
          <a:p>
            <a:r>
              <a:rPr lang="es-PE" dirty="0" smtClean="0"/>
              <a:t>INTEROPERABILIDAD</a:t>
            </a:r>
          </a:p>
          <a:p>
            <a:r>
              <a:rPr lang="es-PE" dirty="0" smtClean="0"/>
              <a:t>CONSTRUIR UNA TELEARAÑA: CALL CENTER, HCE, TS, TC, REFCON, VU, 0 COLAS</a:t>
            </a:r>
          </a:p>
          <a:p>
            <a:r>
              <a:rPr lang="es-PE" dirty="0" smtClean="0"/>
              <a:t>TRASCENDENCIA DE PERTENENCIA </a:t>
            </a:r>
            <a:endParaRPr lang="es-PE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s-PE" dirty="0" smtClean="0"/>
              <a:t>INCLUIR LA TELESALUD, LA TELEMEDICINA EN LA CURRÍCULA ACADÉMICA UNIVERSITARIA</a:t>
            </a:r>
          </a:p>
          <a:p>
            <a:r>
              <a:rPr lang="es-PE" dirty="0" smtClean="0"/>
              <a:t>SÍLABOS ADECUAR AL MUNDO DIGITAL</a:t>
            </a:r>
          </a:p>
          <a:p>
            <a:r>
              <a:rPr lang="es-PE" dirty="0" smtClean="0"/>
              <a:t>DESARROLLAR COMPETENCIAS DIGITALES</a:t>
            </a:r>
          </a:p>
          <a:p>
            <a:r>
              <a:rPr lang="es-PE" dirty="0" smtClean="0"/>
              <a:t>CAMBIO DE MENTALIDAD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3137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6" y="567362"/>
            <a:ext cx="10512425" cy="973393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en-GB" altLang="en-US" sz="3600" noProof="1">
                <a:ea typeface="ＭＳ Ｐゴシック" pitchFamily="34" charset="-128"/>
              </a:rPr>
              <a:t/>
            </a:r>
            <a:br>
              <a:rPr lang="en-GB" altLang="en-US" sz="3600" noProof="1">
                <a:ea typeface="ＭＳ Ｐゴシック" pitchFamily="34" charset="-128"/>
              </a:rPr>
            </a:br>
            <a:r>
              <a:rPr lang="en-GB" altLang="en-US" sz="3600" noProof="1">
                <a:ea typeface="ＭＳ Ｐゴシック" pitchFamily="34" charset="-128"/>
              </a:rPr>
              <a:t/>
            </a:r>
            <a:br>
              <a:rPr lang="en-GB" altLang="en-US" sz="3600" noProof="1">
                <a:ea typeface="ＭＳ Ｐゴシック" pitchFamily="34" charset="-128"/>
              </a:rPr>
            </a:br>
            <a:r>
              <a:rPr lang="es-ES" altLang="en-US" sz="3600" noProof="1">
                <a:ea typeface="ＭＳ Ｐゴシック" pitchFamily="34" charset="-128"/>
              </a:rPr>
              <a:t/>
            </a:r>
            <a:br>
              <a:rPr lang="es-ES" altLang="en-US" sz="3600" noProof="1">
                <a:ea typeface="ＭＳ Ｐゴシック" pitchFamily="34" charset="-128"/>
              </a:rPr>
            </a:br>
            <a:r>
              <a:rPr lang="en-GB" altLang="en-US" sz="3600" noProof="1">
                <a:ea typeface="ＭＳ Ｐゴシック" pitchFamily="34" charset="-128"/>
              </a:rPr>
              <a:t/>
            </a:r>
            <a:br>
              <a:rPr lang="en-GB" altLang="en-US" sz="3600" noProof="1">
                <a:ea typeface="ＭＳ Ｐゴシック" pitchFamily="34" charset="-128"/>
              </a:rPr>
            </a:br>
            <a:endParaRPr lang="en-US" sz="360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54BE38-51F0-4A15-8DC7-693960FBD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03652">
            <a:off x="4784812" y="448553"/>
            <a:ext cx="5274086" cy="52790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12F1DFE-4E17-4544-BB7F-714A3727A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29480">
            <a:off x="5020482" y="448553"/>
            <a:ext cx="5274086" cy="52790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A178116-493F-41CB-B355-9CC44510A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0530">
            <a:off x="5256152" y="448553"/>
            <a:ext cx="5274086" cy="52790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50F632-392F-404B-B870-88530DEBC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227" y="381527"/>
            <a:ext cx="5274086" cy="5279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409ECB9-6D8E-400A-B5E2-60EA68794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035" y="448553"/>
            <a:ext cx="5274086" cy="52790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EC01495-0F95-45A7-97BD-9B35443A0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19031">
            <a:off x="5751010" y="382565"/>
            <a:ext cx="5274086" cy="5279010"/>
          </a:xfrm>
          <a:prstGeom prst="rect">
            <a:avLst/>
          </a:prstGeom>
        </p:spPr>
      </p:pic>
      <p:pic>
        <p:nvPicPr>
          <p:cNvPr id="15" name="Picture 2" descr="Presentación del Pacto ">
            <a:extLst>
              <a:ext uri="{FF2B5EF4-FFF2-40B4-BE49-F238E27FC236}">
                <a16:creationId xmlns:a16="http://schemas.microsoft.com/office/drawing/2014/main" xmlns="" id="{B7A323DB-A667-4684-AD06-04E259F68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1" y="1002933"/>
            <a:ext cx="6622487" cy="441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8BB8370-127F-4DEB-B993-7C8D22770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140" y="548014"/>
            <a:ext cx="5075350" cy="5080088"/>
          </a:xfrm>
          <a:prstGeom prst="rect">
            <a:avLst/>
          </a:prstGeom>
        </p:spPr>
      </p:pic>
      <p:sp>
        <p:nvSpPr>
          <p:cNvPr id="16" name="object 18">
            <a:extLst>
              <a:ext uri="{FF2B5EF4-FFF2-40B4-BE49-F238E27FC236}">
                <a16:creationId xmlns:a16="http://schemas.microsoft.com/office/drawing/2014/main" xmlns="" id="{C6011154-351D-45BB-84B9-EC32FA3103DA}"/>
              </a:ext>
            </a:extLst>
          </p:cNvPr>
          <p:cNvSpPr/>
          <p:nvPr/>
        </p:nvSpPr>
        <p:spPr>
          <a:xfrm>
            <a:off x="6193790" y="6261100"/>
            <a:ext cx="1177560" cy="4193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87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30942"/>
            <a:ext cx="10512425" cy="973393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n-GB" altLang="en-US" sz="5000" noProof="1">
                <a:ea typeface="ＭＳ Ｐゴシック" pitchFamily="34" charset="-128"/>
              </a:rPr>
              <a:t>2014</a:t>
            </a:r>
            <a:endParaRPr lang="en-US" sz="50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766" y="1091954"/>
            <a:ext cx="11611992" cy="5521910"/>
          </a:xfrm>
        </p:spPr>
        <p:txBody>
          <a:bodyPr numCol="2" spcCol="365760"/>
          <a:lstStyle/>
          <a:p>
            <a:pPr marL="0" indent="0">
              <a:buNone/>
            </a:pPr>
            <a:endParaRPr lang="es-ES" sz="1800"/>
          </a:p>
          <a:p>
            <a:pPr marL="0" lv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s-ES"/>
              <a:t/>
            </a:r>
            <a:br>
              <a:rPr lang="es-ES"/>
            </a:br>
            <a:endParaRPr lang="en-US" b="1"/>
          </a:p>
          <a:p>
            <a:endParaRPr lang="en-GB" sz="180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28010BF8-C590-44F1-B862-D48A3C3CFFE4}"/>
              </a:ext>
            </a:extLst>
          </p:cNvPr>
          <p:cNvSpPr txBox="1">
            <a:spLocks/>
          </p:cNvSpPr>
          <p:nvPr/>
        </p:nvSpPr>
        <p:spPr bwMode="auto">
          <a:xfrm>
            <a:off x="804863" y="1230521"/>
            <a:ext cx="10512425" cy="19274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marL="227807" indent="-227807" algn="just" eaLnBrk="1" hangingPunct="1">
              <a:lnSpc>
                <a:spcPct val="110000"/>
              </a:lnSpc>
              <a:spcBef>
                <a:spcPts val="1000"/>
              </a:spcBef>
              <a:buSzPct val="120000"/>
              <a:buFont typeface="Arial" charset="0"/>
              <a:buChar char="•"/>
              <a:defRPr sz="2800" b="0" i="0">
                <a:latin typeface="+mn-lt"/>
                <a:ea typeface="Helvetica" charset="-52"/>
                <a:cs typeface="Helvetica" charset="-52"/>
              </a:defRPr>
            </a:lvl1pPr>
            <a:lvl2pPr marL="6850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sz="2000" b="0" i="0">
                <a:latin typeface="+mn-lt"/>
                <a:ea typeface="Helvetica" charset="-52"/>
                <a:cs typeface="Helvetica" charset="-52"/>
              </a:defRPr>
            </a:lvl2pPr>
            <a:lvl3pPr marL="1142206" indent="-2278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b="0" i="0">
                <a:latin typeface="+mn-lt"/>
                <a:ea typeface="Helvetica" charset="-52"/>
                <a:cs typeface="Helvetica" charset="-52"/>
              </a:defRPr>
            </a:lvl3pPr>
            <a:lvl4pPr marL="1599407" indent="-2278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sz="1600" b="0" i="0">
                <a:latin typeface="+mn-lt"/>
                <a:ea typeface="Helvetica" charset="-52"/>
                <a:cs typeface="Helvetica" charset="-52"/>
              </a:defRPr>
            </a:lvl4pPr>
            <a:lvl5pPr marL="2056607" indent="-2278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sz="1600" b="0" i="0">
                <a:latin typeface="+mn-lt"/>
                <a:ea typeface="Helvetica" charset="-52"/>
                <a:cs typeface="Helvetica" charset="-52"/>
              </a:defRPr>
            </a:lvl5pPr>
            <a:lvl6pPr marL="2514097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6pPr>
            <a:lvl7pPr marL="2971206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7pPr>
            <a:lvl8pPr marL="3428314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8pPr>
            <a:lvl9pPr marL="3885423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9pPr>
          </a:lstStyle>
          <a:p>
            <a:r>
              <a:rPr lang="es-ES" sz="2000" dirty="0"/>
              <a:t>Ha sido un año clave en que los Estados Miembros de la OPS aprobaron la Estrategia para el Acceso universal a la salud y la cobertura universal de salud, constituyéndose esto, en un antecedente fundamental en la región de las Américas. </a:t>
            </a:r>
          </a:p>
          <a:p>
            <a:r>
              <a:rPr lang="es-ES" sz="2000" dirty="0"/>
              <a:t>5 años más tarde pese a los importantes avances obtenidos en la Región, nos encontramos frente a nuevos desafíos que requieren redoblar los esfuerzos. </a:t>
            </a:r>
          </a:p>
          <a:p>
            <a:endParaRPr lang="es-ES" sz="2400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CE05545-3829-4CA1-885E-6270207085B8}"/>
              </a:ext>
            </a:extLst>
          </p:cNvPr>
          <p:cNvSpPr txBox="1">
            <a:spLocks/>
          </p:cNvSpPr>
          <p:nvPr/>
        </p:nvSpPr>
        <p:spPr bwMode="auto">
          <a:xfrm>
            <a:off x="804863" y="3945761"/>
            <a:ext cx="10512425" cy="19274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marL="227807" indent="-227807" algn="just" eaLnBrk="1" hangingPunct="1">
              <a:lnSpc>
                <a:spcPct val="110000"/>
              </a:lnSpc>
              <a:spcBef>
                <a:spcPts val="1000"/>
              </a:spcBef>
              <a:buSzPct val="120000"/>
              <a:buFont typeface="Arial" charset="0"/>
              <a:buChar char="•"/>
              <a:defRPr sz="2800" b="0" i="0">
                <a:latin typeface="+mn-lt"/>
                <a:ea typeface="Helvetica" charset="-52"/>
                <a:cs typeface="Helvetica" charset="-52"/>
              </a:defRPr>
            </a:lvl1pPr>
            <a:lvl2pPr marL="6850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sz="2000" b="0" i="0">
                <a:latin typeface="+mn-lt"/>
                <a:ea typeface="Helvetica" charset="-52"/>
                <a:cs typeface="Helvetica" charset="-52"/>
              </a:defRPr>
            </a:lvl2pPr>
            <a:lvl3pPr marL="1142206" indent="-2278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b="0" i="0">
                <a:latin typeface="+mn-lt"/>
                <a:ea typeface="Helvetica" charset="-52"/>
                <a:cs typeface="Helvetica" charset="-52"/>
              </a:defRPr>
            </a:lvl3pPr>
            <a:lvl4pPr marL="1599407" indent="-2278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sz="1600" b="0" i="0">
                <a:latin typeface="+mn-lt"/>
                <a:ea typeface="Helvetica" charset="-52"/>
                <a:cs typeface="Helvetica" charset="-52"/>
              </a:defRPr>
            </a:lvl4pPr>
            <a:lvl5pPr marL="2056607" indent="-227807" eaLnBrk="1" hangingPunct="1">
              <a:lnSpc>
                <a:spcPct val="90000"/>
              </a:lnSpc>
              <a:spcBef>
                <a:spcPts val="500"/>
              </a:spcBef>
              <a:buSzPct val="120000"/>
              <a:buFont typeface="Arial" charset="0"/>
              <a:buChar char="•"/>
              <a:defRPr sz="1600" b="0" i="0">
                <a:latin typeface="+mn-lt"/>
                <a:ea typeface="Helvetica" charset="-52"/>
                <a:cs typeface="Helvetica" charset="-52"/>
              </a:defRPr>
            </a:lvl5pPr>
            <a:lvl6pPr marL="2514097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6pPr>
            <a:lvl7pPr marL="2971206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7pPr>
            <a:lvl8pPr marL="3428314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8pPr>
            <a:lvl9pPr marL="3885423" indent="-228555" defTabSz="91421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+mn-lt"/>
                <a:ea typeface="+mn-ea"/>
              </a:defRPr>
            </a:lvl9pPr>
          </a:lstStyle>
          <a:p>
            <a:r>
              <a:rPr lang="es-ES" sz="2000" dirty="0"/>
              <a:t>Por eso, las celebraciones de este día se enmarcarán, una vez más, en torno a la Salud universal, bajo el lema: “Salud Universal: para todos y todas, en todas partes”</a:t>
            </a:r>
          </a:p>
          <a:p>
            <a:r>
              <a:rPr lang="es-ES" sz="2000" dirty="0"/>
              <a:t>Con el eje puesto en el </a:t>
            </a:r>
            <a:r>
              <a:rPr lang="es-ES" sz="2000" b="1" dirty="0"/>
              <a:t>Pacto 30•30•30 APS para la Salud Universal. </a:t>
            </a:r>
            <a:endParaRPr lang="es-ES" sz="2400" b="1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DD25CECA-0EE2-4FB5-B664-FE0D288AD825}"/>
              </a:ext>
            </a:extLst>
          </p:cNvPr>
          <p:cNvSpPr txBox="1">
            <a:spLocks/>
          </p:cNvSpPr>
          <p:nvPr/>
        </p:nvSpPr>
        <p:spPr bwMode="auto">
          <a:xfrm>
            <a:off x="839788" y="3205114"/>
            <a:ext cx="10512425" cy="973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800" b="1" i="0" kern="1200">
                <a:solidFill>
                  <a:srgbClr val="00AAF0"/>
                </a:solidFill>
                <a:latin typeface="+mj-lt"/>
                <a:ea typeface="Helvetica Light" charset="0"/>
                <a:cs typeface="Helvetica Light" charset="0"/>
              </a:defRPr>
            </a:lvl1pPr>
            <a:lvl2pPr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2pPr>
            <a:lvl3pPr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3pPr>
            <a:lvl4pPr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4pPr>
            <a:lvl5pPr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5pPr>
            <a:lvl6pPr marL="228600"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6pPr>
            <a:lvl7pPr marL="457200"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7pPr>
            <a:lvl8pPr marL="685800"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8pPr>
            <a:lvl9pPr marL="914400" algn="l" defTabSz="91360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Roboto Regular" charset="0"/>
                <a:ea typeface="ＭＳ Ｐゴシック" charset="-128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GB" altLang="en-US" sz="5000" noProof="1">
                <a:ea typeface="ＭＳ Ｐゴシック" pitchFamily="34" charset="-128"/>
              </a:rPr>
              <a:t>2019</a:t>
            </a:r>
            <a:endParaRPr lang="en-GB" sz="5000" dirty="0">
              <a:solidFill>
                <a:srgbClr val="00B0F0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2661323C-418D-4086-B168-1DE7809D1763}"/>
              </a:ext>
            </a:extLst>
          </p:cNvPr>
          <p:cNvSpPr/>
          <p:nvPr/>
        </p:nvSpPr>
        <p:spPr>
          <a:xfrm>
            <a:off x="9278377" y="6275"/>
            <a:ext cx="2819400" cy="726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xmlns="" id="{22566D2A-BCA4-4EED-AD9F-6BC1DB2E6061}"/>
              </a:ext>
            </a:extLst>
          </p:cNvPr>
          <p:cNvSpPr/>
          <p:nvPr/>
        </p:nvSpPr>
        <p:spPr>
          <a:xfrm>
            <a:off x="6193790" y="6261100"/>
            <a:ext cx="1177560" cy="4193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976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2480</TotalTime>
  <Words>4165</Words>
  <Application>Microsoft Office PowerPoint</Application>
  <PresentationFormat>Panorámica</PresentationFormat>
  <Paragraphs>952</Paragraphs>
  <Slides>111</Slides>
  <Notes>9</Notes>
  <HiddenSlides>0</HiddenSlides>
  <MMClips>1</MMClips>
  <ScaleCrop>false</ScaleCrop>
  <HeadingPairs>
    <vt:vector size="8" baseType="variant">
      <vt:variant>
        <vt:lpstr>Fuentes usadas</vt:lpstr>
      </vt:variant>
      <vt:variant>
        <vt:i4>27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111</vt:i4>
      </vt:variant>
    </vt:vector>
  </HeadingPairs>
  <TitlesOfParts>
    <vt:vector size="141" baseType="lpstr">
      <vt:lpstr>MS PGothic</vt:lpstr>
      <vt:lpstr>MS PGothic</vt:lpstr>
      <vt:lpstr>Aharoni</vt:lpstr>
      <vt:lpstr>Arial</vt:lpstr>
      <vt:lpstr>Arial Black</vt:lpstr>
      <vt:lpstr>Arial Narrow</vt:lpstr>
      <vt:lpstr>Baskerville Old Face</vt:lpstr>
      <vt:lpstr>Brush Script MT</vt:lpstr>
      <vt:lpstr>Calibri</vt:lpstr>
      <vt:lpstr>Calibri Light</vt:lpstr>
      <vt:lpstr>Cambria</vt:lpstr>
      <vt:lpstr>Century Gothic</vt:lpstr>
      <vt:lpstr>Comfortaa</vt:lpstr>
      <vt:lpstr>Franklin Gothic Medium</vt:lpstr>
      <vt:lpstr>FreesiaUPC</vt:lpstr>
      <vt:lpstr>Gill Sans MT</vt:lpstr>
      <vt:lpstr>Gulim</vt:lpstr>
      <vt:lpstr>Helvetica</vt:lpstr>
      <vt:lpstr>Helvetica Light</vt:lpstr>
      <vt:lpstr>Helvetica Neue</vt:lpstr>
      <vt:lpstr>Lucida Handwriting</vt:lpstr>
      <vt:lpstr>Montserrat-Regular</vt:lpstr>
      <vt:lpstr>Roboto</vt:lpstr>
      <vt:lpstr>Roboto Regular</vt:lpstr>
      <vt:lpstr>Times New Roman</vt:lpstr>
      <vt:lpstr>Verdana</vt:lpstr>
      <vt:lpstr>Wingdings</vt:lpstr>
      <vt:lpstr>Tema de Office</vt:lpstr>
      <vt:lpstr>Hoja de cálculo</vt:lpstr>
      <vt:lpstr>CorelDRAW</vt:lpstr>
      <vt:lpstr>Presentación de PowerPoint</vt:lpstr>
      <vt:lpstr>GRUPO 10</vt:lpstr>
      <vt:lpstr>Presentación de PowerPoint</vt:lpstr>
      <vt:lpstr>Presentación de PowerPoint</vt:lpstr>
      <vt:lpstr>Presentación de PowerPoint</vt:lpstr>
      <vt:lpstr>CARRERA SIN FIN</vt:lpstr>
      <vt:lpstr>Presentación de PowerPoint</vt:lpstr>
      <vt:lpstr>LAS COSAS ESTÁN CAMBIANDO PORQUE EL SER HUMANO ESTÁ CAMBIANDO</vt:lpstr>
      <vt:lpstr>Presentación de PowerPoint</vt:lpstr>
      <vt:lpstr>Presentación de PowerPoint</vt:lpstr>
      <vt:lpstr>Presentación de PowerPoint</vt:lpstr>
      <vt:lpstr>Presentación de PowerPoint</vt:lpstr>
      <vt:lpstr>TIPs DE LAS TICs</vt:lpstr>
      <vt:lpstr>TIPS DE LAS TICS    INTELIGENCIA ARTIFICIAL LA TECNOLOGÍA AFECTA NUESTRO FUTURO LA TELESALUD ES TRANSVERSAL A TODO EL TELETRABAJO Y EL MUNDO GLOBAL INTEROPERABILIDAD REINVENCIÓN DEL ESTADO APORTAR SERVICIOS DE SALUD DONDE LA DISTANCIA Y LA GEOGRAFÍA LO EVITAN O ENTORPECEN (OMS 1977) LA TRANSFORMACIÓN DIGITAL ES CUESTIÓN DE PERSONAS </vt:lpstr>
      <vt:lpstr>CURVA DE LOS PIONEROS INNOVADORES</vt:lpstr>
      <vt:lpstr>TERRITORIALIDAD  INTERCONEXIÓN  REDES INTEGRADAS DE SALUD  COGESTIÓN  TELESALUD TELEMEDICINA TELEGESTIÓN TELECAPACITACIÓN TELEIEC </vt:lpstr>
      <vt:lpstr>Presentación de PowerPoint</vt:lpstr>
      <vt:lpstr>VISIÓN</vt:lpstr>
      <vt:lpstr>MISIÓN</vt:lpstr>
      <vt:lpstr>EXPERIENCIAS GLOBALES</vt:lpstr>
      <vt:lpstr>Presentación de PowerPoint</vt:lpstr>
      <vt:lpstr>Presentación de PowerPoint</vt:lpstr>
      <vt:lpstr>Current D-H TeleHealth Services</vt:lpstr>
      <vt:lpstr>Presentación de PowerPoint</vt:lpstr>
      <vt:lpstr>Presentación de PowerPoint</vt:lpstr>
      <vt:lpstr>Estado Minas Gerais, Brazil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EXPERIENCIAS NACIONALES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Durante estos 2 años hemos tenido resultados positivos, tal es así que hasta la fecha tenemos 1174 atenciones como centro consultor y 158 atenciones como centro consultante.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Telemedicina en APH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JUSTIFICACIONES</vt:lpstr>
      <vt:lpstr>Presentación de PowerPoint</vt:lpstr>
      <vt:lpstr>Presentación de PowerPoint</vt:lpstr>
      <vt:lpstr>PROVOCADORES</vt:lpstr>
      <vt:lpstr>IMPORTANCIA</vt:lpstr>
      <vt:lpstr>FODA</vt:lpstr>
      <vt:lpstr>FODA</vt:lpstr>
      <vt:lpstr>Presentación de PowerPoint</vt:lpstr>
      <vt:lpstr>FODA</vt:lpstr>
      <vt:lpstr>Presentación de PowerPoint</vt:lpstr>
      <vt:lpstr>FODA</vt:lpstr>
      <vt:lpstr>Presentación de PowerPoint</vt:lpstr>
      <vt:lpstr>FODA</vt:lpstr>
      <vt:lpstr>Presentación de PowerPoint</vt:lpstr>
      <vt:lpstr>Presentación de PowerPoint</vt:lpstr>
      <vt:lpstr>FODA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TELESALUD COMO ESTRATEGIA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CORTO PLAZO</vt:lpstr>
      <vt:lpstr>Presentación de PowerPoint</vt:lpstr>
      <vt:lpstr>MEDIANO PLAZO</vt:lpstr>
      <vt:lpstr>LARGO PLAZO</vt:lpstr>
      <vt:lpstr>    </vt:lpstr>
      <vt:lpstr>2014</vt:lpstr>
      <vt:lpstr>Pacto 30•30•30: APS para la Salud Universal</vt:lpstr>
      <vt:lpstr>Transformar los sistemas de salud 2030</vt:lpstr>
      <vt:lpstr>Reducir al menos en un 30% las barreras de acceso a la salud</vt:lpstr>
      <vt:lpstr>Destinar al menos un 30% del gasto público en salud al primer nivel de atención para el 2030 </vt:lpstr>
      <vt:lpstr>Con el tiempo…</vt:lpstr>
      <vt:lpstr>CONCLUSIONES</vt:lpstr>
      <vt:lpstr>Presentación de PowerPoint</vt:lpstr>
      <vt:lpstr>Presentación de PowerPoint</vt:lpstr>
      <vt:lpstr>Presentación de PowerPoint</vt:lpstr>
      <vt:lpstr>Presentación de PowerPoint</vt:lpstr>
      <vt:lpstr>GRACIAS TOTALES!!!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REGIONAL DE TELESALUD</dc:title>
  <dc:creator>grondonf@outlook.es</dc:creator>
  <cp:lastModifiedBy>grondonf@outlook.es</cp:lastModifiedBy>
  <cp:revision>156</cp:revision>
  <dcterms:created xsi:type="dcterms:W3CDTF">2020-01-13T20:42:27Z</dcterms:created>
  <dcterms:modified xsi:type="dcterms:W3CDTF">2020-02-20T19:22:25Z</dcterms:modified>
</cp:coreProperties>
</file>