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84" r:id="rId1"/>
  </p:sldMasterIdLst>
  <p:sldIdLst>
    <p:sldId id="256" r:id="rId2"/>
    <p:sldId id="262" r:id="rId3"/>
    <p:sldId id="263" r:id="rId4"/>
    <p:sldId id="266" r:id="rId5"/>
    <p:sldId id="270" r:id="rId6"/>
    <p:sldId id="269" r:id="rId7"/>
    <p:sldId id="268" r:id="rId8"/>
    <p:sldId id="267" r:id="rId9"/>
    <p:sldId id="275" r:id="rId10"/>
    <p:sldId id="274" r:id="rId11"/>
    <p:sldId id="273" r:id="rId12"/>
    <p:sldId id="272" r:id="rId13"/>
    <p:sldId id="278" r:id="rId14"/>
    <p:sldId id="277" r:id="rId15"/>
    <p:sldId id="279" r:id="rId16"/>
    <p:sldId id="282" r:id="rId17"/>
    <p:sldId id="285" r:id="rId18"/>
    <p:sldId id="284" r:id="rId19"/>
    <p:sldId id="283" r:id="rId20"/>
    <p:sldId id="288" r:id="rId21"/>
    <p:sldId id="286" r:id="rId22"/>
    <p:sldId id="287" r:id="rId23"/>
    <p:sldId id="281" r:id="rId24"/>
    <p:sldId id="289" r:id="rId25"/>
    <p:sldId id="280" r:id="rId26"/>
    <p:sldId id="291" r:id="rId27"/>
    <p:sldId id="290" r:id="rId28"/>
  </p:sldIdLst>
  <p:sldSz cx="9144000" cy="6858000" type="screen4x3"/>
  <p:notesSz cx="6858000" cy="9144000"/>
  <p:defaultTextStyle>
    <a:defPPr>
      <a:defRPr lang="es-PE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4671" autoAdjust="0"/>
  </p:normalViewPr>
  <p:slideViewPr>
    <p:cSldViewPr>
      <p:cViewPr varScale="1">
        <p:scale>
          <a:sx n="69" d="100"/>
          <a:sy n="69" d="100"/>
        </p:scale>
        <p:origin x="-1194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tIns="0" rIns="18288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es-ES" smtClean="0"/>
              <a:t>Haga clic para modificar el estilo de subtítulo del patrón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AE7131-F050-49AC-BAA9-95B969CD7774}" type="datetimeFigureOut">
              <a:rPr lang="es-PE"/>
              <a:pPr>
                <a:defRPr/>
              </a:pPr>
              <a:t>12/03/2013</a:t>
            </a:fld>
            <a:endParaRPr lang="es-PE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PE"/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4A36EF-1157-4BC4-B65A-39004DB0EF45}" type="slidenum">
              <a:rPr lang="es-PE"/>
              <a:pPr>
                <a:defRPr/>
              </a:pPr>
              <a:t>‹Nº›</a:t>
            </a:fld>
            <a:endParaRPr lang="es-P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7D2361-2683-4990-9D51-1EDD4DD66E8D}" type="datetimeFigureOut">
              <a:rPr lang="es-PE"/>
              <a:pPr>
                <a:defRPr/>
              </a:pPr>
              <a:t>12/03/2013</a:t>
            </a:fld>
            <a:endParaRPr lang="es-PE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PE"/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8043F0-7A2A-4359-B3E8-395E4578963D}" type="slidenum">
              <a:rPr lang="es-PE"/>
              <a:pPr>
                <a:defRPr/>
              </a:pPr>
              <a:t>‹Nº›</a:t>
            </a:fld>
            <a:endParaRPr lang="es-P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8AE515-BFCF-422B-9614-B8761EBF685F}" type="datetimeFigureOut">
              <a:rPr lang="es-PE"/>
              <a:pPr>
                <a:defRPr/>
              </a:pPr>
              <a:t>12/03/2013</a:t>
            </a:fld>
            <a:endParaRPr lang="es-PE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PE"/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0FBA51-7EC6-45B3-B1B4-DB6F880B5D84}" type="slidenum">
              <a:rPr lang="es-PE"/>
              <a:pPr>
                <a:defRPr/>
              </a:pPr>
              <a:t>‹Nº›</a:t>
            </a:fld>
            <a:endParaRPr lang="es-P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AA1116-27C5-4702-87D8-2E608DA649F7}" type="datetimeFigureOut">
              <a:rPr lang="es-PE"/>
              <a:pPr>
                <a:defRPr/>
              </a:pPr>
              <a:t>12/03/2013</a:t>
            </a:fld>
            <a:endParaRPr lang="es-PE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PE"/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3D1B32-53CF-4933-816D-ED29BF3CA39D}" type="slidenum">
              <a:rPr lang="es-PE"/>
              <a:pPr>
                <a:defRPr/>
              </a:pPr>
              <a:t>‹Nº›</a:t>
            </a:fld>
            <a:endParaRPr lang="es-P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tIns="0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9175FC-6198-4A3A-819F-90B409FA29C1}" type="datetimeFigureOut">
              <a:rPr lang="es-PE"/>
              <a:pPr>
                <a:defRPr/>
              </a:pPr>
              <a:t>12/03/2013</a:t>
            </a:fld>
            <a:endParaRPr lang="es-PE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PE"/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9D94E2-748B-4870-A461-2F3ED4A54AEF}" type="slidenum">
              <a:rPr lang="es-PE"/>
              <a:pPr>
                <a:defRPr/>
              </a:pPr>
              <a:t>‹Nº›</a:t>
            </a:fld>
            <a:endParaRPr lang="es-P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5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8F6F8C-5017-4DAC-8F25-4685C0243172}" type="datetimeFigureOut">
              <a:rPr lang="es-PE"/>
              <a:pPr>
                <a:defRPr/>
              </a:pPr>
              <a:t>12/03/2013</a:t>
            </a:fld>
            <a:endParaRPr lang="es-PE"/>
          </a:p>
        </p:txBody>
      </p:sp>
      <p:sp>
        <p:nvSpPr>
          <p:cNvPr id="6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PE"/>
          </a:p>
        </p:txBody>
      </p:sp>
      <p:sp>
        <p:nvSpPr>
          <p:cNvPr id="7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41D8DE-D8B9-4035-ACEE-982EFD7D3424}" type="slidenum">
              <a:rPr lang="es-PE"/>
              <a:pPr>
                <a:defRPr/>
              </a:pPr>
              <a:t>‹Nº›</a:t>
            </a:fld>
            <a:endParaRPr lang="es-P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7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CDE05A-DCF6-42D5-BE4B-6A18582931D4}" type="datetimeFigureOut">
              <a:rPr lang="es-PE"/>
              <a:pPr>
                <a:defRPr/>
              </a:pPr>
              <a:t>12/03/2013</a:t>
            </a:fld>
            <a:endParaRPr lang="es-PE"/>
          </a:p>
        </p:txBody>
      </p:sp>
      <p:sp>
        <p:nvSpPr>
          <p:cNvPr id="8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PE"/>
          </a:p>
        </p:txBody>
      </p:sp>
      <p:sp>
        <p:nvSpPr>
          <p:cNvPr id="9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BDA700-1C8C-4AE4-B895-D930FB357362}" type="slidenum">
              <a:rPr lang="es-PE"/>
              <a:pPr>
                <a:defRPr/>
              </a:pPr>
              <a:t>‹Nº›</a:t>
            </a:fld>
            <a:endParaRPr lang="es-P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A6BD1F-6FF5-450C-B0B3-5018E70465DB}" type="datetimeFigureOut">
              <a:rPr lang="es-PE"/>
              <a:pPr>
                <a:defRPr/>
              </a:pPr>
              <a:t>12/03/2013</a:t>
            </a:fld>
            <a:endParaRPr lang="es-PE"/>
          </a:p>
        </p:txBody>
      </p:sp>
      <p:sp>
        <p:nvSpPr>
          <p:cNvPr id="4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PE"/>
          </a:p>
        </p:txBody>
      </p:sp>
      <p:sp>
        <p:nvSpPr>
          <p:cNvPr id="5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0C63EA-B5BA-446B-A401-232CA6D6E46A}" type="slidenum">
              <a:rPr lang="es-PE"/>
              <a:pPr>
                <a:defRPr/>
              </a:pPr>
              <a:t>‹Nº›</a:t>
            </a:fld>
            <a:endParaRPr lang="es-P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0E3136-33D7-4BBD-822D-6BC13BCDB7A4}" type="datetimeFigureOut">
              <a:rPr lang="es-PE"/>
              <a:pPr>
                <a:defRPr/>
              </a:pPr>
              <a:t>12/03/2013</a:t>
            </a:fld>
            <a:endParaRPr lang="es-PE"/>
          </a:p>
        </p:txBody>
      </p:sp>
      <p:sp>
        <p:nvSpPr>
          <p:cNvPr id="3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PE"/>
          </a:p>
        </p:txBody>
      </p:sp>
      <p:sp>
        <p:nvSpPr>
          <p:cNvPr id="4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5293E0-7784-42A0-A305-2CDEEDC866FD}" type="slidenum">
              <a:rPr lang="es-PE"/>
              <a:pPr>
                <a:defRPr/>
              </a:pPr>
              <a:t>‹Nº›</a:t>
            </a:fld>
            <a:endParaRPr lang="es-P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5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EF6819-FBC1-4F9E-AEEF-ABFA373E4BE9}" type="datetimeFigureOut">
              <a:rPr lang="es-PE"/>
              <a:pPr>
                <a:defRPr/>
              </a:pPr>
              <a:t>12/03/2013</a:t>
            </a:fld>
            <a:endParaRPr lang="es-PE"/>
          </a:p>
        </p:txBody>
      </p:sp>
      <p:sp>
        <p:nvSpPr>
          <p:cNvPr id="6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PE"/>
          </a:p>
        </p:txBody>
      </p:sp>
      <p:sp>
        <p:nvSpPr>
          <p:cNvPr id="7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CF576D-D8CA-419D-B441-EB4AAE85B8FB}" type="slidenum">
              <a:rPr lang="es-PE"/>
              <a:pPr>
                <a:defRPr/>
              </a:pPr>
              <a:t>‹Nº›</a:t>
            </a:fld>
            <a:endParaRPr lang="es-P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nip and Round Single Corner Rectangle 8"/>
          <p:cNvSpPr/>
          <p:nvPr/>
        </p:nvSpPr>
        <p:spPr>
          <a:xfrm rot="420000" flipV="1">
            <a:off x="3165475" y="1108075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Right Triangle 11"/>
          <p:cNvSpPr/>
          <p:nvPr/>
        </p:nvSpPr>
        <p:spPr>
          <a:xfrm rot="420000" flipV="1">
            <a:off x="8004175" y="5359400"/>
            <a:ext cx="155575" cy="155575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8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lIns="45720" rIns="45720" bIns="45720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es-ES" noProof="0" smtClean="0"/>
              <a:t>Haga clic en el icono para agregar una imagen</a:t>
            </a:r>
            <a:endParaRPr lang="en-US" noProof="0" dirty="0"/>
          </a:p>
        </p:txBody>
      </p:sp>
      <p:sp>
        <p:nvSpPr>
          <p:cNvPr id="9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6E79C2-B94C-43F2-8E34-B3E921BD373C}" type="datetimeFigureOut">
              <a:rPr lang="es-PE"/>
              <a:pPr>
                <a:defRPr/>
              </a:pPr>
              <a:t>12/03/2013</a:t>
            </a:fld>
            <a:endParaRPr lang="es-PE"/>
          </a:p>
        </p:txBody>
      </p:sp>
      <p:sp>
        <p:nvSpPr>
          <p:cNvPr id="10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PE"/>
          </a:p>
        </p:txBody>
      </p:sp>
      <p:sp>
        <p:nvSpPr>
          <p:cNvPr id="11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44AC9E3-76C8-420B-BD7D-2821868AFDD7}" type="slidenum">
              <a:rPr lang="es-PE"/>
              <a:pPr>
                <a:defRPr/>
              </a:pPr>
              <a:t>‹Nº›</a:t>
            </a:fld>
            <a:endParaRPr lang="es-P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938"/>
            <a:ext cx="9163050" cy="104140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938"/>
            <a:ext cx="4762500" cy="6381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1028" name="Title Placeholder 8"/>
          <p:cNvSpPr>
            <a:spLocks noGrp="1"/>
          </p:cNvSpPr>
          <p:nvPr>
            <p:ph type="title"/>
          </p:nvPr>
        </p:nvSpPr>
        <p:spPr bwMode="auto">
          <a:xfrm>
            <a:off x="457200" y="70485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modificar el estilo de título del patrón</a:t>
            </a:r>
            <a:endParaRPr lang="en-US" smtClean="0"/>
          </a:p>
        </p:txBody>
      </p:sp>
      <p:sp>
        <p:nvSpPr>
          <p:cNvPr id="1029" name="Text Placeholder 29"/>
          <p:cNvSpPr>
            <a:spLocks noGrp="1"/>
          </p:cNvSpPr>
          <p:nvPr>
            <p:ph type="body" idx="1"/>
          </p:nvPr>
        </p:nvSpPr>
        <p:spPr bwMode="auto">
          <a:xfrm>
            <a:off x="457200" y="1935163"/>
            <a:ext cx="8229600" cy="438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smtClean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>
                    <a:shade val="9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DF9EB2E9-E2C3-412D-B98D-19820B8C96F3}" type="datetimeFigureOut">
              <a:rPr lang="es-PE"/>
              <a:pPr>
                <a:defRPr/>
              </a:pPr>
              <a:t>12/03/2013</a:t>
            </a:fld>
            <a:endParaRPr lang="es-PE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>
                    <a:shade val="9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s-PE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>
                    <a:shade val="9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E391A2F9-EBBC-4EFA-9542-F4147946D680}" type="slidenum">
              <a:rPr lang="es-PE"/>
              <a:pPr>
                <a:defRPr/>
              </a:pPr>
              <a:t>‹Nº›</a:t>
            </a:fld>
            <a:endParaRPr lang="es-PE"/>
          </a:p>
        </p:txBody>
      </p:sp>
      <p:grpSp>
        <p:nvGrpSpPr>
          <p:cNvPr id="1033" name="Group 1"/>
          <p:cNvGrpSpPr>
            <a:grpSpLocks/>
          </p:cNvGrpSpPr>
          <p:nvPr/>
        </p:nvGrpSpPr>
        <p:grpSpPr bwMode="auto">
          <a:xfrm>
            <a:off x="-19050" y="203200"/>
            <a:ext cx="9180513" cy="647700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86" r:id="rId1"/>
    <p:sldLayoutId id="2147483987" r:id="rId2"/>
    <p:sldLayoutId id="2147483988" r:id="rId3"/>
    <p:sldLayoutId id="2147483989" r:id="rId4"/>
    <p:sldLayoutId id="2147483990" r:id="rId5"/>
    <p:sldLayoutId id="2147483991" r:id="rId6"/>
    <p:sldLayoutId id="2147483992" r:id="rId7"/>
    <p:sldLayoutId id="2147483993" r:id="rId8"/>
    <p:sldLayoutId id="2147483996" r:id="rId9"/>
    <p:sldLayoutId id="2147483994" r:id="rId10"/>
    <p:sldLayoutId id="2147483995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5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9pPr>
    </p:titleStyle>
    <p:bodyStyle>
      <a:lvl1pPr marL="273050" indent="-2730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95000"/>
        <a:buFont typeface="Wingdings 2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46063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pitchFamily="18" charset="2"/>
        <a:buChar char="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0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 2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2095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209550" algn="l" rtl="0" eaLnBrk="0" fontAlgn="base" hangingPunct="0">
        <a:spcBef>
          <a:spcPct val="20000"/>
        </a:spcBef>
        <a:spcAft>
          <a:spcPct val="0"/>
        </a:spcAft>
        <a:buClr>
          <a:srgbClr val="92D050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gi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3 Título"/>
          <p:cNvSpPr txBox="1">
            <a:spLocks/>
          </p:cNvSpPr>
          <p:nvPr/>
        </p:nvSpPr>
        <p:spPr>
          <a:xfrm>
            <a:off x="547161" y="1700808"/>
            <a:ext cx="8229600" cy="3159224"/>
          </a:xfrm>
          <a:prstGeom prst="rect">
            <a:avLst/>
          </a:prstGeom>
          <a:ln>
            <a:noFill/>
          </a:ln>
        </p:spPr>
        <p:txBody>
          <a:bodyPr lIns="0" tIns="0" rIns="18288" bIns="0" anchor="b"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 eaLnBrk="1" latinLnBrk="0" hangingPunct="1">
              <a:spcBef>
                <a:spcPct val="0"/>
              </a:spcBef>
              <a:buNone/>
              <a:defRPr kumimoji="0" sz="5600" b="1" kern="1200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algn="ctr" fontAlgn="auto">
              <a:spcAft>
                <a:spcPts val="0"/>
              </a:spcAft>
              <a:defRPr/>
            </a:pPr>
            <a:endParaRPr lang="es-PE" sz="5400" dirty="0" smtClean="0">
              <a:solidFill>
                <a:schemeClr val="tx1"/>
              </a:solidFill>
            </a:endParaRPr>
          </a:p>
          <a:p>
            <a:pPr algn="ctr" fontAlgn="auto">
              <a:spcAft>
                <a:spcPts val="0"/>
              </a:spcAft>
              <a:defRPr/>
            </a:pPr>
            <a:endParaRPr lang="es-PE" sz="5400" dirty="0">
              <a:solidFill>
                <a:schemeClr val="tx1"/>
              </a:solidFill>
            </a:endParaRPr>
          </a:p>
          <a:p>
            <a:pPr algn="ctr" fontAlgn="auto">
              <a:spcAft>
                <a:spcPts val="0"/>
              </a:spcAft>
              <a:defRPr/>
            </a:pPr>
            <a:endParaRPr lang="es-PE" sz="5400" dirty="0" smtClean="0">
              <a:solidFill>
                <a:schemeClr val="tx1"/>
              </a:solidFill>
            </a:endParaRPr>
          </a:p>
          <a:p>
            <a:pPr algn="ctr" fontAlgn="auto">
              <a:spcAft>
                <a:spcPts val="0"/>
              </a:spcAft>
              <a:defRPr/>
            </a:pPr>
            <a:endParaRPr lang="es-PE" sz="5400" dirty="0">
              <a:solidFill>
                <a:schemeClr val="tx1"/>
              </a:solidFill>
            </a:endParaRPr>
          </a:p>
          <a:p>
            <a:pPr algn="ctr" fontAlgn="auto">
              <a:spcAft>
                <a:spcPts val="0"/>
              </a:spcAft>
              <a:defRPr/>
            </a:pPr>
            <a:endParaRPr lang="es-PE" sz="5400" dirty="0" smtClean="0">
              <a:solidFill>
                <a:schemeClr val="tx1"/>
              </a:solidFill>
            </a:endParaRPr>
          </a:p>
          <a:p>
            <a:pPr algn="ctr" fontAlgn="auto">
              <a:spcAft>
                <a:spcPts val="0"/>
              </a:spcAft>
              <a:defRPr/>
            </a:pPr>
            <a:endParaRPr lang="es-PE" sz="5400" dirty="0">
              <a:solidFill>
                <a:schemeClr val="tx1"/>
              </a:solidFill>
            </a:endParaRPr>
          </a:p>
          <a:p>
            <a:pPr algn="ctr" fontAlgn="auto">
              <a:spcAft>
                <a:spcPts val="0"/>
              </a:spcAft>
              <a:defRPr/>
            </a:pPr>
            <a:r>
              <a:rPr lang="es-PE" sz="5400" dirty="0" smtClean="0">
                <a:solidFill>
                  <a:schemeClr val="tx2">
                    <a:lumMod val="50000"/>
                  </a:schemeClr>
                </a:solidFill>
              </a:rPr>
              <a:t>Lesionados por accidentes de transito según </a:t>
            </a:r>
          </a:p>
          <a:p>
            <a:pPr algn="ctr" fontAlgn="auto">
              <a:spcAft>
                <a:spcPts val="0"/>
              </a:spcAft>
              <a:defRPr/>
            </a:pPr>
            <a:r>
              <a:rPr lang="es-PE" sz="5400" dirty="0" smtClean="0">
                <a:solidFill>
                  <a:schemeClr val="tx2">
                    <a:lumMod val="50000"/>
                  </a:schemeClr>
                </a:solidFill>
              </a:rPr>
              <a:t>Provincia  y Distritos </a:t>
            </a:r>
          </a:p>
          <a:p>
            <a:pPr algn="ctr" fontAlgn="auto">
              <a:spcAft>
                <a:spcPts val="0"/>
              </a:spcAft>
              <a:defRPr/>
            </a:pPr>
            <a:r>
              <a:rPr lang="es-PE" sz="5400" dirty="0" smtClean="0">
                <a:solidFill>
                  <a:schemeClr val="tx2">
                    <a:lumMod val="50000"/>
                  </a:schemeClr>
                </a:solidFill>
              </a:rPr>
              <a:t>2010 - 2012</a:t>
            </a:r>
            <a:endParaRPr lang="es-PE" sz="5400" dirty="0">
              <a:solidFill>
                <a:schemeClr val="tx2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 Título"/>
          <p:cNvSpPr txBox="1">
            <a:spLocks/>
          </p:cNvSpPr>
          <p:nvPr/>
        </p:nvSpPr>
        <p:spPr>
          <a:xfrm>
            <a:off x="542925" y="682625"/>
            <a:ext cx="8229600" cy="711200"/>
          </a:xfrm>
          <a:prstGeom prst="rect">
            <a:avLst/>
          </a:prstGeom>
        </p:spPr>
        <p:txBody>
          <a:bodyPr lIns="0" rIns="0" bIns="0" anchor="b">
            <a:normAutofit fontScale="90000" lnSpcReduction="20000"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5000" b="0" kern="120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ctr" fontAlgn="auto">
              <a:spcAft>
                <a:spcPts val="0"/>
              </a:spcAft>
              <a:defRPr/>
            </a:pPr>
            <a:r>
              <a:rPr lang="es-PE" sz="2800" b="1" dirty="0" smtClean="0">
                <a:solidFill>
                  <a:schemeClr val="tx1"/>
                </a:solidFill>
              </a:rPr>
              <a:t>Arequipa: Lesiones por accidentes  de transito </a:t>
            </a:r>
          </a:p>
          <a:p>
            <a:pPr algn="ctr" fontAlgn="auto">
              <a:spcAft>
                <a:spcPts val="0"/>
              </a:spcAft>
              <a:defRPr/>
            </a:pPr>
            <a:r>
              <a:rPr lang="es-PE" sz="2800" b="1" dirty="0" smtClean="0">
                <a:solidFill>
                  <a:schemeClr val="tx1"/>
                </a:solidFill>
              </a:rPr>
              <a:t>según grupo de edad 2011</a:t>
            </a:r>
            <a:endParaRPr lang="es-PE" sz="2800" dirty="0">
              <a:solidFill>
                <a:schemeClr val="tx1"/>
              </a:solidFill>
            </a:endParaRPr>
          </a:p>
        </p:txBody>
      </p:sp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0825" y="1393825"/>
            <a:ext cx="7837488" cy="4675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5 CuadroTexto"/>
          <p:cNvSpPr txBox="1"/>
          <p:nvPr/>
        </p:nvSpPr>
        <p:spPr>
          <a:xfrm>
            <a:off x="395288" y="6396038"/>
            <a:ext cx="3744912" cy="3048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r>
              <a:rPr lang="es-PE" sz="1400" b="1">
                <a:latin typeface="Calibri" pitchFamily="34" charset="0"/>
              </a:rPr>
              <a:t>Fuente: Geresa Arequipa/JVL/Epidemiologia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3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9750" y="1839913"/>
            <a:ext cx="8180388" cy="4535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39750" y="765175"/>
            <a:ext cx="8229600" cy="711200"/>
          </a:xfrm>
        </p:spPr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s-PE" sz="2800" b="1" dirty="0">
                <a:solidFill>
                  <a:schemeClr val="tx1"/>
                </a:solidFill>
              </a:rPr>
              <a:t>Arequipa: </a:t>
            </a:r>
            <a:r>
              <a:rPr lang="es-PE" sz="2800" b="1" dirty="0" smtClean="0">
                <a:solidFill>
                  <a:schemeClr val="tx1"/>
                </a:solidFill>
              </a:rPr>
              <a:t>Lesiones </a:t>
            </a:r>
            <a:r>
              <a:rPr lang="es-PE" sz="2800" b="1" dirty="0">
                <a:solidFill>
                  <a:schemeClr val="tx1"/>
                </a:solidFill>
              </a:rPr>
              <a:t>por accidentes  de transito según grupo de edad </a:t>
            </a:r>
            <a:r>
              <a:rPr lang="es-PE" sz="2800" b="1" dirty="0" smtClean="0">
                <a:solidFill>
                  <a:schemeClr val="tx1"/>
                </a:solidFill>
              </a:rPr>
              <a:t>2012</a:t>
            </a:r>
            <a:endParaRPr lang="es-PE" sz="2800" dirty="0">
              <a:solidFill>
                <a:schemeClr val="tx1"/>
              </a:solidFill>
            </a:endParaRPr>
          </a:p>
        </p:txBody>
      </p:sp>
      <p:sp>
        <p:nvSpPr>
          <p:cNvPr id="7" name="6 CuadroTexto"/>
          <p:cNvSpPr txBox="1"/>
          <p:nvPr/>
        </p:nvSpPr>
        <p:spPr>
          <a:xfrm>
            <a:off x="395288" y="6396038"/>
            <a:ext cx="3744912" cy="3048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r>
              <a:rPr lang="es-PE" sz="1400" b="1">
                <a:latin typeface="Calibri" pitchFamily="34" charset="0"/>
              </a:rPr>
              <a:t>Fuente: Geresa Arequipa/JVL/Epidemiologia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Rectangle 18"/>
          <p:cNvSpPr>
            <a:spLocks noChangeArrowheads="1"/>
          </p:cNvSpPr>
          <p:nvPr/>
        </p:nvSpPr>
        <p:spPr bwMode="auto">
          <a:xfrm>
            <a:off x="1403350" y="333375"/>
            <a:ext cx="6624638" cy="792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s-ES" sz="2000">
                <a:latin typeface="Arial Black" pitchFamily="34" charset="0"/>
              </a:rPr>
              <a:t>Arequipa : Lesiones por accidentes de transito por meses  según distrito</a:t>
            </a:r>
            <a:r>
              <a:rPr lang="es-ES" sz="2000" b="1">
                <a:latin typeface="Arial Black" pitchFamily="34" charset="0"/>
              </a:rPr>
              <a:t> 2010</a:t>
            </a:r>
          </a:p>
        </p:txBody>
      </p:sp>
      <p:pic>
        <p:nvPicPr>
          <p:cNvPr id="24578" name="Picture 9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66813" y="1149350"/>
            <a:ext cx="7326312" cy="5246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14 CuadroTexto"/>
          <p:cNvSpPr txBox="1"/>
          <p:nvPr/>
        </p:nvSpPr>
        <p:spPr>
          <a:xfrm>
            <a:off x="395288" y="6518275"/>
            <a:ext cx="3744912" cy="3048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r>
              <a:rPr lang="es-PE" sz="1400" b="1">
                <a:latin typeface="Calibri" pitchFamily="34" charset="0"/>
              </a:rPr>
              <a:t>Fuente: Geresa Arequipa/JVL/Epidemiologia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1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50988" y="1103313"/>
            <a:ext cx="6477000" cy="5305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602" name="Rectangle 18"/>
          <p:cNvSpPr>
            <a:spLocks noChangeArrowheads="1"/>
          </p:cNvSpPr>
          <p:nvPr/>
        </p:nvSpPr>
        <p:spPr bwMode="auto">
          <a:xfrm>
            <a:off x="1403350" y="333375"/>
            <a:ext cx="6624638" cy="792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s-ES" sz="2000">
                <a:latin typeface="Arial Black" pitchFamily="34" charset="0"/>
              </a:rPr>
              <a:t>Arequipa : Lesiones por accidentes de transito por meses  según distrito</a:t>
            </a:r>
            <a:r>
              <a:rPr lang="es-ES" sz="2000" b="1">
                <a:latin typeface="Arial Black" pitchFamily="34" charset="0"/>
              </a:rPr>
              <a:t> 2011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5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09638" y="1181100"/>
            <a:ext cx="7651750" cy="4695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626" name="Rectangle 18"/>
          <p:cNvSpPr>
            <a:spLocks noChangeArrowheads="1"/>
          </p:cNvSpPr>
          <p:nvPr/>
        </p:nvSpPr>
        <p:spPr bwMode="auto">
          <a:xfrm>
            <a:off x="1403350" y="333375"/>
            <a:ext cx="6624638" cy="792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s-ES" sz="2000">
                <a:latin typeface="Arial Black" pitchFamily="34" charset="0"/>
              </a:rPr>
              <a:t>Arequipa : Lesiones por accidentes de transito por meses  según distrito</a:t>
            </a:r>
            <a:r>
              <a:rPr lang="es-ES" sz="2000" b="1">
                <a:latin typeface="Arial Black" pitchFamily="34" charset="0"/>
              </a:rPr>
              <a:t> 2012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49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630488" y="769938"/>
            <a:ext cx="4824412" cy="5595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3 CuadroTexto"/>
          <p:cNvSpPr txBox="1"/>
          <p:nvPr/>
        </p:nvSpPr>
        <p:spPr>
          <a:xfrm>
            <a:off x="377825" y="6457950"/>
            <a:ext cx="3744913" cy="3048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r>
              <a:rPr lang="es-PE" sz="1400" b="1">
                <a:latin typeface="Calibri" pitchFamily="34" charset="0"/>
              </a:rPr>
              <a:t>Fuente: Geresa Arequipa/JVL/Epidemiologia</a:t>
            </a:r>
          </a:p>
        </p:txBody>
      </p:sp>
      <p:sp>
        <p:nvSpPr>
          <p:cNvPr id="27651" name="Rectangle 18"/>
          <p:cNvSpPr>
            <a:spLocks noChangeArrowheads="1"/>
          </p:cNvSpPr>
          <p:nvPr/>
        </p:nvSpPr>
        <p:spPr bwMode="auto">
          <a:xfrm>
            <a:off x="1547813" y="34925"/>
            <a:ext cx="6985000" cy="792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s-ES">
                <a:latin typeface="Arial Black" pitchFamily="34" charset="0"/>
              </a:rPr>
              <a:t>Caylloma: Lesiones por accidentes de transito por meses  según distrito</a:t>
            </a:r>
            <a:r>
              <a:rPr lang="es-ES" b="1">
                <a:latin typeface="Arial Black" pitchFamily="34" charset="0"/>
              </a:rPr>
              <a:t> 2010-2012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3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98688" y="720725"/>
            <a:ext cx="5454650" cy="5792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3 CuadroTexto"/>
          <p:cNvSpPr txBox="1"/>
          <p:nvPr/>
        </p:nvSpPr>
        <p:spPr>
          <a:xfrm>
            <a:off x="395288" y="6513513"/>
            <a:ext cx="3744912" cy="3048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r>
              <a:rPr lang="es-PE" sz="1400" b="1">
                <a:latin typeface="Calibri" pitchFamily="34" charset="0"/>
              </a:rPr>
              <a:t>Fuente: Geresa Arequipa/JVL/Epidemiologia</a:t>
            </a:r>
          </a:p>
        </p:txBody>
      </p:sp>
      <p:sp>
        <p:nvSpPr>
          <p:cNvPr id="28675" name="Rectangle 18"/>
          <p:cNvSpPr>
            <a:spLocks noChangeArrowheads="1"/>
          </p:cNvSpPr>
          <p:nvPr/>
        </p:nvSpPr>
        <p:spPr bwMode="auto">
          <a:xfrm>
            <a:off x="755650" y="-1588"/>
            <a:ext cx="7524750" cy="792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s-ES">
                <a:latin typeface="Arial Black" pitchFamily="34" charset="0"/>
              </a:rPr>
              <a:t>Camana: Lesiones por accidentes de transito por meses  según distrito</a:t>
            </a:r>
            <a:r>
              <a:rPr lang="es-ES" b="1">
                <a:latin typeface="Arial Black" pitchFamily="34" charset="0"/>
              </a:rPr>
              <a:t> 2010 - 2012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395288" y="6396038"/>
            <a:ext cx="3744912" cy="3048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r>
              <a:rPr lang="es-PE" sz="1400" b="1">
                <a:latin typeface="Calibri" pitchFamily="34" charset="0"/>
              </a:rPr>
              <a:t>Fuente: Geresa Arequipa/JVL/Epidemiologia</a:t>
            </a:r>
          </a:p>
        </p:txBody>
      </p:sp>
      <p:sp>
        <p:nvSpPr>
          <p:cNvPr id="29698" name="Rectangle 18"/>
          <p:cNvSpPr>
            <a:spLocks noChangeArrowheads="1"/>
          </p:cNvSpPr>
          <p:nvPr/>
        </p:nvSpPr>
        <p:spPr bwMode="auto">
          <a:xfrm>
            <a:off x="1116013" y="-1588"/>
            <a:ext cx="7164387" cy="792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s-ES">
                <a:latin typeface="Arial Black" pitchFamily="34" charset="0"/>
              </a:rPr>
              <a:t>La Unión: Lesiones por accidentes de transito por meses  según distrito</a:t>
            </a:r>
            <a:r>
              <a:rPr lang="es-ES" b="1">
                <a:latin typeface="Arial Black" pitchFamily="34" charset="0"/>
              </a:rPr>
              <a:t> 2010-2012</a:t>
            </a:r>
          </a:p>
        </p:txBody>
      </p:sp>
      <p:pic>
        <p:nvPicPr>
          <p:cNvPr id="29699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89075" y="820738"/>
            <a:ext cx="6791325" cy="5438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1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68538" y="833438"/>
            <a:ext cx="5183187" cy="5287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3 CuadroTexto"/>
          <p:cNvSpPr txBox="1"/>
          <p:nvPr/>
        </p:nvSpPr>
        <p:spPr>
          <a:xfrm>
            <a:off x="395288" y="6396038"/>
            <a:ext cx="3744912" cy="3048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r>
              <a:rPr lang="es-PE" sz="1400" b="1">
                <a:latin typeface="Calibri" pitchFamily="34" charset="0"/>
              </a:rPr>
              <a:t>Fuente: Geresa Arequipa/JVL/Epidemiologia</a:t>
            </a:r>
          </a:p>
        </p:txBody>
      </p:sp>
      <p:sp>
        <p:nvSpPr>
          <p:cNvPr id="30723" name="Rectangle 18"/>
          <p:cNvSpPr>
            <a:spLocks noChangeArrowheads="1"/>
          </p:cNvSpPr>
          <p:nvPr/>
        </p:nvSpPr>
        <p:spPr bwMode="auto">
          <a:xfrm>
            <a:off x="1476375" y="-1588"/>
            <a:ext cx="6875463" cy="792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s-ES" sz="2000">
                <a:latin typeface="Arial Black" pitchFamily="34" charset="0"/>
              </a:rPr>
              <a:t>Islay: Lesiones por accidentes de transito por meses  según distrito</a:t>
            </a:r>
            <a:r>
              <a:rPr lang="es-ES" sz="2000" b="1">
                <a:latin typeface="Arial Black" pitchFamily="34" charset="0"/>
              </a:rPr>
              <a:t> 2010- 2012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395288" y="6396038"/>
            <a:ext cx="3744912" cy="3048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r>
              <a:rPr lang="es-PE" sz="1400" b="1">
                <a:latin typeface="Calibri" pitchFamily="34" charset="0"/>
              </a:rPr>
              <a:t>Fuente: Geresa Arequipa/JVL/Epidemiologia</a:t>
            </a:r>
          </a:p>
        </p:txBody>
      </p:sp>
      <p:pic>
        <p:nvPicPr>
          <p:cNvPr id="31746" name="Picture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68538" y="1036638"/>
            <a:ext cx="5262562" cy="5359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1747" name="Rectangle 18"/>
          <p:cNvSpPr>
            <a:spLocks noChangeArrowheads="1"/>
          </p:cNvSpPr>
          <p:nvPr/>
        </p:nvSpPr>
        <p:spPr bwMode="auto">
          <a:xfrm>
            <a:off x="1503363" y="25400"/>
            <a:ext cx="6805612" cy="792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s-ES" sz="2000">
                <a:latin typeface="Arial Black" pitchFamily="34" charset="0"/>
              </a:rPr>
              <a:t>Caraveli: Lesiones por accidentes de transito por meses  según distrito</a:t>
            </a:r>
            <a:r>
              <a:rPr lang="es-ES" sz="2000" b="1">
                <a:latin typeface="Arial Black" pitchFamily="34" charset="0"/>
              </a:rPr>
              <a:t> 2010- 2012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7" name="Picture 1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08175" y="214313"/>
            <a:ext cx="5903913" cy="6221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14 CuadroTexto"/>
          <p:cNvSpPr txBox="1"/>
          <p:nvPr/>
        </p:nvSpPr>
        <p:spPr>
          <a:xfrm>
            <a:off x="323850" y="6505575"/>
            <a:ext cx="3744913" cy="3048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r>
              <a:rPr lang="es-PE" sz="1400" b="1">
                <a:latin typeface="Calibri" pitchFamily="34" charset="0"/>
              </a:rPr>
              <a:t>Fuente: Geresa Arequipa/JVL/Epidemiologia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69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365375" y="790575"/>
            <a:ext cx="5205413" cy="5497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1 CuadroTexto"/>
          <p:cNvSpPr txBox="1"/>
          <p:nvPr/>
        </p:nvSpPr>
        <p:spPr>
          <a:xfrm>
            <a:off x="395288" y="6396038"/>
            <a:ext cx="3744912" cy="3048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r>
              <a:rPr lang="es-PE" sz="1400" b="1">
                <a:latin typeface="Calibri" pitchFamily="34" charset="0"/>
              </a:rPr>
              <a:t>Fuente: Geresa Arequipa/JVL/Epidemiologia</a:t>
            </a:r>
          </a:p>
        </p:txBody>
      </p:sp>
      <p:sp>
        <p:nvSpPr>
          <p:cNvPr id="32771" name="Rectangle 18"/>
          <p:cNvSpPr>
            <a:spLocks noChangeArrowheads="1"/>
          </p:cNvSpPr>
          <p:nvPr/>
        </p:nvSpPr>
        <p:spPr bwMode="auto">
          <a:xfrm>
            <a:off x="1416050" y="0"/>
            <a:ext cx="7308850" cy="792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s-ES" sz="2000">
                <a:latin typeface="Arial Black" pitchFamily="34" charset="0"/>
              </a:rPr>
              <a:t>Arequipa: Según fuente de financiamiento  por distrito</a:t>
            </a:r>
            <a:r>
              <a:rPr lang="es-ES" sz="2000" b="1">
                <a:latin typeface="Arial Black" pitchFamily="34" charset="0"/>
              </a:rPr>
              <a:t> 2010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395288" y="6396038"/>
            <a:ext cx="3744912" cy="3048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r>
              <a:rPr lang="es-PE" sz="1400" b="1">
                <a:latin typeface="Calibri" pitchFamily="34" charset="0"/>
              </a:rPr>
              <a:t>Fuente: Geresa Arequipa/JVL/Epidemiologia</a:t>
            </a:r>
          </a:p>
        </p:txBody>
      </p:sp>
      <p:sp>
        <p:nvSpPr>
          <p:cNvPr id="33794" name="Rectangle 18"/>
          <p:cNvSpPr>
            <a:spLocks noChangeArrowheads="1"/>
          </p:cNvSpPr>
          <p:nvPr/>
        </p:nvSpPr>
        <p:spPr bwMode="auto">
          <a:xfrm>
            <a:off x="1416050" y="68263"/>
            <a:ext cx="7308850" cy="792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s-ES" sz="2000">
                <a:latin typeface="Arial Black" pitchFamily="34" charset="0"/>
              </a:rPr>
              <a:t>Arequipa: Según fuente de financiamiento  por distrito</a:t>
            </a:r>
            <a:r>
              <a:rPr lang="es-ES" sz="2000" b="1">
                <a:latin typeface="Arial Black" pitchFamily="34" charset="0"/>
              </a:rPr>
              <a:t> 2011</a:t>
            </a:r>
          </a:p>
        </p:txBody>
      </p:sp>
      <p:pic>
        <p:nvPicPr>
          <p:cNvPr id="33795" name="Picture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386013" y="776288"/>
            <a:ext cx="5519737" cy="5619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7" name="Picture 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00263" y="755650"/>
            <a:ext cx="5351462" cy="5481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4818" name="Rectangle 18"/>
          <p:cNvSpPr>
            <a:spLocks noChangeArrowheads="1"/>
          </p:cNvSpPr>
          <p:nvPr/>
        </p:nvSpPr>
        <p:spPr bwMode="auto">
          <a:xfrm>
            <a:off x="1187450" y="0"/>
            <a:ext cx="7308850" cy="792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s-ES" sz="2000">
                <a:latin typeface="Arial Black" pitchFamily="34" charset="0"/>
              </a:rPr>
              <a:t>Arequipa: Según fuente de financiamiento  por distrito</a:t>
            </a:r>
            <a:r>
              <a:rPr lang="es-ES" sz="2000" b="1">
                <a:latin typeface="Arial Black" pitchFamily="34" charset="0"/>
              </a:rPr>
              <a:t> 2012</a:t>
            </a:r>
          </a:p>
        </p:txBody>
      </p:sp>
      <p:sp>
        <p:nvSpPr>
          <p:cNvPr id="4" name="3 CuadroTexto"/>
          <p:cNvSpPr txBox="1"/>
          <p:nvPr/>
        </p:nvSpPr>
        <p:spPr>
          <a:xfrm>
            <a:off x="395288" y="6396038"/>
            <a:ext cx="3744912" cy="3048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r>
              <a:rPr lang="es-PE" sz="1400" b="1">
                <a:latin typeface="Calibri" pitchFamily="34" charset="0"/>
              </a:rPr>
              <a:t>Fuente: Geresa Arequipa/JVL/Epidemiologia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1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38363" y="692150"/>
            <a:ext cx="4752975" cy="5699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5842" name="Rectangle 18"/>
          <p:cNvSpPr>
            <a:spLocks noChangeArrowheads="1"/>
          </p:cNvSpPr>
          <p:nvPr/>
        </p:nvSpPr>
        <p:spPr bwMode="auto">
          <a:xfrm>
            <a:off x="900113" y="68263"/>
            <a:ext cx="7908925" cy="623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s-ES" sz="1600">
                <a:latin typeface="Arial Black" pitchFamily="34" charset="0"/>
              </a:rPr>
              <a:t>Caylloma: Según fuente de financiamiento  por distrito</a:t>
            </a:r>
            <a:r>
              <a:rPr lang="es-ES" sz="1600" b="1">
                <a:latin typeface="Arial Black" pitchFamily="34" charset="0"/>
              </a:rPr>
              <a:t> 2010 - 20121</a:t>
            </a:r>
          </a:p>
        </p:txBody>
      </p:sp>
      <p:sp>
        <p:nvSpPr>
          <p:cNvPr id="6" name="5 CuadroTexto"/>
          <p:cNvSpPr txBox="1"/>
          <p:nvPr/>
        </p:nvSpPr>
        <p:spPr>
          <a:xfrm>
            <a:off x="395288" y="6396038"/>
            <a:ext cx="3744912" cy="3048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r>
              <a:rPr lang="es-PE" sz="1400" b="1">
                <a:latin typeface="Calibri" pitchFamily="34" charset="0"/>
              </a:rPr>
              <a:t>Fuente: Geresa Arequipa/JVL/Epidemiologia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Rectangle 18"/>
          <p:cNvSpPr>
            <a:spLocks noChangeArrowheads="1"/>
          </p:cNvSpPr>
          <p:nvPr/>
        </p:nvSpPr>
        <p:spPr bwMode="auto">
          <a:xfrm>
            <a:off x="900113" y="68263"/>
            <a:ext cx="7908925" cy="623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s-ES" sz="1600">
                <a:latin typeface="Arial Black" pitchFamily="34" charset="0"/>
              </a:rPr>
              <a:t>Caylloma: Según fuente de financiamiento  por distrito</a:t>
            </a:r>
            <a:r>
              <a:rPr lang="es-ES" sz="1600" b="1">
                <a:latin typeface="Arial Black" pitchFamily="34" charset="0"/>
              </a:rPr>
              <a:t> 2010 - 20121</a:t>
            </a:r>
          </a:p>
        </p:txBody>
      </p:sp>
      <p:pic>
        <p:nvPicPr>
          <p:cNvPr id="3686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43213" y="549275"/>
            <a:ext cx="4321175" cy="5495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5 CuadroTexto"/>
          <p:cNvSpPr txBox="1"/>
          <p:nvPr/>
        </p:nvSpPr>
        <p:spPr>
          <a:xfrm>
            <a:off x="395288" y="6396038"/>
            <a:ext cx="3744912" cy="3048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r>
              <a:rPr lang="es-PE" sz="1400" b="1">
                <a:latin typeface="Calibri" pitchFamily="34" charset="0"/>
              </a:rPr>
              <a:t>Fuente: Geresa Arequipa/JVL/Epidemiologia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89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16188" y="836613"/>
            <a:ext cx="4659312" cy="541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7890" name="Rectangle 18"/>
          <p:cNvSpPr>
            <a:spLocks noChangeArrowheads="1"/>
          </p:cNvSpPr>
          <p:nvPr/>
        </p:nvSpPr>
        <p:spPr bwMode="auto">
          <a:xfrm>
            <a:off x="892175" y="212725"/>
            <a:ext cx="7908925" cy="623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s-ES" sz="1600">
                <a:latin typeface="Arial Black" pitchFamily="34" charset="0"/>
              </a:rPr>
              <a:t>La Unión: Según fuente de financiamiento  por distrito</a:t>
            </a:r>
            <a:r>
              <a:rPr lang="es-ES" sz="1600" b="1">
                <a:latin typeface="Arial Black" pitchFamily="34" charset="0"/>
              </a:rPr>
              <a:t> 2010 - 20121</a:t>
            </a:r>
          </a:p>
        </p:txBody>
      </p:sp>
      <p:sp>
        <p:nvSpPr>
          <p:cNvPr id="8" name="7 CuadroTexto"/>
          <p:cNvSpPr txBox="1"/>
          <p:nvPr/>
        </p:nvSpPr>
        <p:spPr>
          <a:xfrm>
            <a:off x="395288" y="6396038"/>
            <a:ext cx="3744912" cy="3048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r>
              <a:rPr lang="es-PE" sz="1400" b="1">
                <a:latin typeface="Calibri" pitchFamily="34" charset="0"/>
              </a:rPr>
              <a:t>Fuente: Geresa Arequipa/JVL/Epidemiologia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3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16188" y="836613"/>
            <a:ext cx="4659312" cy="541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8914" name="Rectangle 18"/>
          <p:cNvSpPr>
            <a:spLocks noChangeArrowheads="1"/>
          </p:cNvSpPr>
          <p:nvPr/>
        </p:nvSpPr>
        <p:spPr bwMode="auto">
          <a:xfrm>
            <a:off x="892175" y="212725"/>
            <a:ext cx="7908925" cy="623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s-ES" sz="1600">
                <a:latin typeface="Arial Black" pitchFamily="34" charset="0"/>
              </a:rPr>
              <a:t>La Unión: Según fuente de financiamiento  por distrito</a:t>
            </a:r>
            <a:r>
              <a:rPr lang="es-ES" sz="1600" b="1">
                <a:latin typeface="Arial Black" pitchFamily="34" charset="0"/>
              </a:rPr>
              <a:t> 2010 - 20121</a:t>
            </a:r>
          </a:p>
        </p:txBody>
      </p:sp>
      <p:sp>
        <p:nvSpPr>
          <p:cNvPr id="8" name="7 CuadroTexto"/>
          <p:cNvSpPr txBox="1"/>
          <p:nvPr/>
        </p:nvSpPr>
        <p:spPr>
          <a:xfrm>
            <a:off x="395288" y="6396038"/>
            <a:ext cx="3744912" cy="3048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r>
              <a:rPr lang="es-PE" sz="1400" b="1">
                <a:latin typeface="Calibri" pitchFamily="34" charset="0"/>
              </a:rPr>
              <a:t>Fuente: Geresa Arequipa/JVL/Epidemiologia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Rectangle 18"/>
          <p:cNvSpPr>
            <a:spLocks noChangeArrowheads="1"/>
          </p:cNvSpPr>
          <p:nvPr/>
        </p:nvSpPr>
        <p:spPr bwMode="auto">
          <a:xfrm>
            <a:off x="892175" y="68263"/>
            <a:ext cx="7908925" cy="623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s-ES" sz="1600">
                <a:latin typeface="Arial Black" pitchFamily="34" charset="0"/>
              </a:rPr>
              <a:t>Caraveli: Según fuente de financiamiento  por distrito</a:t>
            </a:r>
            <a:r>
              <a:rPr lang="es-ES" sz="1600" b="1">
                <a:latin typeface="Arial Black" pitchFamily="34" charset="0"/>
              </a:rPr>
              <a:t> 2010 - 2012</a:t>
            </a:r>
          </a:p>
        </p:txBody>
      </p:sp>
      <p:sp>
        <p:nvSpPr>
          <p:cNvPr id="7" name="6 CuadroTexto"/>
          <p:cNvSpPr txBox="1"/>
          <p:nvPr/>
        </p:nvSpPr>
        <p:spPr>
          <a:xfrm>
            <a:off x="395288" y="6396038"/>
            <a:ext cx="3744912" cy="3048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r>
              <a:rPr lang="es-PE" sz="1400" b="1">
                <a:latin typeface="Calibri" pitchFamily="34" charset="0"/>
              </a:rPr>
              <a:t>Fuente: Geresa Arequipa/JVL/Epidemiologia</a:t>
            </a:r>
          </a:p>
        </p:txBody>
      </p:sp>
      <p:pic>
        <p:nvPicPr>
          <p:cNvPr id="39939" name="Picture 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381250" y="738188"/>
            <a:ext cx="4999038" cy="538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1" name="Picture 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32000" y="511175"/>
            <a:ext cx="5356225" cy="5786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1 CuadroTexto"/>
          <p:cNvSpPr txBox="1"/>
          <p:nvPr/>
        </p:nvSpPr>
        <p:spPr>
          <a:xfrm>
            <a:off x="468313" y="6415088"/>
            <a:ext cx="3743325" cy="3048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r>
              <a:rPr lang="es-PE" sz="1400" b="1">
                <a:latin typeface="Calibri" pitchFamily="34" charset="0"/>
              </a:rPr>
              <a:t>Fuente: Geresa Arequipa/JVL/Epidemiologia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63713" y="1052513"/>
            <a:ext cx="5830887" cy="3878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3 CuadroTexto"/>
          <p:cNvSpPr txBox="1"/>
          <p:nvPr/>
        </p:nvSpPr>
        <p:spPr>
          <a:xfrm>
            <a:off x="366713" y="6092825"/>
            <a:ext cx="3744912" cy="3048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r>
              <a:rPr lang="es-PE" sz="1400" b="1">
                <a:latin typeface="Calibri" pitchFamily="34" charset="0"/>
              </a:rPr>
              <a:t>Fuente: Geresa Arequipa/JVL/Epidemiologia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09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95338" y="1196975"/>
            <a:ext cx="7697787" cy="3602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2 CuadroTexto"/>
          <p:cNvSpPr txBox="1"/>
          <p:nvPr/>
        </p:nvSpPr>
        <p:spPr>
          <a:xfrm>
            <a:off x="395288" y="6242050"/>
            <a:ext cx="3744912" cy="3079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PE" sz="1400" b="1" dirty="0">
                <a:latin typeface="+mj-lt"/>
              </a:rPr>
              <a:t>Fuente: </a:t>
            </a:r>
            <a:r>
              <a:rPr lang="es-PE" sz="1400" b="1" dirty="0" err="1">
                <a:latin typeface="+mj-lt"/>
              </a:rPr>
              <a:t>Geresa</a:t>
            </a:r>
            <a:r>
              <a:rPr lang="es-PE" sz="1400" b="1" dirty="0">
                <a:latin typeface="+mj-lt"/>
              </a:rPr>
              <a:t> Arequipa/Epidemiologia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3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47813" y="981075"/>
            <a:ext cx="6580187" cy="4319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2 CuadroTexto"/>
          <p:cNvSpPr txBox="1"/>
          <p:nvPr/>
        </p:nvSpPr>
        <p:spPr>
          <a:xfrm>
            <a:off x="250825" y="6396038"/>
            <a:ext cx="3744913" cy="3079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PE" sz="1400" b="1" dirty="0">
                <a:latin typeface="+mj-lt"/>
              </a:rPr>
              <a:t>Fuente: </a:t>
            </a:r>
            <a:r>
              <a:rPr lang="es-PE" sz="1400" b="1" dirty="0" err="1">
                <a:latin typeface="+mj-lt"/>
              </a:rPr>
              <a:t>Geresa</a:t>
            </a:r>
            <a:r>
              <a:rPr lang="es-PE" sz="1400" b="1" dirty="0">
                <a:latin typeface="+mj-lt"/>
              </a:rPr>
              <a:t> Arequipa/Epidemiologia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81213" y="115888"/>
            <a:ext cx="5184775" cy="6037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3 CuadroTexto"/>
          <p:cNvSpPr txBox="1"/>
          <p:nvPr/>
        </p:nvSpPr>
        <p:spPr>
          <a:xfrm>
            <a:off x="179388" y="6526213"/>
            <a:ext cx="3744912" cy="3079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PE" sz="1400" b="1" dirty="0">
                <a:latin typeface="+mj-lt"/>
              </a:rPr>
              <a:t>Fuente: </a:t>
            </a:r>
            <a:r>
              <a:rPr lang="es-PE" sz="1400" b="1" dirty="0" err="1">
                <a:latin typeface="+mj-lt"/>
              </a:rPr>
              <a:t>Geresa</a:t>
            </a:r>
            <a:r>
              <a:rPr lang="es-PE" sz="1400" b="1" dirty="0">
                <a:latin typeface="+mj-lt"/>
              </a:rPr>
              <a:t> Arequipa/Epidemiologia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2 CuadroTexto"/>
          <p:cNvSpPr txBox="1">
            <a:spLocks noChangeArrowheads="1"/>
          </p:cNvSpPr>
          <p:nvPr/>
        </p:nvSpPr>
        <p:spPr bwMode="auto">
          <a:xfrm>
            <a:off x="1146175" y="549275"/>
            <a:ext cx="720090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s-ES" sz="2000" b="1">
                <a:latin typeface="Arial Black" pitchFamily="34" charset="0"/>
              </a:rPr>
              <a:t>% Lesiones por accidentes de transito según sexo</a:t>
            </a:r>
            <a:br>
              <a:rPr lang="es-ES" sz="2000" b="1">
                <a:latin typeface="Arial Black" pitchFamily="34" charset="0"/>
              </a:rPr>
            </a:br>
            <a:r>
              <a:rPr lang="es-ES" sz="2000" b="1">
                <a:latin typeface="Arial Black" pitchFamily="34" charset="0"/>
              </a:rPr>
              <a:t> 2010 – 2012</a:t>
            </a:r>
            <a:endParaRPr lang="es-PE" sz="2000">
              <a:latin typeface="Arial Black" pitchFamily="34" charset="0"/>
            </a:endParaRPr>
          </a:p>
        </p:txBody>
      </p:sp>
      <p:pic>
        <p:nvPicPr>
          <p:cNvPr id="20482" name="Picture 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71550" y="1674813"/>
            <a:ext cx="6961188" cy="417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8 CuadroTexto"/>
          <p:cNvSpPr txBox="1"/>
          <p:nvPr/>
        </p:nvSpPr>
        <p:spPr>
          <a:xfrm>
            <a:off x="395288" y="6396038"/>
            <a:ext cx="3744912" cy="3048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r>
              <a:rPr lang="es-PE" sz="1400" b="1">
                <a:latin typeface="Calibri" pitchFamily="34" charset="0"/>
              </a:rPr>
              <a:t>Fuente: Geresa Arequipa/JVL/Epidemiologia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5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8313" y="1398588"/>
            <a:ext cx="8075612" cy="4478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1 Título"/>
          <p:cNvSpPr txBox="1">
            <a:spLocks/>
          </p:cNvSpPr>
          <p:nvPr/>
        </p:nvSpPr>
        <p:spPr>
          <a:xfrm>
            <a:off x="755650" y="660400"/>
            <a:ext cx="7488238" cy="711200"/>
          </a:xfrm>
          <a:prstGeom prst="rect">
            <a:avLst/>
          </a:prstGeom>
        </p:spPr>
        <p:txBody>
          <a:bodyPr lIns="0" rIns="0" bIns="0" anchor="b">
            <a:normAutofit fontScale="90000" lnSpcReduction="20000"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5000" b="0" kern="120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ctr" fontAlgn="auto">
              <a:spcAft>
                <a:spcPts val="0"/>
              </a:spcAft>
              <a:defRPr/>
            </a:pPr>
            <a:r>
              <a:rPr lang="es-PE" sz="2800" b="1" dirty="0" smtClean="0">
                <a:solidFill>
                  <a:schemeClr val="tx1"/>
                </a:solidFill>
              </a:rPr>
              <a:t>Arequipa: Lesiones por accidentes  de transito </a:t>
            </a:r>
          </a:p>
          <a:p>
            <a:pPr algn="ctr" fontAlgn="auto">
              <a:spcAft>
                <a:spcPts val="0"/>
              </a:spcAft>
              <a:defRPr/>
            </a:pPr>
            <a:r>
              <a:rPr lang="es-PE" sz="2800" b="1" dirty="0" smtClean="0">
                <a:solidFill>
                  <a:schemeClr val="tx1"/>
                </a:solidFill>
              </a:rPr>
              <a:t>según grupo de edad 2010</a:t>
            </a:r>
            <a:endParaRPr lang="es-PE" sz="2800" dirty="0">
              <a:solidFill>
                <a:schemeClr val="tx1"/>
              </a:solidFill>
            </a:endParaRPr>
          </a:p>
        </p:txBody>
      </p:sp>
      <p:sp>
        <p:nvSpPr>
          <p:cNvPr id="7" name="6 CuadroTexto"/>
          <p:cNvSpPr txBox="1"/>
          <p:nvPr/>
        </p:nvSpPr>
        <p:spPr>
          <a:xfrm>
            <a:off x="395288" y="6396038"/>
            <a:ext cx="3744912" cy="3048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r>
              <a:rPr lang="es-PE" sz="1400" b="1">
                <a:latin typeface="Calibri" pitchFamily="34" charset="0"/>
              </a:rPr>
              <a:t>Fuente: Geresa Arequipa/JVL/Epidemiologia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ujo">
  <a:themeElements>
    <a:clrScheme name="Personalizado 4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92D050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Flujo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ujo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333</TotalTime>
  <Words>277</Words>
  <Application>Microsoft Office PowerPoint</Application>
  <PresentationFormat>Presentación en pantalla (4:3)</PresentationFormat>
  <Paragraphs>46</Paragraphs>
  <Slides>27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Plantilla de diseño</vt:lpstr>
      </vt:variant>
      <vt:variant>
        <vt:i4>2</vt:i4>
      </vt:variant>
      <vt:variant>
        <vt:lpstr>Títulos de diapositiva</vt:lpstr>
      </vt:variant>
      <vt:variant>
        <vt:i4>27</vt:i4>
      </vt:variant>
    </vt:vector>
  </HeadingPairs>
  <TitlesOfParts>
    <vt:vector size="34" baseType="lpstr">
      <vt:lpstr>Arial</vt:lpstr>
      <vt:lpstr>Calibri</vt:lpstr>
      <vt:lpstr>Constantia</vt:lpstr>
      <vt:lpstr>Wingdings 2</vt:lpstr>
      <vt:lpstr>Arial Black</vt:lpstr>
      <vt:lpstr>Flujo</vt:lpstr>
      <vt:lpstr>Flujo</vt:lpstr>
      <vt:lpstr>Diapositiva 1</vt:lpstr>
      <vt:lpstr>Diapositiva 2</vt:lpstr>
      <vt:lpstr>Diapositiva 3</vt:lpstr>
      <vt:lpstr>Diapositiva 4</vt:lpstr>
      <vt:lpstr>Diapositiva 5</vt:lpstr>
      <vt:lpstr>Diapositiva 6</vt:lpstr>
      <vt:lpstr>Diapositiva 7</vt:lpstr>
      <vt:lpstr>Diapositiva 8</vt:lpstr>
      <vt:lpstr>Diapositiva 9</vt:lpstr>
      <vt:lpstr>Diapositiva 10</vt:lpstr>
      <vt:lpstr>Arequipa: Lesiones por accidentes  de transito según grupo de edad 2012</vt:lpstr>
      <vt:lpstr>Diapositiva 12</vt:lpstr>
      <vt:lpstr>Diapositiva 13</vt:lpstr>
      <vt:lpstr>Diapositiva 14</vt:lpstr>
      <vt:lpstr>Diapositiva 15</vt:lpstr>
      <vt:lpstr>Diapositiva 16</vt:lpstr>
      <vt:lpstr>Diapositiva 17</vt:lpstr>
      <vt:lpstr>Diapositiva 18</vt:lpstr>
      <vt:lpstr>Diapositiva 19</vt:lpstr>
      <vt:lpstr>Diapositiva 20</vt:lpstr>
      <vt:lpstr>Diapositiva 21</vt:lpstr>
      <vt:lpstr>Diapositiva 22</vt:lpstr>
      <vt:lpstr>Diapositiva 23</vt:lpstr>
      <vt:lpstr>Diapositiva 24</vt:lpstr>
      <vt:lpstr>Diapositiva 25</vt:lpstr>
      <vt:lpstr>Diapositiva 26</vt:lpstr>
      <vt:lpstr>Diapositiva 27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Albujar</dc:creator>
  <cp:lastModifiedBy>Asis</cp:lastModifiedBy>
  <cp:revision>41</cp:revision>
  <dcterms:created xsi:type="dcterms:W3CDTF">2013-03-09T15:33:12Z</dcterms:created>
  <dcterms:modified xsi:type="dcterms:W3CDTF">2013-03-12T13:03:47Z</dcterms:modified>
</cp:coreProperties>
</file>