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695" r:id="rId2"/>
    <p:sldId id="696" r:id="rId3"/>
    <p:sldId id="721" r:id="rId4"/>
    <p:sldId id="722" r:id="rId5"/>
    <p:sldId id="710" r:id="rId6"/>
    <p:sldId id="719" r:id="rId7"/>
    <p:sldId id="711" r:id="rId8"/>
    <p:sldId id="708" r:id="rId9"/>
    <p:sldId id="697" r:id="rId10"/>
    <p:sldId id="715" r:id="rId11"/>
    <p:sldId id="716" r:id="rId12"/>
    <p:sldId id="718" r:id="rId13"/>
    <p:sldId id="698" r:id="rId14"/>
    <p:sldId id="699" r:id="rId15"/>
    <p:sldId id="700" r:id="rId16"/>
    <p:sldId id="712" r:id="rId17"/>
    <p:sldId id="713" r:id="rId18"/>
    <p:sldId id="717" r:id="rId19"/>
    <p:sldId id="704" r:id="rId20"/>
    <p:sldId id="705" r:id="rId21"/>
  </p:sldIdLst>
  <p:sldSz cx="9144000" cy="6858000" type="screen4x3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7E1"/>
    <a:srgbClr val="CCCCFF"/>
    <a:srgbClr val="66FFCC"/>
    <a:srgbClr val="FFE1FF"/>
    <a:srgbClr val="FFEFFF"/>
    <a:srgbClr val="FF99FF"/>
    <a:srgbClr val="CC0000"/>
    <a:srgbClr val="00CCFF"/>
    <a:srgbClr val="FF5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6441" autoAdjust="0"/>
  </p:normalViewPr>
  <p:slideViewPr>
    <p:cSldViewPr snapToGrid="0">
      <p:cViewPr varScale="1">
        <p:scale>
          <a:sx n="109" d="100"/>
          <a:sy n="109" d="100"/>
        </p:scale>
        <p:origin x="17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95652-2309-402D-B565-C9A0767F035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F5EC54A-A6F3-461D-989D-1F8E20DD975B}">
      <dgm:prSet phldrT="[Texto]" custT="1"/>
      <dgm:spPr/>
      <dgm:t>
        <a:bodyPr/>
        <a:lstStyle/>
        <a:p>
          <a:r>
            <a:rPr lang="es-MX" sz="2800" b="1" dirty="0" smtClean="0"/>
            <a:t>Actividad 1</a:t>
          </a:r>
        </a:p>
        <a:p>
          <a:r>
            <a:rPr lang="es-PE" sz="1200" b="1" u="sng" dirty="0" smtClean="0">
              <a:solidFill>
                <a:srgbClr val="FF0000"/>
              </a:solidFill>
            </a:rPr>
            <a:t>ANALIZA, IDENTIFICA Y PRIORIZA</a:t>
          </a:r>
          <a:r>
            <a:rPr lang="es-PE" sz="1200" b="1" u="sng" dirty="0" smtClean="0">
              <a:solidFill>
                <a:schemeClr val="bg1"/>
              </a:solidFill>
            </a:rPr>
            <a:t> </a:t>
          </a:r>
          <a:r>
            <a:rPr lang="es-PE" sz="1200" dirty="0" smtClean="0"/>
            <a:t>LAS ESTRATEGIAS DE SESIONES DEMOSTRATIVAS EN UNA REUNIÓN DEL COMITÉ MULTISECTORIAL, U OTRA INSTANCIA SIMILAR, PRESIDIDA POR EL ALCALDE Y CON LA PARTICIPACIÓN DE ACTORES SOCIALES DEL DISTRITO.</a:t>
          </a:r>
          <a:endParaRPr lang="es-PE" sz="1200" dirty="0"/>
        </a:p>
      </dgm:t>
    </dgm:pt>
    <dgm:pt modelId="{394D0FE7-3600-4125-9104-CC754D419FC7}" type="parTrans" cxnId="{AAFEBDB7-AC6B-4368-A03A-43C83FFB6A67}">
      <dgm:prSet/>
      <dgm:spPr/>
      <dgm:t>
        <a:bodyPr/>
        <a:lstStyle/>
        <a:p>
          <a:endParaRPr lang="es-PE" sz="1200"/>
        </a:p>
      </dgm:t>
    </dgm:pt>
    <dgm:pt modelId="{B96427B5-E739-4A7C-AB12-2CB3CB43551C}" type="sibTrans" cxnId="{AAFEBDB7-AC6B-4368-A03A-43C83FFB6A67}">
      <dgm:prSet/>
      <dgm:spPr/>
      <dgm:t>
        <a:bodyPr/>
        <a:lstStyle/>
        <a:p>
          <a:endParaRPr lang="es-PE" sz="1200"/>
        </a:p>
      </dgm:t>
    </dgm:pt>
    <dgm:pt modelId="{2BE516A3-F338-4D04-9A61-48EA83DF760D}">
      <dgm:prSet phldrT="[Texto]" custT="1"/>
      <dgm:spPr/>
      <dgm:t>
        <a:bodyPr/>
        <a:lstStyle/>
        <a:p>
          <a:r>
            <a:rPr lang="es-MX" sz="2800" b="1" dirty="0" smtClean="0"/>
            <a:t>Actividad 2</a:t>
          </a:r>
        </a:p>
        <a:p>
          <a:r>
            <a:rPr lang="es-PE" sz="1200" b="1" u="sng" dirty="0" smtClean="0">
              <a:solidFill>
                <a:srgbClr val="FF0000"/>
              </a:solidFill>
            </a:rPr>
            <a:t>PLANIFICA </a:t>
          </a:r>
          <a:r>
            <a:rPr lang="es-PE" sz="1200" dirty="0" smtClean="0"/>
            <a:t>LAS ESTRATEGIAS IDENTIFICADAS, PRIORIZADAS Y ACORDADAS EN EL COMITÉ MULTISECTORIAL PARA LA EJECUCIÓN DE LAS SESIONES DEMOSTRATIVAS.</a:t>
          </a:r>
          <a:endParaRPr lang="es-PE" sz="1200" dirty="0"/>
        </a:p>
      </dgm:t>
    </dgm:pt>
    <dgm:pt modelId="{B9B14E98-2258-41FD-A72D-EB9FD211A39F}" type="parTrans" cxnId="{FD1AF11F-8E1F-47B7-9C40-E28FBE333A49}">
      <dgm:prSet/>
      <dgm:spPr/>
      <dgm:t>
        <a:bodyPr/>
        <a:lstStyle/>
        <a:p>
          <a:endParaRPr lang="es-PE" sz="1200"/>
        </a:p>
      </dgm:t>
    </dgm:pt>
    <dgm:pt modelId="{62B3C04D-46A7-4F84-A017-D5A4A665A1A8}" type="sibTrans" cxnId="{FD1AF11F-8E1F-47B7-9C40-E28FBE333A49}">
      <dgm:prSet/>
      <dgm:spPr/>
      <dgm:t>
        <a:bodyPr/>
        <a:lstStyle/>
        <a:p>
          <a:endParaRPr lang="es-PE" sz="1200"/>
        </a:p>
      </dgm:t>
    </dgm:pt>
    <dgm:pt modelId="{C3AB9843-F0F9-49BA-947A-857B72038DEE}">
      <dgm:prSet phldrT="[Texto]" custT="1"/>
      <dgm:spPr/>
      <dgm:t>
        <a:bodyPr/>
        <a:lstStyle/>
        <a:p>
          <a:r>
            <a:rPr lang="es-MX" sz="2800" b="1" dirty="0" smtClean="0"/>
            <a:t>Actividad 3</a:t>
          </a:r>
        </a:p>
        <a:p>
          <a:r>
            <a:rPr lang="es-PE" sz="1200" b="1" u="sng" dirty="0" smtClean="0">
              <a:solidFill>
                <a:srgbClr val="FF0000"/>
              </a:solidFill>
            </a:rPr>
            <a:t>EJECUTA</a:t>
          </a:r>
          <a:r>
            <a:rPr lang="es-PE" sz="1200" dirty="0" smtClean="0"/>
            <a:t> LAS ESTRATEGIAS PRIORIZADAS PARA LA SESION DEMOSTRATIVA, EN COORDINACION CON EL PERSONAL DE SALUD.</a:t>
          </a:r>
          <a:endParaRPr lang="es-PE" sz="1200" dirty="0"/>
        </a:p>
      </dgm:t>
    </dgm:pt>
    <dgm:pt modelId="{7A288BD6-6006-47FC-91FF-395C21EEE924}" type="parTrans" cxnId="{64F843D3-4F47-4FC4-94F2-64F268ADEF24}">
      <dgm:prSet/>
      <dgm:spPr/>
      <dgm:t>
        <a:bodyPr/>
        <a:lstStyle/>
        <a:p>
          <a:endParaRPr lang="es-PE" sz="1200"/>
        </a:p>
      </dgm:t>
    </dgm:pt>
    <dgm:pt modelId="{EF28FE9A-6844-4B55-AB96-2F0EFBDE33E5}" type="sibTrans" cxnId="{64F843D3-4F47-4FC4-94F2-64F268ADEF24}">
      <dgm:prSet/>
      <dgm:spPr/>
      <dgm:t>
        <a:bodyPr/>
        <a:lstStyle/>
        <a:p>
          <a:endParaRPr lang="es-PE" sz="1200"/>
        </a:p>
      </dgm:t>
    </dgm:pt>
    <dgm:pt modelId="{C406264B-1DF3-42B4-B458-9BC4A228910D}" type="pres">
      <dgm:prSet presAssocID="{2F595652-2309-402D-B565-C9A0767F035B}" presName="CompostProcess" presStyleCnt="0">
        <dgm:presLayoutVars>
          <dgm:dir/>
          <dgm:resizeHandles val="exact"/>
        </dgm:presLayoutVars>
      </dgm:prSet>
      <dgm:spPr/>
    </dgm:pt>
    <dgm:pt modelId="{C434E008-1F32-4563-86C9-669D6E56F557}" type="pres">
      <dgm:prSet presAssocID="{2F595652-2309-402D-B565-C9A0767F035B}" presName="arrow" presStyleLbl="bgShp" presStyleIdx="0" presStyleCnt="1" custScaleX="117647"/>
      <dgm:spPr/>
    </dgm:pt>
    <dgm:pt modelId="{F188062C-D1D1-4409-92A1-525AB29B16D3}" type="pres">
      <dgm:prSet presAssocID="{2F595652-2309-402D-B565-C9A0767F035B}" presName="linearProcess" presStyleCnt="0"/>
      <dgm:spPr/>
    </dgm:pt>
    <dgm:pt modelId="{6F7CCE9C-ABA6-4A09-A860-294C9E7E7942}" type="pres">
      <dgm:prSet presAssocID="{FF5EC54A-A6F3-461D-989D-1F8E20DD975B}" presName="textNode" presStyleLbl="node1" presStyleIdx="0" presStyleCnt="3" custScaleX="108698" custScaleY="116197" custLinFactNeighborX="560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65BA87-4B0A-43BB-9873-9485B849AAE1}" type="pres">
      <dgm:prSet presAssocID="{B96427B5-E739-4A7C-AB12-2CB3CB43551C}" presName="sibTrans" presStyleCnt="0"/>
      <dgm:spPr/>
    </dgm:pt>
    <dgm:pt modelId="{2C273C30-1C95-4FC3-92DE-2B2B8D5C7348}" type="pres">
      <dgm:prSet presAssocID="{2BE516A3-F338-4D04-9A61-48EA83DF760D}" presName="textNode" presStyleLbl="node1" presStyleIdx="1" presStyleCnt="3" custScaleY="1161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38A53C-A3C6-4C51-B242-A294B3834946}" type="pres">
      <dgm:prSet presAssocID="{62B3C04D-46A7-4F84-A017-D5A4A665A1A8}" presName="sibTrans" presStyleCnt="0"/>
      <dgm:spPr/>
    </dgm:pt>
    <dgm:pt modelId="{A14174A3-7671-4420-9991-231A85285EFA}" type="pres">
      <dgm:prSet presAssocID="{C3AB9843-F0F9-49BA-947A-857B72038DEE}" presName="textNode" presStyleLbl="node1" presStyleIdx="2" presStyleCnt="3" custScaleY="116197" custLinFactNeighborX="-613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42DA0D0-0AC2-40AF-B7D7-433E79AFF794}" type="presOf" srcId="{2BE516A3-F338-4D04-9A61-48EA83DF760D}" destId="{2C273C30-1C95-4FC3-92DE-2B2B8D5C7348}" srcOrd="0" destOrd="0" presId="urn:microsoft.com/office/officeart/2005/8/layout/hProcess9"/>
    <dgm:cxn modelId="{FD1AF11F-8E1F-47B7-9C40-E28FBE333A49}" srcId="{2F595652-2309-402D-B565-C9A0767F035B}" destId="{2BE516A3-F338-4D04-9A61-48EA83DF760D}" srcOrd="1" destOrd="0" parTransId="{B9B14E98-2258-41FD-A72D-EB9FD211A39F}" sibTransId="{62B3C04D-46A7-4F84-A017-D5A4A665A1A8}"/>
    <dgm:cxn modelId="{64F843D3-4F47-4FC4-94F2-64F268ADEF24}" srcId="{2F595652-2309-402D-B565-C9A0767F035B}" destId="{C3AB9843-F0F9-49BA-947A-857B72038DEE}" srcOrd="2" destOrd="0" parTransId="{7A288BD6-6006-47FC-91FF-395C21EEE924}" sibTransId="{EF28FE9A-6844-4B55-AB96-2F0EFBDE33E5}"/>
    <dgm:cxn modelId="{9665C696-25E5-4BB8-819E-39F2D8AD1D5C}" type="presOf" srcId="{C3AB9843-F0F9-49BA-947A-857B72038DEE}" destId="{A14174A3-7671-4420-9991-231A85285EFA}" srcOrd="0" destOrd="0" presId="urn:microsoft.com/office/officeart/2005/8/layout/hProcess9"/>
    <dgm:cxn modelId="{ABF5DDE0-2E4F-41CA-89E1-465CC3A9F379}" type="presOf" srcId="{2F595652-2309-402D-B565-C9A0767F035B}" destId="{C406264B-1DF3-42B4-B458-9BC4A228910D}" srcOrd="0" destOrd="0" presId="urn:microsoft.com/office/officeart/2005/8/layout/hProcess9"/>
    <dgm:cxn modelId="{AAFEBDB7-AC6B-4368-A03A-43C83FFB6A67}" srcId="{2F595652-2309-402D-B565-C9A0767F035B}" destId="{FF5EC54A-A6F3-461D-989D-1F8E20DD975B}" srcOrd="0" destOrd="0" parTransId="{394D0FE7-3600-4125-9104-CC754D419FC7}" sibTransId="{B96427B5-E739-4A7C-AB12-2CB3CB43551C}"/>
    <dgm:cxn modelId="{59DC0947-D573-4143-A0D8-B452B8316190}" type="presOf" srcId="{FF5EC54A-A6F3-461D-989D-1F8E20DD975B}" destId="{6F7CCE9C-ABA6-4A09-A860-294C9E7E7942}" srcOrd="0" destOrd="0" presId="urn:microsoft.com/office/officeart/2005/8/layout/hProcess9"/>
    <dgm:cxn modelId="{082D76EE-CABD-4A78-B904-A9BA3B114B50}" type="presParOf" srcId="{C406264B-1DF3-42B4-B458-9BC4A228910D}" destId="{C434E008-1F32-4563-86C9-669D6E56F557}" srcOrd="0" destOrd="0" presId="urn:microsoft.com/office/officeart/2005/8/layout/hProcess9"/>
    <dgm:cxn modelId="{128B4332-B59A-4B78-8025-BFBA7FEC1965}" type="presParOf" srcId="{C406264B-1DF3-42B4-B458-9BC4A228910D}" destId="{F188062C-D1D1-4409-92A1-525AB29B16D3}" srcOrd="1" destOrd="0" presId="urn:microsoft.com/office/officeart/2005/8/layout/hProcess9"/>
    <dgm:cxn modelId="{9F406AA8-DFDB-4AD5-96F7-1EEFFF897D56}" type="presParOf" srcId="{F188062C-D1D1-4409-92A1-525AB29B16D3}" destId="{6F7CCE9C-ABA6-4A09-A860-294C9E7E7942}" srcOrd="0" destOrd="0" presId="urn:microsoft.com/office/officeart/2005/8/layout/hProcess9"/>
    <dgm:cxn modelId="{6D559CFD-3951-4766-AD64-11EB371626B1}" type="presParOf" srcId="{F188062C-D1D1-4409-92A1-525AB29B16D3}" destId="{7F65BA87-4B0A-43BB-9873-9485B849AAE1}" srcOrd="1" destOrd="0" presId="urn:microsoft.com/office/officeart/2005/8/layout/hProcess9"/>
    <dgm:cxn modelId="{B9338064-3A9A-4FDC-BBBE-BEDAAFE68D1A}" type="presParOf" srcId="{F188062C-D1D1-4409-92A1-525AB29B16D3}" destId="{2C273C30-1C95-4FC3-92DE-2B2B8D5C7348}" srcOrd="2" destOrd="0" presId="urn:microsoft.com/office/officeart/2005/8/layout/hProcess9"/>
    <dgm:cxn modelId="{0BB44562-1851-42E6-A862-8A214B9B7D8D}" type="presParOf" srcId="{F188062C-D1D1-4409-92A1-525AB29B16D3}" destId="{0138A53C-A3C6-4C51-B242-A294B3834946}" srcOrd="3" destOrd="0" presId="urn:microsoft.com/office/officeart/2005/8/layout/hProcess9"/>
    <dgm:cxn modelId="{1C4796C1-AAC4-4624-AA61-973D4944ACF3}" type="presParOf" srcId="{F188062C-D1D1-4409-92A1-525AB29B16D3}" destId="{A14174A3-7671-4420-9991-231A85285E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B63DA-194F-4A34-9A12-D2AC109E9DD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1C701FE-AC01-437E-8B0D-E7E96D97A63F}">
      <dgm:prSet phldrT="[Texto]"/>
      <dgm:spPr/>
      <dgm:t>
        <a:bodyPr/>
        <a:lstStyle/>
        <a:p>
          <a:r>
            <a:rPr lang="es-PE" dirty="0" smtClean="0"/>
            <a:t>Actividad 1</a:t>
          </a:r>
          <a:endParaRPr lang="es-PE" dirty="0"/>
        </a:p>
      </dgm:t>
    </dgm:pt>
    <dgm:pt modelId="{2E3DC870-858F-49B8-ABB5-F97B2FEB5116}" type="parTrans" cxnId="{B4547599-B8BE-4B12-A74B-155FB58DC73A}">
      <dgm:prSet/>
      <dgm:spPr/>
      <dgm:t>
        <a:bodyPr/>
        <a:lstStyle/>
        <a:p>
          <a:endParaRPr lang="es-PE"/>
        </a:p>
      </dgm:t>
    </dgm:pt>
    <dgm:pt modelId="{0B312044-F555-4F61-94DE-D2001157212A}" type="sibTrans" cxnId="{B4547599-B8BE-4B12-A74B-155FB58DC73A}">
      <dgm:prSet/>
      <dgm:spPr/>
      <dgm:t>
        <a:bodyPr/>
        <a:lstStyle/>
        <a:p>
          <a:endParaRPr lang="es-PE"/>
        </a:p>
      </dgm:t>
    </dgm:pt>
    <dgm:pt modelId="{ADC307C0-F991-41BC-994B-0B050BC59838}">
      <dgm:prSet phldrT="[Texto]" custT="1"/>
      <dgm:spPr/>
      <dgm:t>
        <a:bodyPr/>
        <a:lstStyle/>
        <a:p>
          <a:pPr algn="just"/>
          <a:endParaRPr lang="es-PE" sz="900" dirty="0"/>
        </a:p>
      </dgm:t>
    </dgm:pt>
    <dgm:pt modelId="{37C24AB9-AFA6-4378-83BC-F15E7B7FB594}" type="parTrans" cxnId="{72FD8C0A-5E54-4959-A35F-D803F861B07C}">
      <dgm:prSet/>
      <dgm:spPr/>
      <dgm:t>
        <a:bodyPr/>
        <a:lstStyle/>
        <a:p>
          <a:endParaRPr lang="es-PE"/>
        </a:p>
      </dgm:t>
    </dgm:pt>
    <dgm:pt modelId="{0184F320-2966-43E0-A8BB-9A3BCB5E9899}" type="sibTrans" cxnId="{72FD8C0A-5E54-4959-A35F-D803F861B07C}">
      <dgm:prSet/>
      <dgm:spPr/>
      <dgm:t>
        <a:bodyPr/>
        <a:lstStyle/>
        <a:p>
          <a:endParaRPr lang="es-PE"/>
        </a:p>
      </dgm:t>
    </dgm:pt>
    <dgm:pt modelId="{B38B0556-E9B0-4EEB-B0A1-E9788391B2C8}">
      <dgm:prSet phldrT="[Texto]"/>
      <dgm:spPr/>
      <dgm:t>
        <a:bodyPr/>
        <a:lstStyle/>
        <a:p>
          <a:r>
            <a:rPr lang="es-PE" dirty="0" smtClean="0"/>
            <a:t>Actividad 2</a:t>
          </a:r>
          <a:endParaRPr lang="es-PE" dirty="0"/>
        </a:p>
      </dgm:t>
    </dgm:pt>
    <dgm:pt modelId="{8B39898B-FC06-417B-8577-19BB40CDD99B}" type="parTrans" cxnId="{E4350064-A045-4581-8751-C0B30AC03388}">
      <dgm:prSet/>
      <dgm:spPr/>
      <dgm:t>
        <a:bodyPr/>
        <a:lstStyle/>
        <a:p>
          <a:endParaRPr lang="es-PE"/>
        </a:p>
      </dgm:t>
    </dgm:pt>
    <dgm:pt modelId="{E921A265-F059-405D-B7CF-669B50D49B33}" type="sibTrans" cxnId="{E4350064-A045-4581-8751-C0B30AC03388}">
      <dgm:prSet/>
      <dgm:spPr/>
      <dgm:t>
        <a:bodyPr/>
        <a:lstStyle/>
        <a:p>
          <a:endParaRPr lang="es-PE"/>
        </a:p>
      </dgm:t>
    </dgm:pt>
    <dgm:pt modelId="{A8A6ED48-A10E-453A-B215-838066011AFC}">
      <dgm:prSet phldrT="[Texto]"/>
      <dgm:spPr/>
      <dgm:t>
        <a:bodyPr/>
        <a:lstStyle/>
        <a:p>
          <a:r>
            <a:rPr lang="es-PE" dirty="0" smtClean="0"/>
            <a:t>Actividad 3</a:t>
          </a:r>
          <a:endParaRPr lang="es-PE" dirty="0"/>
        </a:p>
      </dgm:t>
    </dgm:pt>
    <dgm:pt modelId="{41A395FC-7913-498E-820D-D8CBD7A3E3E5}" type="parTrans" cxnId="{78FDB4C7-6A92-4287-AF63-18E72A376AA2}">
      <dgm:prSet/>
      <dgm:spPr/>
      <dgm:t>
        <a:bodyPr/>
        <a:lstStyle/>
        <a:p>
          <a:endParaRPr lang="es-PE"/>
        </a:p>
      </dgm:t>
    </dgm:pt>
    <dgm:pt modelId="{FA1ED9D8-F1DC-4EC4-8D8E-ECE8E9EAEA26}" type="sibTrans" cxnId="{78FDB4C7-6A92-4287-AF63-18E72A376AA2}">
      <dgm:prSet/>
      <dgm:spPr/>
      <dgm:t>
        <a:bodyPr/>
        <a:lstStyle/>
        <a:p>
          <a:endParaRPr lang="es-PE"/>
        </a:p>
      </dgm:t>
    </dgm:pt>
    <dgm:pt modelId="{14FE5952-FC7C-4C65-8EB8-546ECDA1DE4B}">
      <dgm:prSet phldrT="[Texto]" custT="1"/>
      <dgm:spPr/>
      <dgm:t>
        <a:bodyPr/>
        <a:lstStyle/>
        <a:p>
          <a:pPr algn="just"/>
          <a:r>
            <a:rPr lang="es-PE" sz="1000" dirty="0" smtClean="0"/>
            <a:t>Documento técnico de sesiones demostrativas de preparación de alimentos para la población materna infantil</a:t>
          </a:r>
          <a:endParaRPr lang="es-PE" sz="1000" dirty="0"/>
        </a:p>
      </dgm:t>
    </dgm:pt>
    <dgm:pt modelId="{3E6D6A36-1F2A-4604-83EC-2E626A6B2475}" type="parTrans" cxnId="{9D11D1B3-5A5A-4C1B-A91C-75D855664034}">
      <dgm:prSet/>
      <dgm:spPr/>
      <dgm:t>
        <a:bodyPr/>
        <a:lstStyle/>
        <a:p>
          <a:endParaRPr lang="es-PE"/>
        </a:p>
      </dgm:t>
    </dgm:pt>
    <dgm:pt modelId="{A851B49C-9260-4B74-B2FC-7CCF048BB5D2}" type="sibTrans" cxnId="{9D11D1B3-5A5A-4C1B-A91C-75D855664034}">
      <dgm:prSet/>
      <dgm:spPr/>
      <dgm:t>
        <a:bodyPr/>
        <a:lstStyle/>
        <a:p>
          <a:endParaRPr lang="es-PE"/>
        </a:p>
      </dgm:t>
    </dgm:pt>
    <dgm:pt modelId="{285A9133-9D22-43B2-8DEE-3057251CFA02}">
      <dgm:prSet custT="1"/>
      <dgm:spPr/>
      <dgm:t>
        <a:bodyPr/>
        <a:lstStyle/>
        <a:p>
          <a:pPr algn="just"/>
          <a:r>
            <a:rPr lang="es-PE" sz="1000" dirty="0" smtClean="0"/>
            <a:t>Video institucional (quechua y castellano): Experiencia de sesiones demostrativas en el país.</a:t>
          </a:r>
          <a:endParaRPr lang="es-PE" sz="1000" dirty="0"/>
        </a:p>
      </dgm:t>
    </dgm:pt>
    <dgm:pt modelId="{4A54D378-561B-4E47-AC91-1B2E298D1AFA}" type="parTrans" cxnId="{C3E8A49F-5252-4585-B301-62784286277F}">
      <dgm:prSet/>
      <dgm:spPr/>
      <dgm:t>
        <a:bodyPr/>
        <a:lstStyle/>
        <a:p>
          <a:endParaRPr lang="es-PE"/>
        </a:p>
      </dgm:t>
    </dgm:pt>
    <dgm:pt modelId="{843B5D25-D757-47D3-94BB-4C0DF230E91A}" type="sibTrans" cxnId="{C3E8A49F-5252-4585-B301-62784286277F}">
      <dgm:prSet/>
      <dgm:spPr/>
      <dgm:t>
        <a:bodyPr/>
        <a:lstStyle/>
        <a:p>
          <a:endParaRPr lang="es-PE"/>
        </a:p>
      </dgm:t>
    </dgm:pt>
    <dgm:pt modelId="{57348C7D-06BF-48DD-B17C-95947136FDF5}">
      <dgm:prSet custT="1"/>
      <dgm:spPr/>
      <dgm:t>
        <a:bodyPr/>
        <a:lstStyle/>
        <a:p>
          <a:pPr algn="just"/>
          <a:r>
            <a:rPr lang="es-PE" sz="1000" dirty="0" smtClean="0"/>
            <a:t>Spots radiales (castellano, quechua, </a:t>
          </a:r>
          <a:r>
            <a:rPr lang="es-PE" sz="1000" dirty="0" err="1" smtClean="0"/>
            <a:t>awajún</a:t>
          </a:r>
          <a:r>
            <a:rPr lang="es-PE" sz="1000" dirty="0" smtClean="0"/>
            <a:t>): Importancia de la alimentación materna infantil.</a:t>
          </a:r>
          <a:endParaRPr lang="es-PE" sz="1000" dirty="0"/>
        </a:p>
      </dgm:t>
    </dgm:pt>
    <dgm:pt modelId="{6952641D-86C1-460B-A778-A70E6144AEE7}" type="parTrans" cxnId="{2BB8095A-B410-459D-B205-E7516BB72589}">
      <dgm:prSet/>
      <dgm:spPr/>
      <dgm:t>
        <a:bodyPr/>
        <a:lstStyle/>
        <a:p>
          <a:endParaRPr lang="es-PE"/>
        </a:p>
      </dgm:t>
    </dgm:pt>
    <dgm:pt modelId="{D83C0CEE-3376-46D0-97D0-C6B70AD47F47}" type="sibTrans" cxnId="{2BB8095A-B410-459D-B205-E7516BB72589}">
      <dgm:prSet/>
      <dgm:spPr/>
      <dgm:t>
        <a:bodyPr/>
        <a:lstStyle/>
        <a:p>
          <a:endParaRPr lang="es-PE"/>
        </a:p>
      </dgm:t>
    </dgm:pt>
    <dgm:pt modelId="{393EB154-1407-46B2-8E06-A818F33D187B}">
      <dgm:prSet custT="1"/>
      <dgm:spPr/>
      <dgm:t>
        <a:bodyPr/>
        <a:lstStyle/>
        <a:p>
          <a:pPr algn="just"/>
          <a:r>
            <a:rPr lang="es-PE" sz="1000" dirty="0" err="1" smtClean="0"/>
            <a:t>Laminario</a:t>
          </a:r>
          <a:r>
            <a:rPr lang="es-PE" sz="1000" dirty="0" smtClean="0"/>
            <a:t>: Alimentación materna y alimentación infantil</a:t>
          </a:r>
          <a:endParaRPr lang="es-PE" sz="1000" dirty="0"/>
        </a:p>
      </dgm:t>
    </dgm:pt>
    <dgm:pt modelId="{436E888D-8429-4FFF-BC8D-E214A7AA7A34}" type="parTrans" cxnId="{39F0ECF9-08A2-4850-AA86-1F2262FCE641}">
      <dgm:prSet/>
      <dgm:spPr/>
      <dgm:t>
        <a:bodyPr/>
        <a:lstStyle/>
        <a:p>
          <a:endParaRPr lang="es-PE"/>
        </a:p>
      </dgm:t>
    </dgm:pt>
    <dgm:pt modelId="{005C36CF-8494-4BFF-9298-539811E56AB7}" type="sibTrans" cxnId="{39F0ECF9-08A2-4850-AA86-1F2262FCE641}">
      <dgm:prSet/>
      <dgm:spPr/>
      <dgm:t>
        <a:bodyPr/>
        <a:lstStyle/>
        <a:p>
          <a:endParaRPr lang="es-PE"/>
        </a:p>
      </dgm:t>
    </dgm:pt>
    <dgm:pt modelId="{D22EB388-EEA5-40E6-8499-5BC76ECB5489}">
      <dgm:prSet custT="1"/>
      <dgm:spPr/>
      <dgm:t>
        <a:bodyPr/>
        <a:lstStyle/>
        <a:p>
          <a:pPr algn="just"/>
          <a:r>
            <a:rPr lang="es-PE" sz="1000" dirty="0" smtClean="0"/>
            <a:t>Recetarios para promover el consumo de alimentos nutritivos de la zona.</a:t>
          </a:r>
          <a:endParaRPr lang="es-PE" sz="1000" dirty="0"/>
        </a:p>
      </dgm:t>
    </dgm:pt>
    <dgm:pt modelId="{CEC9490F-CEC5-4AC6-A92B-03C8D69A7DEF}" type="parTrans" cxnId="{49CDE0B6-5989-41DD-9584-7B388E58467E}">
      <dgm:prSet/>
      <dgm:spPr/>
      <dgm:t>
        <a:bodyPr/>
        <a:lstStyle/>
        <a:p>
          <a:endParaRPr lang="es-PE"/>
        </a:p>
      </dgm:t>
    </dgm:pt>
    <dgm:pt modelId="{B0D14D63-8294-487A-9128-8C77A9F3C5AA}" type="sibTrans" cxnId="{49CDE0B6-5989-41DD-9584-7B388E58467E}">
      <dgm:prSet/>
      <dgm:spPr/>
      <dgm:t>
        <a:bodyPr/>
        <a:lstStyle/>
        <a:p>
          <a:endParaRPr lang="es-PE"/>
        </a:p>
      </dgm:t>
    </dgm:pt>
    <dgm:pt modelId="{E3670449-D79A-47F2-AC1C-9B53914972A2}">
      <dgm:prSet custT="1"/>
      <dgm:spPr/>
      <dgm:t>
        <a:bodyPr/>
        <a:lstStyle/>
        <a:p>
          <a:pPr algn="just"/>
          <a:r>
            <a:rPr lang="es-PE" sz="900" dirty="0" smtClean="0"/>
            <a:t>Guía Metodológica para la implementación de Municipios Saludables del Ministerio de Salud.</a:t>
          </a:r>
          <a:endParaRPr lang="es-PE" sz="900" dirty="0"/>
        </a:p>
      </dgm:t>
    </dgm:pt>
    <dgm:pt modelId="{943CAD21-5F30-4513-96CD-A8F7C4654AB7}" type="parTrans" cxnId="{E3050162-5473-43FC-9471-99A132E4AA10}">
      <dgm:prSet/>
      <dgm:spPr/>
      <dgm:t>
        <a:bodyPr/>
        <a:lstStyle/>
        <a:p>
          <a:endParaRPr lang="es-PE"/>
        </a:p>
      </dgm:t>
    </dgm:pt>
    <dgm:pt modelId="{B3FE8469-DFCC-47ED-B8DD-F1D3F6B0997D}" type="sibTrans" cxnId="{E3050162-5473-43FC-9471-99A132E4AA10}">
      <dgm:prSet/>
      <dgm:spPr/>
      <dgm:t>
        <a:bodyPr/>
        <a:lstStyle/>
        <a:p>
          <a:endParaRPr lang="es-PE"/>
        </a:p>
      </dgm:t>
    </dgm:pt>
    <dgm:pt modelId="{7A9B88E7-9EB4-40DF-86F3-1B397D4A1754}">
      <dgm:prSet custT="1"/>
      <dgm:spPr/>
      <dgm:t>
        <a:bodyPr/>
        <a:lstStyle/>
        <a:p>
          <a:pPr algn="just"/>
          <a:r>
            <a:rPr lang="es-PE" sz="900" dirty="0" smtClean="0"/>
            <a:t>Guía Metodológica para la implementación de Municipios Saludables del Ministerio de Salud.</a:t>
          </a:r>
          <a:endParaRPr lang="es-PE" sz="900" dirty="0"/>
        </a:p>
      </dgm:t>
    </dgm:pt>
    <dgm:pt modelId="{AB8ED691-7B19-4A34-B35B-F1D8874210F1}" type="parTrans" cxnId="{F77A6A88-941C-459B-9EB1-647AE73A313D}">
      <dgm:prSet/>
      <dgm:spPr/>
      <dgm:t>
        <a:bodyPr/>
        <a:lstStyle/>
        <a:p>
          <a:endParaRPr lang="es-PE"/>
        </a:p>
      </dgm:t>
    </dgm:pt>
    <dgm:pt modelId="{9FFFBB86-EEA6-4071-9513-5125B1CDF580}" type="sibTrans" cxnId="{F77A6A88-941C-459B-9EB1-647AE73A313D}">
      <dgm:prSet/>
      <dgm:spPr/>
      <dgm:t>
        <a:bodyPr/>
        <a:lstStyle/>
        <a:p>
          <a:endParaRPr lang="es-PE"/>
        </a:p>
      </dgm:t>
    </dgm:pt>
    <dgm:pt modelId="{A96DD064-D06E-4968-878B-D06CC7949145}">
      <dgm:prSet custT="1"/>
      <dgm:spPr/>
      <dgm:t>
        <a:bodyPr/>
        <a:lstStyle/>
        <a:p>
          <a:pPr algn="just"/>
          <a:r>
            <a:rPr lang="es-PE" sz="900" dirty="0" smtClean="0"/>
            <a:t>Reporte de padrón nominal de niños (as) menores de 36 meses. </a:t>
          </a:r>
          <a:endParaRPr lang="es-PE" sz="900" dirty="0"/>
        </a:p>
      </dgm:t>
    </dgm:pt>
    <dgm:pt modelId="{2364042B-12E6-4ABF-94A0-62FEC1EFB3F9}" type="parTrans" cxnId="{E3999E41-111F-48C4-BAE0-76FB245D13F3}">
      <dgm:prSet/>
      <dgm:spPr/>
      <dgm:t>
        <a:bodyPr/>
        <a:lstStyle/>
        <a:p>
          <a:endParaRPr lang="es-PE"/>
        </a:p>
      </dgm:t>
    </dgm:pt>
    <dgm:pt modelId="{5BCBAF1D-559F-4E24-9FEF-80877AFAAC43}" type="sibTrans" cxnId="{E3999E41-111F-48C4-BAE0-76FB245D13F3}">
      <dgm:prSet/>
      <dgm:spPr/>
      <dgm:t>
        <a:bodyPr/>
        <a:lstStyle/>
        <a:p>
          <a:endParaRPr lang="es-PE"/>
        </a:p>
      </dgm:t>
    </dgm:pt>
    <dgm:pt modelId="{4FB45393-CC53-4680-893E-86433355AE16}">
      <dgm:prSet custT="1"/>
      <dgm:spPr/>
      <dgm:t>
        <a:bodyPr/>
        <a:lstStyle/>
        <a:p>
          <a:pPr algn="just"/>
          <a:r>
            <a:rPr lang="es-PE" sz="900" dirty="0" smtClean="0"/>
            <a:t>Reporte de gestantes atendidas en el año anterior – HIS Minsa 2017.</a:t>
          </a:r>
          <a:endParaRPr lang="es-PE" sz="900" dirty="0"/>
        </a:p>
      </dgm:t>
    </dgm:pt>
    <dgm:pt modelId="{009EFE62-4B98-42A1-B2D1-EC044B5823CE}" type="parTrans" cxnId="{17F42E2E-66FC-48B4-9C59-36F5FC26784D}">
      <dgm:prSet/>
      <dgm:spPr/>
      <dgm:t>
        <a:bodyPr/>
        <a:lstStyle/>
        <a:p>
          <a:endParaRPr lang="es-PE"/>
        </a:p>
      </dgm:t>
    </dgm:pt>
    <dgm:pt modelId="{8084AD0E-0533-4343-90DB-D45A127EF394}" type="sibTrans" cxnId="{17F42E2E-66FC-48B4-9C59-36F5FC26784D}">
      <dgm:prSet/>
      <dgm:spPr/>
      <dgm:t>
        <a:bodyPr/>
        <a:lstStyle/>
        <a:p>
          <a:endParaRPr lang="es-PE"/>
        </a:p>
      </dgm:t>
    </dgm:pt>
    <dgm:pt modelId="{D550CE4F-BE56-4F99-A311-80F873B51387}">
      <dgm:prSet custT="1"/>
      <dgm:spPr/>
      <dgm:t>
        <a:bodyPr/>
        <a:lstStyle/>
        <a:p>
          <a:pPr algn="just"/>
          <a:r>
            <a:rPr lang="es-PE" sz="900" dirty="0" smtClean="0"/>
            <a:t>Reporte de la situación de anemia y DCI de las niñas (os) menores de 36 meses y gestantes año 2017 (A nivel nacional). (Ver Cuadro N° 01)</a:t>
          </a:r>
          <a:endParaRPr lang="es-PE" sz="900" dirty="0"/>
        </a:p>
      </dgm:t>
    </dgm:pt>
    <dgm:pt modelId="{A09BABE1-001D-4FC5-AE4E-D01FA0FF12A1}" type="parTrans" cxnId="{C47785B0-8921-44DF-BA39-32EADCE26EA3}">
      <dgm:prSet/>
      <dgm:spPr/>
      <dgm:t>
        <a:bodyPr/>
        <a:lstStyle/>
        <a:p>
          <a:endParaRPr lang="es-PE"/>
        </a:p>
      </dgm:t>
    </dgm:pt>
    <dgm:pt modelId="{F809DA5C-1690-4177-8D13-5DF443401901}" type="sibTrans" cxnId="{C47785B0-8921-44DF-BA39-32EADCE26EA3}">
      <dgm:prSet/>
      <dgm:spPr/>
      <dgm:t>
        <a:bodyPr/>
        <a:lstStyle/>
        <a:p>
          <a:endParaRPr lang="es-PE"/>
        </a:p>
      </dgm:t>
    </dgm:pt>
    <dgm:pt modelId="{82BC1C16-55B1-4C0B-AE6D-838AF5F39897}">
      <dgm:prSet custT="1"/>
      <dgm:spPr/>
      <dgm:t>
        <a:bodyPr/>
        <a:lstStyle/>
        <a:p>
          <a:pPr algn="just"/>
          <a:r>
            <a:rPr lang="es-PE" sz="900" dirty="0" smtClean="0"/>
            <a:t>Reporte de programación sesiones demostrativas de preparación de alimentos dirigido a gestantes y menores de 36 meses a nivel nacional – SIGA 2018. (Ver Cuadro N° 01)</a:t>
          </a:r>
          <a:endParaRPr lang="es-PE" sz="900" dirty="0"/>
        </a:p>
      </dgm:t>
    </dgm:pt>
    <dgm:pt modelId="{F78A4A1C-7660-48B7-AC97-AECA2788A113}" type="parTrans" cxnId="{290F7D5A-47BB-4B8B-AAE0-C38BF567E76E}">
      <dgm:prSet/>
      <dgm:spPr/>
      <dgm:t>
        <a:bodyPr/>
        <a:lstStyle/>
        <a:p>
          <a:endParaRPr lang="es-PE"/>
        </a:p>
      </dgm:t>
    </dgm:pt>
    <dgm:pt modelId="{7CA4A394-310A-411F-8DBF-12C316A6B21E}" type="sibTrans" cxnId="{290F7D5A-47BB-4B8B-AAE0-C38BF567E76E}">
      <dgm:prSet/>
      <dgm:spPr/>
      <dgm:t>
        <a:bodyPr/>
        <a:lstStyle/>
        <a:p>
          <a:endParaRPr lang="es-PE"/>
        </a:p>
      </dgm:t>
    </dgm:pt>
    <dgm:pt modelId="{69F14D89-A6D6-4532-BDE4-3B74D27D7768}">
      <dgm:prSet custT="1"/>
      <dgm:spPr/>
      <dgm:t>
        <a:bodyPr/>
        <a:lstStyle/>
        <a:p>
          <a:pPr algn="just"/>
          <a:r>
            <a:rPr lang="es-PE" sz="900" dirty="0" smtClean="0"/>
            <a:t>Reporte anual sesiones demostrativas de preparación de alimentos dirigido a gestantes y menores de 36 meses a nivel nacional – HIS Minsa 2017. </a:t>
          </a:r>
          <a:r>
            <a:rPr lang="pt-BR" sz="900" dirty="0" smtClean="0"/>
            <a:t>Listado de estratégias (Ver Anexo N° 02)</a:t>
          </a:r>
          <a:endParaRPr lang="es-PE" sz="900" dirty="0"/>
        </a:p>
      </dgm:t>
    </dgm:pt>
    <dgm:pt modelId="{344D785E-A970-44E8-A21B-F1809B1F38EB}" type="parTrans" cxnId="{0E2862C6-5B76-4881-869F-1CEB602D3ADE}">
      <dgm:prSet/>
      <dgm:spPr/>
      <dgm:t>
        <a:bodyPr/>
        <a:lstStyle/>
        <a:p>
          <a:endParaRPr lang="es-PE"/>
        </a:p>
      </dgm:t>
    </dgm:pt>
    <dgm:pt modelId="{68E29E67-2E39-4359-B832-79097F1E22B8}" type="sibTrans" cxnId="{0E2862C6-5B76-4881-869F-1CEB602D3ADE}">
      <dgm:prSet/>
      <dgm:spPr/>
      <dgm:t>
        <a:bodyPr/>
        <a:lstStyle/>
        <a:p>
          <a:endParaRPr lang="es-PE"/>
        </a:p>
      </dgm:t>
    </dgm:pt>
    <dgm:pt modelId="{ED129E9E-C15C-4CAA-A0BD-04064B753A5C}">
      <dgm:prSet custT="1"/>
      <dgm:spPr/>
      <dgm:t>
        <a:bodyPr/>
        <a:lstStyle/>
        <a:p>
          <a:pPr algn="just"/>
          <a:endParaRPr lang="es-PE" sz="900" dirty="0"/>
        </a:p>
      </dgm:t>
    </dgm:pt>
    <dgm:pt modelId="{7C2145FF-D0C7-4312-BF8A-AD52ADEAA00A}" type="parTrans" cxnId="{0C9A4474-85FD-481A-AA78-07289F5070F3}">
      <dgm:prSet/>
      <dgm:spPr/>
      <dgm:t>
        <a:bodyPr/>
        <a:lstStyle/>
        <a:p>
          <a:endParaRPr lang="es-PE"/>
        </a:p>
      </dgm:t>
    </dgm:pt>
    <dgm:pt modelId="{5F85A41D-B8C7-40F2-8410-1EACA57CBDBA}" type="sibTrans" cxnId="{0C9A4474-85FD-481A-AA78-07289F5070F3}">
      <dgm:prSet/>
      <dgm:spPr/>
      <dgm:t>
        <a:bodyPr/>
        <a:lstStyle/>
        <a:p>
          <a:endParaRPr lang="es-PE"/>
        </a:p>
      </dgm:t>
    </dgm:pt>
    <dgm:pt modelId="{6BAFCB7B-5A75-4C88-BC9B-C4D78A81B967}">
      <dgm:prSet custT="1"/>
      <dgm:spPr/>
      <dgm:t>
        <a:bodyPr/>
        <a:lstStyle/>
        <a:p>
          <a:pPr algn="just"/>
          <a:r>
            <a:rPr lang="es-PE" sz="900" dirty="0" smtClean="0"/>
            <a:t>Definiciones operacionales del producto Familias saludables con conocimientos para el cuidado infantil, lactancia materna exclusiva y la adecuada alimentación y protección del menor de 36 meses (3033251) del Ministerio de Salud. 2018.</a:t>
          </a:r>
        </a:p>
      </dgm:t>
    </dgm:pt>
    <dgm:pt modelId="{98FEB543-D352-424C-812E-9006448A6C53}" type="parTrans" cxnId="{046D29F4-410C-4F59-86CC-29528B4E8AF9}">
      <dgm:prSet/>
      <dgm:spPr/>
      <dgm:t>
        <a:bodyPr/>
        <a:lstStyle/>
        <a:p>
          <a:endParaRPr lang="es-PE"/>
        </a:p>
      </dgm:t>
    </dgm:pt>
    <dgm:pt modelId="{F5D2FF7F-77CE-4EEC-89E3-AFCDDD973B19}" type="sibTrans" cxnId="{046D29F4-410C-4F59-86CC-29528B4E8AF9}">
      <dgm:prSet/>
      <dgm:spPr/>
      <dgm:t>
        <a:bodyPr/>
        <a:lstStyle/>
        <a:p>
          <a:endParaRPr lang="es-PE"/>
        </a:p>
      </dgm:t>
    </dgm:pt>
    <dgm:pt modelId="{05B75546-6E3F-4132-AE89-CED45391DDC3}">
      <dgm:prSet custT="1"/>
      <dgm:spPr/>
      <dgm:t>
        <a:bodyPr/>
        <a:lstStyle/>
        <a:p>
          <a:pPr algn="just"/>
          <a:r>
            <a:rPr lang="es-PE" sz="900" dirty="0" smtClean="0"/>
            <a:t>Guía de programación multianual y formulación anual del presupuesto para programas presupuestales con articulación territorial del Ministerio de Economía y Finanzas.  Video programación presupuestal  desde los gobiernos locales – MEF.</a:t>
          </a:r>
        </a:p>
      </dgm:t>
    </dgm:pt>
    <dgm:pt modelId="{0E7BAD18-026B-4E78-A039-CEEFD4988651}" type="parTrans" cxnId="{9280D25F-BF44-4092-858A-B7B9A63C6357}">
      <dgm:prSet/>
      <dgm:spPr/>
      <dgm:t>
        <a:bodyPr/>
        <a:lstStyle/>
        <a:p>
          <a:endParaRPr lang="es-PE"/>
        </a:p>
      </dgm:t>
    </dgm:pt>
    <dgm:pt modelId="{CD701F10-8A2D-40A3-B4C6-51DEFFC36C48}" type="sibTrans" cxnId="{9280D25F-BF44-4092-858A-B7B9A63C6357}">
      <dgm:prSet/>
      <dgm:spPr/>
      <dgm:t>
        <a:bodyPr/>
        <a:lstStyle/>
        <a:p>
          <a:endParaRPr lang="es-PE"/>
        </a:p>
      </dgm:t>
    </dgm:pt>
    <dgm:pt modelId="{5285B5F1-35C0-46F1-A821-C3B22FF7101F}">
      <dgm:prSet custT="1"/>
      <dgm:spPr/>
      <dgm:t>
        <a:bodyPr/>
        <a:lstStyle/>
        <a:p>
          <a:pPr algn="just"/>
          <a:r>
            <a:rPr lang="es-PE" sz="900" dirty="0" smtClean="0"/>
            <a:t>Estructura Programática del PP 001: Articulado Nutricional 2018 – Gobiernos locales </a:t>
          </a:r>
        </a:p>
      </dgm:t>
    </dgm:pt>
    <dgm:pt modelId="{8203E025-D538-47B6-83CC-A09B41FDE081}" type="parTrans" cxnId="{D070511B-D205-4E2D-AF57-0FECD0F52B61}">
      <dgm:prSet/>
      <dgm:spPr/>
      <dgm:t>
        <a:bodyPr/>
        <a:lstStyle/>
        <a:p>
          <a:endParaRPr lang="es-PE"/>
        </a:p>
      </dgm:t>
    </dgm:pt>
    <dgm:pt modelId="{1306C97F-5885-4FD3-9EDA-D20E5431DDDD}" type="sibTrans" cxnId="{D070511B-D205-4E2D-AF57-0FECD0F52B61}">
      <dgm:prSet/>
      <dgm:spPr/>
      <dgm:t>
        <a:bodyPr/>
        <a:lstStyle/>
        <a:p>
          <a:endParaRPr lang="es-PE"/>
        </a:p>
      </dgm:t>
    </dgm:pt>
    <dgm:pt modelId="{A3498870-41D5-4BFD-85DE-92AFF0675FB6}">
      <dgm:prSet custT="1"/>
      <dgm:spPr/>
      <dgm:t>
        <a:bodyPr/>
        <a:lstStyle/>
        <a:p>
          <a:pPr algn="just"/>
          <a:r>
            <a:rPr lang="es-PE" sz="900" dirty="0" smtClean="0"/>
            <a:t>Listado de bienes y servicios para habilitar los recursos en las actividades: “Familias con niños/as menores de 36 meses desarrollan prácticas saludables (5000014)” y “Acciones de los municipios que promueven el cuidado infantil y la adecuada alimentación (5005983)” del PP 001: Articulado Nutricional para el año 2018.</a:t>
          </a:r>
        </a:p>
      </dgm:t>
    </dgm:pt>
    <dgm:pt modelId="{9E77633A-155B-415A-B770-58B8EDFA78D6}" type="parTrans" cxnId="{1F11761D-6164-4C0A-88EE-FFAC593AF57F}">
      <dgm:prSet/>
      <dgm:spPr/>
      <dgm:t>
        <a:bodyPr/>
        <a:lstStyle/>
        <a:p>
          <a:endParaRPr lang="es-PE"/>
        </a:p>
      </dgm:t>
    </dgm:pt>
    <dgm:pt modelId="{647B7B60-F6EA-489B-B8F2-7A3299A8E4CB}" type="sibTrans" cxnId="{1F11761D-6164-4C0A-88EE-FFAC593AF57F}">
      <dgm:prSet/>
      <dgm:spPr/>
      <dgm:t>
        <a:bodyPr/>
        <a:lstStyle/>
        <a:p>
          <a:endParaRPr lang="es-PE"/>
        </a:p>
      </dgm:t>
    </dgm:pt>
    <dgm:pt modelId="{A3D0214A-5F54-44A0-815E-1D6089900DA8}">
      <dgm:prSet custT="1"/>
      <dgm:spPr/>
      <dgm:t>
        <a:bodyPr/>
        <a:lstStyle/>
        <a:p>
          <a:pPr algn="just"/>
          <a:r>
            <a:rPr lang="pt-BR" sz="900" dirty="0" smtClean="0"/>
            <a:t>Listado de estrategias (Ver Anexo N° 02)</a:t>
          </a:r>
          <a:endParaRPr lang="es-PE" sz="900" dirty="0" smtClean="0"/>
        </a:p>
      </dgm:t>
    </dgm:pt>
    <dgm:pt modelId="{026C2419-2A0C-4AF3-B5B5-4F52050F3A60}" type="parTrans" cxnId="{C4EC9353-C0CF-47D3-A151-19B42DFDAAFA}">
      <dgm:prSet/>
      <dgm:spPr/>
      <dgm:t>
        <a:bodyPr/>
        <a:lstStyle/>
        <a:p>
          <a:endParaRPr lang="es-PE"/>
        </a:p>
      </dgm:t>
    </dgm:pt>
    <dgm:pt modelId="{05F9D0E0-F442-4615-99D4-F474150AA136}" type="sibTrans" cxnId="{C4EC9353-C0CF-47D3-A151-19B42DFDAAFA}">
      <dgm:prSet/>
      <dgm:spPr/>
      <dgm:t>
        <a:bodyPr/>
        <a:lstStyle/>
        <a:p>
          <a:endParaRPr lang="es-PE"/>
        </a:p>
      </dgm:t>
    </dgm:pt>
    <dgm:pt modelId="{A24F4663-3FDC-420F-BFE0-C2931915B39A}">
      <dgm:prSet custT="1"/>
      <dgm:spPr/>
      <dgm:t>
        <a:bodyPr/>
        <a:lstStyle/>
        <a:p>
          <a:pPr algn="just"/>
          <a:r>
            <a:rPr lang="es-PE" sz="1000" dirty="0" smtClean="0"/>
            <a:t>Video: La vida los premia cuando crecen sin anemia</a:t>
          </a:r>
          <a:endParaRPr lang="es-PE" sz="1000" dirty="0"/>
        </a:p>
      </dgm:t>
    </dgm:pt>
    <dgm:pt modelId="{E63C4B7A-ABF0-4B4A-A447-DA3FC3F7B4A8}" type="parTrans" cxnId="{472E66A9-6A00-4547-A189-6ED669DBAC83}">
      <dgm:prSet/>
      <dgm:spPr/>
      <dgm:t>
        <a:bodyPr/>
        <a:lstStyle/>
        <a:p>
          <a:endParaRPr lang="es-PE"/>
        </a:p>
      </dgm:t>
    </dgm:pt>
    <dgm:pt modelId="{030F11A4-8A2A-4CDE-8D72-007170ED8DFF}" type="sibTrans" cxnId="{472E66A9-6A00-4547-A189-6ED669DBAC83}">
      <dgm:prSet/>
      <dgm:spPr/>
      <dgm:t>
        <a:bodyPr/>
        <a:lstStyle/>
        <a:p>
          <a:endParaRPr lang="es-PE"/>
        </a:p>
      </dgm:t>
    </dgm:pt>
    <dgm:pt modelId="{FE1F6E24-C885-4443-8ECC-6ADE2C5DA461}" type="pres">
      <dgm:prSet presAssocID="{174B63DA-194F-4A34-9A12-D2AC109E9D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E0EF7206-DB9B-4F28-97EA-866AF86A3464}" type="pres">
      <dgm:prSet presAssocID="{91C701FE-AC01-437E-8B0D-E7E96D97A63F}" presName="compositeNode" presStyleCnt="0">
        <dgm:presLayoutVars>
          <dgm:bulletEnabled val="1"/>
        </dgm:presLayoutVars>
      </dgm:prSet>
      <dgm:spPr/>
    </dgm:pt>
    <dgm:pt modelId="{5DECB37A-AD67-4775-AF01-48020DFBD1D5}" type="pres">
      <dgm:prSet presAssocID="{91C701FE-AC01-437E-8B0D-E7E96D97A63F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s-PE"/>
        </a:p>
      </dgm:t>
    </dgm:pt>
    <dgm:pt modelId="{5AFED0A0-AD40-41CB-9817-6106D0E98EC6}" type="pres">
      <dgm:prSet presAssocID="{91C701FE-AC01-437E-8B0D-E7E96D97A63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BC9CCE-68DE-41EF-9E1F-FF164D5D24B6}" type="pres">
      <dgm:prSet presAssocID="{91C701FE-AC01-437E-8B0D-E7E96D97A63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E51542C-F5B4-45E4-A1D7-19BC4EB699FF}" type="pres">
      <dgm:prSet presAssocID="{0B312044-F555-4F61-94DE-D2001157212A}" presName="sibTrans" presStyleCnt="0"/>
      <dgm:spPr/>
    </dgm:pt>
    <dgm:pt modelId="{4C5EDF01-1470-4323-A81C-7BE7D7D0E9C8}" type="pres">
      <dgm:prSet presAssocID="{B38B0556-E9B0-4EEB-B0A1-E9788391B2C8}" presName="compositeNode" presStyleCnt="0">
        <dgm:presLayoutVars>
          <dgm:bulletEnabled val="1"/>
        </dgm:presLayoutVars>
      </dgm:prSet>
      <dgm:spPr/>
    </dgm:pt>
    <dgm:pt modelId="{D6ADE759-1FC0-4483-AD8D-C1E2501789D8}" type="pres">
      <dgm:prSet presAssocID="{B38B0556-E9B0-4EEB-B0A1-E9788391B2C8}" presName="image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s-PE"/>
        </a:p>
      </dgm:t>
    </dgm:pt>
    <dgm:pt modelId="{A1B19804-EBCB-4A48-937B-19CA963D36EA}" type="pres">
      <dgm:prSet presAssocID="{B38B0556-E9B0-4EEB-B0A1-E9788391B2C8}" presName="childNode" presStyleLbl="node1" presStyleIdx="1" presStyleCnt="3" custScaleX="12182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F534EF-33B7-48FB-BCED-42CE67B55B65}" type="pres">
      <dgm:prSet presAssocID="{B38B0556-E9B0-4EEB-B0A1-E9788391B2C8}" presName="parentNode" presStyleLbl="revTx" presStyleIdx="1" presStyleCnt="3" custLinFactNeighborX="-6419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9B47AF8-6C16-4B4C-ABC9-08A6C620D57C}" type="pres">
      <dgm:prSet presAssocID="{E921A265-F059-405D-B7CF-669B50D49B33}" presName="sibTrans" presStyleCnt="0"/>
      <dgm:spPr/>
    </dgm:pt>
    <dgm:pt modelId="{9E9A7578-0884-40F3-96D6-0BCB7D4F6842}" type="pres">
      <dgm:prSet presAssocID="{A8A6ED48-A10E-453A-B215-838066011AFC}" presName="compositeNode" presStyleCnt="0">
        <dgm:presLayoutVars>
          <dgm:bulletEnabled val="1"/>
        </dgm:presLayoutVars>
      </dgm:prSet>
      <dgm:spPr/>
    </dgm:pt>
    <dgm:pt modelId="{D99645F3-13C0-4694-90AA-1A01A064293D}" type="pres">
      <dgm:prSet presAssocID="{A8A6ED48-A10E-453A-B215-838066011AFC}" presName="image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s-PE"/>
        </a:p>
      </dgm:t>
    </dgm:pt>
    <dgm:pt modelId="{848E13BF-429D-470A-85D1-09CDD73AFA0B}" type="pres">
      <dgm:prSet presAssocID="{A8A6ED48-A10E-453A-B215-838066011AF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B9E257-802E-411C-AFAC-91CD8821CCA8}" type="pres">
      <dgm:prSet presAssocID="{A8A6ED48-A10E-453A-B215-838066011AF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9E5CF6-F448-48CB-BCA7-6AE9E241C77B}" type="presOf" srcId="{174B63DA-194F-4A34-9A12-D2AC109E9DDE}" destId="{FE1F6E24-C885-4443-8ECC-6ADE2C5DA461}" srcOrd="0" destOrd="0" presId="urn:microsoft.com/office/officeart/2005/8/layout/hList2"/>
    <dgm:cxn modelId="{2BB8095A-B410-459D-B205-E7516BB72589}" srcId="{A8A6ED48-A10E-453A-B215-838066011AFC}" destId="{57348C7D-06BF-48DD-B17C-95947136FDF5}" srcOrd="3" destOrd="0" parTransId="{6952641D-86C1-460B-A778-A70E6144AEE7}" sibTransId="{D83C0CEE-3376-46D0-97D0-C6B70AD47F47}"/>
    <dgm:cxn modelId="{15D27F03-685D-4F48-B75F-BCDE48325B24}" type="presOf" srcId="{D22EB388-EEA5-40E6-8499-5BC76ECB5489}" destId="{848E13BF-429D-470A-85D1-09CDD73AFA0B}" srcOrd="0" destOrd="5" presId="urn:microsoft.com/office/officeart/2005/8/layout/hList2"/>
    <dgm:cxn modelId="{9280D25F-BF44-4092-858A-B7B9A63C6357}" srcId="{B38B0556-E9B0-4EEB-B0A1-E9788391B2C8}" destId="{05B75546-6E3F-4132-AE89-CED45391DDC3}" srcOrd="2" destOrd="0" parTransId="{0E7BAD18-026B-4E78-A039-CEEFD4988651}" sibTransId="{CD701F10-8A2D-40A3-B4C6-51DEFFC36C48}"/>
    <dgm:cxn modelId="{E3999E41-111F-48C4-BAE0-76FB245D13F3}" srcId="{91C701FE-AC01-437E-8B0D-E7E96D97A63F}" destId="{A96DD064-D06E-4968-878B-D06CC7949145}" srcOrd="2" destOrd="0" parTransId="{2364042B-12E6-4ABF-94A0-62FEC1EFB3F9}" sibTransId="{5BCBAF1D-559F-4E24-9FEF-80877AFAAC43}"/>
    <dgm:cxn modelId="{1F11761D-6164-4C0A-88EE-FFAC593AF57F}" srcId="{B38B0556-E9B0-4EEB-B0A1-E9788391B2C8}" destId="{A3498870-41D5-4BFD-85DE-92AFF0675FB6}" srcOrd="4" destOrd="0" parTransId="{9E77633A-155B-415A-B770-58B8EDFA78D6}" sibTransId="{647B7B60-F6EA-489B-B8F2-7A3299A8E4CB}"/>
    <dgm:cxn modelId="{B645D600-C7D3-4805-94DD-51CB4586C4FC}" type="presOf" srcId="{B38B0556-E9B0-4EEB-B0A1-E9788391B2C8}" destId="{33F534EF-33B7-48FB-BCED-42CE67B55B65}" srcOrd="0" destOrd="0" presId="urn:microsoft.com/office/officeart/2005/8/layout/hList2"/>
    <dgm:cxn modelId="{A5F4297A-C440-44DF-9A7C-9B69693255DE}" type="presOf" srcId="{5285B5F1-35C0-46F1-A821-C3B22FF7101F}" destId="{A1B19804-EBCB-4A48-937B-19CA963D36EA}" srcOrd="0" destOrd="3" presId="urn:microsoft.com/office/officeart/2005/8/layout/hList2"/>
    <dgm:cxn modelId="{78085ED6-CBB8-4E87-AA9C-8F172D5E4F34}" type="presOf" srcId="{393EB154-1407-46B2-8E06-A818F33D187B}" destId="{848E13BF-429D-470A-85D1-09CDD73AFA0B}" srcOrd="0" destOrd="4" presId="urn:microsoft.com/office/officeart/2005/8/layout/hList2"/>
    <dgm:cxn modelId="{78FDB4C7-6A92-4287-AF63-18E72A376AA2}" srcId="{174B63DA-194F-4A34-9A12-D2AC109E9DDE}" destId="{A8A6ED48-A10E-453A-B215-838066011AFC}" srcOrd="2" destOrd="0" parTransId="{41A395FC-7913-498E-820D-D8CBD7A3E3E5}" sibTransId="{FA1ED9D8-F1DC-4EC4-8D8E-ECE8E9EAEA26}"/>
    <dgm:cxn modelId="{42947A7D-92C9-415D-B986-980142BF6588}" type="presOf" srcId="{7A9B88E7-9EB4-40DF-86F3-1B397D4A1754}" destId="{5AFED0A0-AD40-41CB-9817-6106D0E98EC6}" srcOrd="0" destOrd="1" presId="urn:microsoft.com/office/officeart/2005/8/layout/hList2"/>
    <dgm:cxn modelId="{050D74FA-9D5C-4571-AF91-EC8D424C433E}" type="presOf" srcId="{91C701FE-AC01-437E-8B0D-E7E96D97A63F}" destId="{42BC9CCE-68DE-41EF-9E1F-FF164D5D24B6}" srcOrd="0" destOrd="0" presId="urn:microsoft.com/office/officeart/2005/8/layout/hList2"/>
    <dgm:cxn modelId="{72FD8C0A-5E54-4959-A35F-D803F861B07C}" srcId="{91C701FE-AC01-437E-8B0D-E7E96D97A63F}" destId="{ADC307C0-F991-41BC-994B-0B050BC59838}" srcOrd="0" destOrd="0" parTransId="{37C24AB9-AFA6-4378-83BC-F15E7B7FB594}" sibTransId="{0184F320-2966-43E0-A8BB-9A3BCB5E9899}"/>
    <dgm:cxn modelId="{C4EC9353-C0CF-47D3-A151-19B42DFDAAFA}" srcId="{B38B0556-E9B0-4EEB-B0A1-E9788391B2C8}" destId="{A3D0214A-5F54-44A0-815E-1D6089900DA8}" srcOrd="5" destOrd="0" parTransId="{026C2419-2A0C-4AF3-B5B5-4F52050F3A60}" sibTransId="{05F9D0E0-F442-4615-99D4-F474150AA136}"/>
    <dgm:cxn modelId="{E5ED9ADF-15D0-4B3E-8910-5CB0056358E2}" type="presOf" srcId="{A8A6ED48-A10E-453A-B215-838066011AFC}" destId="{73B9E257-802E-411C-AFAC-91CD8821CCA8}" srcOrd="0" destOrd="0" presId="urn:microsoft.com/office/officeart/2005/8/layout/hList2"/>
    <dgm:cxn modelId="{B4547599-B8BE-4B12-A74B-155FB58DC73A}" srcId="{174B63DA-194F-4A34-9A12-D2AC109E9DDE}" destId="{91C701FE-AC01-437E-8B0D-E7E96D97A63F}" srcOrd="0" destOrd="0" parTransId="{2E3DC870-858F-49B8-ABB5-F97B2FEB5116}" sibTransId="{0B312044-F555-4F61-94DE-D2001157212A}"/>
    <dgm:cxn modelId="{49CDE0B6-5989-41DD-9584-7B388E58467E}" srcId="{A8A6ED48-A10E-453A-B215-838066011AFC}" destId="{D22EB388-EEA5-40E6-8499-5BC76ECB5489}" srcOrd="5" destOrd="0" parTransId="{CEC9490F-CEC5-4AC6-A92B-03C8D69A7DEF}" sibTransId="{B0D14D63-8294-487A-9128-8C77A9F3C5AA}"/>
    <dgm:cxn modelId="{904E26D6-8320-4EA2-8B8D-B2CA1411A9B3}" type="presOf" srcId="{82BC1C16-55B1-4C0B-AE6D-838AF5F39897}" destId="{5AFED0A0-AD40-41CB-9817-6106D0E98EC6}" srcOrd="0" destOrd="5" presId="urn:microsoft.com/office/officeart/2005/8/layout/hList2"/>
    <dgm:cxn modelId="{0E2862C6-5B76-4881-869F-1CEB602D3ADE}" srcId="{91C701FE-AC01-437E-8B0D-E7E96D97A63F}" destId="{69F14D89-A6D6-4532-BDE4-3B74D27D7768}" srcOrd="6" destOrd="0" parTransId="{344D785E-A970-44E8-A21B-F1809B1F38EB}" sibTransId="{68E29E67-2E39-4359-B832-79097F1E22B8}"/>
    <dgm:cxn modelId="{4A3BAD1B-7AE2-412C-AB0C-1B8B2012957F}" type="presOf" srcId="{A3D0214A-5F54-44A0-815E-1D6089900DA8}" destId="{A1B19804-EBCB-4A48-937B-19CA963D36EA}" srcOrd="0" destOrd="5" presId="urn:microsoft.com/office/officeart/2005/8/layout/hList2"/>
    <dgm:cxn modelId="{C47785B0-8921-44DF-BA39-32EADCE26EA3}" srcId="{91C701FE-AC01-437E-8B0D-E7E96D97A63F}" destId="{D550CE4F-BE56-4F99-A311-80F873B51387}" srcOrd="4" destOrd="0" parTransId="{A09BABE1-001D-4FC5-AE4E-D01FA0FF12A1}" sibTransId="{F809DA5C-1690-4177-8D13-5DF443401901}"/>
    <dgm:cxn modelId="{472E66A9-6A00-4547-A189-6ED669DBAC83}" srcId="{A8A6ED48-A10E-453A-B215-838066011AFC}" destId="{A24F4663-3FDC-420F-BFE0-C2931915B39A}" srcOrd="2" destOrd="0" parTransId="{E63C4B7A-ABF0-4B4A-A447-DA3FC3F7B4A8}" sibTransId="{030F11A4-8A2A-4CDE-8D72-007170ED8DFF}"/>
    <dgm:cxn modelId="{17F42E2E-66FC-48B4-9C59-36F5FC26784D}" srcId="{91C701FE-AC01-437E-8B0D-E7E96D97A63F}" destId="{4FB45393-CC53-4680-893E-86433355AE16}" srcOrd="3" destOrd="0" parTransId="{009EFE62-4B98-42A1-B2D1-EC044B5823CE}" sibTransId="{8084AD0E-0533-4343-90DB-D45A127EF394}"/>
    <dgm:cxn modelId="{F530B52C-4700-413A-A684-B8C382B2DF3E}" type="presOf" srcId="{57348C7D-06BF-48DD-B17C-95947136FDF5}" destId="{848E13BF-429D-470A-85D1-09CDD73AFA0B}" srcOrd="0" destOrd="3" presId="urn:microsoft.com/office/officeart/2005/8/layout/hList2"/>
    <dgm:cxn modelId="{C3E8A49F-5252-4585-B301-62784286277F}" srcId="{A8A6ED48-A10E-453A-B215-838066011AFC}" destId="{285A9133-9D22-43B2-8DEE-3057251CFA02}" srcOrd="1" destOrd="0" parTransId="{4A54D378-561B-4E47-AC91-1B2E298D1AFA}" sibTransId="{843B5D25-D757-47D3-94BB-4C0DF230E91A}"/>
    <dgm:cxn modelId="{0283901C-55FB-4E14-8D6C-ACD2E23FB6A0}" type="presOf" srcId="{A24F4663-3FDC-420F-BFE0-C2931915B39A}" destId="{848E13BF-429D-470A-85D1-09CDD73AFA0B}" srcOrd="0" destOrd="2" presId="urn:microsoft.com/office/officeart/2005/8/layout/hList2"/>
    <dgm:cxn modelId="{F77A6A88-941C-459B-9EB1-647AE73A313D}" srcId="{91C701FE-AC01-437E-8B0D-E7E96D97A63F}" destId="{7A9B88E7-9EB4-40DF-86F3-1B397D4A1754}" srcOrd="1" destOrd="0" parTransId="{AB8ED691-7B19-4A34-B35B-F1D8874210F1}" sibTransId="{9FFFBB86-EEA6-4071-9513-5125B1CDF580}"/>
    <dgm:cxn modelId="{63DFD82F-A39B-4E6A-A85D-6863DE2CB22F}" type="presOf" srcId="{14FE5952-FC7C-4C65-8EB8-546ECDA1DE4B}" destId="{848E13BF-429D-470A-85D1-09CDD73AFA0B}" srcOrd="0" destOrd="0" presId="urn:microsoft.com/office/officeart/2005/8/layout/hList2"/>
    <dgm:cxn modelId="{76BFE2CC-E4E5-4816-82B4-EA4C0BEFCC76}" type="presOf" srcId="{69F14D89-A6D6-4532-BDE4-3B74D27D7768}" destId="{5AFED0A0-AD40-41CB-9817-6106D0E98EC6}" srcOrd="0" destOrd="6" presId="urn:microsoft.com/office/officeart/2005/8/layout/hList2"/>
    <dgm:cxn modelId="{E371EDD4-AA57-4311-A4D7-623157715F0D}" type="presOf" srcId="{A3498870-41D5-4BFD-85DE-92AFF0675FB6}" destId="{A1B19804-EBCB-4A48-937B-19CA963D36EA}" srcOrd="0" destOrd="4" presId="urn:microsoft.com/office/officeart/2005/8/layout/hList2"/>
    <dgm:cxn modelId="{9D11D1B3-5A5A-4C1B-A91C-75D855664034}" srcId="{A8A6ED48-A10E-453A-B215-838066011AFC}" destId="{14FE5952-FC7C-4C65-8EB8-546ECDA1DE4B}" srcOrd="0" destOrd="0" parTransId="{3E6D6A36-1F2A-4604-83EC-2E626A6B2475}" sibTransId="{A851B49C-9260-4B74-B2FC-7CCF048BB5D2}"/>
    <dgm:cxn modelId="{1048D23C-20F4-4375-85E7-804D2B369FC6}" type="presOf" srcId="{285A9133-9D22-43B2-8DEE-3057251CFA02}" destId="{848E13BF-429D-470A-85D1-09CDD73AFA0B}" srcOrd="0" destOrd="1" presId="urn:microsoft.com/office/officeart/2005/8/layout/hList2"/>
    <dgm:cxn modelId="{B450ADCC-29D4-4963-96FA-ADA34E8C8D6A}" type="presOf" srcId="{A96DD064-D06E-4968-878B-D06CC7949145}" destId="{5AFED0A0-AD40-41CB-9817-6106D0E98EC6}" srcOrd="0" destOrd="2" presId="urn:microsoft.com/office/officeart/2005/8/layout/hList2"/>
    <dgm:cxn modelId="{39F0ECF9-08A2-4850-AA86-1F2262FCE641}" srcId="{A8A6ED48-A10E-453A-B215-838066011AFC}" destId="{393EB154-1407-46B2-8E06-A818F33D187B}" srcOrd="4" destOrd="0" parTransId="{436E888D-8429-4FFF-BC8D-E214A7AA7A34}" sibTransId="{005C36CF-8494-4BFF-9298-539811E56AB7}"/>
    <dgm:cxn modelId="{776C1C46-55AD-4F19-BB36-AE47DF1FD03E}" type="presOf" srcId="{05B75546-6E3F-4132-AE89-CED45391DDC3}" destId="{A1B19804-EBCB-4A48-937B-19CA963D36EA}" srcOrd="0" destOrd="2" presId="urn:microsoft.com/office/officeart/2005/8/layout/hList2"/>
    <dgm:cxn modelId="{E4350064-A045-4581-8751-C0B30AC03388}" srcId="{174B63DA-194F-4A34-9A12-D2AC109E9DDE}" destId="{B38B0556-E9B0-4EEB-B0A1-E9788391B2C8}" srcOrd="1" destOrd="0" parTransId="{8B39898B-FC06-417B-8577-19BB40CDD99B}" sibTransId="{E921A265-F059-405D-B7CF-669B50D49B33}"/>
    <dgm:cxn modelId="{0C9A4474-85FD-481A-AA78-07289F5070F3}" srcId="{91C701FE-AC01-437E-8B0D-E7E96D97A63F}" destId="{ED129E9E-C15C-4CAA-A0BD-04064B753A5C}" srcOrd="7" destOrd="0" parTransId="{7C2145FF-D0C7-4312-BF8A-AD52ADEAA00A}" sibTransId="{5F85A41D-B8C7-40F2-8410-1EACA57CBDBA}"/>
    <dgm:cxn modelId="{5BD59BD8-E4AF-4DDD-8E74-C4B36659FEDA}" type="presOf" srcId="{E3670449-D79A-47F2-AC1C-9B53914972A2}" destId="{A1B19804-EBCB-4A48-937B-19CA963D36EA}" srcOrd="0" destOrd="0" presId="urn:microsoft.com/office/officeart/2005/8/layout/hList2"/>
    <dgm:cxn modelId="{E3050162-5473-43FC-9471-99A132E4AA10}" srcId="{B38B0556-E9B0-4EEB-B0A1-E9788391B2C8}" destId="{E3670449-D79A-47F2-AC1C-9B53914972A2}" srcOrd="0" destOrd="0" parTransId="{943CAD21-5F30-4513-96CD-A8F7C4654AB7}" sibTransId="{B3FE8469-DFCC-47ED-B8DD-F1D3F6B0997D}"/>
    <dgm:cxn modelId="{270FF478-E55E-4648-BBD7-4D146AE402F9}" type="presOf" srcId="{D550CE4F-BE56-4F99-A311-80F873B51387}" destId="{5AFED0A0-AD40-41CB-9817-6106D0E98EC6}" srcOrd="0" destOrd="4" presId="urn:microsoft.com/office/officeart/2005/8/layout/hList2"/>
    <dgm:cxn modelId="{D070511B-D205-4E2D-AF57-0FECD0F52B61}" srcId="{B38B0556-E9B0-4EEB-B0A1-E9788391B2C8}" destId="{5285B5F1-35C0-46F1-A821-C3B22FF7101F}" srcOrd="3" destOrd="0" parTransId="{8203E025-D538-47B6-83CC-A09B41FDE081}" sibTransId="{1306C97F-5885-4FD3-9EDA-D20E5431DDDD}"/>
    <dgm:cxn modelId="{290F7D5A-47BB-4B8B-AAE0-C38BF567E76E}" srcId="{91C701FE-AC01-437E-8B0D-E7E96D97A63F}" destId="{82BC1C16-55B1-4C0B-AE6D-838AF5F39897}" srcOrd="5" destOrd="0" parTransId="{F78A4A1C-7660-48B7-AC97-AECA2788A113}" sibTransId="{7CA4A394-310A-411F-8DBF-12C316A6B21E}"/>
    <dgm:cxn modelId="{ECBE91C9-2FD7-4CA2-A31C-051341913A11}" type="presOf" srcId="{ED129E9E-C15C-4CAA-A0BD-04064B753A5C}" destId="{5AFED0A0-AD40-41CB-9817-6106D0E98EC6}" srcOrd="0" destOrd="7" presId="urn:microsoft.com/office/officeart/2005/8/layout/hList2"/>
    <dgm:cxn modelId="{046D29F4-410C-4F59-86CC-29528B4E8AF9}" srcId="{B38B0556-E9B0-4EEB-B0A1-E9788391B2C8}" destId="{6BAFCB7B-5A75-4C88-BC9B-C4D78A81B967}" srcOrd="1" destOrd="0" parTransId="{98FEB543-D352-424C-812E-9006448A6C53}" sibTransId="{F5D2FF7F-77CE-4EEC-89E3-AFCDDD973B19}"/>
    <dgm:cxn modelId="{FADBDEFF-1C62-4989-9CE8-D849C9821E8D}" type="presOf" srcId="{6BAFCB7B-5A75-4C88-BC9B-C4D78A81B967}" destId="{A1B19804-EBCB-4A48-937B-19CA963D36EA}" srcOrd="0" destOrd="1" presId="urn:microsoft.com/office/officeart/2005/8/layout/hList2"/>
    <dgm:cxn modelId="{4423ACC5-7962-4375-8223-529E19C098C3}" type="presOf" srcId="{ADC307C0-F991-41BC-994B-0B050BC59838}" destId="{5AFED0A0-AD40-41CB-9817-6106D0E98EC6}" srcOrd="0" destOrd="0" presId="urn:microsoft.com/office/officeart/2005/8/layout/hList2"/>
    <dgm:cxn modelId="{0EE39677-F347-4E5C-911D-3C0CF70B1258}" type="presOf" srcId="{4FB45393-CC53-4680-893E-86433355AE16}" destId="{5AFED0A0-AD40-41CB-9817-6106D0E98EC6}" srcOrd="0" destOrd="3" presId="urn:microsoft.com/office/officeart/2005/8/layout/hList2"/>
    <dgm:cxn modelId="{C3989030-E98B-4C3B-A0FC-8269BA4D86F6}" type="presParOf" srcId="{FE1F6E24-C885-4443-8ECC-6ADE2C5DA461}" destId="{E0EF7206-DB9B-4F28-97EA-866AF86A3464}" srcOrd="0" destOrd="0" presId="urn:microsoft.com/office/officeart/2005/8/layout/hList2"/>
    <dgm:cxn modelId="{3E27881B-7CBE-428E-BAA5-58D879DAD257}" type="presParOf" srcId="{E0EF7206-DB9B-4F28-97EA-866AF86A3464}" destId="{5DECB37A-AD67-4775-AF01-48020DFBD1D5}" srcOrd="0" destOrd="0" presId="urn:microsoft.com/office/officeart/2005/8/layout/hList2"/>
    <dgm:cxn modelId="{AB8AFE00-60CF-4251-80E5-F136F51C7904}" type="presParOf" srcId="{E0EF7206-DB9B-4F28-97EA-866AF86A3464}" destId="{5AFED0A0-AD40-41CB-9817-6106D0E98EC6}" srcOrd="1" destOrd="0" presId="urn:microsoft.com/office/officeart/2005/8/layout/hList2"/>
    <dgm:cxn modelId="{23D8E53E-BCEF-470C-BF4C-79556A1AD24A}" type="presParOf" srcId="{E0EF7206-DB9B-4F28-97EA-866AF86A3464}" destId="{42BC9CCE-68DE-41EF-9E1F-FF164D5D24B6}" srcOrd="2" destOrd="0" presId="urn:microsoft.com/office/officeart/2005/8/layout/hList2"/>
    <dgm:cxn modelId="{9672538A-D6C2-498A-A0D3-F8FD927D503E}" type="presParOf" srcId="{FE1F6E24-C885-4443-8ECC-6ADE2C5DA461}" destId="{AE51542C-F5B4-45E4-A1D7-19BC4EB699FF}" srcOrd="1" destOrd="0" presId="urn:microsoft.com/office/officeart/2005/8/layout/hList2"/>
    <dgm:cxn modelId="{F8EB38A0-5382-4BCB-8520-A84AF081994B}" type="presParOf" srcId="{FE1F6E24-C885-4443-8ECC-6ADE2C5DA461}" destId="{4C5EDF01-1470-4323-A81C-7BE7D7D0E9C8}" srcOrd="2" destOrd="0" presId="urn:microsoft.com/office/officeart/2005/8/layout/hList2"/>
    <dgm:cxn modelId="{66583F8F-4EC4-4C33-A544-174414A5F9D6}" type="presParOf" srcId="{4C5EDF01-1470-4323-A81C-7BE7D7D0E9C8}" destId="{D6ADE759-1FC0-4483-AD8D-C1E2501789D8}" srcOrd="0" destOrd="0" presId="urn:microsoft.com/office/officeart/2005/8/layout/hList2"/>
    <dgm:cxn modelId="{1FED0DFE-4C56-4931-AD79-AAA76BEB96F3}" type="presParOf" srcId="{4C5EDF01-1470-4323-A81C-7BE7D7D0E9C8}" destId="{A1B19804-EBCB-4A48-937B-19CA963D36EA}" srcOrd="1" destOrd="0" presId="urn:microsoft.com/office/officeart/2005/8/layout/hList2"/>
    <dgm:cxn modelId="{3C85FBBF-CAAE-4F0A-87D1-382C47ACFAD2}" type="presParOf" srcId="{4C5EDF01-1470-4323-A81C-7BE7D7D0E9C8}" destId="{33F534EF-33B7-48FB-BCED-42CE67B55B65}" srcOrd="2" destOrd="0" presId="urn:microsoft.com/office/officeart/2005/8/layout/hList2"/>
    <dgm:cxn modelId="{43BFE1ED-E6A6-4D0D-9CBE-3F72AA0B5F33}" type="presParOf" srcId="{FE1F6E24-C885-4443-8ECC-6ADE2C5DA461}" destId="{09B47AF8-6C16-4B4C-ABC9-08A6C620D57C}" srcOrd="3" destOrd="0" presId="urn:microsoft.com/office/officeart/2005/8/layout/hList2"/>
    <dgm:cxn modelId="{DA4EA231-4DCF-437F-82CD-2C3C8E9E1D2E}" type="presParOf" srcId="{FE1F6E24-C885-4443-8ECC-6ADE2C5DA461}" destId="{9E9A7578-0884-40F3-96D6-0BCB7D4F6842}" srcOrd="4" destOrd="0" presId="urn:microsoft.com/office/officeart/2005/8/layout/hList2"/>
    <dgm:cxn modelId="{2F06EA73-AFB4-4885-B0FD-D76643AA713E}" type="presParOf" srcId="{9E9A7578-0884-40F3-96D6-0BCB7D4F6842}" destId="{D99645F3-13C0-4694-90AA-1A01A064293D}" srcOrd="0" destOrd="0" presId="urn:microsoft.com/office/officeart/2005/8/layout/hList2"/>
    <dgm:cxn modelId="{B14A30B1-044F-4627-B99F-6C49AC14B81F}" type="presParOf" srcId="{9E9A7578-0884-40F3-96D6-0BCB7D4F6842}" destId="{848E13BF-429D-470A-85D1-09CDD73AFA0B}" srcOrd="1" destOrd="0" presId="urn:microsoft.com/office/officeart/2005/8/layout/hList2"/>
    <dgm:cxn modelId="{C64C2265-393A-43AE-906D-565EAFEF6E3C}" type="presParOf" srcId="{9E9A7578-0884-40F3-96D6-0BCB7D4F6842}" destId="{73B9E257-802E-411C-AFAC-91CD8821CCA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4E008-1F32-4563-86C9-669D6E56F557}">
      <dsp:nvSpPr>
        <dsp:cNvPr id="0" name=""/>
        <dsp:cNvSpPr/>
      </dsp:nvSpPr>
      <dsp:spPr>
        <a:xfrm>
          <a:off x="2" y="0"/>
          <a:ext cx="8507283" cy="483366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CCE9C-ABA6-4A09-A860-294C9E7E7942}">
      <dsp:nvSpPr>
        <dsp:cNvPr id="0" name=""/>
        <dsp:cNvSpPr/>
      </dsp:nvSpPr>
      <dsp:spPr>
        <a:xfrm>
          <a:off x="209470" y="1293517"/>
          <a:ext cx="2734836" cy="22466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Actividad 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u="sng" kern="1200" dirty="0" smtClean="0">
              <a:solidFill>
                <a:srgbClr val="FF0000"/>
              </a:solidFill>
            </a:rPr>
            <a:t>ANALIZA, IDENTIFICA Y PRIORIZA</a:t>
          </a:r>
          <a:r>
            <a:rPr lang="es-PE" sz="1200" b="1" u="sng" kern="1200" dirty="0" smtClean="0">
              <a:solidFill>
                <a:schemeClr val="bg1"/>
              </a:solidFill>
            </a:rPr>
            <a:t> </a:t>
          </a:r>
          <a:r>
            <a:rPr lang="es-PE" sz="1200" kern="1200" dirty="0" smtClean="0"/>
            <a:t>LAS ESTRATEGIAS DE SESIONES DEMOSTRATIVAS EN UNA REUNIÓN DEL COMITÉ MULTISECTORIAL, U OTRA INSTANCIA SIMILAR, PRESIDIDA POR EL ALCALDE Y CON LA PARTICIPACIÓN DE ACTORES SOCIALES DEL DISTRITO.</a:t>
          </a:r>
          <a:endParaRPr lang="es-PE" sz="1200" kern="1200" dirty="0"/>
        </a:p>
      </dsp:txBody>
      <dsp:txXfrm>
        <a:off x="319141" y="1403188"/>
        <a:ext cx="2515494" cy="2027287"/>
      </dsp:txXfrm>
    </dsp:sp>
    <dsp:sp modelId="{2C273C30-1C95-4FC3-92DE-2B2B8D5C7348}">
      <dsp:nvSpPr>
        <dsp:cNvPr id="0" name=""/>
        <dsp:cNvSpPr/>
      </dsp:nvSpPr>
      <dsp:spPr>
        <a:xfrm>
          <a:off x="3105067" y="1293517"/>
          <a:ext cx="2515995" cy="224662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Actividad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u="sng" kern="1200" dirty="0" smtClean="0">
              <a:solidFill>
                <a:srgbClr val="FF0000"/>
              </a:solidFill>
            </a:rPr>
            <a:t>PLANIFICA </a:t>
          </a:r>
          <a:r>
            <a:rPr lang="es-PE" sz="1200" kern="1200" dirty="0" smtClean="0"/>
            <a:t>LAS ESTRATEGIAS IDENTIFICADAS, PRIORIZADAS Y ACORDADAS EN EL COMITÉ MULTISECTORIAL PARA LA EJECUCIÓN DE LAS SESIONES DEMOSTRATIVAS.</a:t>
          </a:r>
          <a:endParaRPr lang="es-PE" sz="1200" kern="1200" dirty="0"/>
        </a:p>
      </dsp:txBody>
      <dsp:txXfrm>
        <a:off x="3214738" y="1403188"/>
        <a:ext cx="2296653" cy="2027287"/>
      </dsp:txXfrm>
    </dsp:sp>
    <dsp:sp modelId="{A14174A3-7671-4420-9991-231A85285EFA}">
      <dsp:nvSpPr>
        <dsp:cNvPr id="0" name=""/>
        <dsp:cNvSpPr/>
      </dsp:nvSpPr>
      <dsp:spPr>
        <a:xfrm>
          <a:off x="5762327" y="1293517"/>
          <a:ext cx="2515995" cy="224662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Actividad 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u="sng" kern="1200" dirty="0" smtClean="0">
              <a:solidFill>
                <a:srgbClr val="FF0000"/>
              </a:solidFill>
            </a:rPr>
            <a:t>EJECUTA</a:t>
          </a:r>
          <a:r>
            <a:rPr lang="es-PE" sz="1200" kern="1200" dirty="0" smtClean="0"/>
            <a:t> LAS ESTRATEGIAS PRIORIZADAS PARA LA SESION DEMOSTRATIVA, EN COORDINACION CON EL PERSONAL DE SALUD.</a:t>
          </a:r>
          <a:endParaRPr lang="es-PE" sz="1200" kern="1200" dirty="0"/>
        </a:p>
      </dsp:txBody>
      <dsp:txXfrm>
        <a:off x="5871998" y="1403188"/>
        <a:ext cx="2296653" cy="2027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D617F-381C-4638-9C3F-493AB25A275F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3853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D3B9C-F6EF-486E-AB22-4D368086327D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710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FEEA3-D85B-4712-85E8-BCEEBE56F172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5" y="9428587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716C1-B1DF-4647-9C1F-81E624AD67A5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9885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16C1-B1DF-4647-9C1F-81E624AD67A5}" type="slidenum">
              <a:rPr lang="es-PE" smtClean="0"/>
              <a:pPr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5389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11C9-1A12-483F-A3C3-7EBCC7F26FDD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308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11C9-1A12-483F-A3C3-7EBCC7F26FDD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48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961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45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368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46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8653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4612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495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02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56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7538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01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40DC-EA90-485D-8520-AC48F498971A}" type="datetimeFigureOut">
              <a:rPr lang="es-PE" smtClean="0"/>
              <a:pPr/>
              <a:t>16/04/2018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0452-6DE8-45CB-A4A5-B47FA8433E2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94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4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5677"/>
            <a:ext cx="9144000" cy="68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4664" y="2574749"/>
            <a:ext cx="8134672" cy="19825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2800" b="1" cap="small" dirty="0" smtClean="0">
                <a:latin typeface="Candara"/>
                <a:ea typeface="Candara"/>
                <a:cs typeface="Candara"/>
              </a:rPr>
              <a:t>PRODUCTO</a:t>
            </a:r>
            <a:r>
              <a:rPr lang="es-MX" sz="28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/>
            </a:r>
            <a:br>
              <a:rPr lang="es-MX" sz="28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</a:br>
            <a:r>
              <a:rPr lang="es-PE" sz="2800" b="1" cap="small" dirty="0">
                <a:solidFill>
                  <a:schemeClr val="accent5">
                    <a:lumMod val="75000"/>
                  </a:schemeClr>
                </a:solidFill>
                <a:latin typeface="Candara"/>
                <a:ea typeface="Candara"/>
                <a:cs typeface="Candara"/>
              </a:rPr>
              <a:t>Familias participan en sesiones demostrativas de preparación de alimentos para la prevención y reducción de la anemia y la </a:t>
            </a:r>
            <a:r>
              <a:rPr lang="es-PE" sz="2800" b="1" cap="small" dirty="0" smtClean="0">
                <a:solidFill>
                  <a:schemeClr val="accent5">
                    <a:lumMod val="75000"/>
                  </a:schemeClr>
                </a:solidFill>
                <a:latin typeface="Candara"/>
                <a:ea typeface="Candara"/>
                <a:cs typeface="Candara"/>
              </a:rPr>
              <a:t>dci, promovidas </a:t>
            </a:r>
            <a:r>
              <a:rPr lang="es-PE" sz="2800" b="1" cap="small" dirty="0">
                <a:solidFill>
                  <a:schemeClr val="accent5">
                    <a:lumMod val="75000"/>
                  </a:schemeClr>
                </a:solidFill>
                <a:latin typeface="Candara"/>
                <a:ea typeface="Candara"/>
                <a:cs typeface="Candara"/>
              </a:rPr>
              <a:t>por la municipalidad.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395535" y="5002340"/>
            <a:ext cx="8558676" cy="1786718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</a:rPr>
              <a:t>Indicador</a:t>
            </a:r>
          </a:p>
          <a:p>
            <a:r>
              <a:rPr lang="es-PE" sz="2200" dirty="0">
                <a:solidFill>
                  <a:schemeClr val="tx2"/>
                </a:solidFill>
              </a:rPr>
              <a:t>Número de familias con niñas y niños menores de 36 meses de edad y gestantes que participan en sesiones demostrativas de preparación de alimentos para la prevención y reducción de la anemia y la </a:t>
            </a:r>
            <a:r>
              <a:rPr lang="es-PE" sz="2200" dirty="0" smtClean="0">
                <a:solidFill>
                  <a:schemeClr val="tx2"/>
                </a:solidFill>
              </a:rPr>
              <a:t>DCI, </a:t>
            </a:r>
            <a:r>
              <a:rPr lang="es-PE" sz="2200" dirty="0">
                <a:solidFill>
                  <a:schemeClr val="tx2"/>
                </a:solidFill>
              </a:rPr>
              <a:t>promovidas por la municipalidad. </a:t>
            </a:r>
            <a:r>
              <a:rPr lang="es-MX" sz="2200" dirty="0" smtClean="0">
                <a:solidFill>
                  <a:schemeClr val="accent2"/>
                </a:solidFill>
              </a:rPr>
              <a:t> </a:t>
            </a:r>
            <a:endParaRPr lang="es-PE" sz="2200" dirty="0">
              <a:solidFill>
                <a:schemeClr val="accent2"/>
              </a:solidFill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7009"/>
            <a:ext cx="2423588" cy="561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0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641" y="782977"/>
            <a:ext cx="859757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 2: 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00851"/>
              </p:ext>
            </p:extLst>
          </p:nvPr>
        </p:nvGraphicFramePr>
        <p:xfrm>
          <a:off x="423692" y="1951752"/>
          <a:ext cx="8467455" cy="389725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196386"/>
                <a:gridCol w="5271069"/>
              </a:tblGrid>
              <a:tr h="526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+mn-lt"/>
                        </a:rPr>
                        <a:t>ACTIVIDADES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</a:rPr>
                        <a:t>ESPECIFICACIONES </a:t>
                      </a:r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428">
                <a:tc>
                  <a:txBody>
                    <a:bodyPr/>
                    <a:lstStyle/>
                    <a:p>
                      <a:pPr algn="just"/>
                      <a:r>
                        <a:rPr lang="es-PE" sz="18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ACTIVIDAD 2. </a:t>
                      </a:r>
                      <a:r>
                        <a:rPr lang="es-PE" sz="18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PLANIFICA LAS ESTRATEGIAS IDENTIFICADAS, PRIORIZADAS Y ACORDADAS EN EL COMITÉ MULTISECTORIAL PARA LA EJECUCIÓN DE LAS SESIONES DEMOSTRATIVAS.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Copia de la Resolución de Alcaldía u</a:t>
                      </a:r>
                      <a:r>
                        <a:rPr lang="es-PE" sz="1800" b="1" i="1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Ordenanza Municipal</a:t>
                      </a:r>
                      <a:r>
                        <a:rPr lang="es-PE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PE" sz="1800" dirty="0" smtClean="0">
                          <a:effectLst/>
                          <a:latin typeface="+mn-lt"/>
                        </a:rPr>
                        <a:t>que aprueba el Plan de trabajo 2018.</a:t>
                      </a:r>
                    </a:p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Reporte SIAF </a:t>
                      </a:r>
                      <a:r>
                        <a:rPr lang="es-PE" sz="1800" dirty="0" smtClean="0">
                          <a:effectLst/>
                          <a:latin typeface="+mn-lt"/>
                        </a:rPr>
                        <a:t>que da cuenta de la programación de recursos en las actividades: “Familias con niños/as menores de 36 meses desarrollan prácticas saludables (5000014)” y “Acciones de los municipios que promueven el cuidado infantil y la adecuada alimentación (5005983)” del PAN 2018.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641" y="846041"/>
            <a:ext cx="859757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 3: 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96847"/>
              </p:ext>
            </p:extLst>
          </p:nvPr>
        </p:nvGraphicFramePr>
        <p:xfrm>
          <a:off x="356642" y="2046346"/>
          <a:ext cx="8597570" cy="308623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245503"/>
                <a:gridCol w="5352067"/>
              </a:tblGrid>
              <a:tr h="343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+mn-lt"/>
                        </a:rPr>
                        <a:t>ACTIVIDADES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  <a:latin typeface="+mn-lt"/>
                        </a:rPr>
                        <a:t>ESPECIFICACIONES </a:t>
                      </a:r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122">
                <a:tc>
                  <a:txBody>
                    <a:bodyPr/>
                    <a:lstStyle/>
                    <a:p>
                      <a:pPr algn="just"/>
                      <a:r>
                        <a:rPr lang="es-PE" sz="18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ACTIVIDAD 3. 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 LAS ESTRATEGIAS PRIORIZADAS PARA LA SESION DEMOSTRATIVA, EN COORDINACION CON EL PERSONAL DE SALUD.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Resumen de operatividad de las estrategias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implementadas</a:t>
                      </a:r>
                    </a:p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 con evidencias fotográficas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las estrategias implementadas (Mín. 3 y máx. 5 fotografías, por cada estrategia priorizada)</a:t>
                      </a:r>
                    </a:p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Copia del Acta (s) de reunión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(es) del Comité Multisectorial en el que indica el logro de ejecución de las sesiones demostrativas.</a:t>
                      </a:r>
                    </a:p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Copia del reporte </a:t>
                      </a:r>
                      <a:r>
                        <a:rPr lang="es-PE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las sesiones demostrativas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promovidas por la Municipalidad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5" y="1595704"/>
            <a:ext cx="795363" cy="7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41c63a842be5144050e69356298d74b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2" y="5255037"/>
            <a:ext cx="892842" cy="89284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66371" y="3069817"/>
            <a:ext cx="1551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solidFill>
                  <a:srgbClr val="0000FF"/>
                </a:solidFill>
              </a:rPr>
              <a:t>PROGRAMACIÓN</a:t>
            </a:r>
          </a:p>
          <a:p>
            <a:pPr algn="ctr"/>
            <a:r>
              <a:rPr lang="es-ES" sz="1350" b="1" dirty="0"/>
              <a:t>sesiones demostrativas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49664" y="4390642"/>
            <a:ext cx="936450" cy="5770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Asistir a una sesión demostrativa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926687" y="4396474"/>
            <a:ext cx="1071365" cy="5770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Aplica los conocimientos adquiridos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078945" y="2212389"/>
            <a:ext cx="1086022" cy="5770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Personal</a:t>
            </a:r>
          </a:p>
          <a:p>
            <a:pPr algn="ctr"/>
            <a:r>
              <a:rPr lang="es-ES" sz="1050" b="1" dirty="0"/>
              <a:t>de Salud </a:t>
            </a:r>
          </a:p>
          <a:p>
            <a:pPr algn="ctr"/>
            <a:r>
              <a:rPr lang="es-ES" sz="1050" b="1" dirty="0"/>
              <a:t>(capacitado)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920912" y="2226778"/>
            <a:ext cx="107268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/>
            </a:lvl1pPr>
          </a:lstStyle>
          <a:p>
            <a:r>
              <a:rPr lang="es-ES" sz="1050" b="1" dirty="0"/>
              <a:t>Kit de sesiones</a:t>
            </a:r>
          </a:p>
          <a:p>
            <a:r>
              <a:rPr lang="es-ES" sz="1050" b="1" dirty="0"/>
              <a:t>Demostrativas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491720" y="6374898"/>
            <a:ext cx="1704484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Convocatoria</a:t>
            </a:r>
          </a:p>
          <a:p>
            <a:r>
              <a:rPr lang="es-ES" sz="1050" dirty="0"/>
              <a:t>(PVL</a:t>
            </a:r>
            <a:r>
              <a:rPr lang="es-ES" sz="1050" dirty="0" smtClean="0"/>
              <a:t>) y/o </a:t>
            </a:r>
            <a:r>
              <a:rPr lang="es-ES" sz="1050" dirty="0"/>
              <a:t>P</a:t>
            </a:r>
            <a:r>
              <a:rPr lang="es-ES" sz="1050" dirty="0" smtClean="0"/>
              <a:t>rog. Soc.</a:t>
            </a:r>
            <a:endParaRPr lang="es-ES" sz="105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075262" y="6404068"/>
            <a:ext cx="928208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Difusión</a:t>
            </a:r>
          </a:p>
          <a:p>
            <a:r>
              <a:rPr lang="es-ES" sz="1050" dirty="0"/>
              <a:t>masiva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625070" y="5910557"/>
            <a:ext cx="1437312" cy="41549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Identificación</a:t>
            </a:r>
          </a:p>
          <a:p>
            <a:r>
              <a:rPr lang="es-ES" sz="1050" dirty="0"/>
              <a:t>de </a:t>
            </a:r>
            <a:r>
              <a:rPr lang="es-ES" sz="1050" dirty="0" smtClean="0"/>
              <a:t>locales. Ejem: CPVC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47156" y="2335968"/>
            <a:ext cx="9346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MINSA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12959" y="3486532"/>
            <a:ext cx="9346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Niños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4150" y="4690229"/>
            <a:ext cx="11801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Madres y/o cuidadores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27653" y="6157944"/>
            <a:ext cx="1409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/>
              <a:t>Municipalidad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2" y="3721247"/>
            <a:ext cx="430184" cy="95793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00" y="2874819"/>
            <a:ext cx="431432" cy="552303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1154311" y="3225785"/>
            <a:ext cx="387800" cy="2588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37" name="CuadroTexto 36"/>
          <p:cNvSpPr txBox="1"/>
          <p:nvPr/>
        </p:nvSpPr>
        <p:spPr>
          <a:xfrm>
            <a:off x="3779026" y="3075950"/>
            <a:ext cx="142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solidFill>
                  <a:srgbClr val="0000FF"/>
                </a:solidFill>
              </a:rPr>
              <a:t>EJECUCIÓN</a:t>
            </a:r>
          </a:p>
          <a:p>
            <a:pPr algn="ctr"/>
            <a:r>
              <a:rPr lang="es-ES" sz="1350" b="1" dirty="0"/>
              <a:t>sesiones demostrativas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297107" y="2630980"/>
            <a:ext cx="62552" cy="451537"/>
            <a:chOff x="2952739" y="1536102"/>
            <a:chExt cx="93134" cy="821213"/>
          </a:xfrm>
        </p:grpSpPr>
        <p:cxnSp>
          <p:nvCxnSpPr>
            <p:cNvPr id="28" name="Conector recto 27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iángulo isósceles 37"/>
            <p:cNvSpPr/>
            <p:nvPr/>
          </p:nvSpPr>
          <p:spPr>
            <a:xfrm flipV="1">
              <a:off x="2952739" y="2268701"/>
              <a:ext cx="93134" cy="8861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2302665" y="5006804"/>
            <a:ext cx="68948" cy="397685"/>
            <a:chOff x="2932522" y="1525507"/>
            <a:chExt cx="137008" cy="724217"/>
          </a:xfrm>
        </p:grpSpPr>
        <p:cxnSp>
          <p:nvCxnSpPr>
            <p:cNvPr id="44" name="Conector recto 43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riángulo isósceles 44"/>
            <p:cNvSpPr/>
            <p:nvPr/>
          </p:nvSpPr>
          <p:spPr>
            <a:xfrm>
              <a:off x="2932522" y="1525507"/>
              <a:ext cx="137008" cy="6979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4075262" y="5436095"/>
            <a:ext cx="928208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/>
            </a:lvl1pPr>
          </a:lstStyle>
          <a:p>
            <a:r>
              <a:rPr lang="es-ES" sz="1050" b="1" dirty="0"/>
              <a:t>Pack de</a:t>
            </a:r>
          </a:p>
          <a:p>
            <a:r>
              <a:rPr lang="es-ES" sz="1050" b="1" dirty="0"/>
              <a:t>alimentos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19" y="2217090"/>
            <a:ext cx="690383" cy="4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214" y="1537719"/>
            <a:ext cx="240797" cy="46654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130" y="1531110"/>
            <a:ext cx="240797" cy="466544"/>
          </a:xfrm>
          <a:prstGeom prst="rect">
            <a:avLst/>
          </a:prstGeom>
        </p:spPr>
      </p:pic>
      <p:sp>
        <p:nvSpPr>
          <p:cNvPr id="54" name="Flecha derecha 53"/>
          <p:cNvSpPr/>
          <p:nvPr/>
        </p:nvSpPr>
        <p:spPr>
          <a:xfrm>
            <a:off x="5360010" y="3351149"/>
            <a:ext cx="387800" cy="2588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grpSp>
        <p:nvGrpSpPr>
          <p:cNvPr id="55" name="Grupo 54"/>
          <p:cNvGrpSpPr/>
          <p:nvPr/>
        </p:nvGrpSpPr>
        <p:grpSpPr>
          <a:xfrm>
            <a:off x="4489762" y="3991210"/>
            <a:ext cx="68948" cy="397685"/>
            <a:chOff x="2932522" y="1525507"/>
            <a:chExt cx="137008" cy="724217"/>
          </a:xfrm>
        </p:grpSpPr>
        <p:cxnSp>
          <p:nvCxnSpPr>
            <p:cNvPr id="56" name="Conector recto 55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riángulo isósceles 56"/>
            <p:cNvSpPr/>
            <p:nvPr/>
          </p:nvSpPr>
          <p:spPr>
            <a:xfrm>
              <a:off x="2932522" y="1525507"/>
              <a:ext cx="137008" cy="6979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4501264" y="4960680"/>
            <a:ext cx="68948" cy="397685"/>
            <a:chOff x="2932522" y="1525507"/>
            <a:chExt cx="137008" cy="724217"/>
          </a:xfrm>
        </p:grpSpPr>
        <p:cxnSp>
          <p:nvCxnSpPr>
            <p:cNvPr id="59" name="Conector recto 58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riángulo isósceles 59"/>
            <p:cNvSpPr/>
            <p:nvPr/>
          </p:nvSpPr>
          <p:spPr>
            <a:xfrm>
              <a:off x="2932522" y="1525507"/>
              <a:ext cx="137008" cy="6979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4432742" y="2682943"/>
            <a:ext cx="62552" cy="451537"/>
            <a:chOff x="2952739" y="1536102"/>
            <a:chExt cx="93134" cy="821213"/>
          </a:xfrm>
        </p:grpSpPr>
        <p:cxnSp>
          <p:nvCxnSpPr>
            <p:cNvPr id="63" name="Conector recto 62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riángulo isósceles 63"/>
            <p:cNvSpPr/>
            <p:nvPr/>
          </p:nvSpPr>
          <p:spPr>
            <a:xfrm flipV="1">
              <a:off x="2952739" y="2268701"/>
              <a:ext cx="93134" cy="8861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sp>
        <p:nvSpPr>
          <p:cNvPr id="65" name="CuadroTexto 64"/>
          <p:cNvSpPr txBox="1"/>
          <p:nvPr/>
        </p:nvSpPr>
        <p:spPr>
          <a:xfrm>
            <a:off x="1792042" y="1877083"/>
            <a:ext cx="1072682" cy="5770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/>
            </a:lvl1pPr>
          </a:lstStyle>
          <a:p>
            <a:r>
              <a:rPr lang="es-ES" sz="1050" b="1" dirty="0"/>
              <a:t>Coordinación con la </a:t>
            </a:r>
            <a:r>
              <a:rPr lang="es-ES" sz="1050" b="1" dirty="0" smtClean="0"/>
              <a:t>municipalidad</a:t>
            </a:r>
            <a:endParaRPr lang="es-ES" sz="1050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5854217" y="3082095"/>
            <a:ext cx="142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solidFill>
                  <a:srgbClr val="0000FF"/>
                </a:solidFill>
              </a:rPr>
              <a:t>SEGUIMIENTO</a:t>
            </a:r>
          </a:p>
          <a:p>
            <a:pPr algn="ctr"/>
            <a:r>
              <a:rPr lang="es-ES" sz="1350" b="1" dirty="0"/>
              <a:t>Visitas</a:t>
            </a:r>
          </a:p>
          <a:p>
            <a:pPr algn="ctr"/>
            <a:r>
              <a:rPr lang="es-ES" sz="1350" b="1" dirty="0"/>
              <a:t>domiciliarias</a:t>
            </a: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5960" y="4317760"/>
            <a:ext cx="593709" cy="632712"/>
          </a:xfrm>
          <a:prstGeom prst="rect">
            <a:avLst/>
          </a:prstGeom>
        </p:spPr>
      </p:pic>
      <p:sp>
        <p:nvSpPr>
          <p:cNvPr id="68" name="Flecha derecha 67"/>
          <p:cNvSpPr/>
          <p:nvPr/>
        </p:nvSpPr>
        <p:spPr>
          <a:xfrm>
            <a:off x="3449815" y="3340085"/>
            <a:ext cx="387800" cy="2588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grpSp>
        <p:nvGrpSpPr>
          <p:cNvPr id="69" name="Grupo 68"/>
          <p:cNvGrpSpPr/>
          <p:nvPr/>
        </p:nvGrpSpPr>
        <p:grpSpPr>
          <a:xfrm>
            <a:off x="6476308" y="3974050"/>
            <a:ext cx="68948" cy="397685"/>
            <a:chOff x="2932522" y="1525507"/>
            <a:chExt cx="137008" cy="724217"/>
          </a:xfrm>
        </p:grpSpPr>
        <p:cxnSp>
          <p:nvCxnSpPr>
            <p:cNvPr id="70" name="Conector recto 69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riángulo isósceles 70"/>
            <p:cNvSpPr/>
            <p:nvPr/>
          </p:nvSpPr>
          <p:spPr>
            <a:xfrm>
              <a:off x="2932522" y="1525507"/>
              <a:ext cx="137008" cy="6979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6476308" y="5005263"/>
            <a:ext cx="68948" cy="397685"/>
            <a:chOff x="2932522" y="1525507"/>
            <a:chExt cx="137008" cy="724217"/>
          </a:xfrm>
        </p:grpSpPr>
        <p:cxnSp>
          <p:nvCxnSpPr>
            <p:cNvPr id="73" name="Conector recto 72"/>
            <p:cNvCxnSpPr/>
            <p:nvPr/>
          </p:nvCxnSpPr>
          <p:spPr>
            <a:xfrm>
              <a:off x="3003537" y="1536102"/>
              <a:ext cx="0" cy="71362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riángulo isósceles 73"/>
            <p:cNvSpPr/>
            <p:nvPr/>
          </p:nvSpPr>
          <p:spPr>
            <a:xfrm>
              <a:off x="2932522" y="1525507"/>
              <a:ext cx="137008" cy="69793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</p:grpSp>
      <p:sp>
        <p:nvSpPr>
          <p:cNvPr id="75" name="CuadroTexto 74"/>
          <p:cNvSpPr txBox="1"/>
          <p:nvPr/>
        </p:nvSpPr>
        <p:spPr>
          <a:xfrm>
            <a:off x="5546313" y="5428772"/>
            <a:ext cx="1945459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Difusión</a:t>
            </a:r>
          </a:p>
          <a:p>
            <a:r>
              <a:rPr lang="es-ES" sz="1050" dirty="0" smtClean="0"/>
              <a:t>Masiva de practicas saludables</a:t>
            </a:r>
            <a:endParaRPr lang="es-ES" sz="1050" dirty="0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568" y="5777595"/>
            <a:ext cx="886713" cy="604463"/>
          </a:xfrm>
          <a:prstGeom prst="rect">
            <a:avLst/>
          </a:prstGeom>
        </p:spPr>
      </p:pic>
      <p:cxnSp>
        <p:nvCxnSpPr>
          <p:cNvPr id="79" name="Conector recto 78"/>
          <p:cNvCxnSpPr/>
          <p:nvPr/>
        </p:nvCxnSpPr>
        <p:spPr>
          <a:xfrm flipH="1">
            <a:off x="4537610" y="3727732"/>
            <a:ext cx="2" cy="1825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 flipH="1" flipV="1">
            <a:off x="4535740" y="3905393"/>
            <a:ext cx="4105340" cy="48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 flipV="1">
            <a:off x="8641080" y="3688011"/>
            <a:ext cx="1" cy="2236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3" name="Imagen 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9819" y="4319196"/>
            <a:ext cx="412550" cy="618824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7624" y="6341072"/>
            <a:ext cx="356940" cy="454016"/>
          </a:xfrm>
          <a:prstGeom prst="rect">
            <a:avLst/>
          </a:prstGeom>
        </p:spPr>
      </p:pic>
      <p:sp>
        <p:nvSpPr>
          <p:cNvPr id="95" name="CuadroTexto 94"/>
          <p:cNvSpPr txBox="1"/>
          <p:nvPr/>
        </p:nvSpPr>
        <p:spPr>
          <a:xfrm>
            <a:off x="1870178" y="4340626"/>
            <a:ext cx="936450" cy="5770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Compromiso en participar a la sesión</a:t>
            </a: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332" y="4269179"/>
            <a:ext cx="412550" cy="618824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1048" y="2296186"/>
            <a:ext cx="361670" cy="501776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3914241" y="1483295"/>
            <a:ext cx="1086022" cy="5770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Personal</a:t>
            </a:r>
          </a:p>
          <a:p>
            <a:pPr algn="ctr"/>
            <a:r>
              <a:rPr lang="es-ES" sz="1050" b="1" dirty="0"/>
              <a:t>de Salud </a:t>
            </a:r>
          </a:p>
          <a:p>
            <a:pPr algn="ctr"/>
            <a:r>
              <a:rPr lang="es-ES" sz="1050" b="1" dirty="0"/>
              <a:t>(capacitado)</a:t>
            </a:r>
          </a:p>
        </p:txBody>
      </p:sp>
      <p:pic>
        <p:nvPicPr>
          <p:cNvPr id="78" name="Imagen 2"/>
          <p:cNvPicPr>
            <a:picLocks noChangeAspect="1"/>
          </p:cNvPicPr>
          <p:nvPr/>
        </p:nvPicPr>
        <p:blipFill rotWithShape="1">
          <a:blip r:embed="rId14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81" name="9 Imagen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603" y="3756872"/>
            <a:ext cx="625275" cy="957935"/>
          </a:xfrm>
          <a:prstGeom prst="rect">
            <a:avLst/>
          </a:prstGeom>
        </p:spPr>
      </p:pic>
      <p:sp>
        <p:nvSpPr>
          <p:cNvPr id="83" name="CuadroTexto 82"/>
          <p:cNvSpPr txBox="1"/>
          <p:nvPr/>
        </p:nvSpPr>
        <p:spPr>
          <a:xfrm>
            <a:off x="3982005" y="5929323"/>
            <a:ext cx="1112085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 smtClean="0"/>
              <a:t>Funcionamiento del CPVC (SD)</a:t>
            </a:r>
            <a:endParaRPr lang="es-ES" sz="1050" dirty="0"/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257" y="2445380"/>
            <a:ext cx="431432" cy="552303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9584" y="2159296"/>
            <a:ext cx="625275" cy="95793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648421" y="3043073"/>
            <a:ext cx="139752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rgbClr val="0000FF"/>
                </a:solidFill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</a:rPr>
              <a:t>Mantener sin anemia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7481" y="5154930"/>
            <a:ext cx="551092" cy="6254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69334" y="5264535"/>
            <a:ext cx="508723" cy="45046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66515" y="5908454"/>
            <a:ext cx="1583924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/>
              <a:t>Ferias de alimentación y nutrición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1711878" y="5436095"/>
            <a:ext cx="1253571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/>
            </a:lvl1pPr>
          </a:lstStyle>
          <a:p>
            <a:r>
              <a:rPr lang="es-ES" sz="1050" b="1" dirty="0" smtClean="0"/>
              <a:t>Elaboración del Plan de trabajo</a:t>
            </a:r>
            <a:endParaRPr lang="es-ES" sz="1050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5866514" y="6384423"/>
            <a:ext cx="1714857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ES" sz="1050" dirty="0" smtClean="0"/>
              <a:t>Participación de los ACS (incentivos no monetarios)</a:t>
            </a:r>
            <a:endParaRPr lang="es-ES" sz="105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9"/>
          <a:srcRect r="-317" b="31804"/>
          <a:stretch/>
        </p:blipFill>
        <p:spPr>
          <a:xfrm>
            <a:off x="7593866" y="6427402"/>
            <a:ext cx="237980" cy="361874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 rotWithShape="1">
          <a:blip r:embed="rId19"/>
          <a:srcRect r="-317" b="31804"/>
          <a:stretch/>
        </p:blipFill>
        <p:spPr>
          <a:xfrm>
            <a:off x="7825290" y="6427402"/>
            <a:ext cx="237980" cy="361874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19"/>
          <a:srcRect r="-317" b="31804"/>
          <a:stretch/>
        </p:blipFill>
        <p:spPr>
          <a:xfrm>
            <a:off x="8066239" y="6427402"/>
            <a:ext cx="237980" cy="361874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52882" y="6404068"/>
            <a:ext cx="438125" cy="352486"/>
          </a:xfrm>
          <a:prstGeom prst="rect">
            <a:avLst/>
          </a:prstGeom>
        </p:spPr>
      </p:pic>
      <p:sp>
        <p:nvSpPr>
          <p:cNvPr id="92" name="1 Título"/>
          <p:cNvSpPr txBox="1">
            <a:spLocks/>
          </p:cNvSpPr>
          <p:nvPr/>
        </p:nvSpPr>
        <p:spPr>
          <a:xfrm>
            <a:off x="54150" y="907654"/>
            <a:ext cx="9089850" cy="564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53979" algn="ctr" defTabSz="1007745"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2200" b="1" cap="sm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ea typeface="Candara"/>
                <a:cs typeface="Candara"/>
              </a:rPr>
              <a:t>“Proceso de organización de las sesiones demostrativas en el territorio”</a:t>
            </a:r>
            <a:endParaRPr lang="es-PE" sz="2200" b="1" cap="sm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581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31" grpId="0"/>
      <p:bldP spid="32" grpId="0"/>
      <p:bldP spid="33" grpId="0"/>
      <p:bldP spid="34" grpId="0"/>
      <p:bldP spid="8" grpId="0" animBg="1"/>
      <p:bldP spid="37" grpId="0"/>
      <p:bldP spid="49" grpId="0" animBg="1"/>
      <p:bldP spid="54" grpId="0" animBg="1"/>
      <p:bldP spid="65" grpId="0" animBg="1"/>
      <p:bldP spid="66" grpId="0"/>
      <p:bldP spid="68" grpId="0" animBg="1"/>
      <p:bldP spid="75" grpId="0" animBg="1"/>
      <p:bldP spid="95" grpId="0" animBg="1"/>
      <p:bldP spid="76" grpId="0" animBg="1"/>
      <p:bldP spid="83" grpId="0" animBg="1"/>
      <p:bldP spid="14" grpId="0" animBg="1"/>
      <p:bldP spid="13" grpId="0" animBg="1"/>
      <p:bldP spid="8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630" y="1504969"/>
            <a:ext cx="8823581" cy="12857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algn="just" defTabSz="1007745"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PE" b="1" cap="small" dirty="0" smtClean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¿</a:t>
            </a:r>
            <a:r>
              <a:rPr lang="es-PE" b="1" cap="small" dirty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Qué medios de verificación reportamos para sustentar el logro del producto?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971909"/>
              </p:ext>
            </p:extLst>
          </p:nvPr>
        </p:nvGraphicFramePr>
        <p:xfrm>
          <a:off x="172190" y="3291722"/>
          <a:ext cx="884118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885"/>
                <a:gridCol w="2085975"/>
                <a:gridCol w="2341501"/>
                <a:gridCol w="24618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MEDIO DE VERIFICACIÓN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FECHA DE ENVÍO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MODALIDAD DE ENVÍO (virtual</a:t>
                      </a:r>
                      <a:r>
                        <a:rPr lang="es-MX" sz="1600" baseline="0" dirty="0" smtClean="0"/>
                        <a:t> o formal)</a:t>
                      </a:r>
                      <a:endParaRPr lang="es-PE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PROFESIONAL</a:t>
                      </a:r>
                      <a:r>
                        <a:rPr lang="es-MX" sz="1600" baseline="0" dirty="0" smtClean="0"/>
                        <a:t> QUE RECEPCIONA LOS MEDIOS DE  VERIFICACIÓN</a:t>
                      </a:r>
                      <a:endParaRPr lang="es-PE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MV1. </a:t>
                      </a:r>
                      <a:r>
                        <a:rPr lang="es-MX" baseline="0" dirty="0" smtClean="0"/>
                        <a:t>Informe 1</a:t>
                      </a:r>
                    </a:p>
                    <a:p>
                      <a:pPr algn="ctr"/>
                      <a:r>
                        <a:rPr lang="es-MX" baseline="0" dirty="0" smtClean="0"/>
                        <a:t>(Según modelo)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el 31 de mayo de 2018</a:t>
                      </a:r>
                      <a:endParaRPr lang="es-PE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b="1" dirty="0" smtClean="0"/>
                        <a:t>Físico</a:t>
                      </a:r>
                      <a:r>
                        <a:rPr lang="es-PE" dirty="0" smtClean="0"/>
                        <a:t> (trámite documentario) </a:t>
                      </a:r>
                    </a:p>
                    <a:p>
                      <a:pPr algn="ctr"/>
                      <a:r>
                        <a:rPr lang="es-PE" dirty="0" smtClean="0"/>
                        <a:t>ó</a:t>
                      </a:r>
                    </a:p>
                    <a:p>
                      <a:pPr algn="ctr"/>
                      <a:r>
                        <a:rPr lang="es-PE" b="1" dirty="0" smtClean="0"/>
                        <a:t>digital </a:t>
                      </a:r>
                      <a:r>
                        <a:rPr lang="es-PE" baseline="0" dirty="0" smtClean="0"/>
                        <a:t> </a:t>
                      </a:r>
                      <a:r>
                        <a:rPr lang="es-PE" dirty="0" smtClean="0"/>
                        <a:t>(correo electrónico)</a:t>
                      </a:r>
                      <a:endParaRPr lang="es-PE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DIRESA/GERESA/DIRIS con copia a la Red de</a:t>
                      </a:r>
                      <a:r>
                        <a:rPr lang="es-PE" baseline="0" dirty="0" smtClean="0"/>
                        <a:t> </a:t>
                      </a:r>
                      <a:r>
                        <a:rPr lang="es-PE" dirty="0" smtClean="0"/>
                        <a:t>Salud.</a:t>
                      </a:r>
                      <a:endParaRPr lang="es-P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MV2. </a:t>
                      </a:r>
                      <a:r>
                        <a:rPr lang="es-MX" baseline="0" dirty="0" smtClean="0"/>
                        <a:t>Informe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/>
                        <a:t>(Según modelo)</a:t>
                      </a:r>
                      <a:endParaRPr lang="es-P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el 29 de junio de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P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MV3</a:t>
                      </a:r>
                      <a:r>
                        <a:rPr lang="es-MX" dirty="0" smtClean="0"/>
                        <a:t>. </a:t>
                      </a:r>
                      <a:r>
                        <a:rPr lang="es-MX" baseline="0" dirty="0" smtClean="0"/>
                        <a:t>Informe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/>
                        <a:t>(Según modelo)</a:t>
                      </a:r>
                      <a:endParaRPr lang="es-P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hasta el 28 de septiembre del 2018</a:t>
                      </a:r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4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524787" y="2128180"/>
            <a:ext cx="8079661" cy="3965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492" y="2205854"/>
            <a:ext cx="1036904" cy="1175736"/>
          </a:xfrm>
          <a:prstGeom prst="rect">
            <a:avLst/>
          </a:prstGeom>
        </p:spPr>
      </p:pic>
      <p:sp>
        <p:nvSpPr>
          <p:cNvPr id="9" name="Rectángulo 9"/>
          <p:cNvSpPr/>
          <p:nvPr/>
        </p:nvSpPr>
        <p:spPr>
          <a:xfrm>
            <a:off x="1023951" y="3335613"/>
            <a:ext cx="1544101" cy="33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 smtClean="0">
                <a:solidFill>
                  <a:schemeClr val="tx1"/>
                </a:solidFill>
              </a:rPr>
              <a:t>MUNICIPALIDAD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10" name="Rectángulo 11"/>
          <p:cNvSpPr/>
          <p:nvPr/>
        </p:nvSpPr>
        <p:spPr>
          <a:xfrm rot="20046909">
            <a:off x="1157893" y="2573580"/>
            <a:ext cx="877703" cy="31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700" b="1" dirty="0" smtClean="0">
                <a:solidFill>
                  <a:schemeClr val="tx2"/>
                </a:solidFill>
              </a:rPr>
              <a:t>INFORME</a:t>
            </a:r>
          </a:p>
          <a:p>
            <a:pPr algn="ctr"/>
            <a:r>
              <a:rPr lang="es-PE" sz="700" b="1" dirty="0" smtClean="0">
                <a:solidFill>
                  <a:schemeClr val="tx2"/>
                </a:solidFill>
              </a:rPr>
              <a:t>2018</a:t>
            </a:r>
            <a:endParaRPr lang="es-PE" sz="700" b="1" dirty="0">
              <a:solidFill>
                <a:schemeClr val="tx2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99614" y="2425740"/>
            <a:ext cx="142341" cy="134488"/>
          </a:xfrm>
          <a:prstGeom prst="rect">
            <a:avLst/>
          </a:prstGeom>
        </p:spPr>
      </p:pic>
      <p:pic>
        <p:nvPicPr>
          <p:cNvPr id="12" name="Imagen 12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0115" y="2951052"/>
            <a:ext cx="1289837" cy="954206"/>
          </a:xfrm>
          <a:prstGeom prst="rect">
            <a:avLst/>
          </a:prstGeom>
        </p:spPr>
      </p:pic>
      <p:sp>
        <p:nvSpPr>
          <p:cNvPr id="13" name="Rectángulo 14"/>
          <p:cNvSpPr/>
          <p:nvPr/>
        </p:nvSpPr>
        <p:spPr>
          <a:xfrm>
            <a:off x="2699792" y="3815148"/>
            <a:ext cx="1731323" cy="33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 smtClean="0">
                <a:solidFill>
                  <a:schemeClr val="tx1"/>
                </a:solidFill>
              </a:rPr>
              <a:t>DIRESA/GERESA/DIRIS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14" name="Conector 13"/>
          <p:cNvSpPr/>
          <p:nvPr/>
        </p:nvSpPr>
        <p:spPr>
          <a:xfrm>
            <a:off x="1025655" y="3078183"/>
            <a:ext cx="286203" cy="29484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FF00"/>
                </a:solidFill>
              </a:rPr>
              <a:t>1</a:t>
            </a:r>
            <a:endParaRPr lang="es-PE" sz="1400" dirty="0">
              <a:solidFill>
                <a:srgbClr val="FFFF00"/>
              </a:solidFill>
            </a:endParaRPr>
          </a:p>
        </p:txBody>
      </p:sp>
      <p:sp>
        <p:nvSpPr>
          <p:cNvPr id="15" name="Conector 16"/>
          <p:cNvSpPr/>
          <p:nvPr/>
        </p:nvSpPr>
        <p:spPr>
          <a:xfrm>
            <a:off x="2676022" y="3463386"/>
            <a:ext cx="286203" cy="29484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Conector 17"/>
          <p:cNvSpPr/>
          <p:nvPr/>
        </p:nvSpPr>
        <p:spPr>
          <a:xfrm>
            <a:off x="1557646" y="4247196"/>
            <a:ext cx="286203" cy="29484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17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607236"/>
            <a:ext cx="1227817" cy="837415"/>
          </a:xfrm>
          <a:prstGeom prst="rect">
            <a:avLst/>
          </a:prstGeom>
        </p:spPr>
      </p:pic>
      <p:sp>
        <p:nvSpPr>
          <p:cNvPr id="18" name="Conector 20"/>
          <p:cNvSpPr/>
          <p:nvPr/>
        </p:nvSpPr>
        <p:spPr>
          <a:xfrm>
            <a:off x="3853749" y="4299550"/>
            <a:ext cx="286203" cy="29484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FF00"/>
                </a:solidFill>
              </a:rPr>
              <a:t>3</a:t>
            </a:r>
            <a:endParaRPr lang="es-PE" sz="1400" dirty="0">
              <a:solidFill>
                <a:srgbClr val="FFFF00"/>
              </a:solidFill>
            </a:endParaRPr>
          </a:p>
        </p:txBody>
      </p:sp>
      <p:pic>
        <p:nvPicPr>
          <p:cNvPr id="19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869" y="4295430"/>
            <a:ext cx="1840771" cy="432078"/>
          </a:xfrm>
          <a:prstGeom prst="rect">
            <a:avLst/>
          </a:prstGeom>
        </p:spPr>
      </p:pic>
      <p:pic>
        <p:nvPicPr>
          <p:cNvPr id="20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0112" y="5287368"/>
            <a:ext cx="2318535" cy="463707"/>
          </a:xfrm>
          <a:prstGeom prst="rect">
            <a:avLst/>
          </a:prstGeom>
        </p:spPr>
      </p:pic>
      <p:sp>
        <p:nvSpPr>
          <p:cNvPr id="21" name="Conector 23"/>
          <p:cNvSpPr/>
          <p:nvPr/>
        </p:nvSpPr>
        <p:spPr>
          <a:xfrm>
            <a:off x="5221901" y="5255308"/>
            <a:ext cx="286203" cy="29484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FFFF00"/>
                </a:solidFill>
              </a:rPr>
              <a:t>4</a:t>
            </a:r>
            <a:endParaRPr lang="es-PE" sz="1400" dirty="0">
              <a:solidFill>
                <a:srgbClr val="FFFF00"/>
              </a:solidFill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664739" y="2195704"/>
            <a:ext cx="3579669" cy="14745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El Informe debe ser remitido a la DIRESA/GERESA/DIRIS con copia a la Re</a:t>
            </a:r>
            <a:r>
              <a:rPr lang="es-PE" sz="1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 de Salud</a:t>
            </a:r>
            <a:r>
              <a:rPr kumimoji="0" lang="es-PE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s-PE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No es necesario enviar el original o una copia del informe al MINSA ni al MIDIS.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4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lecha curvada hacia la derecha 22"/>
          <p:cNvSpPr/>
          <p:nvPr/>
        </p:nvSpPr>
        <p:spPr>
          <a:xfrm rot="18499764">
            <a:off x="2522858" y="3676809"/>
            <a:ext cx="367985" cy="7925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4" name="Flecha curvada hacia la derecha 27"/>
          <p:cNvSpPr/>
          <p:nvPr/>
        </p:nvSpPr>
        <p:spPr>
          <a:xfrm rot="18499764">
            <a:off x="3255222" y="4113944"/>
            <a:ext cx="367985" cy="7925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5" name="Flecha curvada hacia la derecha 29"/>
          <p:cNvSpPr/>
          <p:nvPr/>
        </p:nvSpPr>
        <p:spPr>
          <a:xfrm rot="18499764">
            <a:off x="4595094" y="4971366"/>
            <a:ext cx="367985" cy="7925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Flecha curvada hacia la izquierda 26"/>
          <p:cNvSpPr/>
          <p:nvPr/>
        </p:nvSpPr>
        <p:spPr>
          <a:xfrm>
            <a:off x="2061312" y="3861108"/>
            <a:ext cx="431016" cy="818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Rectángulo 31"/>
          <p:cNvSpPr/>
          <p:nvPr/>
        </p:nvSpPr>
        <p:spPr>
          <a:xfrm>
            <a:off x="4280837" y="4679244"/>
            <a:ext cx="1731323" cy="33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 smtClean="0">
                <a:solidFill>
                  <a:schemeClr val="tx1"/>
                </a:solidFill>
              </a:rPr>
              <a:t>MINSA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28" name="Rectángulo 32"/>
          <p:cNvSpPr/>
          <p:nvPr/>
        </p:nvSpPr>
        <p:spPr>
          <a:xfrm>
            <a:off x="5841372" y="5757777"/>
            <a:ext cx="1731323" cy="33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 smtClean="0">
                <a:solidFill>
                  <a:schemeClr val="tx1"/>
                </a:solidFill>
              </a:rPr>
              <a:t>MIDIS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29" name="Rectángulo 25"/>
          <p:cNvSpPr/>
          <p:nvPr/>
        </p:nvSpPr>
        <p:spPr>
          <a:xfrm>
            <a:off x="755576" y="5495853"/>
            <a:ext cx="1731323" cy="33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 smtClean="0">
                <a:solidFill>
                  <a:schemeClr val="tx1"/>
                </a:solidFill>
              </a:rPr>
              <a:t>RED DE SALUD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205680" y="1097428"/>
            <a:ext cx="8686800" cy="891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RUTA DE PRESENTACIÓN DE LOS INFORMES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0288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776897"/>
            <a:ext cx="8229600" cy="891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MATERIALES DE CONSULTA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3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50567488"/>
              </p:ext>
            </p:extLst>
          </p:nvPr>
        </p:nvGraphicFramePr>
        <p:xfrm>
          <a:off x="683568" y="1152514"/>
          <a:ext cx="7920880" cy="536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6325" y="6314890"/>
            <a:ext cx="7544511" cy="430887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r>
              <a:rPr lang="es-PE" sz="2200" dirty="0" smtClean="0"/>
              <a:t>Link: </a:t>
            </a:r>
            <a:r>
              <a:rPr lang="es-PE" sz="2200" dirty="0" smtClean="0">
                <a:solidFill>
                  <a:srgbClr val="1957E1"/>
                </a:solidFill>
              </a:rPr>
              <a:t>http://minsab.minsa.gob.pe/dgiesp/promocion/index.asp</a:t>
            </a:r>
            <a:endParaRPr lang="es-PE" sz="2200" dirty="0">
              <a:solidFill>
                <a:srgbClr val="1957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396" y="1056073"/>
            <a:ext cx="8229600" cy="6566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algn="ctr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PUNTO FOCAL TERRITORIAL</a:t>
            </a:r>
            <a:endParaRPr lang="es-PE" sz="3500" b="1" cap="small" dirty="0">
              <a:latin typeface="Candara"/>
              <a:ea typeface="Candara"/>
              <a:cs typeface="Candara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3328"/>
              </p:ext>
            </p:extLst>
          </p:nvPr>
        </p:nvGraphicFramePr>
        <p:xfrm>
          <a:off x="74907" y="1800791"/>
          <a:ext cx="8973299" cy="4683622"/>
        </p:xfrm>
        <a:graphic>
          <a:graphicData uri="http://schemas.openxmlformats.org/drawingml/2006/table">
            <a:tbl>
              <a:tblPr firstRow="1" firstCol="1" bandRow="1"/>
              <a:tblGrid>
                <a:gridCol w="1213962"/>
                <a:gridCol w="2246811"/>
                <a:gridCol w="1741714"/>
                <a:gridCol w="2769326"/>
                <a:gridCol w="1001486"/>
              </a:tblGrid>
              <a:tr h="440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GERESA/DIRESA/ DISA/DIRIS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NOMBRES Y APELLIDOS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CORREO ELECTRONICO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TELEFONO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CELULAR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FF"/>
                    </a:solidFill>
                  </a:tcPr>
                </a:tc>
              </a:tr>
              <a:tr h="42203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LIMA</a:t>
                      </a:r>
                      <a:endParaRPr lang="es-PE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REGIÓN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Julia Guadalupe Mora </a:t>
                      </a:r>
                      <a:r>
                        <a:rPr lang="es-PE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Mendivil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Directora de Promoción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gmoramendivil@hotmail.com </a:t>
                      </a: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promsadiresalima@hotmail.com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01-2322574   Anexo 303   990500346  #990500346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Jorge Carlos Carbajal </a:t>
                      </a:r>
                      <a:r>
                        <a:rPr lang="es-PE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Panaifo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Coordinador de Participación Comunitaria y Gestión Territorial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jorgecarbajalp@gmail.com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01-2322574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 </a:t>
                      </a: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303                       957221422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Noelia Cabanillas Arteaga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Técnico de Participación Comunitaria y Gestión Territorial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noeliacabanillas1@hotmail.com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01-2322574   </a:t>
                      </a:r>
                      <a:endParaRPr lang="es-PE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 </a:t>
                      </a:r>
                      <a:r>
                        <a:rPr lang="es-PE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303                        997054319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DIRIS</a:t>
                      </a:r>
                      <a:endParaRPr lang="es-PE" sz="1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LIMA SUR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1200" dirty="0" smtClean="0">
                          <a:latin typeface="+mn-lt"/>
                        </a:rPr>
                        <a:t>Lic. </a:t>
                      </a:r>
                      <a:r>
                        <a:rPr lang="es-PE" sz="1200" dirty="0" err="1" smtClean="0">
                          <a:latin typeface="+mn-lt"/>
                        </a:rPr>
                        <a:t>Godofreda</a:t>
                      </a:r>
                      <a:r>
                        <a:rPr lang="es-PE" sz="1200" dirty="0" smtClean="0">
                          <a:latin typeface="+mn-lt"/>
                        </a:rPr>
                        <a:t> Trinidad</a:t>
                      </a:r>
                      <a:r>
                        <a:rPr lang="es-PE" sz="1200" baseline="0" dirty="0" smtClean="0">
                          <a:latin typeface="+mn-lt"/>
                        </a:rPr>
                        <a:t> Aliaga</a:t>
                      </a:r>
                      <a:endParaRPr lang="es-PE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latin typeface="+mn-lt"/>
                        </a:rPr>
                        <a:t>Coordinadora</a:t>
                      </a:r>
                      <a:r>
                        <a:rPr lang="es-PE" sz="1200" baseline="0" dirty="0" smtClean="0">
                          <a:latin typeface="+mn-lt"/>
                        </a:rPr>
                        <a:t> de </a:t>
                      </a: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Promoción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>
                          <a:latin typeface="+mn-lt"/>
                        </a:rPr>
                        <a:t>villa_trigo@hotmail.com</a:t>
                      </a:r>
                      <a:endParaRPr lang="es-PE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>
                          <a:latin typeface="+mn-lt"/>
                        </a:rPr>
                        <a:t>999650857</a:t>
                      </a:r>
                      <a:endParaRPr lang="es-PE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DIRIS</a:t>
                      </a:r>
                      <a:r>
                        <a:rPr lang="es-PE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LIMA CENTRO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</a:t>
                      </a:r>
                      <a:r>
                        <a:rPr lang="es-PE" sz="12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Yuliana</a:t>
                      </a: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Vargas Barra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latin typeface="+mn-lt"/>
                        </a:rPr>
                        <a:t>Coordinadora</a:t>
                      </a:r>
                      <a:r>
                        <a:rPr lang="es-PE" sz="1200" baseline="0" dirty="0" smtClean="0">
                          <a:latin typeface="+mn-lt"/>
                        </a:rPr>
                        <a:t> de </a:t>
                      </a: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Promoción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promocionsalud@dirislimacentro.gob.pe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vargasyuliana@hotmail.com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941479420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DIRIS</a:t>
                      </a:r>
                      <a:r>
                        <a:rPr lang="es-PE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LIMA ESTE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Sonia Sánchez Morales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latin typeface="+mn-lt"/>
                        </a:rPr>
                        <a:t>Coordinadora</a:t>
                      </a:r>
                      <a:r>
                        <a:rPr lang="es-PE" sz="1200" baseline="0" dirty="0" smtClean="0">
                          <a:latin typeface="+mn-lt"/>
                        </a:rPr>
                        <a:t> de </a:t>
                      </a: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Promoción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sogsanchez@yahoo.es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969406699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LIMA NORTE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T.S.</a:t>
                      </a:r>
                      <a:r>
                        <a:rPr lang="es-PE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Rosario Ciriaco Pardo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latin typeface="+mn-lt"/>
                        </a:rPr>
                        <a:t>Coordinadora</a:t>
                      </a:r>
                      <a:r>
                        <a:rPr lang="es-PE" sz="1200" baseline="0" dirty="0" smtClean="0">
                          <a:latin typeface="+mn-lt"/>
                        </a:rPr>
                        <a:t> de </a:t>
                      </a: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Promoción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rosario_ciriaco@hotmail.com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945247103</a:t>
                      </a:r>
                      <a:endParaRPr lang="es-P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389359" y="1073205"/>
            <a:ext cx="15648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MX" sz="28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(modelo)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625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9026" y="1626753"/>
            <a:ext cx="6147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s-PE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dirty="0"/>
              <a:t>Asegurar </a:t>
            </a:r>
            <a:r>
              <a:rPr lang="es-PE" sz="2400" dirty="0" smtClean="0"/>
              <a:t>la convocatoria (Min. 6 y Max. 15)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dirty="0" smtClean="0"/>
              <a:t>Registrar la asistencia de las familias a la sesión. (Formatos de asistencia) </a:t>
            </a:r>
            <a:endParaRPr lang="es-PE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dirty="0"/>
              <a:t>Priorizar a las </a:t>
            </a:r>
            <a:r>
              <a:rPr lang="es-PE" sz="2400" b="1" i="1" dirty="0">
                <a:solidFill>
                  <a:srgbClr val="C00000"/>
                </a:solidFill>
              </a:rPr>
              <a:t>familias con niños y niñas de 6 a 11 meses y gestantes </a:t>
            </a:r>
            <a:r>
              <a:rPr lang="es-PE" sz="2400" dirty="0"/>
              <a:t>para que participen en las sesiones demostrativas de preparación de alimentos.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dirty="0"/>
              <a:t>Asegurar el </a:t>
            </a:r>
            <a:r>
              <a:rPr lang="es-PE" sz="2400" dirty="0" smtClean="0"/>
              <a:t>pack de alimentos </a:t>
            </a:r>
            <a:r>
              <a:rPr lang="es-PE" sz="2400" dirty="0"/>
              <a:t>para la sesión demostrativa.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PE" sz="2400" dirty="0"/>
              <a:t>Sesión demostrativa que respete los tres momentos: </a:t>
            </a:r>
            <a:r>
              <a:rPr lang="es-PE" sz="2400" dirty="0" smtClean="0"/>
              <a:t>Antes</a:t>
            </a:r>
            <a:r>
              <a:rPr lang="es-PE" sz="2400" dirty="0"/>
              <a:t>, </a:t>
            </a:r>
            <a:r>
              <a:rPr lang="es-PE" sz="2400" dirty="0" smtClean="0"/>
              <a:t>durante y después</a:t>
            </a:r>
            <a:r>
              <a:rPr lang="es-PE" sz="2400" dirty="0"/>
              <a:t>.</a:t>
            </a:r>
          </a:p>
        </p:txBody>
      </p:sp>
      <p:pic>
        <p:nvPicPr>
          <p:cNvPr id="6" name="Picture 8" descr="DSC027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15163"/>
          <a:stretch>
            <a:fillRect/>
          </a:stretch>
        </p:blipFill>
        <p:spPr bwMode="auto">
          <a:xfrm>
            <a:off x="6651515" y="4779040"/>
            <a:ext cx="2406465" cy="17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16338" r="16071" b="6249"/>
          <a:stretch/>
        </p:blipFill>
        <p:spPr bwMode="auto">
          <a:xfrm>
            <a:off x="6637283" y="3102160"/>
            <a:ext cx="2406465" cy="15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665747" y="1267358"/>
            <a:ext cx="2406465" cy="1710417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94590" y="977392"/>
            <a:ext cx="8229600" cy="891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-253979" algn="ctr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  <a:buNone/>
              <a:defRPr sz="3500" b="1" cap="small">
                <a:solidFill>
                  <a:srgbClr val="CD005D"/>
                </a:solidFill>
                <a:latin typeface="Candara"/>
                <a:ea typeface="Candara"/>
                <a:cs typeface="Candara"/>
              </a:defRPr>
            </a:lvl1pPr>
          </a:lstStyle>
          <a:p>
            <a:r>
              <a:rPr lang="es-MX" dirty="0"/>
              <a:t>RECOMENDACIONES</a:t>
            </a:r>
            <a:endParaRPr lang="es-PE" dirty="0"/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 rotWithShape="1">
          <a:blip r:embed="rId5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1" name="6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88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0" y="1734206"/>
            <a:ext cx="8834334" cy="5123793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94590" y="851266"/>
            <a:ext cx="8229600" cy="891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-253979" algn="ctr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  <a:buNone/>
              <a:defRPr sz="3500" b="1" cap="small">
                <a:solidFill>
                  <a:srgbClr val="CD005D"/>
                </a:solidFill>
                <a:latin typeface="Candara"/>
                <a:ea typeface="Candara"/>
                <a:cs typeface="Candara"/>
              </a:defRPr>
            </a:lvl1pPr>
          </a:lstStyle>
          <a:p>
            <a:r>
              <a:rPr lang="es-MX" dirty="0" smtClean="0"/>
              <a:t>Registro de información</a:t>
            </a:r>
            <a:endParaRPr lang="es-PE" dirty="0"/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1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4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C:\Users\Cybersis\Desktop\Selección JCH y LIB\IMG_64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33" y="1196752"/>
            <a:ext cx="3146553" cy="209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9512" y="6256605"/>
            <a:ext cx="359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M.D. </a:t>
            </a:r>
            <a:r>
              <a:rPr lang="es-PE" sz="1400" b="1" dirty="0" err="1" smtClean="0"/>
              <a:t>Soritor</a:t>
            </a:r>
            <a:r>
              <a:rPr lang="es-PE" sz="1400" b="1" dirty="0" smtClean="0"/>
              <a:t> – Región San Martin</a:t>
            </a:r>
            <a:endParaRPr lang="es-PE" sz="1400" b="1" dirty="0"/>
          </a:p>
        </p:txBody>
      </p:sp>
      <p:pic>
        <p:nvPicPr>
          <p:cNvPr id="14" name="Picture 2" descr="C:\Users\Customer\Desktop\anta tdi\p.s yungar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9" y="4101254"/>
            <a:ext cx="3012117" cy="20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037995" y="339434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M.D. Anta – Región Ancash</a:t>
            </a:r>
            <a:endParaRPr lang="es-PE" sz="1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4" t="1176" r="12820" b="29525"/>
          <a:stretch/>
        </p:blipFill>
        <p:spPr>
          <a:xfrm>
            <a:off x="2555776" y="1200115"/>
            <a:ext cx="3156134" cy="208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2610756" y="338636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M.D. </a:t>
            </a:r>
            <a:r>
              <a:rPr lang="es-PE" sz="1400" b="1" dirty="0" err="1" smtClean="0"/>
              <a:t>Pichigua</a:t>
            </a:r>
            <a:r>
              <a:rPr lang="es-PE" sz="1400" b="1" dirty="0" smtClean="0"/>
              <a:t> – Región Cusco</a:t>
            </a:r>
            <a:endParaRPr lang="es-PE" sz="1400" b="1" dirty="0"/>
          </a:p>
        </p:txBody>
      </p:sp>
      <p:pic>
        <p:nvPicPr>
          <p:cNvPr id="16" name="Imagen 1">
            <a:extLst>
              <a:ext uri="{FF2B5EF4-FFF2-40B4-BE49-F238E27FC236}">
                <a16:creationId xmlns="" xmlns:a16="http://schemas.microsoft.com/office/drawing/2014/main" id="{C13A061B-CD27-4BD5-AD9B-DE76D367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01254"/>
            <a:ext cx="2495104" cy="21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315366" y="6274023"/>
            <a:ext cx="402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M.D. Las Piedras – Región Madre de Dios</a:t>
            </a:r>
            <a:endParaRPr lang="es-PE" sz="1400" b="1" dirty="0"/>
          </a:p>
        </p:txBody>
      </p:sp>
      <p:pic>
        <p:nvPicPr>
          <p:cNvPr id="18" name="Imagen 8" descr="G:\fotos MAYO\20170425_2359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98813"/>
            <a:ext cx="2942051" cy="174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6045611" y="5801545"/>
            <a:ext cx="3039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M.D. Majes – Región Arequipa</a:t>
            </a:r>
            <a:endParaRPr lang="es-PE" sz="1400" b="1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-77687" y="1673492"/>
            <a:ext cx="2849487" cy="891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-253979" algn="ctr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  <a:buNone/>
              <a:defRPr sz="3500" b="1" cap="small">
                <a:solidFill>
                  <a:srgbClr val="CD005D"/>
                </a:solidFill>
                <a:latin typeface="Candara"/>
                <a:ea typeface="Candara"/>
                <a:cs typeface="Candara"/>
              </a:defRPr>
            </a:lvl1pPr>
          </a:lstStyle>
          <a:p>
            <a:r>
              <a:rPr lang="es-MX" sz="3200" dirty="0" smtClean="0"/>
              <a:t>Algunas</a:t>
            </a:r>
          </a:p>
          <a:p>
            <a:r>
              <a:rPr lang="es-MX" sz="3200" dirty="0" smtClean="0"/>
              <a:t>experiencias…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432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24" y="1604755"/>
            <a:ext cx="3540788" cy="26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5627" y="4832681"/>
            <a:ext cx="9060873" cy="891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algn="ctr" defTabSz="1007745"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PE" sz="4600" b="1" cap="small" dirty="0" smtClean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¿Por </a:t>
            </a:r>
            <a:r>
              <a:rPr lang="es-PE" sz="4600" b="1" cap="small" dirty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qué es importante implementar este producto en </a:t>
            </a:r>
            <a:r>
              <a:rPr lang="es-PE" sz="4600" b="1" cap="small" dirty="0" smtClean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mi </a:t>
            </a:r>
            <a:r>
              <a:rPr lang="es-PE" sz="4600" b="1" cap="small" dirty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distrito? </a:t>
            </a:r>
          </a:p>
        </p:txBody>
      </p:sp>
    </p:spTree>
    <p:extLst>
      <p:ext uri="{BB962C8B-B14F-4D97-AF65-F5344CB8AC3E}">
        <p14:creationId xmlns:p14="http://schemas.microsoft.com/office/powerpoint/2010/main" val="4159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3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592203" y="5730240"/>
            <a:ext cx="6498806" cy="100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</a:t>
            </a:r>
            <a:r>
              <a:rPr lang="es-PE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</a:t>
            </a: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Beatriz Quispe </a:t>
            </a:r>
            <a:r>
              <a:rPr lang="es-PE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Quille</a:t>
            </a:r>
            <a:endParaRPr lang="es-PE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es-PE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bquispeq@minsa.gob.pe</a:t>
            </a:r>
          </a:p>
          <a:p>
            <a:pPr marL="0" indent="0" algn="ctr">
              <a:buFont typeface="Arial" pitchFamily="34" charset="0"/>
              <a:buNone/>
            </a:pP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01- 3156600 Anexo 2663</a:t>
            </a:r>
          </a:p>
        </p:txBody>
      </p:sp>
      <p:sp>
        <p:nvSpPr>
          <p:cNvPr id="10" name="19 Rectángulo"/>
          <p:cNvSpPr/>
          <p:nvPr/>
        </p:nvSpPr>
        <p:spPr>
          <a:xfrm>
            <a:off x="2276223" y="4806910"/>
            <a:ext cx="51307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Muchas </a:t>
            </a:r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gracias…</a:t>
            </a: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8739" y="1627789"/>
            <a:ext cx="3915859" cy="266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15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47201"/>
            <a:ext cx="2798921" cy="648072"/>
          </a:xfrm>
          <a:prstGeom prst="rect">
            <a:avLst/>
          </a:prstGeom>
        </p:spPr>
      </p:pic>
      <p:pic>
        <p:nvPicPr>
          <p:cNvPr id="6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201"/>
            <a:ext cx="2423588" cy="5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287" t="11529" r="10404" b="6059"/>
          <a:stretch/>
        </p:blipFill>
        <p:spPr>
          <a:xfrm>
            <a:off x="228599" y="1009021"/>
            <a:ext cx="8725612" cy="57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47201"/>
            <a:ext cx="2798921" cy="648072"/>
          </a:xfrm>
          <a:prstGeom prst="rect">
            <a:avLst/>
          </a:prstGeom>
        </p:spPr>
      </p:pic>
      <p:pic>
        <p:nvPicPr>
          <p:cNvPr id="5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201"/>
            <a:ext cx="2423588" cy="5617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7290891" y="2538373"/>
            <a:ext cx="1663320" cy="1068448"/>
          </a:xfrm>
        </p:spPr>
        <p:txBody>
          <a:bodyPr>
            <a:normAutofit fontScale="90000"/>
          </a:bodyPr>
          <a:lstStyle/>
          <a:p>
            <a:pPr algn="r"/>
            <a:r>
              <a:rPr lang="es-PE" sz="2100" dirty="0">
                <a:latin typeface="+mn-lt"/>
              </a:rPr>
              <a:t>Anemia en menores de 3 años según </a:t>
            </a:r>
            <a:br>
              <a:rPr lang="es-PE" sz="2100" dirty="0">
                <a:latin typeface="+mn-lt"/>
              </a:rPr>
            </a:br>
            <a:r>
              <a:rPr lang="es-PE" sz="2100" u="sng" dirty="0">
                <a:latin typeface="+mn-lt"/>
              </a:rPr>
              <a:t>distritos </a:t>
            </a:r>
            <a:r>
              <a:rPr lang="es-PE" sz="2100" dirty="0">
                <a:latin typeface="+mn-lt"/>
              </a:rPr>
              <a:t>de Lima </a:t>
            </a:r>
            <a:r>
              <a:rPr lang="es-PE" sz="2100" dirty="0" smtClean="0">
                <a:latin typeface="+mn-lt"/>
              </a:rPr>
              <a:t>Metropolitana2017</a:t>
            </a:r>
            <a:endParaRPr lang="es-PE" sz="2100" dirty="0">
              <a:latin typeface="+mn-lt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6512944" y="6318369"/>
            <a:ext cx="2441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00" b="1" dirty="0"/>
              <a:t>Fuente: </a:t>
            </a:r>
            <a:r>
              <a:rPr lang="es-PE" sz="1000" dirty="0"/>
              <a:t>Sistema de Información del Estado Nutricional SIEN </a:t>
            </a:r>
            <a:r>
              <a:rPr lang="es-PE" sz="1000" dirty="0" smtClean="0"/>
              <a:t>2017. </a:t>
            </a:r>
            <a:r>
              <a:rPr lang="es-PE" sz="1000" dirty="0"/>
              <a:t>CENAN-INS.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40" y="895273"/>
            <a:ext cx="3978013" cy="58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7290891" y="1384378"/>
            <a:ext cx="15648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MX" sz="2800" b="1" cap="small" dirty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(modelo)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1665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201"/>
            <a:ext cx="2423588" cy="561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80383" y="969791"/>
            <a:ext cx="5978370" cy="5817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reto que se tiene como país </a:t>
            </a: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es-PE" sz="1900" b="1" i="1" dirty="0" smtClean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“Reducir </a:t>
            </a:r>
            <a:r>
              <a:rPr lang="es-PE" sz="1900" b="1" i="1" dirty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DCI y anemia materno infantil” </a:t>
            </a:r>
            <a:endParaRPr lang="es-PE" sz="1900" b="1" i="1" dirty="0" smtClean="0">
              <a:solidFill>
                <a:srgbClr val="1957E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una de las intervenciones efectivas 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induce a una mejora significativa en el </a:t>
            </a:r>
            <a:r>
              <a:rPr lang="es-PE" sz="1900" b="1" i="1" dirty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consumo de </a:t>
            </a:r>
            <a:r>
              <a:rPr lang="es-PE" sz="1900" b="1" i="1" dirty="0" smtClean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alimentos de origen animal ricos en hierro</a:t>
            </a: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PE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Promueve el 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 de los alimentos nutritivos de </a:t>
            </a: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 localidad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Permite conocer 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ventajas de una </a:t>
            </a:r>
            <a:r>
              <a:rPr lang="es-PE" sz="1900" b="1" i="1" dirty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alimentación balanceada y variada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Permiten potenciar las </a:t>
            </a:r>
            <a:r>
              <a:rPr lang="es-PE" sz="1900" b="1" i="1" dirty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capacidades creativas de las familias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la combinación y preparación adecuada de los alimentos nutritivos y de nuestra localidad para los niños (as) menores de 36 meses y gestantes.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Conocer 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PE" sz="1900" b="1" i="1" dirty="0">
                <a:solidFill>
                  <a:srgbClr val="1957E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importancia de prevenir los riesgos de la desnutrición y anemia</a:t>
            </a: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Adoptar buenas prácticas de higiene y manipulación de alimentos</a:t>
            </a:r>
            <a:r>
              <a:rPr lang="es-PE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5" descr="foto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22" y="95705"/>
            <a:ext cx="2702107" cy="16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CPVC\Checras\P1020874.JPG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20" y="5185090"/>
            <a:ext cx="2702107" cy="16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21" y="3524877"/>
            <a:ext cx="2702107" cy="1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21" y="1806278"/>
            <a:ext cx="2702107" cy="16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67292"/>
              </p:ext>
            </p:extLst>
          </p:nvPr>
        </p:nvGraphicFramePr>
        <p:xfrm>
          <a:off x="457200" y="2024336"/>
          <a:ext cx="8507288" cy="48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7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954240"/>
            <a:ext cx="8497011" cy="130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53979" algn="just" defTabSz="1007745"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PE" sz="4600" b="1" cap="small" dirty="0" smtClean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¿Qué </a:t>
            </a:r>
            <a:r>
              <a:rPr lang="es-PE" sz="4600" b="1" cap="small" dirty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necesitamos hacer para lograr el </a:t>
            </a:r>
            <a:r>
              <a:rPr lang="es-PE" sz="4600" b="1" cap="small" dirty="0" smtClean="0">
                <a:solidFill>
                  <a:srgbClr val="FF0000"/>
                </a:solidFill>
                <a:latin typeface="Candara"/>
                <a:ea typeface="Candara"/>
                <a:cs typeface="Candara"/>
              </a:rPr>
              <a:t>producto?</a:t>
            </a:r>
            <a:endParaRPr lang="es-PE" sz="4600" b="1" cap="small" dirty="0">
              <a:solidFill>
                <a:srgbClr val="FF0000"/>
              </a:solidFill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57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641" y="782977"/>
            <a:ext cx="859757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53979" defTabSz="1007745">
              <a:lnSpc>
                <a:spcPct val="90000"/>
              </a:lnSpc>
              <a:spcBef>
                <a:spcPts val="0"/>
              </a:spcBef>
              <a:buClr>
                <a:srgbClr val="CD005D"/>
              </a:buClr>
              <a:buSzPts val="4000"/>
            </a:pPr>
            <a:r>
              <a:rPr lang="es-MX" sz="3500" b="1" cap="small" dirty="0" smtClean="0">
                <a:solidFill>
                  <a:srgbClr val="CD005D"/>
                </a:solidFill>
                <a:latin typeface="Candara"/>
                <a:ea typeface="Candara"/>
                <a:cs typeface="Candara"/>
              </a:rPr>
              <a:t>ACTIVIDAD 1: </a:t>
            </a:r>
            <a:endParaRPr lang="es-PE" sz="3500" b="1" cap="small" dirty="0">
              <a:solidFill>
                <a:srgbClr val="CD005D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2"/>
          <a:srcRect l="5691" t="10838" r="3247" b="12460"/>
          <a:stretch/>
        </p:blipFill>
        <p:spPr>
          <a:xfrm>
            <a:off x="6155290" y="260648"/>
            <a:ext cx="2798921" cy="64807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23588" cy="561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85229"/>
              </p:ext>
            </p:extLst>
          </p:nvPr>
        </p:nvGraphicFramePr>
        <p:xfrm>
          <a:off x="388174" y="1778327"/>
          <a:ext cx="8566038" cy="48174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233600"/>
                <a:gridCol w="5332438"/>
              </a:tblGrid>
              <a:tr h="42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ACTIVIDADES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ESPECIFICACIONES 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621">
                <a:tc>
                  <a:txBody>
                    <a:bodyPr/>
                    <a:lstStyle/>
                    <a:p>
                      <a:pPr algn="just"/>
                      <a:r>
                        <a:rPr lang="es-PE" sz="1800" dirty="0" smtClean="0">
                          <a:solidFill>
                            <a:srgbClr val="C00000"/>
                          </a:solidFill>
                          <a:effectLst/>
                        </a:rPr>
                        <a:t>ACTIVIDAD 1. </a:t>
                      </a:r>
                      <a:r>
                        <a:rPr lang="es-PE" sz="1800" dirty="0" smtClean="0">
                          <a:effectLst/>
                        </a:rPr>
                        <a:t>ANALIZA, IDENTIFICA Y PRIORIZA LAS ESTRATEGIAS DE SESIONES</a:t>
                      </a:r>
                      <a:r>
                        <a:rPr lang="es-PE" sz="1800" baseline="0" dirty="0" smtClean="0">
                          <a:effectLst/>
                        </a:rPr>
                        <a:t> </a:t>
                      </a:r>
                      <a:r>
                        <a:rPr lang="es-PE" sz="1800" dirty="0" smtClean="0">
                          <a:effectLst/>
                        </a:rPr>
                        <a:t>DEMOSTRATIVAS EN UNA</a:t>
                      </a:r>
                      <a:r>
                        <a:rPr lang="es-PE" sz="1800" baseline="0" dirty="0" smtClean="0">
                          <a:effectLst/>
                        </a:rPr>
                        <a:t> </a:t>
                      </a:r>
                      <a:r>
                        <a:rPr lang="es-PE" sz="1800" dirty="0" smtClean="0">
                          <a:effectLst/>
                        </a:rPr>
                        <a:t>REUNIÓN DEL COMITÉ MULTISECTORIAL, U OTRA INSTANCIA SIMILAR, PRESIDIDA POR EL</a:t>
                      </a:r>
                      <a:r>
                        <a:rPr lang="es-PE" sz="1800" baseline="0" dirty="0" smtClean="0">
                          <a:effectLst/>
                        </a:rPr>
                        <a:t> </a:t>
                      </a:r>
                      <a:r>
                        <a:rPr lang="es-PE" sz="1800" dirty="0" smtClean="0">
                          <a:effectLst/>
                        </a:rPr>
                        <a:t>ALCALDE Y CON LA PARTICIPACIÓN DE ACTORES SOCIALES DEL DISTRITO.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dirty="0" smtClean="0">
                          <a:solidFill>
                            <a:srgbClr val="0000FF"/>
                          </a:solidFill>
                          <a:effectLst/>
                        </a:rPr>
                        <a:t>Reporte del N° Gestantes y menores de 36 meses</a:t>
                      </a:r>
                      <a:r>
                        <a:rPr lang="es-PE" sz="1800" dirty="0" smtClean="0">
                          <a:effectLst/>
                        </a:rPr>
                        <a:t> existentes en la localidad, según padrón nominal u otras fuentes (detallar).</a:t>
                      </a:r>
                    </a:p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dirty="0" smtClean="0">
                          <a:solidFill>
                            <a:srgbClr val="0000FF"/>
                          </a:solidFill>
                          <a:effectLst/>
                        </a:rPr>
                        <a:t>Acta (s) de reunión (es)</a:t>
                      </a:r>
                      <a:r>
                        <a:rPr lang="es-PE" sz="1800" dirty="0" smtClean="0">
                          <a:effectLst/>
                        </a:rPr>
                        <a:t>, en el cual se ha socializado y analizado la situación de anemia y DCI de las niñas y los niños menores de 36 meses y gestantes, que viven en el distrito. Incluye la socialización y análisis de la programación y cobertura de sesiones demostrativas</a:t>
                      </a:r>
                      <a:r>
                        <a:rPr lang="es-PE" sz="1800" baseline="0" dirty="0" smtClean="0">
                          <a:effectLst/>
                        </a:rPr>
                        <a:t> en el distrito</a:t>
                      </a:r>
                      <a:r>
                        <a:rPr lang="es-PE" sz="1800" dirty="0" smtClean="0">
                          <a:effectLst/>
                        </a:rPr>
                        <a:t>.</a:t>
                      </a:r>
                    </a:p>
                    <a:p>
                      <a:pPr marL="250190" indent="-228600" algn="just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dirty="0" smtClean="0">
                          <a:solidFill>
                            <a:srgbClr val="0000FF"/>
                          </a:solidFill>
                          <a:effectLst/>
                        </a:rPr>
                        <a:t>Copia del listado de estrategias</a:t>
                      </a:r>
                      <a:r>
                        <a:rPr lang="es-PE" sz="1800" dirty="0" smtClean="0">
                          <a:effectLst/>
                        </a:rPr>
                        <a:t>, en el cual se ha evaluado qué acciones se desarrollaron años atrás y qué logros se obtuvieron. Incluye listado de estrategias a implementar que permitirán aportar, contribuir a la programación que salud tiene previsto para el año 2018.</a:t>
                      </a:r>
                    </a:p>
                    <a:p>
                      <a:pPr marL="250190" indent="-228600">
                        <a:buFont typeface="Wingdings" panose="05000000000000000000" pitchFamily="2" charset="2"/>
                        <a:buChar char="ü"/>
                      </a:pPr>
                      <a:r>
                        <a:rPr lang="es-PE" sz="1800" b="1" i="1" dirty="0" smtClean="0">
                          <a:solidFill>
                            <a:srgbClr val="0000FF"/>
                          </a:solidFill>
                          <a:effectLst/>
                        </a:rPr>
                        <a:t>Opcional: </a:t>
                      </a:r>
                      <a:r>
                        <a:rPr lang="es-PE" sz="1800" dirty="0" smtClean="0">
                          <a:effectLst/>
                        </a:rPr>
                        <a:t>CD con evidencias fotográficas.</a:t>
                      </a:r>
                      <a:endParaRPr lang="es-PE" sz="18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7405</TotalTime>
  <Words>1591</Words>
  <Application>Microsoft Office PowerPoint</Application>
  <PresentationFormat>Presentación en pantalla (4:3)</PresentationFormat>
  <Paragraphs>210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Symbol</vt:lpstr>
      <vt:lpstr>Times New Roman</vt:lpstr>
      <vt:lpstr>Wingdings</vt:lpstr>
      <vt:lpstr>Tema de Office</vt:lpstr>
      <vt:lpstr>PRODUCTO Familias participan en sesiones demostrativas de preparación de alimentos para la prevención y reducción de la anemia y la dci, promovidas por la municipalidad.</vt:lpstr>
      <vt:lpstr>¿Por qué es importante implementar este producto en mi distrito? </vt:lpstr>
      <vt:lpstr>Presentación de PowerPoint</vt:lpstr>
      <vt:lpstr>Presentación de PowerPoint</vt:lpstr>
      <vt:lpstr>Presentación de PowerPoint</vt:lpstr>
      <vt:lpstr>Anemia en menores de 3 años según  distritos de Lima Metropolitana2017</vt:lpstr>
      <vt:lpstr>Presentación de PowerPoint</vt:lpstr>
      <vt:lpstr>Presentación de PowerPoint</vt:lpstr>
      <vt:lpstr>ACTIVIDAD 1: </vt:lpstr>
      <vt:lpstr>ACTIVIDAD 2: </vt:lpstr>
      <vt:lpstr>ACTIVIDAD 3: </vt:lpstr>
      <vt:lpstr>Presentación de PowerPoint</vt:lpstr>
      <vt:lpstr>¿Qué medios de verificación reportamos para sustentar el logro del producto?</vt:lpstr>
      <vt:lpstr>RUTA DE PRESENTACIÓN DE LOS INFORMES</vt:lpstr>
      <vt:lpstr>MATERIALES DE CONSULTA</vt:lpstr>
      <vt:lpstr>PUNTO FOCAL TERRITORIAL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Ministerio de Salud - DM - VM</dc:creator>
  <cp:lastModifiedBy>BEATRIZ QUISPE QUILLE</cp:lastModifiedBy>
  <cp:revision>702</cp:revision>
  <cp:lastPrinted>2018-03-22T00:51:08Z</cp:lastPrinted>
  <dcterms:created xsi:type="dcterms:W3CDTF">2016-02-23T19:40:18Z</dcterms:created>
  <dcterms:modified xsi:type="dcterms:W3CDTF">2018-04-16T22:44:39Z</dcterms:modified>
</cp:coreProperties>
</file>