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0" r:id="rId2"/>
    <p:sldId id="424" r:id="rId3"/>
    <p:sldId id="439" r:id="rId4"/>
    <p:sldId id="440" r:id="rId5"/>
    <p:sldId id="441" r:id="rId6"/>
    <p:sldId id="442" r:id="rId7"/>
    <p:sldId id="438" r:id="rId8"/>
    <p:sldId id="420" r:id="rId9"/>
    <p:sldId id="421" r:id="rId10"/>
    <p:sldId id="435" r:id="rId11"/>
    <p:sldId id="436" r:id="rId12"/>
    <p:sldId id="380" r:id="rId13"/>
    <p:sldId id="446" r:id="rId14"/>
    <p:sldId id="426" r:id="rId15"/>
    <p:sldId id="427" r:id="rId16"/>
    <p:sldId id="428" r:id="rId17"/>
    <p:sldId id="443" r:id="rId18"/>
    <p:sldId id="444" r:id="rId19"/>
    <p:sldId id="445" r:id="rId20"/>
    <p:sldId id="447" r:id="rId21"/>
    <p:sldId id="369" r:id="rId22"/>
    <p:sldId id="429" r:id="rId23"/>
    <p:sldId id="430" r:id="rId24"/>
    <p:sldId id="431" r:id="rId25"/>
    <p:sldId id="432" r:id="rId26"/>
    <p:sldId id="433" r:id="rId27"/>
    <p:sldId id="425" r:id="rId28"/>
  </p:sldIdLst>
  <p:sldSz cx="10691813" cy="7559675"/>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sy Freitas Vela" initials="LF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438"/>
    <a:srgbClr val="C30D9C"/>
    <a:srgbClr val="C5E0B4"/>
    <a:srgbClr val="F8CBAD"/>
    <a:srgbClr val="E00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3357" autoAdjust="0"/>
  </p:normalViewPr>
  <p:slideViewPr>
    <p:cSldViewPr snapToGrid="0">
      <p:cViewPr varScale="1">
        <p:scale>
          <a:sx n="95" d="100"/>
          <a:sy n="95" d="100"/>
        </p:scale>
        <p:origin x="1542" y="96"/>
      </p:cViewPr>
      <p:guideLst>
        <p:guide orient="horz" pos="2381"/>
        <p:guide pos="3368"/>
      </p:guideLst>
    </p:cSldViewPr>
  </p:slideViewPr>
  <p:notesTextViewPr>
    <p:cViewPr>
      <p:scale>
        <a:sx n="1" d="1"/>
        <a:sy n="1" d="1"/>
      </p:scale>
      <p:origin x="0" y="0"/>
    </p:cViewPr>
  </p:notesTextViewPr>
  <p:sorterViewPr>
    <p:cViewPr>
      <p:scale>
        <a:sx n="100" d="100"/>
        <a:sy n="100" d="100"/>
      </p:scale>
      <p:origin x="0" y="-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72205-3B5A-44C1-9973-0E1C2D83EB0D}" type="doc">
      <dgm:prSet loTypeId="urn:microsoft.com/office/officeart/2005/8/layout/hProcess9" loCatId="process" qsTypeId="urn:microsoft.com/office/officeart/2005/8/quickstyle/simple1" qsCatId="simple" csTypeId="urn:microsoft.com/office/officeart/2005/8/colors/colorful4" csCatId="colorful" phldr="1"/>
      <dgm:spPr/>
    </dgm:pt>
    <dgm:pt modelId="{0C6FAE23-96CF-42B3-AB5E-C3D283DA1701}">
      <dgm:prSet phldrT="[Texto]" custT="1"/>
      <dgm:spPr/>
      <dgm:t>
        <a:bodyPr/>
        <a:lstStyle/>
        <a:p>
          <a:r>
            <a:rPr lang="es-MX" sz="2200" b="1" dirty="0"/>
            <a:t>Inscripción</a:t>
          </a:r>
        </a:p>
        <a:p>
          <a:r>
            <a:rPr lang="es-MX" sz="1600" b="1" dirty="0"/>
            <a:t>(30/12/17 – 19/03/18)</a:t>
          </a:r>
          <a:endParaRPr lang="es-PE" sz="1600" b="1" dirty="0"/>
        </a:p>
      </dgm:t>
    </dgm:pt>
    <dgm:pt modelId="{B34395E9-3FEB-4E99-A48A-79BD1554134D}" type="parTrans" cxnId="{51D603A2-27C3-4A8F-98EE-E7CB0B656166}">
      <dgm:prSet/>
      <dgm:spPr/>
      <dgm:t>
        <a:bodyPr/>
        <a:lstStyle/>
        <a:p>
          <a:endParaRPr lang="es-PE" b="1"/>
        </a:p>
      </dgm:t>
    </dgm:pt>
    <dgm:pt modelId="{FFAEE2F1-3D8B-4AD3-81A2-8CA6B956B1EC}" type="sibTrans" cxnId="{51D603A2-27C3-4A8F-98EE-E7CB0B656166}">
      <dgm:prSet/>
      <dgm:spPr/>
      <dgm:t>
        <a:bodyPr/>
        <a:lstStyle/>
        <a:p>
          <a:endParaRPr lang="es-PE" b="1"/>
        </a:p>
      </dgm:t>
    </dgm:pt>
    <dgm:pt modelId="{20631739-3115-4C6B-92B8-4DDB804D7249}">
      <dgm:prSet phldrT="[Texto]" custT="1"/>
      <dgm:spPr/>
      <dgm:t>
        <a:bodyPr/>
        <a:lstStyle/>
        <a:p>
          <a:r>
            <a:rPr lang="es-MX" sz="2200" b="1" dirty="0"/>
            <a:t>Implementación</a:t>
          </a:r>
        </a:p>
        <a:p>
          <a:r>
            <a:rPr lang="es-MX" sz="1600" b="1" dirty="0"/>
            <a:t>(23/03/18 – 30/09/18)</a:t>
          </a:r>
          <a:endParaRPr lang="es-PE" sz="1600" b="1" dirty="0"/>
        </a:p>
      </dgm:t>
    </dgm:pt>
    <dgm:pt modelId="{137A8278-E904-4357-B32F-8E610DA1C2D9}" type="parTrans" cxnId="{5F9DA0A6-576A-4646-9914-35E0A9B4B329}">
      <dgm:prSet/>
      <dgm:spPr/>
      <dgm:t>
        <a:bodyPr/>
        <a:lstStyle/>
        <a:p>
          <a:endParaRPr lang="es-PE" b="1"/>
        </a:p>
      </dgm:t>
    </dgm:pt>
    <dgm:pt modelId="{323A047C-1F20-4DAA-8690-AA9A9EA2333B}" type="sibTrans" cxnId="{5F9DA0A6-576A-4646-9914-35E0A9B4B329}">
      <dgm:prSet/>
      <dgm:spPr/>
      <dgm:t>
        <a:bodyPr/>
        <a:lstStyle/>
        <a:p>
          <a:endParaRPr lang="es-PE" b="1"/>
        </a:p>
      </dgm:t>
    </dgm:pt>
    <dgm:pt modelId="{946C35AA-B577-437D-861C-1D38BA562A66}">
      <dgm:prSet phldrT="[Texto]" custT="1"/>
      <dgm:spPr/>
      <dgm:t>
        <a:bodyPr/>
        <a:lstStyle/>
        <a:p>
          <a:r>
            <a:rPr lang="es-MX" sz="2200" b="1" dirty="0"/>
            <a:t>Evaluación</a:t>
          </a:r>
        </a:p>
        <a:p>
          <a:r>
            <a:rPr lang="es-MX" sz="1600" b="1" dirty="0"/>
            <a:t>(01/10/17 – 09/11/18)</a:t>
          </a:r>
          <a:endParaRPr lang="es-PE" sz="1600" b="1" dirty="0"/>
        </a:p>
      </dgm:t>
    </dgm:pt>
    <dgm:pt modelId="{3D4C456B-55B6-440A-A040-EB126FDFE4A7}" type="parTrans" cxnId="{18860BD3-A2DF-48D4-B701-17E7721F3BE7}">
      <dgm:prSet/>
      <dgm:spPr/>
      <dgm:t>
        <a:bodyPr/>
        <a:lstStyle/>
        <a:p>
          <a:endParaRPr lang="es-PE" b="1"/>
        </a:p>
      </dgm:t>
    </dgm:pt>
    <dgm:pt modelId="{AFC22693-76D6-41BF-A70C-7E312D403EFC}" type="sibTrans" cxnId="{18860BD3-A2DF-48D4-B701-17E7721F3BE7}">
      <dgm:prSet/>
      <dgm:spPr/>
      <dgm:t>
        <a:bodyPr/>
        <a:lstStyle/>
        <a:p>
          <a:endParaRPr lang="es-PE" b="1"/>
        </a:p>
      </dgm:t>
    </dgm:pt>
    <dgm:pt modelId="{4D32A904-93B9-4902-93BB-CF2820DECEF1}">
      <dgm:prSet phldrT="[Texto]" custT="1"/>
      <dgm:spPr/>
      <dgm:t>
        <a:bodyPr/>
        <a:lstStyle/>
        <a:p>
          <a:r>
            <a:rPr lang="es-MX" sz="2200" b="1" dirty="0"/>
            <a:t>Premiación</a:t>
          </a:r>
        </a:p>
        <a:p>
          <a:r>
            <a:rPr lang="es-MX" sz="1600" b="1" dirty="0"/>
            <a:t>(Última semana de noviembre)</a:t>
          </a:r>
          <a:endParaRPr lang="es-PE" sz="1600" b="1" dirty="0"/>
        </a:p>
      </dgm:t>
    </dgm:pt>
    <dgm:pt modelId="{5A9F9600-CE07-45EE-B406-F5C43BF221D5}" type="parTrans" cxnId="{E568173A-9932-48D0-9CCE-0A0B506A8C20}">
      <dgm:prSet/>
      <dgm:spPr/>
      <dgm:t>
        <a:bodyPr/>
        <a:lstStyle/>
        <a:p>
          <a:endParaRPr lang="es-PE" b="1"/>
        </a:p>
      </dgm:t>
    </dgm:pt>
    <dgm:pt modelId="{DD3ED544-6CF6-4E24-B209-C590285CC93A}" type="sibTrans" cxnId="{E568173A-9932-48D0-9CCE-0A0B506A8C20}">
      <dgm:prSet/>
      <dgm:spPr/>
      <dgm:t>
        <a:bodyPr/>
        <a:lstStyle/>
        <a:p>
          <a:endParaRPr lang="es-PE" b="1"/>
        </a:p>
      </dgm:t>
    </dgm:pt>
    <dgm:pt modelId="{E55AF2F1-649A-4AA8-852C-A3A7E092603A}" type="pres">
      <dgm:prSet presAssocID="{D2172205-3B5A-44C1-9973-0E1C2D83EB0D}" presName="CompostProcess" presStyleCnt="0">
        <dgm:presLayoutVars>
          <dgm:dir/>
          <dgm:resizeHandles val="exact"/>
        </dgm:presLayoutVars>
      </dgm:prSet>
      <dgm:spPr/>
    </dgm:pt>
    <dgm:pt modelId="{39597F69-CDAF-493A-AD36-C4D32D01CA85}" type="pres">
      <dgm:prSet presAssocID="{D2172205-3B5A-44C1-9973-0E1C2D83EB0D}" presName="arrow" presStyleLbl="bgShp" presStyleIdx="0" presStyleCnt="1"/>
      <dgm:spPr/>
    </dgm:pt>
    <dgm:pt modelId="{E27BDB50-43E1-49D3-AD78-3E68B56B90B1}" type="pres">
      <dgm:prSet presAssocID="{D2172205-3B5A-44C1-9973-0E1C2D83EB0D}" presName="linearProcess" presStyleCnt="0"/>
      <dgm:spPr/>
    </dgm:pt>
    <dgm:pt modelId="{E732AD80-9B52-47F8-B6F2-E23D84083ED5}" type="pres">
      <dgm:prSet presAssocID="{0C6FAE23-96CF-42B3-AB5E-C3D283DA1701}" presName="textNode" presStyleLbl="node1" presStyleIdx="0" presStyleCnt="4">
        <dgm:presLayoutVars>
          <dgm:bulletEnabled val="1"/>
        </dgm:presLayoutVars>
      </dgm:prSet>
      <dgm:spPr/>
      <dgm:t>
        <a:bodyPr/>
        <a:lstStyle/>
        <a:p>
          <a:endParaRPr lang="es-PE"/>
        </a:p>
      </dgm:t>
    </dgm:pt>
    <dgm:pt modelId="{4A79B280-399B-4D23-BE6B-70E8D8E18747}" type="pres">
      <dgm:prSet presAssocID="{FFAEE2F1-3D8B-4AD3-81A2-8CA6B956B1EC}" presName="sibTrans" presStyleCnt="0"/>
      <dgm:spPr/>
    </dgm:pt>
    <dgm:pt modelId="{12BAB4AE-A79A-4532-A2B9-67D3536991B0}" type="pres">
      <dgm:prSet presAssocID="{20631739-3115-4C6B-92B8-4DDB804D7249}" presName="textNode" presStyleLbl="node1" presStyleIdx="1" presStyleCnt="4" custScaleX="111692">
        <dgm:presLayoutVars>
          <dgm:bulletEnabled val="1"/>
        </dgm:presLayoutVars>
      </dgm:prSet>
      <dgm:spPr/>
      <dgm:t>
        <a:bodyPr/>
        <a:lstStyle/>
        <a:p>
          <a:endParaRPr lang="es-PE"/>
        </a:p>
      </dgm:t>
    </dgm:pt>
    <dgm:pt modelId="{1717CE35-65F0-4CFD-8988-51243D206D80}" type="pres">
      <dgm:prSet presAssocID="{323A047C-1F20-4DAA-8690-AA9A9EA2333B}" presName="sibTrans" presStyleCnt="0"/>
      <dgm:spPr/>
    </dgm:pt>
    <dgm:pt modelId="{CD138AAF-8874-4E2F-ADBB-208D94F67563}" type="pres">
      <dgm:prSet presAssocID="{946C35AA-B577-437D-861C-1D38BA562A66}" presName="textNode" presStyleLbl="node1" presStyleIdx="2" presStyleCnt="4">
        <dgm:presLayoutVars>
          <dgm:bulletEnabled val="1"/>
        </dgm:presLayoutVars>
      </dgm:prSet>
      <dgm:spPr/>
      <dgm:t>
        <a:bodyPr/>
        <a:lstStyle/>
        <a:p>
          <a:endParaRPr lang="es-PE"/>
        </a:p>
      </dgm:t>
    </dgm:pt>
    <dgm:pt modelId="{93EC8984-B5AF-47E9-9F55-9DD0119CA407}" type="pres">
      <dgm:prSet presAssocID="{AFC22693-76D6-41BF-A70C-7E312D403EFC}" presName="sibTrans" presStyleCnt="0"/>
      <dgm:spPr/>
    </dgm:pt>
    <dgm:pt modelId="{62744B61-46F3-4917-AE02-3FC6DEE64CC2}" type="pres">
      <dgm:prSet presAssocID="{4D32A904-93B9-4902-93BB-CF2820DECEF1}" presName="textNode" presStyleLbl="node1" presStyleIdx="3" presStyleCnt="4">
        <dgm:presLayoutVars>
          <dgm:bulletEnabled val="1"/>
        </dgm:presLayoutVars>
      </dgm:prSet>
      <dgm:spPr/>
      <dgm:t>
        <a:bodyPr/>
        <a:lstStyle/>
        <a:p>
          <a:endParaRPr lang="es-PE"/>
        </a:p>
      </dgm:t>
    </dgm:pt>
  </dgm:ptLst>
  <dgm:cxnLst>
    <dgm:cxn modelId="{93A0C726-22D2-4174-AF2F-A74997779828}" type="presOf" srcId="{946C35AA-B577-437D-861C-1D38BA562A66}" destId="{CD138AAF-8874-4E2F-ADBB-208D94F67563}" srcOrd="0" destOrd="0" presId="urn:microsoft.com/office/officeart/2005/8/layout/hProcess9"/>
    <dgm:cxn modelId="{E20884A0-74FA-482E-B90B-D4F53CF1E4D8}" type="presOf" srcId="{4D32A904-93B9-4902-93BB-CF2820DECEF1}" destId="{62744B61-46F3-4917-AE02-3FC6DEE64CC2}" srcOrd="0" destOrd="0" presId="urn:microsoft.com/office/officeart/2005/8/layout/hProcess9"/>
    <dgm:cxn modelId="{5F9DA0A6-576A-4646-9914-35E0A9B4B329}" srcId="{D2172205-3B5A-44C1-9973-0E1C2D83EB0D}" destId="{20631739-3115-4C6B-92B8-4DDB804D7249}" srcOrd="1" destOrd="0" parTransId="{137A8278-E904-4357-B32F-8E610DA1C2D9}" sibTransId="{323A047C-1F20-4DAA-8690-AA9A9EA2333B}"/>
    <dgm:cxn modelId="{E568173A-9932-48D0-9CCE-0A0B506A8C20}" srcId="{D2172205-3B5A-44C1-9973-0E1C2D83EB0D}" destId="{4D32A904-93B9-4902-93BB-CF2820DECEF1}" srcOrd="3" destOrd="0" parTransId="{5A9F9600-CE07-45EE-B406-F5C43BF221D5}" sibTransId="{DD3ED544-6CF6-4E24-B209-C590285CC93A}"/>
    <dgm:cxn modelId="{18860BD3-A2DF-48D4-B701-17E7721F3BE7}" srcId="{D2172205-3B5A-44C1-9973-0E1C2D83EB0D}" destId="{946C35AA-B577-437D-861C-1D38BA562A66}" srcOrd="2" destOrd="0" parTransId="{3D4C456B-55B6-440A-A040-EB126FDFE4A7}" sibTransId="{AFC22693-76D6-41BF-A70C-7E312D403EFC}"/>
    <dgm:cxn modelId="{51D603A2-27C3-4A8F-98EE-E7CB0B656166}" srcId="{D2172205-3B5A-44C1-9973-0E1C2D83EB0D}" destId="{0C6FAE23-96CF-42B3-AB5E-C3D283DA1701}" srcOrd="0" destOrd="0" parTransId="{B34395E9-3FEB-4E99-A48A-79BD1554134D}" sibTransId="{FFAEE2F1-3D8B-4AD3-81A2-8CA6B956B1EC}"/>
    <dgm:cxn modelId="{CEFDB1CB-5103-41CC-B1BC-07B91895DA57}" type="presOf" srcId="{D2172205-3B5A-44C1-9973-0E1C2D83EB0D}" destId="{E55AF2F1-649A-4AA8-852C-A3A7E092603A}" srcOrd="0" destOrd="0" presId="urn:microsoft.com/office/officeart/2005/8/layout/hProcess9"/>
    <dgm:cxn modelId="{C19E13A5-C9BD-47AA-BD9E-0C85F421EF7B}" type="presOf" srcId="{0C6FAE23-96CF-42B3-AB5E-C3D283DA1701}" destId="{E732AD80-9B52-47F8-B6F2-E23D84083ED5}" srcOrd="0" destOrd="0" presId="urn:microsoft.com/office/officeart/2005/8/layout/hProcess9"/>
    <dgm:cxn modelId="{F623AC12-489E-42FB-92F1-CCDAD851DA7A}" type="presOf" srcId="{20631739-3115-4C6B-92B8-4DDB804D7249}" destId="{12BAB4AE-A79A-4532-A2B9-67D3536991B0}" srcOrd="0" destOrd="0" presId="urn:microsoft.com/office/officeart/2005/8/layout/hProcess9"/>
    <dgm:cxn modelId="{A4DE858B-65C7-4735-8765-BD865A7CFEAB}" type="presParOf" srcId="{E55AF2F1-649A-4AA8-852C-A3A7E092603A}" destId="{39597F69-CDAF-493A-AD36-C4D32D01CA85}" srcOrd="0" destOrd="0" presId="urn:microsoft.com/office/officeart/2005/8/layout/hProcess9"/>
    <dgm:cxn modelId="{43486081-2992-4A59-A66F-5486C36D5901}" type="presParOf" srcId="{E55AF2F1-649A-4AA8-852C-A3A7E092603A}" destId="{E27BDB50-43E1-49D3-AD78-3E68B56B90B1}" srcOrd="1" destOrd="0" presId="urn:microsoft.com/office/officeart/2005/8/layout/hProcess9"/>
    <dgm:cxn modelId="{CBB60F03-3ACA-4AB7-AFF6-710C0063BDCE}" type="presParOf" srcId="{E27BDB50-43E1-49D3-AD78-3E68B56B90B1}" destId="{E732AD80-9B52-47F8-B6F2-E23D84083ED5}" srcOrd="0" destOrd="0" presId="urn:microsoft.com/office/officeart/2005/8/layout/hProcess9"/>
    <dgm:cxn modelId="{9AD29E9E-2390-4B54-A0CB-B674013DA1F7}" type="presParOf" srcId="{E27BDB50-43E1-49D3-AD78-3E68B56B90B1}" destId="{4A79B280-399B-4D23-BE6B-70E8D8E18747}" srcOrd="1" destOrd="0" presId="urn:microsoft.com/office/officeart/2005/8/layout/hProcess9"/>
    <dgm:cxn modelId="{2C875D8B-DEC8-4D6E-A375-D42D189CD836}" type="presParOf" srcId="{E27BDB50-43E1-49D3-AD78-3E68B56B90B1}" destId="{12BAB4AE-A79A-4532-A2B9-67D3536991B0}" srcOrd="2" destOrd="0" presId="urn:microsoft.com/office/officeart/2005/8/layout/hProcess9"/>
    <dgm:cxn modelId="{ECB7ECB1-9546-4128-9154-78EC32DC69BE}" type="presParOf" srcId="{E27BDB50-43E1-49D3-AD78-3E68B56B90B1}" destId="{1717CE35-65F0-4CFD-8988-51243D206D80}" srcOrd="3" destOrd="0" presId="urn:microsoft.com/office/officeart/2005/8/layout/hProcess9"/>
    <dgm:cxn modelId="{5FECDCE4-6492-4DD3-87BB-D5B0EE87FF94}" type="presParOf" srcId="{E27BDB50-43E1-49D3-AD78-3E68B56B90B1}" destId="{CD138AAF-8874-4E2F-ADBB-208D94F67563}" srcOrd="4" destOrd="0" presId="urn:microsoft.com/office/officeart/2005/8/layout/hProcess9"/>
    <dgm:cxn modelId="{B582BA14-BC69-4BF8-AB3E-8AC19724BAB0}" type="presParOf" srcId="{E27BDB50-43E1-49D3-AD78-3E68B56B90B1}" destId="{93EC8984-B5AF-47E9-9F55-9DD0119CA407}" srcOrd="5" destOrd="0" presId="urn:microsoft.com/office/officeart/2005/8/layout/hProcess9"/>
    <dgm:cxn modelId="{D0D2F9E1-803C-4AC5-9C61-D9C9CE88CF6F}" type="presParOf" srcId="{E27BDB50-43E1-49D3-AD78-3E68B56B90B1}" destId="{62744B61-46F3-4917-AE02-3FC6DEE64CC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DD404-D4B9-496B-B7AA-A0075F7E4390}" type="doc">
      <dgm:prSet loTypeId="urn:microsoft.com/office/officeart/2005/8/layout/hProcess9" loCatId="process" qsTypeId="urn:microsoft.com/office/officeart/2005/8/quickstyle/simple1" qsCatId="simple" csTypeId="urn:microsoft.com/office/officeart/2005/8/colors/colorful5" csCatId="colorful" phldr="1"/>
      <dgm:spPr/>
    </dgm:pt>
    <dgm:pt modelId="{E9892BC7-34FC-4AD3-A9D9-AD72E76D2F03}">
      <dgm:prSet phldrT="[Texto]" custT="1"/>
      <dgm:spPr/>
      <dgm:t>
        <a:bodyPr/>
        <a:lstStyle/>
        <a:p>
          <a:r>
            <a:rPr lang="es-ES" sz="1900" b="1" dirty="0">
              <a:latin typeface="Calibri" panose="020F0502020204030204" pitchFamily="34" charset="0"/>
            </a:rPr>
            <a:t>Postulación</a:t>
          </a:r>
        </a:p>
        <a:p>
          <a:r>
            <a:rPr lang="es-MX" sz="1900" b="1" dirty="0"/>
            <a:t>(30/12/17 – 20/07/18)</a:t>
          </a:r>
          <a:endParaRPr lang="es-ES" sz="2000" b="1" dirty="0">
            <a:latin typeface="Calibri" panose="020F0502020204030204" pitchFamily="34" charset="0"/>
          </a:endParaRPr>
        </a:p>
      </dgm:t>
    </dgm:pt>
    <dgm:pt modelId="{1E7F5D7B-7B0C-40B7-AA4F-128448DF5F1B}" type="parTrans" cxnId="{3EA9E0E6-7E2A-41FC-B57D-4372EE832826}">
      <dgm:prSet/>
      <dgm:spPr/>
      <dgm:t>
        <a:bodyPr/>
        <a:lstStyle/>
        <a:p>
          <a:endParaRPr lang="es-ES" sz="2000"/>
        </a:p>
      </dgm:t>
    </dgm:pt>
    <dgm:pt modelId="{8373067F-BC1B-41EB-998C-8E1041CAD55A}" type="sibTrans" cxnId="{3EA9E0E6-7E2A-41FC-B57D-4372EE832826}">
      <dgm:prSet/>
      <dgm:spPr/>
      <dgm:t>
        <a:bodyPr/>
        <a:lstStyle/>
        <a:p>
          <a:endParaRPr lang="es-ES" sz="2000"/>
        </a:p>
      </dgm:t>
    </dgm:pt>
    <dgm:pt modelId="{311F92F6-8185-4CEF-8FE2-0E5BD6CACCFE}">
      <dgm:prSet phldrT="[Texto]" custT="1"/>
      <dgm:spPr/>
      <dgm:t>
        <a:bodyPr/>
        <a:lstStyle/>
        <a:p>
          <a:r>
            <a:rPr lang="es-ES" sz="2000" b="1" dirty="0">
              <a:latin typeface="Calibri" panose="020F0502020204030204" pitchFamily="34" charset="0"/>
            </a:rPr>
            <a:t>Evaluación</a:t>
          </a:r>
        </a:p>
        <a:p>
          <a:r>
            <a:rPr lang="es-MX" sz="2000" b="1" dirty="0"/>
            <a:t>(06/08/18 – 31/10/18)</a:t>
          </a:r>
          <a:endParaRPr lang="es-ES" sz="2000" b="1" dirty="0">
            <a:latin typeface="Calibri" panose="020F0502020204030204" pitchFamily="34" charset="0"/>
          </a:endParaRPr>
        </a:p>
      </dgm:t>
    </dgm:pt>
    <dgm:pt modelId="{ECFD5229-399A-45F2-B8E7-8C655786B8B3}" type="parTrans" cxnId="{B7C5E196-3155-4836-A998-A5518FC21784}">
      <dgm:prSet/>
      <dgm:spPr/>
      <dgm:t>
        <a:bodyPr/>
        <a:lstStyle/>
        <a:p>
          <a:endParaRPr lang="es-ES" sz="2000"/>
        </a:p>
      </dgm:t>
    </dgm:pt>
    <dgm:pt modelId="{49253E5F-5291-4828-8E3C-0DFD9051BA34}" type="sibTrans" cxnId="{B7C5E196-3155-4836-A998-A5518FC21784}">
      <dgm:prSet/>
      <dgm:spPr/>
      <dgm:t>
        <a:bodyPr/>
        <a:lstStyle/>
        <a:p>
          <a:endParaRPr lang="es-ES" sz="2000"/>
        </a:p>
      </dgm:t>
    </dgm:pt>
    <dgm:pt modelId="{C5170BC2-FA4B-4BBD-B3A1-7D87F6F9B991}">
      <dgm:prSet phldrT="[Texto]" custT="1"/>
      <dgm:spPr/>
      <dgm:t>
        <a:bodyPr/>
        <a:lstStyle/>
        <a:p>
          <a:r>
            <a:rPr lang="es-ES" sz="2000" b="1" dirty="0">
              <a:latin typeface="Calibri" panose="020F0502020204030204" pitchFamily="34" charset="0"/>
            </a:rPr>
            <a:t>Premiación</a:t>
          </a:r>
        </a:p>
        <a:p>
          <a:r>
            <a:rPr lang="es-MX" sz="2000" b="1" dirty="0"/>
            <a:t>(Última semana de noviembre)</a:t>
          </a:r>
          <a:endParaRPr lang="es-ES" sz="2000" b="1" dirty="0">
            <a:latin typeface="Calibri" panose="020F0502020204030204" pitchFamily="34" charset="0"/>
          </a:endParaRPr>
        </a:p>
      </dgm:t>
    </dgm:pt>
    <dgm:pt modelId="{30670A13-A4BA-4A6B-8634-124403202FE2}" type="parTrans" cxnId="{98B44C18-438F-4473-AB73-D331232ED8CC}">
      <dgm:prSet/>
      <dgm:spPr/>
      <dgm:t>
        <a:bodyPr/>
        <a:lstStyle/>
        <a:p>
          <a:endParaRPr lang="es-ES" sz="2000"/>
        </a:p>
      </dgm:t>
    </dgm:pt>
    <dgm:pt modelId="{440C2266-F5DB-4816-BD9F-66A18DEB433B}" type="sibTrans" cxnId="{98B44C18-438F-4473-AB73-D331232ED8CC}">
      <dgm:prSet/>
      <dgm:spPr/>
      <dgm:t>
        <a:bodyPr/>
        <a:lstStyle/>
        <a:p>
          <a:endParaRPr lang="es-ES" sz="2000"/>
        </a:p>
      </dgm:t>
    </dgm:pt>
    <dgm:pt modelId="{67B7CC33-00A9-49CC-AAF6-79731345A170}" type="pres">
      <dgm:prSet presAssocID="{B9FDD404-D4B9-496B-B7AA-A0075F7E4390}" presName="CompostProcess" presStyleCnt="0">
        <dgm:presLayoutVars>
          <dgm:dir/>
          <dgm:resizeHandles val="exact"/>
        </dgm:presLayoutVars>
      </dgm:prSet>
      <dgm:spPr/>
    </dgm:pt>
    <dgm:pt modelId="{BF4898BA-200F-4A6F-9130-70B610A9C7BD}" type="pres">
      <dgm:prSet presAssocID="{B9FDD404-D4B9-496B-B7AA-A0075F7E4390}" presName="arrow" presStyleLbl="bgShp" presStyleIdx="0" presStyleCnt="1"/>
      <dgm:spPr/>
    </dgm:pt>
    <dgm:pt modelId="{66F801C8-9E64-4944-9051-C68FE7A81540}" type="pres">
      <dgm:prSet presAssocID="{B9FDD404-D4B9-496B-B7AA-A0075F7E4390}" presName="linearProcess" presStyleCnt="0"/>
      <dgm:spPr/>
    </dgm:pt>
    <dgm:pt modelId="{F48F959E-681F-45F9-A5F0-CFA2DBE3AA5E}" type="pres">
      <dgm:prSet presAssocID="{E9892BC7-34FC-4AD3-A9D9-AD72E76D2F03}" presName="textNode" presStyleLbl="node1" presStyleIdx="0" presStyleCnt="3">
        <dgm:presLayoutVars>
          <dgm:bulletEnabled val="1"/>
        </dgm:presLayoutVars>
      </dgm:prSet>
      <dgm:spPr/>
      <dgm:t>
        <a:bodyPr/>
        <a:lstStyle/>
        <a:p>
          <a:endParaRPr lang="es-PE"/>
        </a:p>
      </dgm:t>
    </dgm:pt>
    <dgm:pt modelId="{F08457F0-E35E-4862-987A-F1E2D770F89C}" type="pres">
      <dgm:prSet presAssocID="{8373067F-BC1B-41EB-998C-8E1041CAD55A}" presName="sibTrans" presStyleCnt="0"/>
      <dgm:spPr/>
    </dgm:pt>
    <dgm:pt modelId="{B9E8BA33-68E6-4BD5-ACA1-1A561D823041}" type="pres">
      <dgm:prSet presAssocID="{311F92F6-8185-4CEF-8FE2-0E5BD6CACCFE}" presName="textNode" presStyleLbl="node1" presStyleIdx="1" presStyleCnt="3">
        <dgm:presLayoutVars>
          <dgm:bulletEnabled val="1"/>
        </dgm:presLayoutVars>
      </dgm:prSet>
      <dgm:spPr/>
      <dgm:t>
        <a:bodyPr/>
        <a:lstStyle/>
        <a:p>
          <a:endParaRPr lang="es-PE"/>
        </a:p>
      </dgm:t>
    </dgm:pt>
    <dgm:pt modelId="{8D0990A5-7080-40D7-BD40-3ECD0DF10683}" type="pres">
      <dgm:prSet presAssocID="{49253E5F-5291-4828-8E3C-0DFD9051BA34}" presName="sibTrans" presStyleCnt="0"/>
      <dgm:spPr/>
    </dgm:pt>
    <dgm:pt modelId="{C5EE8FFB-499D-48D9-B860-12A4C3A7020A}" type="pres">
      <dgm:prSet presAssocID="{C5170BC2-FA4B-4BBD-B3A1-7D87F6F9B991}" presName="textNode" presStyleLbl="node1" presStyleIdx="2" presStyleCnt="3">
        <dgm:presLayoutVars>
          <dgm:bulletEnabled val="1"/>
        </dgm:presLayoutVars>
      </dgm:prSet>
      <dgm:spPr/>
      <dgm:t>
        <a:bodyPr/>
        <a:lstStyle/>
        <a:p>
          <a:endParaRPr lang="es-PE"/>
        </a:p>
      </dgm:t>
    </dgm:pt>
  </dgm:ptLst>
  <dgm:cxnLst>
    <dgm:cxn modelId="{5B83ACF8-E008-4735-987F-EBB38F444CDB}" type="presOf" srcId="{E9892BC7-34FC-4AD3-A9D9-AD72E76D2F03}" destId="{F48F959E-681F-45F9-A5F0-CFA2DBE3AA5E}" srcOrd="0" destOrd="0" presId="urn:microsoft.com/office/officeart/2005/8/layout/hProcess9"/>
    <dgm:cxn modelId="{FA428D02-F39D-46E2-AD93-F5B127BFD818}" type="presOf" srcId="{B9FDD404-D4B9-496B-B7AA-A0075F7E4390}" destId="{67B7CC33-00A9-49CC-AAF6-79731345A170}" srcOrd="0" destOrd="0" presId="urn:microsoft.com/office/officeart/2005/8/layout/hProcess9"/>
    <dgm:cxn modelId="{3EA9E0E6-7E2A-41FC-B57D-4372EE832826}" srcId="{B9FDD404-D4B9-496B-B7AA-A0075F7E4390}" destId="{E9892BC7-34FC-4AD3-A9D9-AD72E76D2F03}" srcOrd="0" destOrd="0" parTransId="{1E7F5D7B-7B0C-40B7-AA4F-128448DF5F1B}" sibTransId="{8373067F-BC1B-41EB-998C-8E1041CAD55A}"/>
    <dgm:cxn modelId="{B7C5E196-3155-4836-A998-A5518FC21784}" srcId="{B9FDD404-D4B9-496B-B7AA-A0075F7E4390}" destId="{311F92F6-8185-4CEF-8FE2-0E5BD6CACCFE}" srcOrd="1" destOrd="0" parTransId="{ECFD5229-399A-45F2-B8E7-8C655786B8B3}" sibTransId="{49253E5F-5291-4828-8E3C-0DFD9051BA34}"/>
    <dgm:cxn modelId="{6870DDF0-9FD3-4524-BDB0-E538B26C5900}" type="presOf" srcId="{C5170BC2-FA4B-4BBD-B3A1-7D87F6F9B991}" destId="{C5EE8FFB-499D-48D9-B860-12A4C3A7020A}" srcOrd="0" destOrd="0" presId="urn:microsoft.com/office/officeart/2005/8/layout/hProcess9"/>
    <dgm:cxn modelId="{3C7D9958-F721-4BD5-BC8A-DA5B4162B4DC}" type="presOf" srcId="{311F92F6-8185-4CEF-8FE2-0E5BD6CACCFE}" destId="{B9E8BA33-68E6-4BD5-ACA1-1A561D823041}" srcOrd="0" destOrd="0" presId="urn:microsoft.com/office/officeart/2005/8/layout/hProcess9"/>
    <dgm:cxn modelId="{98B44C18-438F-4473-AB73-D331232ED8CC}" srcId="{B9FDD404-D4B9-496B-B7AA-A0075F7E4390}" destId="{C5170BC2-FA4B-4BBD-B3A1-7D87F6F9B991}" srcOrd="2" destOrd="0" parTransId="{30670A13-A4BA-4A6B-8634-124403202FE2}" sibTransId="{440C2266-F5DB-4816-BD9F-66A18DEB433B}"/>
    <dgm:cxn modelId="{B2EBA468-6075-433D-B479-5607D8D3A191}" type="presParOf" srcId="{67B7CC33-00A9-49CC-AAF6-79731345A170}" destId="{BF4898BA-200F-4A6F-9130-70B610A9C7BD}" srcOrd="0" destOrd="0" presId="urn:microsoft.com/office/officeart/2005/8/layout/hProcess9"/>
    <dgm:cxn modelId="{2688BC35-223E-44E3-AABC-09E72935C13B}" type="presParOf" srcId="{67B7CC33-00A9-49CC-AAF6-79731345A170}" destId="{66F801C8-9E64-4944-9051-C68FE7A81540}" srcOrd="1" destOrd="0" presId="urn:microsoft.com/office/officeart/2005/8/layout/hProcess9"/>
    <dgm:cxn modelId="{C8A8F3AC-FEAA-4C0A-B7E6-9A55B191C297}" type="presParOf" srcId="{66F801C8-9E64-4944-9051-C68FE7A81540}" destId="{F48F959E-681F-45F9-A5F0-CFA2DBE3AA5E}" srcOrd="0" destOrd="0" presId="urn:microsoft.com/office/officeart/2005/8/layout/hProcess9"/>
    <dgm:cxn modelId="{07D5A56C-12B9-4119-8CF3-15E3026F4419}" type="presParOf" srcId="{66F801C8-9E64-4944-9051-C68FE7A81540}" destId="{F08457F0-E35E-4862-987A-F1E2D770F89C}" srcOrd="1" destOrd="0" presId="urn:microsoft.com/office/officeart/2005/8/layout/hProcess9"/>
    <dgm:cxn modelId="{AD830945-C7AB-4E00-A946-47565F9454C0}" type="presParOf" srcId="{66F801C8-9E64-4944-9051-C68FE7A81540}" destId="{B9E8BA33-68E6-4BD5-ACA1-1A561D823041}" srcOrd="2" destOrd="0" presId="urn:microsoft.com/office/officeart/2005/8/layout/hProcess9"/>
    <dgm:cxn modelId="{280DE882-28AE-4F70-9490-AD059A85D104}" type="presParOf" srcId="{66F801C8-9E64-4944-9051-C68FE7A81540}" destId="{8D0990A5-7080-40D7-BD40-3ECD0DF10683}" srcOrd="3" destOrd="0" presId="urn:microsoft.com/office/officeart/2005/8/layout/hProcess9"/>
    <dgm:cxn modelId="{B20BE604-4345-4E13-AF3F-39601A58F277}" type="presParOf" srcId="{66F801C8-9E64-4944-9051-C68FE7A81540}" destId="{C5EE8FFB-499D-48D9-B860-12A4C3A702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97F69-CDAF-493A-AD36-C4D32D01CA85}">
      <dsp:nvSpPr>
        <dsp:cNvPr id="0" name=""/>
        <dsp:cNvSpPr/>
      </dsp:nvSpPr>
      <dsp:spPr>
        <a:xfrm>
          <a:off x="717120" y="0"/>
          <a:ext cx="8127365" cy="479537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2AD80-9B52-47F8-B6F2-E23D84083ED5}">
      <dsp:nvSpPr>
        <dsp:cNvPr id="0" name=""/>
        <dsp:cNvSpPr/>
      </dsp:nvSpPr>
      <dsp:spPr>
        <a:xfrm>
          <a:off x="2002" y="1438611"/>
          <a:ext cx="2070125" cy="19181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a:t>Inscripción</a:t>
          </a:r>
        </a:p>
        <a:p>
          <a:pPr lvl="0" algn="ctr" defTabSz="977900">
            <a:lnSpc>
              <a:spcPct val="90000"/>
            </a:lnSpc>
            <a:spcBef>
              <a:spcPct val="0"/>
            </a:spcBef>
            <a:spcAft>
              <a:spcPct val="35000"/>
            </a:spcAft>
          </a:pPr>
          <a:r>
            <a:rPr lang="es-MX" sz="1600" b="1" kern="1200" dirty="0"/>
            <a:t>(30/12/17 – 19/03/18)</a:t>
          </a:r>
          <a:endParaRPr lang="es-PE" sz="1600" b="1" kern="1200" dirty="0"/>
        </a:p>
      </dsp:txBody>
      <dsp:txXfrm>
        <a:off x="95638" y="1532247"/>
        <a:ext cx="1882853" cy="1730876"/>
      </dsp:txXfrm>
    </dsp:sp>
    <dsp:sp modelId="{12BAB4AE-A79A-4532-A2B9-67D3536991B0}">
      <dsp:nvSpPr>
        <dsp:cNvPr id="0" name=""/>
        <dsp:cNvSpPr/>
      </dsp:nvSpPr>
      <dsp:spPr>
        <a:xfrm>
          <a:off x="2417148" y="1438611"/>
          <a:ext cx="2312164" cy="1918148"/>
        </a:xfrm>
        <a:prstGeom prst="roundRect">
          <a:avLst/>
        </a:prstGeom>
        <a:solidFill>
          <a:schemeClr val="accent4">
            <a:hueOff val="-163331"/>
            <a:satOff val="-12781"/>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a:t>Implementación</a:t>
          </a:r>
        </a:p>
        <a:p>
          <a:pPr lvl="0" algn="ctr" defTabSz="977900">
            <a:lnSpc>
              <a:spcPct val="90000"/>
            </a:lnSpc>
            <a:spcBef>
              <a:spcPct val="0"/>
            </a:spcBef>
            <a:spcAft>
              <a:spcPct val="35000"/>
            </a:spcAft>
          </a:pPr>
          <a:r>
            <a:rPr lang="es-MX" sz="1600" b="1" kern="1200" dirty="0"/>
            <a:t>(23/03/18 – 30/09/18)</a:t>
          </a:r>
          <a:endParaRPr lang="es-PE" sz="1600" b="1" kern="1200" dirty="0"/>
        </a:p>
      </dsp:txBody>
      <dsp:txXfrm>
        <a:off x="2510784" y="1532247"/>
        <a:ext cx="2124892" cy="1730876"/>
      </dsp:txXfrm>
    </dsp:sp>
    <dsp:sp modelId="{CD138AAF-8874-4E2F-ADBB-208D94F67563}">
      <dsp:nvSpPr>
        <dsp:cNvPr id="0" name=""/>
        <dsp:cNvSpPr/>
      </dsp:nvSpPr>
      <dsp:spPr>
        <a:xfrm>
          <a:off x="5074332" y="1438611"/>
          <a:ext cx="2070125" cy="1918148"/>
        </a:xfrm>
        <a:prstGeom prst="roundRect">
          <a:avLst/>
        </a:prstGeom>
        <a:solidFill>
          <a:schemeClr val="accent4">
            <a:hueOff val="-326663"/>
            <a:satOff val="-25561"/>
            <a:lumOff val="36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a:t>Evaluación</a:t>
          </a:r>
        </a:p>
        <a:p>
          <a:pPr lvl="0" algn="ctr" defTabSz="977900">
            <a:lnSpc>
              <a:spcPct val="90000"/>
            </a:lnSpc>
            <a:spcBef>
              <a:spcPct val="0"/>
            </a:spcBef>
            <a:spcAft>
              <a:spcPct val="35000"/>
            </a:spcAft>
          </a:pPr>
          <a:r>
            <a:rPr lang="es-MX" sz="1600" b="1" kern="1200" dirty="0"/>
            <a:t>(01/10/17 – 09/11/18)</a:t>
          </a:r>
          <a:endParaRPr lang="es-PE" sz="1600" b="1" kern="1200" dirty="0"/>
        </a:p>
      </dsp:txBody>
      <dsp:txXfrm>
        <a:off x="5167968" y="1532247"/>
        <a:ext cx="1882853" cy="1730876"/>
      </dsp:txXfrm>
    </dsp:sp>
    <dsp:sp modelId="{62744B61-46F3-4917-AE02-3FC6DEE64CC2}">
      <dsp:nvSpPr>
        <dsp:cNvPr id="0" name=""/>
        <dsp:cNvSpPr/>
      </dsp:nvSpPr>
      <dsp:spPr>
        <a:xfrm>
          <a:off x="7489478" y="1438611"/>
          <a:ext cx="2070125" cy="1918148"/>
        </a:xfrm>
        <a:prstGeom prst="roundRect">
          <a:avLst/>
        </a:prstGeom>
        <a:solidFill>
          <a:schemeClr val="accent4">
            <a:hueOff val="-489994"/>
            <a:satOff val="-38342"/>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a:t>Premiación</a:t>
          </a:r>
        </a:p>
        <a:p>
          <a:pPr lvl="0" algn="ctr" defTabSz="977900">
            <a:lnSpc>
              <a:spcPct val="90000"/>
            </a:lnSpc>
            <a:spcBef>
              <a:spcPct val="0"/>
            </a:spcBef>
            <a:spcAft>
              <a:spcPct val="35000"/>
            </a:spcAft>
          </a:pPr>
          <a:r>
            <a:rPr lang="es-MX" sz="1600" b="1" kern="1200" dirty="0"/>
            <a:t>(Última semana de noviembre)</a:t>
          </a:r>
          <a:endParaRPr lang="es-PE" sz="1600" b="1" kern="1200" dirty="0"/>
        </a:p>
      </dsp:txBody>
      <dsp:txXfrm>
        <a:off x="7583114" y="1532247"/>
        <a:ext cx="1882853" cy="1730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898BA-200F-4A6F-9130-70B610A9C7BD}">
      <dsp:nvSpPr>
        <dsp:cNvPr id="0" name=""/>
        <dsp:cNvSpPr/>
      </dsp:nvSpPr>
      <dsp:spPr>
        <a:xfrm>
          <a:off x="731056" y="0"/>
          <a:ext cx="8285309" cy="475191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F959E-681F-45F9-A5F0-CFA2DBE3AA5E}">
      <dsp:nvSpPr>
        <dsp:cNvPr id="0" name=""/>
        <dsp:cNvSpPr/>
      </dsp:nvSpPr>
      <dsp:spPr>
        <a:xfrm>
          <a:off x="0" y="1425575"/>
          <a:ext cx="2924226" cy="19007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latin typeface="Calibri" panose="020F0502020204030204" pitchFamily="34" charset="0"/>
            </a:rPr>
            <a:t>Postulación</a:t>
          </a:r>
        </a:p>
        <a:p>
          <a:pPr lvl="0" algn="ctr" defTabSz="844550">
            <a:lnSpc>
              <a:spcPct val="90000"/>
            </a:lnSpc>
            <a:spcBef>
              <a:spcPct val="0"/>
            </a:spcBef>
            <a:spcAft>
              <a:spcPct val="35000"/>
            </a:spcAft>
          </a:pPr>
          <a:r>
            <a:rPr lang="es-MX" sz="1900" b="1" kern="1200" dirty="0"/>
            <a:t>(30/12/17 – 20/07/18)</a:t>
          </a:r>
          <a:endParaRPr lang="es-ES" sz="2000" b="1" kern="1200" dirty="0">
            <a:latin typeface="Calibri" panose="020F0502020204030204" pitchFamily="34" charset="0"/>
          </a:endParaRPr>
        </a:p>
      </dsp:txBody>
      <dsp:txXfrm>
        <a:off x="92788" y="1518363"/>
        <a:ext cx="2738650" cy="1715190"/>
      </dsp:txXfrm>
    </dsp:sp>
    <dsp:sp modelId="{B9E8BA33-68E6-4BD5-ACA1-1A561D823041}">
      <dsp:nvSpPr>
        <dsp:cNvPr id="0" name=""/>
        <dsp:cNvSpPr/>
      </dsp:nvSpPr>
      <dsp:spPr>
        <a:xfrm>
          <a:off x="3411598" y="1425575"/>
          <a:ext cx="2924226" cy="1900766"/>
        </a:xfrm>
        <a:prstGeom prst="roundRect">
          <a:avLst/>
        </a:prstGeom>
        <a:solidFill>
          <a:schemeClr val="accent5">
            <a:hueOff val="-6317"/>
            <a:satOff val="109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a:latin typeface="Calibri" panose="020F0502020204030204" pitchFamily="34" charset="0"/>
            </a:rPr>
            <a:t>Evaluación</a:t>
          </a:r>
        </a:p>
        <a:p>
          <a:pPr lvl="0" algn="ctr" defTabSz="889000">
            <a:lnSpc>
              <a:spcPct val="90000"/>
            </a:lnSpc>
            <a:spcBef>
              <a:spcPct val="0"/>
            </a:spcBef>
            <a:spcAft>
              <a:spcPct val="35000"/>
            </a:spcAft>
          </a:pPr>
          <a:r>
            <a:rPr lang="es-MX" sz="2000" b="1" kern="1200" dirty="0"/>
            <a:t>(06/08/18 – 31/10/18)</a:t>
          </a:r>
          <a:endParaRPr lang="es-ES" sz="2000" b="1" kern="1200" dirty="0">
            <a:latin typeface="Calibri" panose="020F0502020204030204" pitchFamily="34" charset="0"/>
          </a:endParaRPr>
        </a:p>
      </dsp:txBody>
      <dsp:txXfrm>
        <a:off x="3504386" y="1518363"/>
        <a:ext cx="2738650" cy="1715190"/>
      </dsp:txXfrm>
    </dsp:sp>
    <dsp:sp modelId="{C5EE8FFB-499D-48D9-B860-12A4C3A7020A}">
      <dsp:nvSpPr>
        <dsp:cNvPr id="0" name=""/>
        <dsp:cNvSpPr/>
      </dsp:nvSpPr>
      <dsp:spPr>
        <a:xfrm>
          <a:off x="6823196" y="1425575"/>
          <a:ext cx="2924226" cy="1900766"/>
        </a:xfrm>
        <a:prstGeom prst="roundRect">
          <a:avLst/>
        </a:prstGeom>
        <a:solidFill>
          <a:schemeClr val="accent5">
            <a:hueOff val="-12634"/>
            <a:satOff val="2198"/>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a:latin typeface="Calibri" panose="020F0502020204030204" pitchFamily="34" charset="0"/>
            </a:rPr>
            <a:t>Premiación</a:t>
          </a:r>
        </a:p>
        <a:p>
          <a:pPr lvl="0" algn="ctr" defTabSz="889000">
            <a:lnSpc>
              <a:spcPct val="90000"/>
            </a:lnSpc>
            <a:spcBef>
              <a:spcPct val="0"/>
            </a:spcBef>
            <a:spcAft>
              <a:spcPct val="35000"/>
            </a:spcAft>
          </a:pPr>
          <a:r>
            <a:rPr lang="es-MX" sz="2000" b="1" kern="1200" dirty="0"/>
            <a:t>(Última semana de noviembre)</a:t>
          </a:r>
          <a:endParaRPr lang="es-ES" sz="2000" b="1" kern="1200" dirty="0">
            <a:latin typeface="Calibri" panose="020F0502020204030204" pitchFamily="34" charset="0"/>
          </a:endParaRPr>
        </a:p>
      </dsp:txBody>
      <dsp:txXfrm>
        <a:off x="6915984" y="1518363"/>
        <a:ext cx="2738650" cy="17151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0612640-C656-0E47-B5F1-7CB0267EDC88}" type="datetimeFigureOut">
              <a:rPr lang="es-ES" smtClean="0"/>
              <a:t>03/04/2018</a:t>
            </a:fld>
            <a:endParaRPr lang="es-ES"/>
          </a:p>
        </p:txBody>
      </p:sp>
      <p:sp>
        <p:nvSpPr>
          <p:cNvPr id="4" name="Marcador de pie de pá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35C872A-CA70-534F-AA33-575CF353509F}" type="slidenum">
              <a:rPr lang="es-ES" smtClean="0"/>
              <a:t>‹Nº›</a:t>
            </a:fld>
            <a:endParaRPr lang="es-ES"/>
          </a:p>
        </p:txBody>
      </p:sp>
    </p:spTree>
    <p:extLst>
      <p:ext uri="{BB962C8B-B14F-4D97-AF65-F5344CB8AC3E}">
        <p14:creationId xmlns:p14="http://schemas.microsoft.com/office/powerpoint/2010/main" val="71294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0D1BEE-51ED-4BAD-B4C3-24C0EA319D1C}" type="datetimeFigureOut">
              <a:rPr lang="es-ES" smtClean="0"/>
              <a:t>03/04/2018</a:t>
            </a:fld>
            <a:endParaRPr lang="es-ES"/>
          </a:p>
        </p:txBody>
      </p:sp>
      <p:sp>
        <p:nvSpPr>
          <p:cNvPr id="4" name="Marcador de imagen de diapositiva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4A4307D-A0EE-4C78-BAF4-797D4D323652}" type="slidenum">
              <a:rPr lang="es-ES" smtClean="0"/>
              <a:t>‹Nº›</a:t>
            </a:fld>
            <a:endParaRPr lang="es-ES"/>
          </a:p>
        </p:txBody>
      </p:sp>
    </p:spTree>
    <p:extLst>
      <p:ext uri="{BB962C8B-B14F-4D97-AF65-F5344CB8AC3E}">
        <p14:creationId xmlns:p14="http://schemas.microsoft.com/office/powerpoint/2010/main" val="94359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79768" y="4777194"/>
            <a:ext cx="5438140" cy="3908614"/>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3" name="Shape 7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51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768" y="4777194"/>
            <a:ext cx="5438100" cy="39087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203" name="Shape 20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87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79768" y="4777194"/>
            <a:ext cx="5438140" cy="3908614"/>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3" name="Shape 7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43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79768" y="4777194"/>
            <a:ext cx="5438100" cy="39087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85" name="Shape 85"/>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03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77194"/>
            <a:ext cx="5438140" cy="3908614"/>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90" name="Shape 190"/>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31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768" y="4777194"/>
            <a:ext cx="5438100" cy="3908700"/>
          </a:xfrm>
          <a:prstGeom prst="rect">
            <a:avLst/>
          </a:prstGeom>
        </p:spPr>
        <p:txBody>
          <a:bodyPr wrap="square" lIns="91425" tIns="91425" rIns="91425" bIns="91425" anchor="t" anchorCtr="0">
            <a:noAutofit/>
          </a:bodyPr>
          <a:lstStyle/>
          <a:p>
            <a:pPr marL="0" lvl="0" indent="0" rtl="0">
              <a:spcBef>
                <a:spcPts val="0"/>
              </a:spcBef>
              <a:buNone/>
            </a:pPr>
            <a:endParaRPr dirty="0"/>
          </a:p>
        </p:txBody>
      </p:sp>
      <p:sp>
        <p:nvSpPr>
          <p:cNvPr id="203" name="Shape 20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76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77194"/>
            <a:ext cx="5438140" cy="3908614"/>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90" name="Shape 190"/>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35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768" y="4777194"/>
            <a:ext cx="5438100" cy="3908700"/>
          </a:xfrm>
          <a:prstGeom prst="rect">
            <a:avLst/>
          </a:prstGeom>
        </p:spPr>
        <p:txBody>
          <a:bodyPr wrap="square" lIns="91425" tIns="91425" rIns="91425" bIns="91425" anchor="t" anchorCtr="0">
            <a:noAutofit/>
          </a:bodyPr>
          <a:lstStyle/>
          <a:p>
            <a:pPr marL="0" lvl="0" indent="0" rtl="0">
              <a:spcBef>
                <a:spcPts val="0"/>
              </a:spcBef>
              <a:buNone/>
            </a:pPr>
            <a:endParaRPr dirty="0"/>
          </a:p>
        </p:txBody>
      </p:sp>
      <p:sp>
        <p:nvSpPr>
          <p:cNvPr id="203" name="Shape 20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10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768" y="4777194"/>
            <a:ext cx="5438100" cy="39087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203" name="Shape 20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19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768" y="4777194"/>
            <a:ext cx="5438100" cy="3908700"/>
          </a:xfrm>
          <a:prstGeom prst="rect">
            <a:avLst/>
          </a:prstGeom>
        </p:spPr>
        <p:txBody>
          <a:bodyPr wrap="square" lIns="91425" tIns="91425" rIns="91425" bIns="91425" anchor="t" anchorCtr="0">
            <a:noAutofit/>
          </a:bodyPr>
          <a:lstStyle/>
          <a:p>
            <a:pPr marL="0" lvl="0" indent="0" rtl="0">
              <a:spcBef>
                <a:spcPts val="0"/>
              </a:spcBef>
              <a:buNone/>
            </a:pPr>
            <a:endParaRPr dirty="0"/>
          </a:p>
        </p:txBody>
      </p:sp>
      <p:sp>
        <p:nvSpPr>
          <p:cNvPr id="203" name="Shape 203"/>
          <p:cNvSpPr>
            <a:spLocks noGrp="1" noRot="1" noChangeAspect="1"/>
          </p:cNvSpPr>
          <p:nvPr>
            <p:ph type="sldImg" idx="2"/>
          </p:nvPr>
        </p:nvSpPr>
        <p:spPr>
          <a:xfrm>
            <a:off x="1030288" y="1241425"/>
            <a:ext cx="473710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922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PAG nueva 2017- avance febrer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
            <a:ext cx="10691813" cy="7559099"/>
          </a:xfrm>
          <a:prstGeom prst="rect">
            <a:avLst/>
          </a:prstGeom>
        </p:spPr>
      </p:pic>
      <p:sp>
        <p:nvSpPr>
          <p:cNvPr id="2" name="Title 1"/>
          <p:cNvSpPr>
            <a:spLocks noGrp="1"/>
          </p:cNvSpPr>
          <p:nvPr>
            <p:ph type="title"/>
          </p:nvPr>
        </p:nvSpPr>
        <p:spPr>
          <a:xfrm>
            <a:off x="729495" y="3780429"/>
            <a:ext cx="9221689" cy="1746914"/>
          </a:xfrm>
        </p:spPr>
        <p:txBody>
          <a:bodyPr anchor="b">
            <a:noAutofit/>
          </a:bodyPr>
          <a:lstStyle>
            <a:lvl1pPr algn="ctr">
              <a:defRPr sz="5400" b="1">
                <a:solidFill>
                  <a:schemeClr val="bg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29495" y="5527343"/>
            <a:ext cx="9221689" cy="1185370"/>
          </a:xfrm>
        </p:spPr>
        <p:txBody>
          <a:bodyPr/>
          <a:lstStyle>
            <a:lvl1pPr marL="0" indent="0">
              <a:buNone/>
              <a:defRPr sz="2646">
                <a:solidFill>
                  <a:schemeClr val="tx1"/>
                </a:solidFill>
              </a:defRPr>
            </a:lvl1pPr>
            <a:lvl2pPr marL="503916" indent="0">
              <a:buNone/>
              <a:defRPr sz="2205">
                <a:solidFill>
                  <a:schemeClr val="tx1">
                    <a:tint val="75000"/>
                  </a:schemeClr>
                </a:solidFill>
              </a:defRPr>
            </a:lvl2pPr>
            <a:lvl3pPr marL="1007829" indent="0">
              <a:buNone/>
              <a:defRPr sz="1984">
                <a:solidFill>
                  <a:schemeClr val="tx1">
                    <a:tint val="75000"/>
                  </a:schemeClr>
                </a:solidFill>
              </a:defRPr>
            </a:lvl3pPr>
            <a:lvl4pPr marL="1511744" indent="0">
              <a:buNone/>
              <a:defRPr sz="1764">
                <a:solidFill>
                  <a:schemeClr val="tx1">
                    <a:tint val="75000"/>
                  </a:schemeClr>
                </a:solidFill>
              </a:defRPr>
            </a:lvl4pPr>
            <a:lvl5pPr marL="2015658" indent="0">
              <a:buNone/>
              <a:defRPr sz="1764">
                <a:solidFill>
                  <a:schemeClr val="tx1">
                    <a:tint val="75000"/>
                  </a:schemeClr>
                </a:solidFill>
              </a:defRPr>
            </a:lvl5pPr>
            <a:lvl6pPr marL="2519574" indent="0">
              <a:buNone/>
              <a:defRPr sz="1764">
                <a:solidFill>
                  <a:schemeClr val="tx1">
                    <a:tint val="75000"/>
                  </a:schemeClr>
                </a:solidFill>
              </a:defRPr>
            </a:lvl6pPr>
            <a:lvl7pPr marL="3023487" indent="0">
              <a:buNone/>
              <a:defRPr sz="1764">
                <a:solidFill>
                  <a:schemeClr val="tx1">
                    <a:tint val="75000"/>
                  </a:schemeClr>
                </a:solidFill>
              </a:defRPr>
            </a:lvl7pPr>
            <a:lvl8pPr marL="3527403" indent="0">
              <a:buNone/>
              <a:defRPr sz="1764">
                <a:solidFill>
                  <a:schemeClr val="tx1">
                    <a:tint val="75000"/>
                  </a:schemeClr>
                </a:solidFill>
              </a:defRPr>
            </a:lvl8pPr>
            <a:lvl9pPr marL="4031316" indent="0">
              <a:buNone/>
              <a:defRPr sz="1764">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79467C01-6496-4680-85C5-0381F978805C}" type="datetimeFigureOut">
              <a:rPr lang="es-PE" smtClean="0"/>
              <a:t>03/04/2018</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486DDA48-032B-426F-BB88-8277D73AAFBE}" type="slidenum">
              <a:rPr lang="es-PE" smtClean="0"/>
              <a:t>‹Nº›</a:t>
            </a:fld>
            <a:endParaRPr lang="es-PE"/>
          </a:p>
        </p:txBody>
      </p:sp>
    </p:spTree>
    <p:extLst>
      <p:ext uri="{BB962C8B-B14F-4D97-AF65-F5344CB8AC3E}">
        <p14:creationId xmlns:p14="http://schemas.microsoft.com/office/powerpoint/2010/main" val="391787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PAG nueva 2017- avance febrero-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
            <a:ext cx="10691813" cy="7559099"/>
          </a:xfrm>
          <a:prstGeom prst="rect">
            <a:avLst/>
          </a:prstGeom>
        </p:spPr>
      </p:pic>
      <p:sp>
        <p:nvSpPr>
          <p:cNvPr id="2" name="Title 1"/>
          <p:cNvSpPr>
            <a:spLocks noGrp="1"/>
          </p:cNvSpPr>
          <p:nvPr>
            <p:ph type="title"/>
          </p:nvPr>
        </p:nvSpPr>
        <p:spPr>
          <a:xfrm>
            <a:off x="735063" y="887104"/>
            <a:ext cx="9221689" cy="976568"/>
          </a:xfrm>
        </p:spPr>
        <p:txBody>
          <a:bodyPr>
            <a:normAutofit/>
          </a:bodyPr>
          <a:lstStyle>
            <a:lvl1pPr>
              <a:defRPr sz="3600" b="1"/>
            </a:lvl1p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6900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descr="PAG nueva 2017- avance febrero-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
            <a:ext cx="10691813" cy="7559099"/>
          </a:xfrm>
          <a:prstGeom prst="rect">
            <a:avLst/>
          </a:prstGeom>
        </p:spPr>
      </p:pic>
      <p:sp>
        <p:nvSpPr>
          <p:cNvPr id="2" name="Title 1"/>
          <p:cNvSpPr>
            <a:spLocks noGrp="1"/>
          </p:cNvSpPr>
          <p:nvPr>
            <p:ph type="title"/>
          </p:nvPr>
        </p:nvSpPr>
        <p:spPr>
          <a:xfrm>
            <a:off x="735063" y="923370"/>
            <a:ext cx="9221689" cy="940307"/>
          </a:xfrm>
        </p:spPr>
        <p:txBody>
          <a:bodyPr>
            <a:normAutofit/>
          </a:bodyPr>
          <a:lstStyle>
            <a:lvl1pPr>
              <a:defRPr sz="4000"/>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735065" y="2012415"/>
            <a:ext cx="4544021" cy="47965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12734" y="2012415"/>
            <a:ext cx="4544021" cy="47965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Footer Placeholder 5"/>
          <p:cNvSpPr>
            <a:spLocks noGrp="1"/>
          </p:cNvSpPr>
          <p:nvPr>
            <p:ph type="ftr" sz="quarter" idx="11"/>
          </p:nvPr>
        </p:nvSpPr>
        <p:spPr/>
        <p:txBody>
          <a:bodyPr/>
          <a:lstStyle/>
          <a:p>
            <a:endParaRPr lang="es-PE"/>
          </a:p>
        </p:txBody>
      </p:sp>
    </p:spTree>
    <p:extLst>
      <p:ext uri="{BB962C8B-B14F-4D97-AF65-F5344CB8AC3E}">
        <p14:creationId xmlns:p14="http://schemas.microsoft.com/office/powerpoint/2010/main" val="245652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PAG nueva 2017- avance febrero-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
            <a:ext cx="10691813" cy="7559099"/>
          </a:xfrm>
          <a:prstGeom prst="rect">
            <a:avLst/>
          </a:prstGeom>
        </p:spPr>
      </p:pic>
      <p:sp>
        <p:nvSpPr>
          <p:cNvPr id="2" name="Title 1"/>
          <p:cNvSpPr>
            <a:spLocks noGrp="1"/>
          </p:cNvSpPr>
          <p:nvPr>
            <p:ph type="title"/>
          </p:nvPr>
        </p:nvSpPr>
        <p:spPr>
          <a:xfrm>
            <a:off x="735063" y="923370"/>
            <a:ext cx="9221689" cy="940307"/>
          </a:xfrm>
        </p:spPr>
        <p:txBody>
          <a:bodyPr>
            <a:noAutofit/>
          </a:bodyPr>
          <a:lstStyle>
            <a:lvl1pPr>
              <a:defRPr sz="40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467C01-6496-4680-85C5-0381F978805C}" type="datetimeFigureOut">
              <a:rPr lang="es-PE" smtClean="0"/>
              <a:t>03/04/2018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486DDA48-032B-426F-BB88-8277D73AAFBE}" type="slidenum">
              <a:rPr lang="es-PE" smtClean="0"/>
              <a:t>‹Nº›</a:t>
            </a:fld>
            <a:endParaRPr lang="es-PE"/>
          </a:p>
        </p:txBody>
      </p:sp>
    </p:spTree>
    <p:extLst>
      <p:ext uri="{BB962C8B-B14F-4D97-AF65-F5344CB8AC3E}">
        <p14:creationId xmlns:p14="http://schemas.microsoft.com/office/powerpoint/2010/main" val="338475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descr="PAG nueva 2017- avance febrero-0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
            <a:ext cx="10691813" cy="7559099"/>
          </a:xfrm>
          <a:prstGeom prst="rect">
            <a:avLst/>
          </a:prstGeom>
        </p:spPr>
      </p:pic>
      <p:sp>
        <p:nvSpPr>
          <p:cNvPr id="2" name="Title 1"/>
          <p:cNvSpPr>
            <a:spLocks noGrp="1"/>
          </p:cNvSpPr>
          <p:nvPr>
            <p:ph type="title"/>
          </p:nvPr>
        </p:nvSpPr>
        <p:spPr>
          <a:xfrm>
            <a:off x="735064" y="3121943"/>
            <a:ext cx="4204490" cy="1763924"/>
          </a:xfrm>
        </p:spPr>
        <p:txBody>
          <a:bodyPr anchor="b"/>
          <a:lstStyle>
            <a:lvl1pPr>
              <a:defRPr sz="3526" b="1">
                <a:solidFill>
                  <a:schemeClr val="bg1"/>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98141" y="1088462"/>
            <a:ext cx="4660003" cy="5372269"/>
          </a:xfrm>
        </p:spPr>
        <p:txBody>
          <a:bodyPr/>
          <a:lstStyle>
            <a:lvl1pPr>
              <a:defRPr sz="3526"/>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36456" y="5158854"/>
            <a:ext cx="4203099" cy="1310618"/>
          </a:xfrm>
        </p:spPr>
        <p:txBody>
          <a:bodyPr/>
          <a:lstStyle>
            <a:lvl1pPr marL="0" indent="0">
              <a:buNone/>
              <a:defRPr sz="1764"/>
            </a:lvl1pPr>
            <a:lvl2pPr marL="503916" indent="0">
              <a:buNone/>
              <a:defRPr sz="1543"/>
            </a:lvl2pPr>
            <a:lvl3pPr marL="1007829" indent="0">
              <a:buNone/>
              <a:defRPr sz="1323"/>
            </a:lvl3pPr>
            <a:lvl4pPr marL="1511744" indent="0">
              <a:buNone/>
              <a:defRPr sz="1102"/>
            </a:lvl4pPr>
            <a:lvl5pPr marL="2015658" indent="0">
              <a:buNone/>
              <a:defRPr sz="1102"/>
            </a:lvl5pPr>
            <a:lvl6pPr marL="2519574" indent="0">
              <a:buNone/>
              <a:defRPr sz="1102"/>
            </a:lvl6pPr>
            <a:lvl7pPr marL="3023487" indent="0">
              <a:buNone/>
              <a:defRPr sz="1102"/>
            </a:lvl7pPr>
            <a:lvl8pPr marL="3527403" indent="0">
              <a:buNone/>
              <a:defRPr sz="1102"/>
            </a:lvl8pPr>
            <a:lvl9pPr marL="4031316" indent="0">
              <a:buNone/>
              <a:defRPr sz="1102"/>
            </a:lvl9pPr>
          </a:lstStyle>
          <a:p>
            <a:pPr lvl="0"/>
            <a:r>
              <a:rPr lang="es-ES" dirty="0"/>
              <a:t>Haga clic para modificar el estilo de texto del patrón</a:t>
            </a:r>
          </a:p>
        </p:txBody>
      </p:sp>
    </p:spTree>
    <p:extLst>
      <p:ext uri="{BB962C8B-B14F-4D97-AF65-F5344CB8AC3E}">
        <p14:creationId xmlns:p14="http://schemas.microsoft.com/office/powerpoint/2010/main" val="398468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454" y="503978"/>
            <a:ext cx="3448388" cy="1763924"/>
          </a:xfrm>
        </p:spPr>
        <p:txBody>
          <a:bodyPr anchor="b"/>
          <a:lstStyle>
            <a:lvl1pPr>
              <a:defRPr sz="352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45414" y="1088462"/>
            <a:ext cx="5412730" cy="5372269"/>
          </a:xfrm>
        </p:spPr>
        <p:txBody>
          <a:bodyPr anchor="t"/>
          <a:lstStyle>
            <a:lvl1pPr marL="0" indent="0">
              <a:buNone/>
              <a:defRPr sz="3526"/>
            </a:lvl1pPr>
            <a:lvl2pPr marL="503916" indent="0">
              <a:buNone/>
              <a:defRPr sz="3086"/>
            </a:lvl2pPr>
            <a:lvl3pPr marL="1007829" indent="0">
              <a:buNone/>
              <a:defRPr sz="2646"/>
            </a:lvl3pPr>
            <a:lvl4pPr marL="1511744" indent="0">
              <a:buNone/>
              <a:defRPr sz="2205"/>
            </a:lvl4pPr>
            <a:lvl5pPr marL="2015658" indent="0">
              <a:buNone/>
              <a:defRPr sz="2205"/>
            </a:lvl5pPr>
            <a:lvl6pPr marL="2519574" indent="0">
              <a:buNone/>
              <a:defRPr sz="2205"/>
            </a:lvl6pPr>
            <a:lvl7pPr marL="3023487" indent="0">
              <a:buNone/>
              <a:defRPr sz="2205"/>
            </a:lvl7pPr>
            <a:lvl8pPr marL="3527403" indent="0">
              <a:buNone/>
              <a:defRPr sz="2205"/>
            </a:lvl8pPr>
            <a:lvl9pPr marL="4031316" indent="0">
              <a:buNone/>
              <a:defRPr sz="220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36454" y="2267902"/>
            <a:ext cx="3448388" cy="4201570"/>
          </a:xfrm>
        </p:spPr>
        <p:txBody>
          <a:bodyPr/>
          <a:lstStyle>
            <a:lvl1pPr marL="0" indent="0">
              <a:buNone/>
              <a:defRPr sz="1764"/>
            </a:lvl1pPr>
            <a:lvl2pPr marL="503916" indent="0">
              <a:buNone/>
              <a:defRPr sz="1543"/>
            </a:lvl2pPr>
            <a:lvl3pPr marL="1007829" indent="0">
              <a:buNone/>
              <a:defRPr sz="1323"/>
            </a:lvl3pPr>
            <a:lvl4pPr marL="1511744" indent="0">
              <a:buNone/>
              <a:defRPr sz="1102"/>
            </a:lvl4pPr>
            <a:lvl5pPr marL="2015658" indent="0">
              <a:buNone/>
              <a:defRPr sz="1102"/>
            </a:lvl5pPr>
            <a:lvl6pPr marL="2519574" indent="0">
              <a:buNone/>
              <a:defRPr sz="1102"/>
            </a:lvl6pPr>
            <a:lvl7pPr marL="3023487" indent="0">
              <a:buNone/>
              <a:defRPr sz="1102"/>
            </a:lvl7pPr>
            <a:lvl8pPr marL="3527403" indent="0">
              <a:buNone/>
              <a:defRPr sz="1102"/>
            </a:lvl8pPr>
            <a:lvl9pPr marL="4031316" indent="0">
              <a:buNone/>
              <a:defRPr sz="1102"/>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9467C01-6496-4680-85C5-0381F978805C}" type="datetimeFigureOut">
              <a:rPr lang="es-PE" smtClean="0"/>
              <a:t>03/04/2018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86DDA48-032B-426F-BB88-8277D73AAFBE}" type="slidenum">
              <a:rPr lang="es-PE" smtClean="0"/>
              <a:t>‹Nº›</a:t>
            </a:fld>
            <a:endParaRPr lang="es-PE"/>
          </a:p>
        </p:txBody>
      </p:sp>
    </p:spTree>
    <p:extLst>
      <p:ext uri="{BB962C8B-B14F-4D97-AF65-F5344CB8AC3E}">
        <p14:creationId xmlns:p14="http://schemas.microsoft.com/office/powerpoint/2010/main" val="13417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467C01-6496-4680-85C5-0381F978805C}" type="datetimeFigureOut">
              <a:rPr lang="es-PE" smtClean="0"/>
              <a:t>03/04/2018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6DDA48-032B-426F-BB88-8277D73AAFBE}" type="slidenum">
              <a:rPr lang="es-PE" smtClean="0"/>
              <a:t>‹Nº›</a:t>
            </a:fld>
            <a:endParaRPr lang="es-PE"/>
          </a:p>
        </p:txBody>
      </p:sp>
    </p:spTree>
    <p:extLst>
      <p:ext uri="{BB962C8B-B14F-4D97-AF65-F5344CB8AC3E}">
        <p14:creationId xmlns:p14="http://schemas.microsoft.com/office/powerpoint/2010/main" val="289276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1" y="402490"/>
            <a:ext cx="2305422"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35068" y="402490"/>
            <a:ext cx="6782619" cy="64064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467C01-6496-4680-85C5-0381F978805C}" type="datetimeFigureOut">
              <a:rPr lang="es-PE" smtClean="0"/>
              <a:t>03/04/2018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86DDA48-032B-426F-BB88-8277D73AAFBE}" type="slidenum">
              <a:rPr lang="es-PE" smtClean="0"/>
              <a:t>‹Nº›</a:t>
            </a:fld>
            <a:endParaRPr lang="es-PE"/>
          </a:p>
        </p:txBody>
      </p:sp>
    </p:spTree>
    <p:extLst>
      <p:ext uri="{BB962C8B-B14F-4D97-AF65-F5344CB8AC3E}">
        <p14:creationId xmlns:p14="http://schemas.microsoft.com/office/powerpoint/2010/main" val="45984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En blanco">
    <p:spTree>
      <p:nvGrpSpPr>
        <p:cNvPr id="1" name=""/>
        <p:cNvGrpSpPr/>
        <p:nvPr/>
      </p:nvGrpSpPr>
      <p:grpSpPr>
        <a:xfrm>
          <a:off x="0" y="0"/>
          <a:ext cx="0" cy="0"/>
          <a:chOff x="0" y="0"/>
          <a:chExt cx="0" cy="0"/>
        </a:xfrm>
      </p:grpSpPr>
      <p:sp>
        <p:nvSpPr>
          <p:cNvPr id="18" name="Título 17"/>
          <p:cNvSpPr>
            <a:spLocks noGrp="1"/>
          </p:cNvSpPr>
          <p:nvPr>
            <p:ph type="title"/>
          </p:nvPr>
        </p:nvSpPr>
        <p:spPr>
          <a:xfrm>
            <a:off x="1011077" y="213491"/>
            <a:ext cx="8739395" cy="878462"/>
          </a:xfrm>
          <a:noFill/>
          <a:ln>
            <a:noFill/>
          </a:ln>
        </p:spPr>
        <p:txBody>
          <a:bodyPr>
            <a:noAutofit/>
          </a:bodyPr>
          <a:lstStyle>
            <a:lvl1pPr algn="ctr">
              <a:defRPr sz="2806"/>
            </a:lvl1pPr>
          </a:lstStyle>
          <a:p>
            <a:r>
              <a:rPr lang="es-ES" dirty="0"/>
              <a:t>Haga clic para modificar el estilo de título del patrón</a:t>
            </a:r>
            <a:endParaRPr lang="es-PE" dirty="0"/>
          </a:p>
        </p:txBody>
      </p:sp>
    </p:spTree>
    <p:extLst>
      <p:ext uri="{BB962C8B-B14F-4D97-AF65-F5344CB8AC3E}">
        <p14:creationId xmlns:p14="http://schemas.microsoft.com/office/powerpoint/2010/main" val="206900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3" y="402484"/>
            <a:ext cx="9221689"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5063" y="2012415"/>
            <a:ext cx="9221689" cy="479654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064" y="7006706"/>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9467C01-6496-4680-85C5-0381F978805C}" type="datetimeFigureOut">
              <a:rPr lang="es-PE" smtClean="0"/>
              <a:t>03/04/2018</a:t>
            </a:fld>
            <a:endParaRPr lang="es-PE"/>
          </a:p>
        </p:txBody>
      </p:sp>
      <p:sp>
        <p:nvSpPr>
          <p:cNvPr id="5" name="Footer Placeholder 4"/>
          <p:cNvSpPr>
            <a:spLocks noGrp="1"/>
          </p:cNvSpPr>
          <p:nvPr>
            <p:ph type="ftr" sz="quarter" idx="3"/>
          </p:nvPr>
        </p:nvSpPr>
        <p:spPr>
          <a:xfrm>
            <a:off x="3541665" y="7006706"/>
            <a:ext cx="3608486"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7551093" y="7006706"/>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6DDA48-032B-426F-BB88-8277D73AAFBE}" type="slidenum">
              <a:rPr lang="es-PE" smtClean="0"/>
              <a:t>‹Nº›</a:t>
            </a:fld>
            <a:endParaRPr lang="es-PE"/>
          </a:p>
        </p:txBody>
      </p:sp>
    </p:spTree>
    <p:extLst>
      <p:ext uri="{BB962C8B-B14F-4D97-AF65-F5344CB8AC3E}">
        <p14:creationId xmlns:p14="http://schemas.microsoft.com/office/powerpoint/2010/main" val="3209782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6" r:id="rId4"/>
    <p:sldLayoutId id="2147483668" r:id="rId5"/>
    <p:sldLayoutId id="2147483669" r:id="rId6"/>
    <p:sldLayoutId id="2147483670" r:id="rId7"/>
    <p:sldLayoutId id="2147483671" r:id="rId8"/>
    <p:sldLayoutId id="2147483673" r:id="rId9"/>
  </p:sldLayoutIdLst>
  <p:txStyles>
    <p:titleStyle>
      <a:lvl1pPr algn="l" defTabSz="1007829" rtl="0" eaLnBrk="1" latinLnBrk="0" hangingPunct="1">
        <a:lnSpc>
          <a:spcPct val="90000"/>
        </a:lnSpc>
        <a:spcBef>
          <a:spcPct val="0"/>
        </a:spcBef>
        <a:buNone/>
        <a:defRPr sz="4849" kern="1200">
          <a:solidFill>
            <a:schemeClr val="tx1"/>
          </a:solidFill>
          <a:latin typeface="+mj-lt"/>
          <a:ea typeface="+mj-ea"/>
          <a:cs typeface="+mj-cs"/>
        </a:defRPr>
      </a:lvl1pPr>
    </p:titleStyle>
    <p:bodyStyle>
      <a:lvl1pPr marL="251957" indent="-251957" algn="l" defTabSz="1007829"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871" indent="-251957" algn="l" defTabSz="100782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787" indent="-251957" algn="l" defTabSz="100782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70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616"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984714" y="5751869"/>
            <a:ext cx="8779530" cy="1120879"/>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spcBef>
                <a:spcPts val="0"/>
              </a:spcBef>
              <a:buNone/>
            </a:pPr>
            <a:r>
              <a:rPr lang="es-ES" sz="1500" b="1" dirty="0">
                <a:solidFill>
                  <a:schemeClr val="bg2">
                    <a:lumMod val="25000"/>
                  </a:schemeClr>
                </a:solidFill>
              </a:rPr>
              <a:t>Dirección General de Políticas y Estrategias</a:t>
            </a:r>
          </a:p>
          <a:p>
            <a:pPr marL="0" indent="0" algn="ctr">
              <a:spcBef>
                <a:spcPts val="0"/>
              </a:spcBef>
              <a:buNone/>
            </a:pPr>
            <a:r>
              <a:rPr lang="es-PE" sz="1500" b="1" dirty="0">
                <a:solidFill>
                  <a:schemeClr val="accent1"/>
                </a:solidFill>
                <a:cs typeface="Arial" panose="020B0604020202020204" pitchFamily="34" charset="0"/>
              </a:rPr>
              <a:t>Dirección de Promoción de Implementación de Políticas</a:t>
            </a:r>
          </a:p>
          <a:p>
            <a:pPr marL="0" indent="0" algn="ctr">
              <a:spcBef>
                <a:spcPts val="0"/>
              </a:spcBef>
              <a:buNone/>
            </a:pPr>
            <a:r>
              <a:rPr lang="es-PE" sz="1500" b="1" dirty="0">
                <a:solidFill>
                  <a:schemeClr val="accent1"/>
                </a:solidFill>
                <a:cs typeface="Arial" panose="020B0604020202020204" pitchFamily="34" charset="0"/>
              </a:rPr>
              <a:t>Coordinación de Implementación de Políticas con Gobiernos Subnacionales</a:t>
            </a:r>
          </a:p>
          <a:p>
            <a:pPr marL="0" indent="0" algn="ctr">
              <a:spcBef>
                <a:spcPts val="0"/>
              </a:spcBef>
              <a:buNone/>
            </a:pPr>
            <a:endParaRPr lang="es-ES" sz="1500" dirty="0">
              <a:solidFill>
                <a:schemeClr val="bg2">
                  <a:lumMod val="25000"/>
                </a:schemeClr>
              </a:solidFill>
            </a:endParaRPr>
          </a:p>
          <a:p>
            <a:pPr marL="0" indent="0" algn="ctr">
              <a:spcBef>
                <a:spcPts val="0"/>
              </a:spcBef>
              <a:buNone/>
            </a:pPr>
            <a:r>
              <a:rPr lang="es-ES" sz="1500" dirty="0">
                <a:solidFill>
                  <a:schemeClr val="bg2">
                    <a:lumMod val="25000"/>
                  </a:schemeClr>
                </a:solidFill>
              </a:rPr>
              <a:t>Lima, abril 2018</a:t>
            </a:r>
          </a:p>
        </p:txBody>
      </p:sp>
      <p:sp>
        <p:nvSpPr>
          <p:cNvPr id="11" name="Título 10"/>
          <p:cNvSpPr>
            <a:spLocks noGrp="1"/>
          </p:cNvSpPr>
          <p:nvPr>
            <p:ph type="title"/>
          </p:nvPr>
        </p:nvSpPr>
        <p:spPr>
          <a:xfrm>
            <a:off x="2464204" y="3023525"/>
            <a:ext cx="6651661" cy="403583"/>
          </a:xfrm>
          <a:noFill/>
          <a:ln>
            <a:noFill/>
          </a:ln>
        </p:spPr>
        <p:txBody>
          <a:bodyPr vert="horz" wrap="square" lIns="91425" tIns="45700" rIns="91425" bIns="45700" rtlCol="0" anchor="ctr" anchorCtr="0">
            <a:noAutofit/>
          </a:bodyPr>
          <a:lstStyle/>
          <a:p>
            <a:pPr indent="-254000">
              <a:spcBef>
                <a:spcPts val="0"/>
              </a:spcBef>
              <a:buClr>
                <a:srgbClr val="CD005D"/>
              </a:buClr>
              <a:buSzPts val="4000"/>
              <a:buFont typeface="Candara"/>
            </a:pPr>
            <a:r>
              <a:rPr lang="es-PE" sz="4000" cap="small" dirty="0">
                <a:solidFill>
                  <a:srgbClr val="CD005D"/>
                </a:solidFill>
                <a:latin typeface="Candara"/>
              </a:rPr>
              <a:t>PRESENTACIÓN DEL SELLO MUNICIPAL</a:t>
            </a:r>
            <a:endParaRPr lang="es-ES" sz="4000" cap="small" dirty="0">
              <a:solidFill>
                <a:srgbClr val="CD005D"/>
              </a:solidFill>
              <a:latin typeface="Candara"/>
            </a:endParaRPr>
          </a:p>
        </p:txBody>
      </p:sp>
      <p:pic>
        <p:nvPicPr>
          <p:cNvPr id="3" name="Imagen 2"/>
          <p:cNvPicPr>
            <a:picLocks noChangeAspect="1"/>
          </p:cNvPicPr>
          <p:nvPr/>
        </p:nvPicPr>
        <p:blipFill rotWithShape="1">
          <a:blip r:embed="rId2"/>
          <a:srcRect l="5691" t="10838" r="3247" b="12460"/>
          <a:stretch/>
        </p:blipFill>
        <p:spPr>
          <a:xfrm>
            <a:off x="3080497" y="3952912"/>
            <a:ext cx="4587962" cy="1062313"/>
          </a:xfrm>
          <a:prstGeom prst="rect">
            <a:avLst/>
          </a:prstGeom>
        </p:spPr>
      </p:pic>
      <p:pic>
        <p:nvPicPr>
          <p:cNvPr id="2" name="Imagen 1">
            <a:extLst>
              <a:ext uri="{FF2B5EF4-FFF2-40B4-BE49-F238E27FC236}">
                <a16:creationId xmlns:a16="http://schemas.microsoft.com/office/drawing/2014/main" xmlns="" id="{EA7021AB-D6CB-4152-B563-661B375EEBE4}"/>
              </a:ext>
            </a:extLst>
          </p:cNvPr>
          <p:cNvPicPr>
            <a:picLocks noChangeAspect="1"/>
          </p:cNvPicPr>
          <p:nvPr/>
        </p:nvPicPr>
        <p:blipFill rotWithShape="1">
          <a:blip r:embed="rId3"/>
          <a:srcRect l="357" t="51693" r="1172" b="27830"/>
          <a:stretch/>
        </p:blipFill>
        <p:spPr>
          <a:xfrm>
            <a:off x="1794067" y="3943960"/>
            <a:ext cx="7103678" cy="1439587"/>
          </a:xfrm>
          <a:prstGeom prst="rect">
            <a:avLst/>
          </a:prstGeom>
        </p:spPr>
      </p:pic>
    </p:spTree>
    <p:extLst>
      <p:ext uri="{BB962C8B-B14F-4D97-AF65-F5344CB8AC3E}">
        <p14:creationId xmlns:p14="http://schemas.microsoft.com/office/powerpoint/2010/main" val="223116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5B78E41-AAA7-410C-80A8-8251076C1F48}"/>
              </a:ext>
            </a:extLst>
          </p:cNvPr>
          <p:cNvPicPr>
            <a:picLocks noChangeAspect="1"/>
          </p:cNvPicPr>
          <p:nvPr/>
        </p:nvPicPr>
        <p:blipFill>
          <a:blip r:embed="rId2"/>
          <a:stretch>
            <a:fillRect/>
          </a:stretch>
        </p:blipFill>
        <p:spPr>
          <a:xfrm>
            <a:off x="4054125" y="948458"/>
            <a:ext cx="6637688" cy="6414573"/>
          </a:xfrm>
          <a:prstGeom prst="rect">
            <a:avLst/>
          </a:prstGeom>
        </p:spPr>
      </p:pic>
      <p:sp>
        <p:nvSpPr>
          <p:cNvPr id="5" name="Rectángulo 4">
            <a:extLst>
              <a:ext uri="{FF2B5EF4-FFF2-40B4-BE49-F238E27FC236}">
                <a16:creationId xmlns:a16="http://schemas.microsoft.com/office/drawing/2014/main" xmlns="" id="{AEA5E47C-CDD9-44DB-B280-5D4366D6762A}"/>
              </a:ext>
            </a:extLst>
          </p:cNvPr>
          <p:cNvSpPr/>
          <p:nvPr/>
        </p:nvSpPr>
        <p:spPr>
          <a:xfrm>
            <a:off x="167806" y="2769262"/>
            <a:ext cx="4050232" cy="2554545"/>
          </a:xfrm>
          <a:prstGeom prst="rect">
            <a:avLst/>
          </a:prstGeom>
        </p:spPr>
        <p:txBody>
          <a:bodyPr wrap="square">
            <a:spAutoFit/>
          </a:bodyPr>
          <a:lstStyle/>
          <a:p>
            <a:pPr marL="223901" indent="0" algn="ctr">
              <a:buFont typeface="Arial" panose="020B0604020202020204" pitchFamily="34" charset="0"/>
              <a:buNone/>
            </a:pPr>
            <a:r>
              <a:rPr lang="es-ES" sz="4000" b="1" cap="small" dirty="0">
                <a:solidFill>
                  <a:srgbClr val="CD005D"/>
                </a:solidFill>
                <a:latin typeface="Candara"/>
                <a:sym typeface="Candara"/>
              </a:rPr>
              <a:t>ejes de la política nacional de desarrollo e inclusión social</a:t>
            </a:r>
          </a:p>
        </p:txBody>
      </p:sp>
    </p:spTree>
    <p:extLst>
      <p:ext uri="{BB962C8B-B14F-4D97-AF65-F5344CB8AC3E}">
        <p14:creationId xmlns:p14="http://schemas.microsoft.com/office/powerpoint/2010/main" val="228616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87CBAA9-A594-49D5-8230-E9DDAAC73FF8}"/>
              </a:ext>
            </a:extLst>
          </p:cNvPr>
          <p:cNvPicPr>
            <a:picLocks noChangeAspect="1"/>
          </p:cNvPicPr>
          <p:nvPr/>
        </p:nvPicPr>
        <p:blipFill>
          <a:blip r:embed="rId2"/>
          <a:stretch>
            <a:fillRect/>
          </a:stretch>
        </p:blipFill>
        <p:spPr>
          <a:xfrm>
            <a:off x="4127500" y="-15369"/>
            <a:ext cx="6564314" cy="7575044"/>
          </a:xfrm>
          <a:prstGeom prst="rect">
            <a:avLst/>
          </a:prstGeom>
        </p:spPr>
      </p:pic>
      <p:sp>
        <p:nvSpPr>
          <p:cNvPr id="5" name="Marcador de texto 5">
            <a:extLst>
              <a:ext uri="{FF2B5EF4-FFF2-40B4-BE49-F238E27FC236}">
                <a16:creationId xmlns:a16="http://schemas.microsoft.com/office/drawing/2014/main" xmlns="" id="{948684CA-5DB1-46AA-B323-152260B0A269}"/>
              </a:ext>
            </a:extLst>
          </p:cNvPr>
          <p:cNvSpPr txBox="1">
            <a:spLocks/>
          </p:cNvSpPr>
          <p:nvPr/>
        </p:nvSpPr>
        <p:spPr>
          <a:xfrm>
            <a:off x="77210" y="2426078"/>
            <a:ext cx="4661937" cy="4037224"/>
          </a:xfrm>
          <a:prstGeom prst="rect">
            <a:avLst/>
          </a:prstGeom>
        </p:spPr>
        <p:txBody>
          <a:bodyPr vert="horz" lIns="91440" tIns="45720" rIns="91440" bIns="45720" rtlCol="0">
            <a:normAutofit/>
          </a:bodyPr>
          <a:lstStyle>
            <a:lvl1pPr marL="251957" indent="-251957" algn="l" defTabSz="1007829"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871" indent="-251957" algn="l" defTabSz="1007829"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787" indent="-251957" algn="l" defTabSz="1007829"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70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616"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3901" indent="0" algn="ctr">
              <a:buFont typeface="Arial" panose="020B0604020202020204" pitchFamily="34" charset="0"/>
              <a:buNone/>
            </a:pPr>
            <a:r>
              <a:rPr lang="es-ES" sz="4000" b="1" cap="small" dirty="0">
                <a:solidFill>
                  <a:srgbClr val="CD005D"/>
                </a:solidFill>
                <a:latin typeface="Candara"/>
                <a:sym typeface="Candara"/>
              </a:rPr>
              <a:t>Código de ética</a:t>
            </a:r>
          </a:p>
          <a:p>
            <a:pPr marL="223901" indent="0" algn="just">
              <a:buNone/>
            </a:pPr>
            <a:r>
              <a:rPr lang="es-ES" sz="2000" dirty="0">
                <a:solidFill>
                  <a:schemeClr val="bg1">
                    <a:lumMod val="10000"/>
                  </a:schemeClr>
                </a:solidFill>
              </a:rPr>
              <a:t>Las entidades públicas y las municipalidades que participamos en la tercera edición del Sello Municipal nos comprometemos a cumplir los principios, deberes y prohibiciones establecidos en la Ley del Código de Ética de la Función Pública – Ley </a:t>
            </a:r>
            <a:r>
              <a:rPr lang="es-ES" sz="2000" dirty="0" err="1">
                <a:solidFill>
                  <a:schemeClr val="bg1">
                    <a:lumMod val="10000"/>
                  </a:schemeClr>
                </a:solidFill>
              </a:rPr>
              <a:t>N.°</a:t>
            </a:r>
            <a:r>
              <a:rPr lang="es-ES" sz="2000" dirty="0">
                <a:solidFill>
                  <a:schemeClr val="bg1">
                    <a:lumMod val="10000"/>
                  </a:schemeClr>
                </a:solidFill>
              </a:rPr>
              <a:t> 27815.</a:t>
            </a:r>
          </a:p>
        </p:txBody>
      </p:sp>
    </p:spTree>
    <p:extLst>
      <p:ext uri="{BB962C8B-B14F-4D97-AF65-F5344CB8AC3E}">
        <p14:creationId xmlns:p14="http://schemas.microsoft.com/office/powerpoint/2010/main" val="290995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Shape 193"/>
          <p:cNvSpPr txBox="1">
            <a:spLocks noGrp="1"/>
          </p:cNvSpPr>
          <p:nvPr>
            <p:ph type="title"/>
          </p:nvPr>
        </p:nvSpPr>
        <p:spPr>
          <a:xfrm>
            <a:off x="675088" y="2868807"/>
            <a:ext cx="4204490" cy="651141"/>
          </a:xfrm>
          <a:prstGeom prst="rect">
            <a:avLst/>
          </a:prstGeom>
          <a:noFill/>
          <a:ln>
            <a:noFill/>
          </a:ln>
        </p:spPr>
        <p:txBody>
          <a:bodyPr wrap="square" lIns="91425" tIns="45700" rIns="91425" bIns="45700" anchor="b" anchorCtr="0">
            <a:noAutofit/>
          </a:bodyPr>
          <a:lstStyle/>
          <a:p>
            <a:pPr marL="0" marR="0" lvl="0" indent="-190500" algn="ctr" rtl="0">
              <a:lnSpc>
                <a:spcPct val="90000"/>
              </a:lnSpc>
              <a:spcBef>
                <a:spcPts val="0"/>
              </a:spcBef>
              <a:buClr>
                <a:schemeClr val="dk1"/>
              </a:buClr>
              <a:buSzPts val="3000"/>
              <a:buFont typeface="Calibri"/>
              <a:buNone/>
            </a:pPr>
            <a:r>
              <a:rPr lang="es-ES" sz="3000" b="1" i="0" u="none" strike="noStrike" cap="none" dirty="0">
                <a:solidFill>
                  <a:srgbClr val="FFFF00"/>
                </a:solidFill>
                <a:effectLst>
                  <a:outerShdw blurRad="38100" dist="38100" dir="2700000" algn="tl">
                    <a:srgbClr val="000000">
                      <a:alpha val="43137"/>
                    </a:srgbClr>
                  </a:outerShdw>
                </a:effectLst>
                <a:latin typeface="Calibri"/>
                <a:ea typeface="Calibri"/>
                <a:cs typeface="Calibri"/>
                <a:sym typeface="Calibri"/>
              </a:rPr>
              <a:t>PREMIO AL DESEMPEÑO</a:t>
            </a:r>
          </a:p>
        </p:txBody>
      </p:sp>
      <p:sp>
        <p:nvSpPr>
          <p:cNvPr id="6" name="Marcador de texto 5"/>
          <p:cNvSpPr>
            <a:spLocks noGrp="1"/>
          </p:cNvSpPr>
          <p:nvPr>
            <p:ph type="body" idx="1"/>
          </p:nvPr>
        </p:nvSpPr>
        <p:spPr>
          <a:xfrm>
            <a:off x="5484952" y="2541494"/>
            <a:ext cx="4660003" cy="4037224"/>
          </a:xfrm>
        </p:spPr>
        <p:txBody>
          <a:bodyPr/>
          <a:lstStyle/>
          <a:p>
            <a:pPr marL="223901" indent="0" algn="ctr">
              <a:buNone/>
            </a:pPr>
            <a:r>
              <a:rPr lang="es-ES" sz="4000" b="1" cap="small" dirty="0">
                <a:solidFill>
                  <a:srgbClr val="CD005D"/>
                </a:solidFill>
                <a:latin typeface="Candara"/>
                <a:sym typeface="Candara"/>
              </a:rPr>
              <a:t>Descripción</a:t>
            </a:r>
          </a:p>
          <a:p>
            <a:pPr marL="223901" indent="0" algn="just">
              <a:buNone/>
            </a:pPr>
            <a:r>
              <a:rPr lang="es-PE" sz="2000" dirty="0">
                <a:solidFill>
                  <a:schemeClr val="bg1">
                    <a:lumMod val="10000"/>
                  </a:schemeClr>
                </a:solidFill>
              </a:rPr>
              <a:t>El Premio al Desempeño busca </a:t>
            </a:r>
            <a:r>
              <a:rPr lang="es-PE" sz="2000" b="1" dirty="0">
                <a:solidFill>
                  <a:schemeClr val="accent3">
                    <a:lumMod val="60000"/>
                    <a:lumOff val="40000"/>
                  </a:schemeClr>
                </a:solidFill>
              </a:rPr>
              <a:t>reconocer a las municipalidades que cumplen con las metas priorizadas </a:t>
            </a:r>
            <a:r>
              <a:rPr lang="es-PE" sz="2000" dirty="0">
                <a:solidFill>
                  <a:schemeClr val="bg1">
                    <a:lumMod val="10000"/>
                  </a:schemeClr>
                </a:solidFill>
              </a:rPr>
              <a:t>bajo un enfoque de ciclo de vida en el marco de la Política Nacional de Desarrollo e Inclusión Social.</a:t>
            </a:r>
            <a:endParaRPr lang="es-ES" sz="2000" dirty="0">
              <a:solidFill>
                <a:schemeClr val="bg1">
                  <a:lumMod val="10000"/>
                </a:schemeClr>
              </a:solidFill>
            </a:endParaRPr>
          </a:p>
        </p:txBody>
      </p:sp>
      <p:pic>
        <p:nvPicPr>
          <p:cNvPr id="2" name="Imagen 1">
            <a:extLst>
              <a:ext uri="{FF2B5EF4-FFF2-40B4-BE49-F238E27FC236}">
                <a16:creationId xmlns:a16="http://schemas.microsoft.com/office/drawing/2014/main" xmlns="" id="{93BBB932-37D3-40B5-9C0B-D83FFCAE3F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13" b="91710" l="8594" r="91667">
                        <a14:foregroundMark x1="69531" y1="13212" x2="58333" y2="46632"/>
                        <a14:foregroundMark x1="28906" y1="91710" x2="79688" y2="90933"/>
                        <a14:foregroundMark x1="10677" y1="65285" x2="21354" y2="67617"/>
                        <a14:foregroundMark x1="59896" y1="29016" x2="55729" y2="45078"/>
                        <a14:foregroundMark x1="62760" y1="22539" x2="58333" y2="37565"/>
                        <a14:foregroundMark x1="82813" y1="23575" x2="79427" y2="35233"/>
                        <a14:foregroundMark x1="70833" y1="7772" x2="70313" y2="24352"/>
                        <a14:foregroundMark x1="71354" y1="8031" x2="91406" y2="25907"/>
                        <a14:foregroundMark x1="91667" y1="25648" x2="81250" y2="26166"/>
                        <a14:foregroundMark x1="63281" y1="25648" x2="49219" y2="25907"/>
                        <a14:foregroundMark x1="49479" y1="25389" x2="70052" y2="8290"/>
                        <a14:foregroundMark x1="8594" y1="65026" x2="11458" y2="64249"/>
                        <a14:foregroundMark x1="35677" y1="60363" x2="51042" y2="51554"/>
                        <a14:foregroundMark x1="43750" y1="67358" x2="50000" y2="63212"/>
                      </a14:backgroundRemoval>
                    </a14:imgEffect>
                  </a14:imgLayer>
                </a14:imgProps>
              </a:ext>
            </a:extLst>
          </a:blip>
          <a:stretch>
            <a:fillRect/>
          </a:stretch>
        </p:blipFill>
        <p:spPr>
          <a:xfrm>
            <a:off x="1928050" y="3519948"/>
            <a:ext cx="1448594" cy="1456139"/>
          </a:xfrm>
          <a:prstGeom prst="rect">
            <a:avLst/>
          </a:prstGeom>
        </p:spPr>
      </p:pic>
    </p:spTree>
    <p:extLst>
      <p:ext uri="{BB962C8B-B14F-4D97-AF65-F5344CB8AC3E}">
        <p14:creationId xmlns:p14="http://schemas.microsoft.com/office/powerpoint/2010/main" val="400709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b="1" cap="small" dirty="0">
                <a:solidFill>
                  <a:srgbClr val="CD005D"/>
                </a:solidFill>
                <a:latin typeface="Candara"/>
                <a:ea typeface="Candara"/>
                <a:cs typeface="Candara"/>
                <a:sym typeface="Candara"/>
              </a:rPr>
              <a:t>Público Objetivo</a:t>
            </a:r>
          </a:p>
        </p:txBody>
      </p:sp>
      <p:sp>
        <p:nvSpPr>
          <p:cNvPr id="5" name="Marcador de texto 4"/>
          <p:cNvSpPr>
            <a:spLocks noGrp="1"/>
          </p:cNvSpPr>
          <p:nvPr>
            <p:ph type="body" idx="1"/>
          </p:nvPr>
        </p:nvSpPr>
        <p:spPr>
          <a:xfrm>
            <a:off x="735065" y="2566219"/>
            <a:ext cx="4613683" cy="3923071"/>
          </a:xfrm>
        </p:spPr>
        <p:txBody>
          <a:bodyPr/>
          <a:lstStyle/>
          <a:p>
            <a:pPr marL="285750" indent="-285750" algn="just">
              <a:lnSpc>
                <a:spcPct val="100000"/>
              </a:lnSpc>
              <a:spcBef>
                <a:spcPts val="0"/>
              </a:spcBef>
              <a:buSzPct val="100000"/>
              <a:buFont typeface="Arial" panose="020B0604020202020204" pitchFamily="34" charset="0"/>
              <a:buChar char="•"/>
            </a:pPr>
            <a:r>
              <a:rPr lang="es-PE" sz="2000" dirty="0">
                <a:solidFill>
                  <a:schemeClr val="bg1">
                    <a:lumMod val="10000"/>
                  </a:schemeClr>
                </a:solidFill>
                <a:latin typeface="Calibri" panose="020F0502020204030204" pitchFamily="34" charset="0"/>
                <a:cs typeface="Arial"/>
              </a:rPr>
              <a:t>Se convocaron a 1 573 municipalidades.</a:t>
            </a:r>
          </a:p>
          <a:p>
            <a:pPr marL="285750" indent="-285750" algn="just">
              <a:lnSpc>
                <a:spcPct val="100000"/>
              </a:lnSpc>
              <a:spcBef>
                <a:spcPts val="0"/>
              </a:spcBef>
              <a:buSzPct val="100000"/>
              <a:buFont typeface="Arial" panose="020B0604020202020204" pitchFamily="34" charset="0"/>
              <a:buChar char="•"/>
            </a:pPr>
            <a:endParaRPr lang="es-PE" sz="2000" dirty="0">
              <a:solidFill>
                <a:schemeClr val="bg1">
                  <a:lumMod val="10000"/>
                </a:schemeClr>
              </a:solidFill>
              <a:latin typeface="Calibri" panose="020F0502020204030204" pitchFamily="34" charset="0"/>
              <a:cs typeface="Arial"/>
            </a:endParaRPr>
          </a:p>
          <a:p>
            <a:pPr marL="285750" indent="-285750" algn="just">
              <a:lnSpc>
                <a:spcPct val="100000"/>
              </a:lnSpc>
              <a:spcBef>
                <a:spcPts val="0"/>
              </a:spcBef>
              <a:buSzPct val="100000"/>
              <a:buFont typeface="Arial" panose="020B0604020202020204" pitchFamily="34" charset="0"/>
              <a:buChar char="•"/>
            </a:pPr>
            <a:r>
              <a:rPr lang="es-PE" sz="2000" dirty="0">
                <a:solidFill>
                  <a:schemeClr val="bg1">
                    <a:lumMod val="10000"/>
                  </a:schemeClr>
                </a:solidFill>
                <a:latin typeface="Calibri" panose="020F0502020204030204" pitchFamily="34" charset="0"/>
                <a:cs typeface="Arial"/>
              </a:rPr>
              <a:t>Las inscripciones cerraron el 19 de marzo. En total se inscribieron 617 municipalidades.</a:t>
            </a:r>
          </a:p>
          <a:p>
            <a:pPr marL="0" indent="0" algn="just">
              <a:lnSpc>
                <a:spcPct val="100000"/>
              </a:lnSpc>
              <a:spcBef>
                <a:spcPts val="0"/>
              </a:spcBef>
              <a:buSzPct val="100000"/>
              <a:buNone/>
            </a:pPr>
            <a:endParaRPr lang="es-PE" sz="2000" dirty="0">
              <a:solidFill>
                <a:schemeClr val="bg1">
                  <a:lumMod val="10000"/>
                </a:schemeClr>
              </a:solidFill>
              <a:latin typeface="Calibri" panose="020F0502020204030204" pitchFamily="34" charset="0"/>
              <a:cs typeface="Arial"/>
            </a:endParaRPr>
          </a:p>
          <a:p>
            <a:pPr marL="285750" indent="-285750" algn="just">
              <a:lnSpc>
                <a:spcPct val="100000"/>
              </a:lnSpc>
              <a:spcBef>
                <a:spcPts val="0"/>
              </a:spcBef>
              <a:buSzPct val="100000"/>
              <a:buFont typeface="Arial" panose="020B0604020202020204" pitchFamily="34" charset="0"/>
              <a:buChar char="•"/>
            </a:pPr>
            <a:r>
              <a:rPr lang="es-PE" sz="2000" dirty="0">
                <a:solidFill>
                  <a:schemeClr val="bg1">
                    <a:lumMod val="10000"/>
                  </a:schemeClr>
                </a:solidFill>
                <a:latin typeface="Calibri" panose="020F0502020204030204" pitchFamily="34" charset="0"/>
                <a:cs typeface="Arial"/>
              </a:rPr>
              <a:t>Todas las municipalidades tienen a su cargo los tres (3) productos del MINSA.</a:t>
            </a:r>
            <a:endParaRPr lang="es-PE" sz="1700" dirty="0">
              <a:latin typeface="Calibri" panose="020F0502020204030204" pitchFamily="34" charset="0"/>
            </a:endParaRPr>
          </a:p>
          <a:p>
            <a:pPr marL="0" indent="0" algn="just">
              <a:buNone/>
            </a:pPr>
            <a:endParaRPr lang="es-PE" sz="1700" dirty="0">
              <a:latin typeface="Calibri" panose="020F0502020204030204" pitchFamily="34" charset="0"/>
            </a:endParaRPr>
          </a:p>
          <a:p>
            <a:pPr marL="0" indent="0" algn="just">
              <a:buNone/>
            </a:pPr>
            <a:endParaRPr lang="es-PE" sz="1700" dirty="0">
              <a:latin typeface="Calibri" panose="020F0502020204030204" pitchFamily="34" charset="0"/>
            </a:endParaRPr>
          </a:p>
          <a:p>
            <a:pPr marL="0" indent="0" algn="just">
              <a:buNone/>
            </a:pPr>
            <a:endParaRPr lang="es-PE" sz="1700" dirty="0">
              <a:latin typeface="Calibri" panose="020F0502020204030204" pitchFamily="34" charset="0"/>
            </a:endParaRPr>
          </a:p>
          <a:p>
            <a:pPr marL="285750" indent="-285750" algn="just">
              <a:lnSpc>
                <a:spcPct val="100000"/>
              </a:lnSpc>
              <a:spcBef>
                <a:spcPts val="0"/>
              </a:spcBef>
              <a:buSzPct val="100000"/>
              <a:buFont typeface="Arial" panose="020B0604020202020204" pitchFamily="34" charset="0"/>
              <a:buChar char="•"/>
            </a:pPr>
            <a:endParaRPr lang="es-PE" sz="1700" dirty="0">
              <a:solidFill>
                <a:srgbClr val="000000"/>
              </a:solidFill>
              <a:latin typeface="Calibri" panose="020F0502020204030204" pitchFamily="34" charset="0"/>
              <a:ea typeface="Arial"/>
              <a:cs typeface="Arial"/>
            </a:endParaRPr>
          </a:p>
        </p:txBody>
      </p:sp>
      <p:graphicFrame>
        <p:nvGraphicFramePr>
          <p:cNvPr id="3" name="Tabla 2"/>
          <p:cNvGraphicFramePr>
            <a:graphicFrameLocks noGrp="1"/>
          </p:cNvGraphicFramePr>
          <p:nvPr>
            <p:extLst>
              <p:ext uri="{D42A27DB-BD31-4B8C-83A1-F6EECF244321}">
                <p14:modId xmlns:p14="http://schemas.microsoft.com/office/powerpoint/2010/main" val="3239332655"/>
              </p:ext>
            </p:extLst>
          </p:nvPr>
        </p:nvGraphicFramePr>
        <p:xfrm>
          <a:off x="6003257" y="1755523"/>
          <a:ext cx="3858497" cy="4991472"/>
        </p:xfrm>
        <a:graphic>
          <a:graphicData uri="http://schemas.openxmlformats.org/drawingml/2006/table">
            <a:tbl>
              <a:tblPr>
                <a:tableStyleId>{BDBED569-4797-4DF1-A0F4-6AAB3CD982D8}</a:tableStyleId>
              </a:tblPr>
              <a:tblGrid>
                <a:gridCol w="1782626">
                  <a:extLst>
                    <a:ext uri="{9D8B030D-6E8A-4147-A177-3AD203B41FA5}">
                      <a16:colId xmlns:a16="http://schemas.microsoft.com/office/drawing/2014/main" xmlns="" val="20000"/>
                    </a:ext>
                  </a:extLst>
                </a:gridCol>
                <a:gridCol w="2075871">
                  <a:extLst>
                    <a:ext uri="{9D8B030D-6E8A-4147-A177-3AD203B41FA5}">
                      <a16:colId xmlns:a16="http://schemas.microsoft.com/office/drawing/2014/main" xmlns="" val="20001"/>
                    </a:ext>
                  </a:extLst>
                </a:gridCol>
              </a:tblGrid>
              <a:tr h="180000">
                <a:tc>
                  <a:txBody>
                    <a:bodyPr/>
                    <a:lstStyle/>
                    <a:p>
                      <a:pPr algn="ctr">
                        <a:lnSpc>
                          <a:spcPct val="100000"/>
                        </a:lnSpc>
                      </a:pPr>
                      <a:r>
                        <a:rPr lang="es-PE" sz="1200" b="1" spc="-5" dirty="0">
                          <a:solidFill>
                            <a:schemeClr val="bg1"/>
                          </a:solidFill>
                          <a:effectLst/>
                          <a:latin typeface="Calibri" panose="020F0502020204030204" pitchFamily="34" charset="0"/>
                        </a:rPr>
                        <a:t>DEPARTAMENTO</a:t>
                      </a:r>
                      <a:endParaRPr lang="es-ES" sz="1200" b="1" dirty="0">
                        <a:solidFill>
                          <a:schemeClr val="bg1"/>
                        </a:solidFill>
                        <a:effectLst/>
                        <a:latin typeface="Calibri" panose="020F0502020204030204" pitchFamily="34" charset="0"/>
                      </a:endParaRPr>
                    </a:p>
                  </a:txBody>
                  <a:tcPr marL="7620" marR="7620" marT="7620" marB="0" anchor="ctr">
                    <a:solidFill>
                      <a:schemeClr val="accent5"/>
                    </a:solidFill>
                  </a:tcPr>
                </a:tc>
                <a:tc>
                  <a:txBody>
                    <a:bodyPr/>
                    <a:lstStyle/>
                    <a:p>
                      <a:pPr algn="ctr">
                        <a:lnSpc>
                          <a:spcPct val="100000"/>
                        </a:lnSpc>
                      </a:pPr>
                      <a:r>
                        <a:rPr lang="es-PE" sz="1200" b="1" spc="-5" dirty="0">
                          <a:solidFill>
                            <a:schemeClr val="bg1"/>
                          </a:solidFill>
                          <a:effectLst/>
                          <a:latin typeface="Calibri" panose="020F0502020204030204" pitchFamily="34" charset="0"/>
                        </a:rPr>
                        <a:t>PREMIO A LA BUENA PRÁCTICA</a:t>
                      </a:r>
                      <a:endParaRPr lang="es-ES" sz="1200" b="1" dirty="0">
                        <a:solidFill>
                          <a:schemeClr val="bg1"/>
                        </a:solidFill>
                        <a:effectLst/>
                        <a:latin typeface="Calibri" panose="020F0502020204030204" pitchFamily="34" charset="0"/>
                      </a:endParaRPr>
                    </a:p>
                  </a:txBody>
                  <a:tcPr marL="7620" marR="7620" marT="7620" marB="0" anchor="ctr">
                    <a:solidFill>
                      <a:schemeClr val="accent5"/>
                    </a:solidFill>
                  </a:tcPr>
                </a:tc>
                <a:extLst>
                  <a:ext uri="{0D108BD9-81ED-4DB2-BD59-A6C34878D82A}">
                    <a16:rowId xmlns:a16="http://schemas.microsoft.com/office/drawing/2014/main" xmlns="" val="10000"/>
                  </a:ext>
                </a:extLst>
              </a:tr>
              <a:tr h="180000">
                <a:tc>
                  <a:txBody>
                    <a:bodyPr/>
                    <a:lstStyle/>
                    <a:p>
                      <a:pPr algn="ctr" fontAlgn="b"/>
                      <a:r>
                        <a:rPr lang="es-PE" sz="1200" b="0" i="0" u="none" strike="noStrike" dirty="0">
                          <a:solidFill>
                            <a:srgbClr val="000000"/>
                          </a:solidFill>
                          <a:effectLst/>
                          <a:latin typeface="Calibri" panose="020F0502020204030204" pitchFamily="34" charset="0"/>
                        </a:rPr>
                        <a:t>Amazonas</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xmlns="" val="10001"/>
                  </a:ext>
                </a:extLst>
              </a:tr>
              <a:tr h="180000">
                <a:tc>
                  <a:txBody>
                    <a:bodyPr/>
                    <a:lstStyle/>
                    <a:p>
                      <a:pPr algn="ctr" fontAlgn="b"/>
                      <a:r>
                        <a:rPr lang="es-PE" sz="1200" b="0" i="0" u="none" strike="noStrike" dirty="0">
                          <a:solidFill>
                            <a:srgbClr val="000000"/>
                          </a:solidFill>
                          <a:effectLst/>
                          <a:latin typeface="Calibri" panose="020F0502020204030204" pitchFamily="34" charset="0"/>
                        </a:rPr>
                        <a:t>Ancash</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45</a:t>
                      </a:r>
                    </a:p>
                  </a:txBody>
                  <a:tcPr marL="9525" marR="9525" marT="9525" marB="0" anchor="b"/>
                </a:tc>
                <a:extLst>
                  <a:ext uri="{0D108BD9-81ED-4DB2-BD59-A6C34878D82A}">
                    <a16:rowId xmlns:a16="http://schemas.microsoft.com/office/drawing/2014/main" xmlns="" val="10002"/>
                  </a:ext>
                </a:extLst>
              </a:tr>
              <a:tr h="180000">
                <a:tc>
                  <a:txBody>
                    <a:bodyPr/>
                    <a:lstStyle/>
                    <a:p>
                      <a:pPr algn="ctr" fontAlgn="b"/>
                      <a:r>
                        <a:rPr lang="es-PE" sz="1200" b="0" i="0" u="none" strike="noStrike" dirty="0">
                          <a:solidFill>
                            <a:srgbClr val="000000"/>
                          </a:solidFill>
                          <a:effectLst/>
                          <a:latin typeface="Calibri" panose="020F0502020204030204" pitchFamily="34" charset="0"/>
                        </a:rPr>
                        <a:t>Apurímac</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xmlns="" val="10003"/>
                  </a:ext>
                </a:extLst>
              </a:tr>
              <a:tr h="180000">
                <a:tc>
                  <a:txBody>
                    <a:bodyPr/>
                    <a:lstStyle/>
                    <a:p>
                      <a:pPr algn="ctr" fontAlgn="b"/>
                      <a:r>
                        <a:rPr lang="es-PE" sz="1200" b="0" i="0" u="none" strike="noStrike" dirty="0">
                          <a:solidFill>
                            <a:srgbClr val="000000"/>
                          </a:solidFill>
                          <a:effectLst/>
                          <a:latin typeface="Calibri" panose="020F0502020204030204" pitchFamily="34" charset="0"/>
                        </a:rPr>
                        <a:t>Arequipa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xmlns="" val="10004"/>
                  </a:ext>
                </a:extLst>
              </a:tr>
              <a:tr h="180000">
                <a:tc>
                  <a:txBody>
                    <a:bodyPr/>
                    <a:lstStyle/>
                    <a:p>
                      <a:pPr algn="ctr" fontAlgn="b"/>
                      <a:r>
                        <a:rPr lang="es-PE" sz="1200" b="0" i="0" u="none" strike="noStrike" dirty="0">
                          <a:solidFill>
                            <a:srgbClr val="000000"/>
                          </a:solidFill>
                          <a:effectLst/>
                          <a:latin typeface="Calibri" panose="020F0502020204030204" pitchFamily="34" charset="0"/>
                        </a:rPr>
                        <a:t>Ayacucho</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43</a:t>
                      </a:r>
                    </a:p>
                  </a:txBody>
                  <a:tcPr marL="9525" marR="9525" marT="9525" marB="0" anchor="b"/>
                </a:tc>
                <a:extLst>
                  <a:ext uri="{0D108BD9-81ED-4DB2-BD59-A6C34878D82A}">
                    <a16:rowId xmlns:a16="http://schemas.microsoft.com/office/drawing/2014/main" xmlns="" val="10005"/>
                  </a:ext>
                </a:extLst>
              </a:tr>
              <a:tr h="180000">
                <a:tc>
                  <a:txBody>
                    <a:bodyPr/>
                    <a:lstStyle/>
                    <a:p>
                      <a:pPr algn="ctr" fontAlgn="b"/>
                      <a:r>
                        <a:rPr lang="es-PE" sz="1200" b="0" i="0" u="none" strike="noStrike" dirty="0">
                          <a:solidFill>
                            <a:srgbClr val="000000"/>
                          </a:solidFill>
                          <a:effectLst/>
                          <a:latin typeface="Calibri" panose="020F0502020204030204" pitchFamily="34" charset="0"/>
                        </a:rPr>
                        <a:t>Cajamarca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xmlns="" val="10006"/>
                  </a:ext>
                </a:extLst>
              </a:tr>
              <a:tr h="180000">
                <a:tc>
                  <a:txBody>
                    <a:bodyPr/>
                    <a:lstStyle/>
                    <a:p>
                      <a:pPr algn="ctr" fontAlgn="b"/>
                      <a:r>
                        <a:rPr lang="es-PE" sz="1200" b="0" i="0" u="none" strike="noStrike" dirty="0">
                          <a:solidFill>
                            <a:srgbClr val="000000"/>
                          </a:solidFill>
                          <a:effectLst/>
                          <a:latin typeface="Calibri" panose="020F0502020204030204" pitchFamily="34" charset="0"/>
                        </a:rPr>
                        <a:t>Cusco</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xmlns="" val="10007"/>
                  </a:ext>
                </a:extLst>
              </a:tr>
              <a:tr h="180000">
                <a:tc>
                  <a:txBody>
                    <a:bodyPr/>
                    <a:lstStyle/>
                    <a:p>
                      <a:pPr algn="ctr" fontAlgn="b"/>
                      <a:r>
                        <a:rPr lang="es-PE" sz="1200" b="0" i="0" u="none" strike="noStrike" dirty="0">
                          <a:solidFill>
                            <a:srgbClr val="000000"/>
                          </a:solidFill>
                          <a:effectLst/>
                          <a:latin typeface="Calibri" panose="020F0502020204030204" pitchFamily="34" charset="0"/>
                        </a:rPr>
                        <a:t>Huancavelica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51</a:t>
                      </a:r>
                    </a:p>
                  </a:txBody>
                  <a:tcPr marL="9525" marR="9525" marT="9525" marB="0" anchor="b"/>
                </a:tc>
                <a:extLst>
                  <a:ext uri="{0D108BD9-81ED-4DB2-BD59-A6C34878D82A}">
                    <a16:rowId xmlns:a16="http://schemas.microsoft.com/office/drawing/2014/main" xmlns="" val="10008"/>
                  </a:ext>
                </a:extLst>
              </a:tr>
              <a:tr h="180000">
                <a:tc>
                  <a:txBody>
                    <a:bodyPr/>
                    <a:lstStyle/>
                    <a:p>
                      <a:pPr algn="ctr" fontAlgn="b"/>
                      <a:r>
                        <a:rPr lang="es-PE" sz="1200" b="0" i="0" u="none" strike="noStrike" dirty="0">
                          <a:solidFill>
                            <a:srgbClr val="000000"/>
                          </a:solidFill>
                          <a:effectLst/>
                          <a:latin typeface="Calibri" panose="020F0502020204030204" pitchFamily="34" charset="0"/>
                        </a:rPr>
                        <a:t>Huánuco</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xmlns="" val="10009"/>
                  </a:ext>
                </a:extLst>
              </a:tr>
              <a:tr h="180000">
                <a:tc>
                  <a:txBody>
                    <a:bodyPr/>
                    <a:lstStyle/>
                    <a:p>
                      <a:pPr algn="ctr" fontAlgn="b"/>
                      <a:r>
                        <a:rPr lang="es-PE" sz="1200" b="0" i="0" u="none" strike="noStrike" dirty="0">
                          <a:solidFill>
                            <a:srgbClr val="000000"/>
                          </a:solidFill>
                          <a:effectLst/>
                          <a:latin typeface="Calibri" panose="020F0502020204030204" pitchFamily="34" charset="0"/>
                        </a:rPr>
                        <a:t>Ica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xmlns="" val="10010"/>
                  </a:ext>
                </a:extLst>
              </a:tr>
              <a:tr h="180000">
                <a:tc>
                  <a:txBody>
                    <a:bodyPr/>
                    <a:lstStyle/>
                    <a:p>
                      <a:pPr algn="ctr" fontAlgn="b"/>
                      <a:r>
                        <a:rPr lang="es-PE" sz="1200" b="0" i="0" u="none" strike="noStrike" dirty="0">
                          <a:solidFill>
                            <a:srgbClr val="000000"/>
                          </a:solidFill>
                          <a:effectLst/>
                          <a:latin typeface="Calibri" panose="020F0502020204030204" pitchFamily="34" charset="0"/>
                        </a:rPr>
                        <a:t>Junín</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xmlns="" val="10011"/>
                  </a:ext>
                </a:extLst>
              </a:tr>
              <a:tr h="180000">
                <a:tc>
                  <a:txBody>
                    <a:bodyPr/>
                    <a:lstStyle/>
                    <a:p>
                      <a:pPr algn="ctr" fontAlgn="b"/>
                      <a:r>
                        <a:rPr lang="es-PE" sz="1200" b="0" i="0" u="none" strike="noStrike" dirty="0">
                          <a:solidFill>
                            <a:srgbClr val="000000"/>
                          </a:solidFill>
                          <a:effectLst/>
                          <a:latin typeface="Calibri" panose="020F0502020204030204" pitchFamily="34" charset="0"/>
                        </a:rPr>
                        <a:t>La Libertad</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xmlns="" val="10012"/>
                  </a:ext>
                </a:extLst>
              </a:tr>
              <a:tr h="180000">
                <a:tc>
                  <a:txBody>
                    <a:bodyPr/>
                    <a:lstStyle/>
                    <a:p>
                      <a:pPr algn="ctr" fontAlgn="b"/>
                      <a:r>
                        <a:rPr lang="es-PE" sz="1200" b="0" i="0" u="none" strike="noStrike" dirty="0">
                          <a:solidFill>
                            <a:srgbClr val="000000"/>
                          </a:solidFill>
                          <a:effectLst/>
                          <a:latin typeface="Calibri" panose="020F0502020204030204" pitchFamily="34" charset="0"/>
                        </a:rPr>
                        <a:t>Lambayeque</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xmlns="" val="10013"/>
                  </a:ext>
                </a:extLst>
              </a:tr>
              <a:tr h="180000">
                <a:tc>
                  <a:txBody>
                    <a:bodyPr/>
                    <a:lstStyle/>
                    <a:p>
                      <a:pPr algn="ctr" fontAlgn="b"/>
                      <a:r>
                        <a:rPr lang="es-PE" sz="1200" b="0" i="0" u="none" strike="noStrike" dirty="0">
                          <a:solidFill>
                            <a:srgbClr val="000000"/>
                          </a:solidFill>
                          <a:effectLst/>
                          <a:latin typeface="Calibri" panose="020F0502020204030204" pitchFamily="34" charset="0"/>
                        </a:rPr>
                        <a:t>Lima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xmlns="" val="10014"/>
                  </a:ext>
                </a:extLst>
              </a:tr>
              <a:tr h="180000">
                <a:tc>
                  <a:txBody>
                    <a:bodyPr/>
                    <a:lstStyle/>
                    <a:p>
                      <a:pPr algn="ctr" fontAlgn="b"/>
                      <a:r>
                        <a:rPr lang="es-PE" sz="1200" b="0" i="0" u="none" strike="noStrike" dirty="0">
                          <a:solidFill>
                            <a:srgbClr val="000000"/>
                          </a:solidFill>
                          <a:effectLst/>
                          <a:latin typeface="Calibri" panose="020F0502020204030204" pitchFamily="34" charset="0"/>
                        </a:rPr>
                        <a:t>Loreto</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xmlns="" val="10015"/>
                  </a:ext>
                </a:extLst>
              </a:tr>
              <a:tr h="180000">
                <a:tc>
                  <a:txBody>
                    <a:bodyPr/>
                    <a:lstStyle/>
                    <a:p>
                      <a:pPr algn="ctr" fontAlgn="b"/>
                      <a:r>
                        <a:rPr lang="es-PE" sz="1200" b="0" i="0" u="none" strike="noStrike" dirty="0">
                          <a:solidFill>
                            <a:srgbClr val="000000"/>
                          </a:solidFill>
                          <a:effectLst/>
                          <a:latin typeface="Calibri" panose="020F0502020204030204" pitchFamily="34" charset="0"/>
                        </a:rPr>
                        <a:t>Madre de Dios</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xmlns="" val="10016"/>
                  </a:ext>
                </a:extLst>
              </a:tr>
              <a:tr h="180000">
                <a:tc>
                  <a:txBody>
                    <a:bodyPr/>
                    <a:lstStyle/>
                    <a:p>
                      <a:pPr algn="ctr" fontAlgn="b"/>
                      <a:r>
                        <a:rPr lang="es-PE" sz="1200" b="0" i="0" u="none" strike="noStrike" dirty="0">
                          <a:solidFill>
                            <a:srgbClr val="000000"/>
                          </a:solidFill>
                          <a:effectLst/>
                          <a:latin typeface="Calibri" panose="020F0502020204030204" pitchFamily="34" charset="0"/>
                        </a:rPr>
                        <a:t>Moquegua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xmlns="" val="10017"/>
                  </a:ext>
                </a:extLst>
              </a:tr>
              <a:tr h="180000">
                <a:tc>
                  <a:txBody>
                    <a:bodyPr/>
                    <a:lstStyle/>
                    <a:p>
                      <a:pPr algn="ctr" fontAlgn="b"/>
                      <a:r>
                        <a:rPr lang="es-PE" sz="1200" b="0" i="0" u="none" strike="noStrike" dirty="0">
                          <a:solidFill>
                            <a:srgbClr val="000000"/>
                          </a:solidFill>
                          <a:effectLst/>
                          <a:latin typeface="Calibri" panose="020F0502020204030204" pitchFamily="34" charset="0"/>
                        </a:rPr>
                        <a:t>Pasco</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xmlns="" val="10018"/>
                  </a:ext>
                </a:extLst>
              </a:tr>
              <a:tr h="180000">
                <a:tc>
                  <a:txBody>
                    <a:bodyPr/>
                    <a:lstStyle/>
                    <a:p>
                      <a:pPr algn="ctr" fontAlgn="b"/>
                      <a:r>
                        <a:rPr lang="es-PE" sz="1200" b="0" i="0" u="none" strike="noStrike" dirty="0">
                          <a:solidFill>
                            <a:srgbClr val="000000"/>
                          </a:solidFill>
                          <a:effectLst/>
                          <a:latin typeface="Calibri" panose="020F0502020204030204" pitchFamily="34" charset="0"/>
                        </a:rPr>
                        <a:t>Piura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xmlns="" val="10019"/>
                  </a:ext>
                </a:extLst>
              </a:tr>
              <a:tr h="180000">
                <a:tc>
                  <a:txBody>
                    <a:bodyPr/>
                    <a:lstStyle/>
                    <a:p>
                      <a:pPr algn="ctr" fontAlgn="b"/>
                      <a:r>
                        <a:rPr lang="es-PE" sz="1200" b="0" i="0" u="none" strike="noStrike" dirty="0">
                          <a:solidFill>
                            <a:srgbClr val="000000"/>
                          </a:solidFill>
                          <a:effectLst/>
                          <a:latin typeface="Calibri" panose="020F0502020204030204" pitchFamily="34" charset="0"/>
                        </a:rPr>
                        <a:t>Puno</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xmlns="" val="10020"/>
                  </a:ext>
                </a:extLst>
              </a:tr>
              <a:tr h="180000">
                <a:tc>
                  <a:txBody>
                    <a:bodyPr/>
                    <a:lstStyle/>
                    <a:p>
                      <a:pPr algn="ctr" fontAlgn="b"/>
                      <a:r>
                        <a:rPr lang="es-PE" sz="1200" b="0" i="0" u="none" strike="noStrike" dirty="0">
                          <a:solidFill>
                            <a:srgbClr val="000000"/>
                          </a:solidFill>
                          <a:effectLst/>
                          <a:latin typeface="Calibri" panose="020F0502020204030204" pitchFamily="34" charset="0"/>
                        </a:rPr>
                        <a:t>San Martin</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32</a:t>
                      </a:r>
                    </a:p>
                  </a:txBody>
                  <a:tcPr marL="9525" marR="9525" marT="9525" marB="0" anchor="b"/>
                </a:tc>
                <a:extLst>
                  <a:ext uri="{0D108BD9-81ED-4DB2-BD59-A6C34878D82A}">
                    <a16:rowId xmlns:a16="http://schemas.microsoft.com/office/drawing/2014/main" xmlns="" val="10021"/>
                  </a:ext>
                </a:extLst>
              </a:tr>
              <a:tr h="180000">
                <a:tc>
                  <a:txBody>
                    <a:bodyPr/>
                    <a:lstStyle/>
                    <a:p>
                      <a:pPr algn="ctr" fontAlgn="b"/>
                      <a:r>
                        <a:rPr lang="es-PE" sz="1200" b="0" i="0" u="none" strike="noStrike" dirty="0">
                          <a:solidFill>
                            <a:srgbClr val="000000"/>
                          </a:solidFill>
                          <a:effectLst/>
                          <a:latin typeface="Calibri" panose="020F0502020204030204" pitchFamily="34" charset="0"/>
                        </a:rPr>
                        <a:t>Tacna</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xmlns="" val="10022"/>
                  </a:ext>
                </a:extLst>
              </a:tr>
              <a:tr h="180000">
                <a:tc>
                  <a:txBody>
                    <a:bodyPr/>
                    <a:lstStyle/>
                    <a:p>
                      <a:pPr algn="ctr" fontAlgn="b"/>
                      <a:r>
                        <a:rPr lang="es-PE" sz="1200" b="0" i="0" u="none" strike="noStrike" dirty="0">
                          <a:solidFill>
                            <a:srgbClr val="000000"/>
                          </a:solidFill>
                          <a:effectLst/>
                          <a:latin typeface="Calibri" panose="020F0502020204030204" pitchFamily="34" charset="0"/>
                        </a:rPr>
                        <a:t>Tumbes</a:t>
                      </a:r>
                    </a:p>
                  </a:txBody>
                  <a:tcPr marL="9223" marR="9223" marT="9223" marB="0" anchor="b"/>
                </a:tc>
                <a:tc>
                  <a:txBody>
                    <a:bodyPr/>
                    <a:lstStyle/>
                    <a:p>
                      <a:pPr algn="ctr" fontAlgn="b"/>
                      <a:r>
                        <a:rPr lang="es-PE"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xmlns="" val="10023"/>
                  </a:ext>
                </a:extLst>
              </a:tr>
              <a:tr h="180000">
                <a:tc>
                  <a:txBody>
                    <a:bodyPr/>
                    <a:lstStyle/>
                    <a:p>
                      <a:pPr algn="ctr" fontAlgn="b"/>
                      <a:r>
                        <a:rPr lang="es-PE" sz="1200" b="0" i="0" u="none" strike="noStrike" dirty="0">
                          <a:solidFill>
                            <a:srgbClr val="000000"/>
                          </a:solidFill>
                          <a:effectLst/>
                          <a:latin typeface="Calibri" panose="020F0502020204030204" pitchFamily="34" charset="0"/>
                        </a:rPr>
                        <a:t>Ucayali</a:t>
                      </a:r>
                    </a:p>
                  </a:txBody>
                  <a:tcPr marL="9223" marR="9223" marT="9223" marB="0" anchor="b"/>
                </a:tc>
                <a:tc>
                  <a:txBody>
                    <a:bodyPr/>
                    <a:lstStyle/>
                    <a:p>
                      <a:pPr algn="ctr" fontAlgn="b"/>
                      <a:r>
                        <a:rPr lang="es-PE" sz="1100" b="0" i="0" u="none" strike="noStrike" dirty="0">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xmlns="" val="10024"/>
                  </a:ext>
                </a:extLst>
              </a:tr>
              <a:tr h="180000">
                <a:tc>
                  <a:txBody>
                    <a:bodyPr/>
                    <a:lstStyle/>
                    <a:p>
                      <a:pPr algn="ctr">
                        <a:lnSpc>
                          <a:spcPct val="100000"/>
                        </a:lnSpc>
                      </a:pPr>
                      <a:r>
                        <a:rPr lang="es-PE" sz="1200" b="1" spc="-5" dirty="0">
                          <a:effectLst/>
                          <a:latin typeface="Calibri" panose="020F0502020204030204" pitchFamily="34" charset="0"/>
                        </a:rPr>
                        <a:t>TOTAL</a:t>
                      </a:r>
                      <a:endParaRPr lang="es-ES" sz="1200" b="1"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a:lnSpc>
                          <a:spcPct val="100000"/>
                        </a:lnSpc>
                      </a:pPr>
                      <a:r>
                        <a:rPr lang="es-PE" sz="1200" b="1" spc="-5" dirty="0">
                          <a:effectLst/>
                          <a:latin typeface="Calibri" panose="020F0502020204030204" pitchFamily="34" charset="0"/>
                        </a:rPr>
                        <a:t>617</a:t>
                      </a:r>
                      <a:endParaRPr lang="es-ES" sz="1200" b="1"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val="298684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01850639"/>
              </p:ext>
            </p:extLst>
          </p:nvPr>
        </p:nvGraphicFramePr>
        <p:xfrm>
          <a:off x="446360" y="1785234"/>
          <a:ext cx="9799092" cy="5323158"/>
        </p:xfrm>
        <a:graphic>
          <a:graphicData uri="http://schemas.openxmlformats.org/drawingml/2006/table">
            <a:tbl>
              <a:tblPr firstRow="1" bandCol="1">
                <a:tableStyleId>{5940675A-B579-460E-94D1-54222C63F5DA}</a:tableStyleId>
              </a:tblPr>
              <a:tblGrid>
                <a:gridCol w="1400620">
                  <a:extLst>
                    <a:ext uri="{9D8B030D-6E8A-4147-A177-3AD203B41FA5}">
                      <a16:colId xmlns:a16="http://schemas.microsoft.com/office/drawing/2014/main" xmlns="" val="20000"/>
                    </a:ext>
                  </a:extLst>
                </a:gridCol>
                <a:gridCol w="3758084">
                  <a:extLst>
                    <a:ext uri="{9D8B030D-6E8A-4147-A177-3AD203B41FA5}">
                      <a16:colId xmlns:a16="http://schemas.microsoft.com/office/drawing/2014/main" xmlns="" val="20001"/>
                    </a:ext>
                  </a:extLst>
                </a:gridCol>
                <a:gridCol w="4640388">
                  <a:extLst>
                    <a:ext uri="{9D8B030D-6E8A-4147-A177-3AD203B41FA5}">
                      <a16:colId xmlns:a16="http://schemas.microsoft.com/office/drawing/2014/main" xmlns="" val="20002"/>
                    </a:ext>
                  </a:extLst>
                </a:gridCol>
              </a:tblGrid>
              <a:tr h="391158">
                <a:tc>
                  <a:txBody>
                    <a:bodyPr/>
                    <a:lstStyle/>
                    <a:p>
                      <a:pPr algn="ctr" fontAlgn="ctr"/>
                      <a:r>
                        <a:rPr lang="es-PE" sz="1500" b="1" u="none" strike="noStrike" dirty="0">
                          <a:solidFill>
                            <a:schemeClr val="bg1"/>
                          </a:solidFill>
                          <a:effectLst/>
                        </a:rPr>
                        <a:t>EJE</a:t>
                      </a:r>
                      <a:endParaRPr lang="es-PE" sz="1500" b="1" i="0" u="none" strike="noStrike" dirty="0">
                        <a:solidFill>
                          <a:schemeClr val="bg1"/>
                        </a:solidFill>
                        <a:effectLst/>
                        <a:latin typeface="+mn-lt"/>
                        <a:cs typeface="Arial" panose="020B0604020202020204" pitchFamily="34" charset="0"/>
                      </a:endParaRPr>
                    </a:p>
                  </a:txBody>
                  <a:tcPr marL="72000" marR="72000" marT="36000" marB="36000" anchor="ctr">
                    <a:solidFill>
                      <a:schemeClr val="accent5"/>
                    </a:solidFill>
                  </a:tcPr>
                </a:tc>
                <a:tc>
                  <a:txBody>
                    <a:bodyPr/>
                    <a:lstStyle/>
                    <a:p>
                      <a:pPr algn="ctr" fontAlgn="ctr"/>
                      <a:r>
                        <a:rPr lang="es-PE" sz="1500" b="1" u="none" strike="noStrike" dirty="0">
                          <a:solidFill>
                            <a:schemeClr val="bg1"/>
                          </a:solidFill>
                          <a:effectLst/>
                        </a:rPr>
                        <a:t>PRODUCTO</a:t>
                      </a:r>
                      <a:endParaRPr lang="es-PE" sz="1500" b="1" i="0" u="none" strike="noStrike" dirty="0">
                        <a:solidFill>
                          <a:schemeClr val="bg1"/>
                        </a:solidFill>
                        <a:effectLst/>
                        <a:latin typeface="+mn-lt"/>
                        <a:cs typeface="Arial" panose="020B0604020202020204" pitchFamily="34" charset="0"/>
                      </a:endParaRPr>
                    </a:p>
                  </a:txBody>
                  <a:tcPr marL="72000" marR="72000" marT="36000" marB="36000" anchor="ctr">
                    <a:solidFill>
                      <a:schemeClr val="accent5"/>
                    </a:solidFill>
                  </a:tcPr>
                </a:tc>
                <a:tc>
                  <a:txBody>
                    <a:bodyPr/>
                    <a:lstStyle/>
                    <a:p>
                      <a:pPr algn="ctr" fontAlgn="ctr"/>
                      <a:r>
                        <a:rPr lang="es-MX" sz="1500" b="1" u="none" strike="noStrike" kern="1200" dirty="0">
                          <a:solidFill>
                            <a:schemeClr val="bg1"/>
                          </a:solidFill>
                          <a:effectLst/>
                        </a:rPr>
                        <a:t>INDICADOR</a:t>
                      </a:r>
                      <a:endParaRPr lang="es-PE" sz="1500" b="1" u="none" strike="noStrike" kern="1200" dirty="0">
                        <a:solidFill>
                          <a:schemeClr val="bg1"/>
                        </a:solidFill>
                        <a:effectLst/>
                        <a:latin typeface="+mn-lt"/>
                        <a:ea typeface="+mn-ea"/>
                        <a:cs typeface="Arial" panose="020B0604020202020204" pitchFamily="34" charset="0"/>
                      </a:endParaRPr>
                    </a:p>
                  </a:txBody>
                  <a:tcPr marL="72000" marR="72000" marT="36000" marB="36000" anchor="ctr">
                    <a:solidFill>
                      <a:schemeClr val="accent5"/>
                    </a:solidFill>
                  </a:tcPr>
                </a:tc>
                <a:extLst>
                  <a:ext uri="{0D108BD9-81ED-4DB2-BD59-A6C34878D82A}">
                    <a16:rowId xmlns:a16="http://schemas.microsoft.com/office/drawing/2014/main" xmlns="" val="10000"/>
                  </a:ext>
                </a:extLst>
              </a:tr>
              <a:tr h="322986">
                <a:tc rowSpan="3">
                  <a:txBody>
                    <a:bodyPr/>
                    <a:lstStyle/>
                    <a:p>
                      <a:pPr algn="ctr" fontAlgn="ctr"/>
                      <a:r>
                        <a:rPr lang="es-PE" sz="1500" b="1" u="none" strike="noStrike" dirty="0">
                          <a:effectLst/>
                        </a:rPr>
                        <a:t>DESARROLLO INFANTIL TEMPRANO</a:t>
                      </a:r>
                      <a:endParaRPr lang="es-PE" sz="1500" b="1" i="0" u="none" strike="noStrike" dirty="0">
                        <a:solidFill>
                          <a:srgbClr val="000000"/>
                        </a:solidFill>
                        <a:effectLst/>
                        <a:latin typeface="+mn-lt"/>
                        <a:cs typeface="Arial" panose="020B0604020202020204" pitchFamily="34" charset="0"/>
                      </a:endParaRPr>
                    </a:p>
                  </a:txBody>
                  <a:tcPr marL="72000" marR="72000" marT="36000" marB="36000" anchor="ctr">
                    <a:solidFill>
                      <a:schemeClr val="bg1"/>
                    </a:solidFill>
                  </a:tcPr>
                </a:tc>
                <a:tc>
                  <a:txBody>
                    <a:bodyPr/>
                    <a:lstStyle/>
                    <a:p>
                      <a:pPr algn="just" fontAlgn="ctr"/>
                      <a:r>
                        <a:rPr lang="es-PE" sz="1500" u="none" strike="noStrike" dirty="0">
                          <a:effectLst/>
                        </a:rPr>
                        <a:t>1. Niñas y niños menores de 12 meses de edad con trámite oportuno a la identidad.</a:t>
                      </a:r>
                      <a:endParaRPr lang="es-PE" sz="1500" b="0" i="0" u="none" strike="noStrike" dirty="0">
                        <a:solidFill>
                          <a:srgbClr val="000000"/>
                        </a:solidFill>
                        <a:effectLst/>
                        <a:latin typeface="+mn-lt"/>
                        <a:cs typeface="Arial" panose="020B0604020202020204" pitchFamily="34" charset="0"/>
                      </a:endParaRPr>
                    </a:p>
                  </a:txBody>
                  <a:tcPr marL="72000" marR="72000" marT="36000" marB="36000" anchor="ctr">
                    <a:solidFill>
                      <a:schemeClr val="bg1"/>
                    </a:solidFill>
                  </a:tcPr>
                </a:tc>
                <a:tc>
                  <a:txBody>
                    <a:bodyPr/>
                    <a:lstStyle/>
                    <a:p>
                      <a:pPr algn="just" fontAlgn="ctr"/>
                      <a:r>
                        <a:rPr lang="es-PE" sz="1500" u="none" strike="noStrike" kern="1200" dirty="0">
                          <a:effectLst/>
                        </a:rPr>
                        <a:t>Porcentaje de niñas y niños menores de 12 meses de edad con trámite del Documento Nacional de Identidad (DNI) iniciado hasta los 30 días después de su nacimiento.</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solidFill>
                      <a:schemeClr val="bg1"/>
                    </a:solidFill>
                  </a:tcPr>
                </a:tc>
                <a:extLst>
                  <a:ext uri="{0D108BD9-81ED-4DB2-BD59-A6C34878D82A}">
                    <a16:rowId xmlns:a16="http://schemas.microsoft.com/office/drawing/2014/main" xmlns="" val="10001"/>
                  </a:ext>
                </a:extLst>
              </a:tr>
              <a:tr h="0">
                <a:tc vMerge="1">
                  <a:txBody>
                    <a:bodyPr/>
                    <a:lstStyle/>
                    <a:p>
                      <a:endParaRPr lang="es-PE"/>
                    </a:p>
                  </a:txBody>
                  <a:tcPr/>
                </a:tc>
                <a:tc>
                  <a:txBody>
                    <a:bodyPr/>
                    <a:lstStyle/>
                    <a:p>
                      <a:pPr algn="just" fontAlgn="ctr"/>
                      <a:r>
                        <a:rPr lang="es-PE" sz="1500" u="none" strike="noStrike" dirty="0">
                          <a:solidFill>
                            <a:srgbClr val="0070C0"/>
                          </a:solidFill>
                          <a:effectLst/>
                        </a:rPr>
                        <a:t>2. Familias participan en sesiones demostrativas de preparación de alimentos para la prevención y reducción de la anemia y la desnutrición crónica infantil, promovidas por la municipalidad.</a:t>
                      </a:r>
                      <a:endParaRPr lang="es-PE" sz="1500" b="0" i="0" u="none" strike="noStrike" dirty="0">
                        <a:solidFill>
                          <a:srgbClr val="0070C0"/>
                        </a:solidFill>
                        <a:effectLst/>
                        <a:latin typeface="+mn-lt"/>
                        <a:cs typeface="Arial" panose="020B0604020202020204" pitchFamily="34" charset="0"/>
                      </a:endParaRPr>
                    </a:p>
                  </a:txBody>
                  <a:tcPr marL="72000" marR="72000" marT="36000" marB="36000" anchor="ctr">
                    <a:solidFill>
                      <a:schemeClr val="bg1"/>
                    </a:solidFill>
                  </a:tcPr>
                </a:tc>
                <a:tc>
                  <a:txBody>
                    <a:bodyPr/>
                    <a:lstStyle/>
                    <a:p>
                      <a:pPr algn="just" fontAlgn="ctr"/>
                      <a:r>
                        <a:rPr lang="es-PE" sz="1500" u="none" strike="noStrike" kern="1200" dirty="0">
                          <a:solidFill>
                            <a:srgbClr val="0070C0"/>
                          </a:solidFill>
                          <a:effectLst/>
                        </a:rPr>
                        <a:t>Número de familias con niñas y niños menores de 36 meses de edad y gestantes que participan en sesiones demostrativas de preparación de alimentos para la prevención y reducción de la anemia y la desnutrición crónica infantil, promovidas por la municipalidad.</a:t>
                      </a:r>
                      <a:endParaRPr lang="es-PE" sz="1500" b="0" u="none" strike="noStrike" kern="1200" dirty="0">
                        <a:solidFill>
                          <a:srgbClr val="0070C0"/>
                        </a:solidFill>
                        <a:effectLst/>
                        <a:latin typeface="+mn-lt"/>
                        <a:ea typeface="+mn-ea"/>
                        <a:cs typeface="Arial" panose="020B0604020202020204" pitchFamily="34" charset="0"/>
                      </a:endParaRPr>
                    </a:p>
                  </a:txBody>
                  <a:tcPr marL="72000" marR="72000" marT="36000" marB="36000" anchor="ctr">
                    <a:solidFill>
                      <a:schemeClr val="bg1"/>
                    </a:solidFill>
                  </a:tcPr>
                </a:tc>
                <a:extLst>
                  <a:ext uri="{0D108BD9-81ED-4DB2-BD59-A6C34878D82A}">
                    <a16:rowId xmlns:a16="http://schemas.microsoft.com/office/drawing/2014/main" xmlns="" val="10002"/>
                  </a:ext>
                </a:extLst>
              </a:tr>
              <a:tr h="0">
                <a:tc vMerge="1">
                  <a:txBody>
                    <a:bodyPr/>
                    <a:lstStyle/>
                    <a:p>
                      <a:endParaRPr lang="es-PE"/>
                    </a:p>
                  </a:txBody>
                  <a:tcPr/>
                </a:tc>
                <a:tc>
                  <a:txBody>
                    <a:bodyPr/>
                    <a:lstStyle/>
                    <a:p>
                      <a:pPr algn="just" fontAlgn="ctr"/>
                      <a:r>
                        <a:rPr lang="es-PE" sz="1500" u="none" strike="noStrike" dirty="0">
                          <a:solidFill>
                            <a:srgbClr val="0070C0"/>
                          </a:solidFill>
                          <a:effectLst/>
                        </a:rPr>
                        <a:t>3. Niñas y niños menores de 36 meses de edad registradas/os en el padrón nominal del distrito con información completa y actualizada.</a:t>
                      </a:r>
                      <a:endParaRPr lang="es-PE" sz="1500" b="0" i="0" u="none" strike="noStrike" dirty="0">
                        <a:solidFill>
                          <a:srgbClr val="0070C0"/>
                        </a:solidFill>
                        <a:effectLst/>
                        <a:latin typeface="+mn-lt"/>
                        <a:cs typeface="Arial" panose="020B0604020202020204" pitchFamily="34" charset="0"/>
                      </a:endParaRPr>
                    </a:p>
                  </a:txBody>
                  <a:tcPr marL="72000" marR="72000" marT="36000" marB="36000" anchor="ctr">
                    <a:solidFill>
                      <a:schemeClr val="bg1"/>
                    </a:solidFill>
                  </a:tcPr>
                </a:tc>
                <a:tc>
                  <a:txBody>
                    <a:bodyPr/>
                    <a:lstStyle/>
                    <a:p>
                      <a:pPr algn="just" fontAlgn="ctr"/>
                      <a:r>
                        <a:rPr lang="es-PE" sz="1500" u="none" strike="noStrike" kern="1200" dirty="0">
                          <a:solidFill>
                            <a:srgbClr val="0070C0"/>
                          </a:solidFill>
                          <a:effectLst/>
                        </a:rPr>
                        <a:t>Porcentaje de niñas y niños menores de 36 meses de edad registradas/os en el padrón nominal del distrito con información completa y actualizada sobre centro poblado, tipo de seguro y acceso a programas sociales.</a:t>
                      </a:r>
                      <a:endParaRPr lang="es-PE" sz="1500" b="0" u="none" strike="noStrike" kern="1200" dirty="0">
                        <a:solidFill>
                          <a:srgbClr val="0070C0"/>
                        </a:solidFill>
                        <a:effectLst/>
                        <a:latin typeface="+mn-lt"/>
                        <a:ea typeface="+mn-ea"/>
                        <a:cs typeface="Arial" panose="020B0604020202020204" pitchFamily="34" charset="0"/>
                      </a:endParaRPr>
                    </a:p>
                  </a:txBody>
                  <a:tcPr marL="72000" marR="72000" marT="36000" marB="36000" anchor="ctr">
                    <a:solidFill>
                      <a:schemeClr val="bg1"/>
                    </a:solidFill>
                  </a:tcPr>
                </a:tc>
                <a:extLst>
                  <a:ext uri="{0D108BD9-81ED-4DB2-BD59-A6C34878D82A}">
                    <a16:rowId xmlns:a16="http://schemas.microsoft.com/office/drawing/2014/main" xmlns="" val="10003"/>
                  </a:ext>
                </a:extLst>
              </a:tr>
              <a:tr h="0">
                <a:tc rowSpan="2">
                  <a:txBody>
                    <a:bodyPr/>
                    <a:lstStyle/>
                    <a:p>
                      <a:pPr marL="0" marR="0" indent="0" algn="ctr" defTabSz="1007829" rtl="0" eaLnBrk="1" fontAlgn="ctr" latinLnBrk="0" hangingPunct="1">
                        <a:lnSpc>
                          <a:spcPct val="100000"/>
                        </a:lnSpc>
                        <a:spcBef>
                          <a:spcPts val="0"/>
                        </a:spcBef>
                        <a:spcAft>
                          <a:spcPts val="0"/>
                        </a:spcAft>
                        <a:buClrTx/>
                        <a:buSzTx/>
                        <a:buFontTx/>
                        <a:buNone/>
                        <a:tabLst/>
                        <a:defRPr/>
                      </a:pPr>
                      <a:r>
                        <a:rPr lang="es-PE" sz="1500" b="1" u="none" strike="noStrike" dirty="0">
                          <a:effectLst/>
                        </a:rPr>
                        <a:t>DESARROLLO INTEGRAL DE LA NIÑEZ Y ADOLESCENCIA</a:t>
                      </a:r>
                      <a:endParaRPr lang="es-PE" sz="1500" b="1" i="0" u="none" strike="noStrike" dirty="0">
                        <a:solidFill>
                          <a:srgbClr val="000000"/>
                        </a:solidFill>
                        <a:effectLst/>
                        <a:latin typeface="+mn-lt"/>
                      </a:endParaRPr>
                    </a:p>
                  </a:txBody>
                  <a:tcPr marL="72000" marR="72000" marT="36000" marB="36000" anchor="ctr">
                    <a:solidFill>
                      <a:schemeClr val="bg1"/>
                    </a:solidFill>
                  </a:tcPr>
                </a:tc>
                <a:tc>
                  <a:txBody>
                    <a:bodyPr/>
                    <a:lstStyle/>
                    <a:p>
                      <a:pPr marL="0" algn="just" defTabSz="1007829" rtl="0" eaLnBrk="1" fontAlgn="ctr" latinLnBrk="0" hangingPunct="1"/>
                      <a:r>
                        <a:rPr lang="es-PE" sz="1500" u="none" strike="noStrike" kern="1200" dirty="0">
                          <a:solidFill>
                            <a:srgbClr val="0070C0"/>
                          </a:solidFill>
                          <a:effectLst/>
                        </a:rPr>
                        <a:t>4. Adolescentes reciben orientación/consejería en salud sexual y reproductiva, promovido por la municipalidad.</a:t>
                      </a:r>
                      <a:endParaRPr lang="es-PE" sz="1500" b="0" u="none" strike="noStrike" kern="1200" dirty="0">
                        <a:solidFill>
                          <a:srgbClr val="0070C0"/>
                        </a:solidFill>
                        <a:effectLst/>
                        <a:latin typeface="+mn-lt"/>
                        <a:ea typeface="+mn-ea"/>
                        <a:cs typeface="Arial" panose="020B0604020202020204" pitchFamily="34" charset="0"/>
                      </a:endParaRPr>
                    </a:p>
                  </a:txBody>
                  <a:tcPr marL="72000" marR="72000" marT="36000" marB="36000" anchor="ctr">
                    <a:solidFill>
                      <a:schemeClr val="bg1"/>
                    </a:solidFill>
                  </a:tcPr>
                </a:tc>
                <a:tc>
                  <a:txBody>
                    <a:bodyPr/>
                    <a:lstStyle/>
                    <a:p>
                      <a:pPr marL="0" algn="just" defTabSz="1007829" rtl="0" eaLnBrk="1" fontAlgn="ctr" latinLnBrk="0" hangingPunct="1"/>
                      <a:r>
                        <a:rPr lang="es-PE" sz="1500" u="none" strike="noStrike" kern="1200" dirty="0">
                          <a:solidFill>
                            <a:srgbClr val="0070C0"/>
                          </a:solidFill>
                          <a:effectLst/>
                        </a:rPr>
                        <a:t>Número de adolescentes que reciben orientación/consejería en salud sexual y reproductiva, promovido por la municipalidad.</a:t>
                      </a:r>
                      <a:endParaRPr lang="es-PE" sz="1500" b="0" u="none" strike="noStrike" kern="1200" dirty="0">
                        <a:solidFill>
                          <a:srgbClr val="0070C0"/>
                        </a:solidFill>
                        <a:effectLst/>
                        <a:latin typeface="+mn-lt"/>
                        <a:ea typeface="+mn-ea"/>
                        <a:cs typeface="Arial" panose="020B0604020202020204" pitchFamily="34" charset="0"/>
                      </a:endParaRPr>
                    </a:p>
                  </a:txBody>
                  <a:tcPr marL="72000" marR="72000" marT="36000" marB="36000" anchor="ctr">
                    <a:solidFill>
                      <a:schemeClr val="bg1"/>
                    </a:solidFill>
                  </a:tcPr>
                </a:tc>
                <a:extLst>
                  <a:ext uri="{0D108BD9-81ED-4DB2-BD59-A6C34878D82A}">
                    <a16:rowId xmlns:a16="http://schemas.microsoft.com/office/drawing/2014/main" xmlns="" val="10004"/>
                  </a:ext>
                </a:extLst>
              </a:tr>
              <a:tr h="0">
                <a:tc vMerge="1">
                  <a:txBody>
                    <a:bodyPr/>
                    <a:lstStyle/>
                    <a:p>
                      <a:pPr algn="ctr" fontAlgn="ctr"/>
                      <a:endParaRPr lang="es-PE" sz="1500" b="1" i="0" u="none" strike="noStrike" dirty="0">
                        <a:solidFill>
                          <a:srgbClr val="000000"/>
                        </a:solidFill>
                        <a:effectLst/>
                        <a:latin typeface="+mn-lt"/>
                        <a:cs typeface="Arial" panose="020B0604020202020204" pitchFamily="34" charset="0"/>
                      </a:endParaRPr>
                    </a:p>
                  </a:txBody>
                  <a:tcPr marL="72000" marR="72000" marT="36000" marB="36000" anchor="ctr"/>
                </a:tc>
                <a:tc>
                  <a:txBody>
                    <a:bodyPr/>
                    <a:lstStyle/>
                    <a:p>
                      <a:pPr marL="0" algn="just" defTabSz="1007829" rtl="0" eaLnBrk="1" fontAlgn="ctr" latinLnBrk="0" hangingPunct="1"/>
                      <a:r>
                        <a:rPr lang="es-MX" sz="1500" u="none" strike="noStrike" kern="1200" dirty="0">
                          <a:effectLst/>
                        </a:rPr>
                        <a:t>5. Municipalidad invierte en el equipamiento para el servicio alimentario de las instituciones educativas de su jurisdicción.</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solidFill>
                      <a:schemeClr val="bg1"/>
                    </a:solidFill>
                  </a:tcPr>
                </a:tc>
                <a:tc>
                  <a:txBody>
                    <a:bodyPr/>
                    <a:lstStyle/>
                    <a:p>
                      <a:pPr marL="0" algn="just" defTabSz="1007829" rtl="0" eaLnBrk="1" fontAlgn="ctr" latinLnBrk="0" hangingPunct="1"/>
                      <a:r>
                        <a:rPr lang="es-PE" sz="1500" u="none" strike="noStrike" kern="1200" dirty="0">
                          <a:effectLst/>
                        </a:rPr>
                        <a:t>Porcentaje de ejecución presupuestal de la municipalidad dirigido al equipamiento del servicio alimentario de instituciones educativas del ámbito del PNAE Qali Warma, respecto al presupuesto inicial de apertura de los programas presupuestales.</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solidFill>
                      <a:schemeClr val="bg1"/>
                    </a:solidFill>
                  </a:tcPr>
                </a:tc>
                <a:extLst>
                  <a:ext uri="{0D108BD9-81ED-4DB2-BD59-A6C34878D82A}">
                    <a16:rowId xmlns:a16="http://schemas.microsoft.com/office/drawing/2014/main" xmlns="" val="10005"/>
                  </a:ext>
                </a:extLst>
              </a:tr>
            </a:tbl>
          </a:graphicData>
        </a:graphic>
      </p:graphicFrame>
      <p:sp>
        <p:nvSpPr>
          <p:cNvPr id="5" name="Shape 205"/>
          <p:cNvSpPr txBox="1">
            <a:spLocks noGrp="1"/>
          </p:cNvSpPr>
          <p:nvPr>
            <p:ph type="title"/>
          </p:nvPr>
        </p:nvSpPr>
        <p:spPr>
          <a:xfrm>
            <a:off x="735063" y="923370"/>
            <a:ext cx="9221689" cy="940307"/>
          </a:xfrm>
          <a:prstGeom prst="rect">
            <a:avLst/>
          </a:prstGeom>
          <a:noFill/>
          <a:ln>
            <a:noFill/>
          </a:ln>
        </p:spPr>
        <p:txBody>
          <a:bodyPr wrap="square" lIns="91425" tIns="45700" rIns="91425" bIns="45700" anchor="ctr" anchorCtr="0">
            <a:noAutofit/>
          </a:bodyPr>
          <a:lstStyle/>
          <a:p>
            <a:pPr lvl="0" indent="-254000" algn="ctr">
              <a:spcBef>
                <a:spcPts val="0"/>
              </a:spcBef>
              <a:buClr>
                <a:srgbClr val="CD005D"/>
              </a:buClr>
              <a:buSzPts val="4000"/>
            </a:pPr>
            <a:r>
              <a:rPr lang="es-ES" sz="4000" cap="small" dirty="0">
                <a:solidFill>
                  <a:srgbClr val="CD005D"/>
                </a:solidFill>
                <a:latin typeface="Candara"/>
                <a:ea typeface="Candara"/>
                <a:cs typeface="Candara"/>
                <a:sym typeface="Candara"/>
              </a:rPr>
              <a:t>Ejes, productos e indicadores</a:t>
            </a:r>
          </a:p>
        </p:txBody>
      </p:sp>
    </p:spTree>
    <p:extLst>
      <p:ext uri="{BB962C8B-B14F-4D97-AF65-F5344CB8AC3E}">
        <p14:creationId xmlns:p14="http://schemas.microsoft.com/office/powerpoint/2010/main" val="942003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031898555"/>
              </p:ext>
            </p:extLst>
          </p:nvPr>
        </p:nvGraphicFramePr>
        <p:xfrm>
          <a:off x="438228" y="1873725"/>
          <a:ext cx="9799092" cy="4667752"/>
        </p:xfrm>
        <a:graphic>
          <a:graphicData uri="http://schemas.openxmlformats.org/drawingml/2006/table">
            <a:tbl>
              <a:tblPr firstRow="1" bandCol="1">
                <a:tableStyleId>{5940675A-B579-460E-94D1-54222C63F5DA}</a:tableStyleId>
              </a:tblPr>
              <a:tblGrid>
                <a:gridCol w="1400620">
                  <a:extLst>
                    <a:ext uri="{9D8B030D-6E8A-4147-A177-3AD203B41FA5}">
                      <a16:colId xmlns:a16="http://schemas.microsoft.com/office/drawing/2014/main" xmlns="" val="20000"/>
                    </a:ext>
                  </a:extLst>
                </a:gridCol>
                <a:gridCol w="3758084">
                  <a:extLst>
                    <a:ext uri="{9D8B030D-6E8A-4147-A177-3AD203B41FA5}">
                      <a16:colId xmlns:a16="http://schemas.microsoft.com/office/drawing/2014/main" xmlns="" val="20001"/>
                    </a:ext>
                  </a:extLst>
                </a:gridCol>
                <a:gridCol w="4640388">
                  <a:extLst>
                    <a:ext uri="{9D8B030D-6E8A-4147-A177-3AD203B41FA5}">
                      <a16:colId xmlns:a16="http://schemas.microsoft.com/office/drawing/2014/main" xmlns="" val="20002"/>
                    </a:ext>
                  </a:extLst>
                </a:gridCol>
              </a:tblGrid>
              <a:tr h="391158">
                <a:tc>
                  <a:txBody>
                    <a:bodyPr/>
                    <a:lstStyle/>
                    <a:p>
                      <a:pPr algn="ctr" fontAlgn="ctr"/>
                      <a:r>
                        <a:rPr lang="es-PE" sz="1500" b="1" u="none" strike="noStrike" dirty="0">
                          <a:solidFill>
                            <a:schemeClr val="bg1"/>
                          </a:solidFill>
                          <a:effectLst/>
                        </a:rPr>
                        <a:t>EJE</a:t>
                      </a:r>
                      <a:endParaRPr lang="es-PE" sz="1500" b="1" i="0" u="none" strike="noStrike" dirty="0">
                        <a:solidFill>
                          <a:schemeClr val="bg1"/>
                        </a:solidFill>
                        <a:effectLst/>
                        <a:latin typeface="+mn-lt"/>
                        <a:cs typeface="Arial" panose="020B0604020202020204" pitchFamily="34" charset="0"/>
                      </a:endParaRPr>
                    </a:p>
                  </a:txBody>
                  <a:tcPr marL="72000" marR="72000" marT="36000" marB="36000" anchor="ctr">
                    <a:solidFill>
                      <a:schemeClr val="accent5"/>
                    </a:solidFill>
                  </a:tcPr>
                </a:tc>
                <a:tc>
                  <a:txBody>
                    <a:bodyPr/>
                    <a:lstStyle/>
                    <a:p>
                      <a:pPr algn="ctr" fontAlgn="ctr"/>
                      <a:r>
                        <a:rPr lang="es-PE" sz="1500" b="1" u="none" strike="noStrike" dirty="0">
                          <a:solidFill>
                            <a:schemeClr val="bg1"/>
                          </a:solidFill>
                          <a:effectLst/>
                        </a:rPr>
                        <a:t>PRODUCTO</a:t>
                      </a:r>
                      <a:endParaRPr lang="es-PE" sz="1500" b="1" i="0" u="none" strike="noStrike" dirty="0">
                        <a:solidFill>
                          <a:schemeClr val="bg1"/>
                        </a:solidFill>
                        <a:effectLst/>
                        <a:latin typeface="+mn-lt"/>
                        <a:cs typeface="Arial" panose="020B0604020202020204" pitchFamily="34" charset="0"/>
                      </a:endParaRPr>
                    </a:p>
                  </a:txBody>
                  <a:tcPr marL="72000" marR="72000" marT="36000" marB="36000" anchor="ctr">
                    <a:solidFill>
                      <a:schemeClr val="accent5"/>
                    </a:solidFill>
                  </a:tcPr>
                </a:tc>
                <a:tc>
                  <a:txBody>
                    <a:bodyPr/>
                    <a:lstStyle/>
                    <a:p>
                      <a:pPr algn="ctr" fontAlgn="ctr"/>
                      <a:r>
                        <a:rPr lang="es-MX" sz="1500" b="1" u="none" strike="noStrike" kern="1200" dirty="0">
                          <a:solidFill>
                            <a:schemeClr val="bg1"/>
                          </a:solidFill>
                          <a:effectLst/>
                        </a:rPr>
                        <a:t>INDICADOR</a:t>
                      </a:r>
                      <a:endParaRPr lang="es-PE" sz="1500" b="1" u="none" strike="noStrike" kern="1200" dirty="0">
                        <a:solidFill>
                          <a:schemeClr val="bg1"/>
                        </a:solidFill>
                        <a:effectLst/>
                        <a:latin typeface="+mn-lt"/>
                        <a:ea typeface="+mn-ea"/>
                        <a:cs typeface="Arial" panose="020B0604020202020204" pitchFamily="34" charset="0"/>
                      </a:endParaRPr>
                    </a:p>
                  </a:txBody>
                  <a:tcPr marL="72000" marR="72000" marT="36000" marB="36000" anchor="ctr">
                    <a:solidFill>
                      <a:schemeClr val="accent5"/>
                    </a:solidFill>
                  </a:tcPr>
                </a:tc>
                <a:extLst>
                  <a:ext uri="{0D108BD9-81ED-4DB2-BD59-A6C34878D82A}">
                    <a16:rowId xmlns:a16="http://schemas.microsoft.com/office/drawing/2014/main" xmlns="" val="10000"/>
                  </a:ext>
                </a:extLst>
              </a:tr>
              <a:tr h="749622">
                <a:tc>
                  <a:txBody>
                    <a:bodyPr/>
                    <a:lstStyle/>
                    <a:p>
                      <a:pPr marL="0" algn="ctr" defTabSz="1007829" rtl="0" eaLnBrk="1" fontAlgn="ctr" latinLnBrk="0" hangingPunct="1"/>
                      <a:r>
                        <a:rPr lang="es-PE" sz="1500" b="1" u="none" strike="noStrike" kern="1200" dirty="0">
                          <a:effectLst/>
                        </a:rPr>
                        <a:t>INCLUSIÓN ECONÓMICA</a:t>
                      </a:r>
                      <a:endParaRPr lang="es-PE" sz="1500" b="1"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a:txBody>
                    <a:bodyPr/>
                    <a:lstStyle/>
                    <a:p>
                      <a:pPr marL="0" algn="just" defTabSz="1007829" rtl="0" eaLnBrk="1" fontAlgn="ctr" latinLnBrk="0" hangingPunct="1"/>
                      <a:r>
                        <a:rPr lang="es-PE" sz="1500" u="none" strike="noStrike" kern="1200" dirty="0">
                          <a:effectLst/>
                        </a:rPr>
                        <a:t>6. Productoras/es acceden al mercado local y regional.</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a:txBody>
                    <a:bodyPr/>
                    <a:lstStyle/>
                    <a:p>
                      <a:pPr marL="0" algn="just" defTabSz="1007829" rtl="0" eaLnBrk="1" fontAlgn="ctr" latinLnBrk="0" hangingPunct="1"/>
                      <a:r>
                        <a:rPr lang="es-PE" sz="1500" u="none" strike="noStrike" kern="1200" dirty="0">
                          <a:effectLst/>
                        </a:rPr>
                        <a:t>Número de productoras/es que participan en las Ferias de la Chacra a la Olla realizadas por la municipalidad.</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extLst>
                  <a:ext uri="{0D108BD9-81ED-4DB2-BD59-A6C34878D82A}">
                    <a16:rowId xmlns:a16="http://schemas.microsoft.com/office/drawing/2014/main" xmlns="" val="10001"/>
                  </a:ext>
                </a:extLst>
              </a:tr>
              <a:tr h="1175658">
                <a:tc>
                  <a:txBody>
                    <a:bodyPr/>
                    <a:lstStyle/>
                    <a:p>
                      <a:pPr marL="0" algn="ctr" defTabSz="1007829" rtl="0" eaLnBrk="1" fontAlgn="ctr" latinLnBrk="0" hangingPunct="1"/>
                      <a:r>
                        <a:rPr lang="es-PE" sz="1500" b="1" u="none" strike="noStrike" kern="1200" dirty="0">
                          <a:solidFill>
                            <a:schemeClr val="tx1"/>
                          </a:solidFill>
                          <a:effectLst/>
                          <a:latin typeface="+mn-lt"/>
                          <a:ea typeface="+mn-ea"/>
                          <a:cs typeface="+mn-cs"/>
                        </a:rPr>
                        <a:t>PROTECCIÓN AL ADULTO MAYOR</a:t>
                      </a:r>
                    </a:p>
                  </a:txBody>
                  <a:tcPr marL="72000" marR="72000" marT="36000" marB="36000" anchor="ctr"/>
                </a:tc>
                <a:tc>
                  <a:txBody>
                    <a:bodyPr/>
                    <a:lstStyle/>
                    <a:p>
                      <a:pPr marL="0" algn="just" defTabSz="1007829" rtl="0" eaLnBrk="1" fontAlgn="ctr" latinLnBrk="0" hangingPunct="1"/>
                      <a:r>
                        <a:rPr lang="es-PE" sz="1500" u="none" strike="noStrike" kern="1200" dirty="0">
                          <a:effectLst/>
                        </a:rPr>
                        <a:t>7. Municipalidad implementa acciones que contribuyen a la protección, revaloración y autonomía de las personas adultas mayores.</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a:txBody>
                    <a:bodyPr/>
                    <a:lstStyle/>
                    <a:p>
                      <a:pPr marL="0" algn="just" defTabSz="1007829" rtl="0" eaLnBrk="1" fontAlgn="ctr" latinLnBrk="0" hangingPunct="1"/>
                      <a:r>
                        <a:rPr lang="es-PE" sz="1500" u="none" strike="noStrike" kern="1200" dirty="0">
                          <a:effectLst/>
                        </a:rPr>
                        <a:t>Número de acciones implementadas por la municipalidad, en el marco de la intervención Saberes Productivos, que contribuyen a la protección, revaloración y autonomía de las personas adultas mayores.</a:t>
                      </a:r>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extLst>
                  <a:ext uri="{0D108BD9-81ED-4DB2-BD59-A6C34878D82A}">
                    <a16:rowId xmlns:a16="http://schemas.microsoft.com/office/drawing/2014/main" xmlns="" val="10002"/>
                  </a:ext>
                </a:extLst>
              </a:tr>
              <a:tr h="1256044">
                <a:tc rowSpan="2">
                  <a:txBody>
                    <a:bodyPr/>
                    <a:lstStyle/>
                    <a:p>
                      <a:pPr marL="0" algn="ctr" defTabSz="1007829" rtl="0" eaLnBrk="1" fontAlgn="ctr" latinLnBrk="0" hangingPunct="1"/>
                      <a:r>
                        <a:rPr lang="es-PE" sz="1500" b="1" u="none" strike="noStrike" kern="1200" dirty="0">
                          <a:solidFill>
                            <a:schemeClr val="tx1"/>
                          </a:solidFill>
                          <a:effectLst/>
                          <a:latin typeface="+mn-lt"/>
                          <a:ea typeface="+mn-ea"/>
                          <a:cs typeface="+mn-cs"/>
                        </a:rPr>
                        <a:t>ESTRATÉGICO</a:t>
                      </a:r>
                    </a:p>
                  </a:txBody>
                  <a:tcPr marL="72000" marR="72000" marT="36000" marB="36000" anchor="ctr"/>
                </a:tc>
                <a:tc rowSpan="2">
                  <a:txBody>
                    <a:bodyPr/>
                    <a:lstStyle/>
                    <a:p>
                      <a:pPr marL="0" marR="0" indent="0" algn="just" defTabSz="1007829" rtl="0" eaLnBrk="1" fontAlgn="ctr" latinLnBrk="0" hangingPunct="1">
                        <a:lnSpc>
                          <a:spcPct val="100000"/>
                        </a:lnSpc>
                        <a:spcBef>
                          <a:spcPts val="0"/>
                        </a:spcBef>
                        <a:spcAft>
                          <a:spcPts val="0"/>
                        </a:spcAft>
                        <a:buClrTx/>
                        <a:buSzTx/>
                        <a:buFontTx/>
                        <a:buNone/>
                        <a:tabLst/>
                        <a:defRPr/>
                      </a:pPr>
                      <a:r>
                        <a:rPr lang="es-PE" sz="1500" u="none" strike="noStrike" kern="1200" dirty="0">
                          <a:solidFill>
                            <a:schemeClr val="tx1"/>
                          </a:solidFill>
                          <a:effectLst/>
                          <a:latin typeface="+mn-lt"/>
                          <a:ea typeface="+mn-ea"/>
                          <a:cs typeface="+mn-cs"/>
                        </a:rPr>
                        <a:t>8. Centros de Atención y personas afectadas por tuberculosis reciben oportunamente las canastas de alimentos.</a:t>
                      </a:r>
                    </a:p>
                  </a:txBody>
                  <a:tcPr marL="72000" marR="72000" marT="36000" marB="36000" anchor="ctr"/>
                </a:tc>
                <a:tc>
                  <a:txBody>
                    <a:bodyPr/>
                    <a:lstStyle/>
                    <a:p>
                      <a:pPr marL="0" algn="just" defTabSz="1007829" rtl="0" eaLnBrk="1" fontAlgn="ctr" latinLnBrk="0" hangingPunct="1"/>
                      <a:r>
                        <a:rPr lang="es-PE" sz="1500" u="none" strike="noStrike" kern="1200" dirty="0">
                          <a:solidFill>
                            <a:schemeClr val="tx1"/>
                          </a:solidFill>
                          <a:effectLst/>
                          <a:latin typeface="+mn-lt"/>
                          <a:ea typeface="+mn-ea"/>
                          <a:cs typeface="+mn-cs"/>
                        </a:rPr>
                        <a:t>Porcentaje de Centros de Atención de las modalidades Comedores, Hogares y Albergues, Adultos en Riesgo y Trabajo Comunal reciben las canastas de alimentos completa y mensualmente por parte de la municipalidad.</a:t>
                      </a:r>
                    </a:p>
                  </a:txBody>
                  <a:tcPr marL="72000" marR="72000" marT="36000" marB="36000" anchor="ctr"/>
                </a:tc>
                <a:extLst>
                  <a:ext uri="{0D108BD9-81ED-4DB2-BD59-A6C34878D82A}">
                    <a16:rowId xmlns:a16="http://schemas.microsoft.com/office/drawing/2014/main" xmlns="" val="10003"/>
                  </a:ext>
                </a:extLst>
              </a:tr>
              <a:tr h="1095270">
                <a:tc vMerge="1">
                  <a:txBody>
                    <a:bodyPr/>
                    <a:lstStyle/>
                    <a:p>
                      <a:pPr marL="0" marR="0" indent="0" algn="ctr" defTabSz="1007829" rtl="0" eaLnBrk="1" fontAlgn="ctr" latinLnBrk="0" hangingPunct="1">
                        <a:lnSpc>
                          <a:spcPct val="100000"/>
                        </a:lnSpc>
                        <a:spcBef>
                          <a:spcPts val="0"/>
                        </a:spcBef>
                        <a:spcAft>
                          <a:spcPts val="0"/>
                        </a:spcAft>
                        <a:buClrTx/>
                        <a:buSzTx/>
                        <a:buFontTx/>
                        <a:buNone/>
                        <a:tabLst/>
                        <a:defRPr/>
                      </a:pPr>
                      <a:endParaRPr lang="es-PE" sz="1500" b="1" i="0" u="none" strike="noStrike" dirty="0">
                        <a:solidFill>
                          <a:srgbClr val="000000"/>
                        </a:solidFill>
                        <a:effectLst/>
                        <a:latin typeface="+mn-lt"/>
                      </a:endParaRPr>
                    </a:p>
                  </a:txBody>
                  <a:tcPr marL="72000" marR="72000" marT="36000" marB="36000" anchor="ctr">
                    <a:lnB w="12700" cap="flat" cmpd="sng" algn="ctr">
                      <a:solidFill>
                        <a:schemeClr val="accent5"/>
                      </a:solidFill>
                      <a:prstDash val="solid"/>
                      <a:round/>
                      <a:headEnd type="none" w="med" len="med"/>
                      <a:tailEnd type="none" w="med" len="med"/>
                    </a:lnB>
                  </a:tcPr>
                </a:tc>
                <a:tc vMerge="1">
                  <a:txBody>
                    <a:bodyPr/>
                    <a:lstStyle/>
                    <a:p>
                      <a:pPr marL="0" algn="just" defTabSz="1007829" rtl="0" eaLnBrk="1" fontAlgn="ctr" latinLnBrk="0" hangingPunct="1"/>
                      <a:endParaRPr lang="es-PE" sz="1500" b="0"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lnB w="12700" cap="flat" cmpd="sng" algn="ctr">
                      <a:solidFill>
                        <a:schemeClr val="accent5"/>
                      </a:solidFill>
                      <a:prstDash val="solid"/>
                      <a:round/>
                      <a:headEnd type="none" w="med" len="med"/>
                      <a:tailEnd type="none" w="med" len="med"/>
                    </a:lnB>
                  </a:tcPr>
                </a:tc>
                <a:tc>
                  <a:txBody>
                    <a:bodyPr/>
                    <a:lstStyle/>
                    <a:p>
                      <a:pPr marL="0" algn="just" defTabSz="1007829" rtl="0" eaLnBrk="1" fontAlgn="ctr" latinLnBrk="0" hangingPunct="1"/>
                      <a:r>
                        <a:rPr lang="es-PE" sz="1500" u="none" strike="noStrike" kern="1200" dirty="0">
                          <a:solidFill>
                            <a:schemeClr val="tx1"/>
                          </a:solidFill>
                          <a:effectLst/>
                          <a:latin typeface="+mn-lt"/>
                          <a:ea typeface="+mn-ea"/>
                          <a:cs typeface="+mn-cs"/>
                        </a:rPr>
                        <a:t>Porcentaje de personas afectadas por tuberculosis, usuarios de la modalidad PAN TBC, reciben su canasta de alimentos completa y mensualmente por parte de la municipalidad.</a:t>
                      </a:r>
                    </a:p>
                  </a:txBody>
                  <a:tcPr marL="72000" marR="72000" marT="36000" marB="36000" anchor="ctr"/>
                </a:tc>
                <a:extLst>
                  <a:ext uri="{0D108BD9-81ED-4DB2-BD59-A6C34878D82A}">
                    <a16:rowId xmlns:a16="http://schemas.microsoft.com/office/drawing/2014/main" xmlns="" val="10004"/>
                  </a:ext>
                </a:extLst>
              </a:tr>
            </a:tbl>
          </a:graphicData>
        </a:graphic>
      </p:graphicFrame>
      <p:sp>
        <p:nvSpPr>
          <p:cNvPr id="5" name="Shape 205"/>
          <p:cNvSpPr txBox="1">
            <a:spLocks noGrp="1"/>
          </p:cNvSpPr>
          <p:nvPr>
            <p:ph type="title"/>
          </p:nvPr>
        </p:nvSpPr>
        <p:spPr>
          <a:xfrm>
            <a:off x="735063" y="923370"/>
            <a:ext cx="9221689" cy="940307"/>
          </a:xfrm>
          <a:prstGeom prst="rect">
            <a:avLst/>
          </a:prstGeom>
          <a:noFill/>
          <a:ln>
            <a:noFill/>
          </a:ln>
        </p:spPr>
        <p:txBody>
          <a:bodyPr wrap="square" lIns="91425" tIns="45700" rIns="91425" bIns="45700" anchor="ctr" anchorCtr="0">
            <a:noAutofit/>
          </a:bodyPr>
          <a:lstStyle/>
          <a:p>
            <a:pPr lvl="0" indent="-254000" algn="ctr">
              <a:spcBef>
                <a:spcPts val="0"/>
              </a:spcBef>
              <a:buClr>
                <a:srgbClr val="CD005D"/>
              </a:buClr>
              <a:buSzPts val="4000"/>
            </a:pPr>
            <a:r>
              <a:rPr lang="es-ES" sz="4000" cap="small" dirty="0">
                <a:solidFill>
                  <a:srgbClr val="CD005D"/>
                </a:solidFill>
                <a:latin typeface="Candara"/>
                <a:ea typeface="Candara"/>
                <a:cs typeface="Candara"/>
                <a:sym typeface="Candara"/>
              </a:rPr>
              <a:t>Ejes, productos e indicadores</a:t>
            </a:r>
          </a:p>
        </p:txBody>
      </p:sp>
    </p:spTree>
    <p:extLst>
      <p:ext uri="{BB962C8B-B14F-4D97-AF65-F5344CB8AC3E}">
        <p14:creationId xmlns:p14="http://schemas.microsoft.com/office/powerpoint/2010/main" val="282168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71802225"/>
              </p:ext>
            </p:extLst>
          </p:nvPr>
        </p:nvGraphicFramePr>
        <p:xfrm>
          <a:off x="428179" y="1863677"/>
          <a:ext cx="9799092" cy="4864458"/>
        </p:xfrm>
        <a:graphic>
          <a:graphicData uri="http://schemas.openxmlformats.org/drawingml/2006/table">
            <a:tbl>
              <a:tblPr firstRow="1" bandCol="1">
                <a:tableStyleId>{5940675A-B579-460E-94D1-54222C63F5DA}</a:tableStyleId>
              </a:tblPr>
              <a:tblGrid>
                <a:gridCol w="1400620">
                  <a:extLst>
                    <a:ext uri="{9D8B030D-6E8A-4147-A177-3AD203B41FA5}">
                      <a16:colId xmlns:a16="http://schemas.microsoft.com/office/drawing/2014/main" xmlns="" val="20000"/>
                    </a:ext>
                  </a:extLst>
                </a:gridCol>
                <a:gridCol w="3185328">
                  <a:extLst>
                    <a:ext uri="{9D8B030D-6E8A-4147-A177-3AD203B41FA5}">
                      <a16:colId xmlns:a16="http://schemas.microsoft.com/office/drawing/2014/main" xmlns="" val="20001"/>
                    </a:ext>
                  </a:extLst>
                </a:gridCol>
                <a:gridCol w="5213144">
                  <a:extLst>
                    <a:ext uri="{9D8B030D-6E8A-4147-A177-3AD203B41FA5}">
                      <a16:colId xmlns:a16="http://schemas.microsoft.com/office/drawing/2014/main" xmlns="" val="20002"/>
                    </a:ext>
                  </a:extLst>
                </a:gridCol>
              </a:tblGrid>
              <a:tr h="389658">
                <a:tc>
                  <a:txBody>
                    <a:bodyPr/>
                    <a:lstStyle/>
                    <a:p>
                      <a:pPr algn="ctr" fontAlgn="ctr"/>
                      <a:r>
                        <a:rPr lang="es-PE" sz="1500" b="1" u="none" strike="noStrike" dirty="0">
                          <a:solidFill>
                            <a:schemeClr val="bg1"/>
                          </a:solidFill>
                          <a:effectLst/>
                        </a:rPr>
                        <a:t>EJE</a:t>
                      </a:r>
                      <a:endParaRPr lang="es-PE" sz="1500" b="1" i="0" u="none" strike="noStrike" dirty="0">
                        <a:solidFill>
                          <a:schemeClr val="bg1"/>
                        </a:solidFill>
                        <a:effectLst/>
                        <a:latin typeface="+mn-lt"/>
                        <a:cs typeface="Arial" panose="020B0604020202020204" pitchFamily="34" charset="0"/>
                      </a:endParaRPr>
                    </a:p>
                  </a:txBody>
                  <a:tcPr marL="72000" marR="72000" marT="36000" marB="36000" anchor="ctr">
                    <a:solidFill>
                      <a:schemeClr val="accent5"/>
                    </a:solidFill>
                  </a:tcPr>
                </a:tc>
                <a:tc>
                  <a:txBody>
                    <a:bodyPr/>
                    <a:lstStyle/>
                    <a:p>
                      <a:pPr algn="ctr" fontAlgn="ctr"/>
                      <a:r>
                        <a:rPr lang="es-PE" sz="1500" b="1" u="none" strike="noStrike" dirty="0">
                          <a:solidFill>
                            <a:schemeClr val="bg1"/>
                          </a:solidFill>
                          <a:effectLst/>
                        </a:rPr>
                        <a:t>PRODUCTO</a:t>
                      </a:r>
                      <a:endParaRPr lang="es-PE" sz="1500" b="1" i="0" u="none" strike="noStrike" dirty="0">
                        <a:solidFill>
                          <a:schemeClr val="bg1"/>
                        </a:solidFill>
                        <a:effectLst/>
                        <a:latin typeface="+mn-lt"/>
                        <a:cs typeface="Arial" panose="020B0604020202020204" pitchFamily="34" charset="0"/>
                      </a:endParaRPr>
                    </a:p>
                  </a:txBody>
                  <a:tcPr marL="72000" marR="72000" marT="36000" marB="36000" anchor="ctr">
                    <a:solidFill>
                      <a:schemeClr val="accent5"/>
                    </a:solidFill>
                  </a:tcPr>
                </a:tc>
                <a:tc>
                  <a:txBody>
                    <a:bodyPr/>
                    <a:lstStyle/>
                    <a:p>
                      <a:pPr algn="ctr" fontAlgn="ctr"/>
                      <a:r>
                        <a:rPr lang="es-MX" sz="1500" b="1" u="none" strike="noStrike" kern="1200" dirty="0">
                          <a:solidFill>
                            <a:schemeClr val="bg1"/>
                          </a:solidFill>
                          <a:effectLst/>
                        </a:rPr>
                        <a:t>INDICADOR</a:t>
                      </a:r>
                      <a:endParaRPr lang="es-PE" sz="1500" b="1" u="none" strike="noStrike" kern="1200" dirty="0">
                        <a:solidFill>
                          <a:schemeClr val="bg1"/>
                        </a:solidFill>
                        <a:effectLst/>
                        <a:latin typeface="+mn-lt"/>
                        <a:ea typeface="+mn-ea"/>
                        <a:cs typeface="Arial" panose="020B0604020202020204" pitchFamily="34" charset="0"/>
                      </a:endParaRPr>
                    </a:p>
                  </a:txBody>
                  <a:tcPr marL="72000" marR="72000" marT="36000" marB="36000" anchor="ctr">
                    <a:solidFill>
                      <a:schemeClr val="accent5"/>
                    </a:solidFill>
                  </a:tcPr>
                </a:tc>
                <a:extLst>
                  <a:ext uri="{0D108BD9-81ED-4DB2-BD59-A6C34878D82A}">
                    <a16:rowId xmlns:a16="http://schemas.microsoft.com/office/drawing/2014/main" xmlns="" val="10000"/>
                  </a:ext>
                </a:extLst>
              </a:tr>
              <a:tr h="419527">
                <a:tc rowSpan="5">
                  <a:txBody>
                    <a:bodyPr/>
                    <a:lstStyle/>
                    <a:p>
                      <a:pPr marL="0" algn="ctr" defTabSz="1007829" rtl="0" eaLnBrk="1" fontAlgn="ctr" latinLnBrk="0" hangingPunct="1"/>
                      <a:r>
                        <a:rPr lang="es-PE" sz="1500" b="1" u="none" strike="noStrike" kern="1200" dirty="0">
                          <a:effectLst/>
                        </a:rPr>
                        <a:t>ESTRATÉGICO</a:t>
                      </a:r>
                      <a:endParaRPr lang="es-PE" sz="1500" b="1"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rowSpan="2">
                  <a:txBody>
                    <a:bodyPr/>
                    <a:lstStyle/>
                    <a:p>
                      <a:pPr algn="just" fontAlgn="ctr"/>
                      <a:r>
                        <a:rPr lang="es-PE" sz="1500" u="none" strike="noStrike" dirty="0">
                          <a:effectLst/>
                        </a:rPr>
                        <a:t>9. Hogares con clasificación socioeconómica oportuna y actualizada.</a:t>
                      </a:r>
                      <a:endParaRPr lang="es-PE" sz="1500" b="0" i="0" u="none" strike="noStrike" dirty="0">
                        <a:solidFill>
                          <a:srgbClr val="000000"/>
                        </a:solidFill>
                        <a:effectLst/>
                        <a:latin typeface="+mn-lt"/>
                      </a:endParaRPr>
                    </a:p>
                  </a:txBody>
                  <a:tcPr marL="72000" marR="72000" marT="36000" marB="36000" anchor="ctr"/>
                </a:tc>
                <a:tc>
                  <a:txBody>
                    <a:bodyPr/>
                    <a:lstStyle/>
                    <a:p>
                      <a:pPr algn="just" fontAlgn="ctr"/>
                      <a:r>
                        <a:rPr lang="es-PE" sz="1500" u="none" strike="noStrike" dirty="0">
                          <a:effectLst/>
                        </a:rPr>
                        <a:t>Porcentaje de hogares con Clasificación Socioeconómica (CSE) en el Padrón General de Hogares (PGH) en un plazo no mayor a veinticinco (25) días hábiles, contados desde la fecha de registro de la solicitud de CSE en el mecanismo electrónico provisto por la Dirección de Operaciones de Focalización (DOF).</a:t>
                      </a:r>
                      <a:endParaRPr lang="es-PE" sz="1500" b="0" i="0" u="none" strike="noStrike" dirty="0">
                        <a:solidFill>
                          <a:srgbClr val="000000"/>
                        </a:solidFill>
                        <a:effectLst/>
                        <a:latin typeface="+mn-lt"/>
                      </a:endParaRPr>
                    </a:p>
                  </a:txBody>
                  <a:tcPr marL="72000" marR="72000" marT="36000" marB="36000" anchor="ctr"/>
                </a:tc>
                <a:extLst>
                  <a:ext uri="{0D108BD9-81ED-4DB2-BD59-A6C34878D82A}">
                    <a16:rowId xmlns:a16="http://schemas.microsoft.com/office/drawing/2014/main" xmlns="" val="10003"/>
                  </a:ext>
                </a:extLst>
              </a:tr>
              <a:tr h="269652">
                <a:tc vMerge="1">
                  <a:txBody>
                    <a:bodyPr/>
                    <a:lstStyle/>
                    <a:p>
                      <a:pPr marL="0" marR="0" indent="0" algn="ctr" defTabSz="1007829" rtl="0" eaLnBrk="1" fontAlgn="ctr" latinLnBrk="0" hangingPunct="1">
                        <a:lnSpc>
                          <a:spcPct val="100000"/>
                        </a:lnSpc>
                        <a:spcBef>
                          <a:spcPts val="0"/>
                        </a:spcBef>
                        <a:spcAft>
                          <a:spcPts val="0"/>
                        </a:spcAft>
                        <a:buClrTx/>
                        <a:buSzTx/>
                        <a:buFontTx/>
                        <a:buNone/>
                        <a:tabLst/>
                        <a:defRPr/>
                      </a:pPr>
                      <a:endParaRPr lang="es-PE" sz="1500" b="1" i="0" u="none" strike="noStrike" dirty="0">
                        <a:solidFill>
                          <a:srgbClr val="000000"/>
                        </a:solidFill>
                        <a:effectLst/>
                        <a:latin typeface="+mn-lt"/>
                      </a:endParaRPr>
                    </a:p>
                  </a:txBody>
                  <a:tcPr marL="72000" marR="72000" marT="36000" marB="36000" anchor="ctr">
                    <a:lnB w="12700" cap="flat" cmpd="sng" algn="ctr">
                      <a:solidFill>
                        <a:schemeClr val="accent5"/>
                      </a:solidFill>
                      <a:prstDash val="solid"/>
                      <a:round/>
                      <a:headEnd type="none" w="med" len="med"/>
                      <a:tailEnd type="none" w="med" len="med"/>
                    </a:lnB>
                  </a:tcPr>
                </a:tc>
                <a:tc vMerge="1">
                  <a:txBody>
                    <a:bodyPr/>
                    <a:lstStyle/>
                    <a:p>
                      <a:pPr algn="just" fontAlgn="ctr"/>
                      <a:endParaRPr lang="es-PE" sz="1800" b="0" i="0" u="none" strike="noStrike" dirty="0">
                        <a:solidFill>
                          <a:srgbClr val="000000"/>
                        </a:solidFill>
                        <a:effectLst/>
                        <a:latin typeface="Candara" panose="020E0502030303020204" pitchFamily="34" charset="0"/>
                      </a:endParaRPr>
                    </a:p>
                  </a:txBody>
                  <a:tcPr marL="8274" marR="8274" marT="8274" marB="0" anchor="ctr">
                    <a:lnB w="12700" cap="flat" cmpd="sng" algn="ctr">
                      <a:solidFill>
                        <a:schemeClr val="accent5"/>
                      </a:solidFill>
                      <a:prstDash val="solid"/>
                      <a:round/>
                      <a:headEnd type="none" w="med" len="med"/>
                      <a:tailEnd type="none" w="med" len="med"/>
                    </a:lnB>
                  </a:tcPr>
                </a:tc>
                <a:tc>
                  <a:txBody>
                    <a:bodyPr/>
                    <a:lstStyle/>
                    <a:p>
                      <a:pPr algn="just" fontAlgn="ctr"/>
                      <a:r>
                        <a:rPr lang="es-PE" sz="1500" u="none" strike="noStrike" dirty="0">
                          <a:effectLst/>
                        </a:rPr>
                        <a:t>Número de Hogares con Clasificación Socioeconómica (CSE) de pobre y pobre extremo en el Padrón General de Hogares (PGH) vencido y por vencer hasta enero del 2019, con CSE actualizada.</a:t>
                      </a:r>
                      <a:endParaRPr lang="es-PE" sz="1500" b="0" i="0" u="none" strike="noStrike" dirty="0">
                        <a:solidFill>
                          <a:srgbClr val="000000"/>
                        </a:solidFill>
                        <a:effectLst/>
                        <a:latin typeface="+mn-lt"/>
                      </a:endParaRPr>
                    </a:p>
                  </a:txBody>
                  <a:tcPr marL="72000" marR="72000" marT="36000" marB="36000" anchor="ctr"/>
                </a:tc>
                <a:extLst>
                  <a:ext uri="{0D108BD9-81ED-4DB2-BD59-A6C34878D82A}">
                    <a16:rowId xmlns:a16="http://schemas.microsoft.com/office/drawing/2014/main" xmlns="" val="10002"/>
                  </a:ext>
                </a:extLst>
              </a:tr>
              <a:tr h="0">
                <a:tc vMerge="1">
                  <a:txBody>
                    <a:bodyPr/>
                    <a:lstStyle/>
                    <a:p>
                      <a:pPr marL="0" algn="ctr" defTabSz="1007829" rtl="0" eaLnBrk="1" fontAlgn="ctr" latinLnBrk="0" hangingPunct="1"/>
                      <a:endParaRPr lang="es-PE" sz="1500" b="1"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a:txBody>
                    <a:bodyPr/>
                    <a:lstStyle/>
                    <a:p>
                      <a:pPr algn="just" fontAlgn="ctr"/>
                      <a:r>
                        <a:rPr lang="es-PE" sz="1500" u="none" strike="noStrike" kern="1200" dirty="0">
                          <a:effectLst/>
                        </a:rPr>
                        <a:t>10. Organizaciones Comunales que administran, operan y mantienen los servicios de agua y saneamiento son supervisadas por la municipalidad.</a:t>
                      </a:r>
                      <a:endParaRPr lang="es-PE" sz="1500" b="0" u="none" strike="noStrike" kern="1200" dirty="0">
                        <a:solidFill>
                          <a:schemeClr val="dk1"/>
                        </a:solidFill>
                        <a:effectLst/>
                        <a:latin typeface="+mn-lt"/>
                        <a:ea typeface="+mn-ea"/>
                        <a:cs typeface="+mn-cs"/>
                      </a:endParaRPr>
                    </a:p>
                  </a:txBody>
                  <a:tcPr marL="72000" marR="72000" marT="36000" marB="36000" anchor="ctr"/>
                </a:tc>
                <a:tc>
                  <a:txBody>
                    <a:bodyPr/>
                    <a:lstStyle/>
                    <a:p>
                      <a:pPr algn="just" fontAlgn="ctr"/>
                      <a:r>
                        <a:rPr lang="es-PE" sz="1500" u="none" strike="noStrike" dirty="0">
                          <a:effectLst/>
                        </a:rPr>
                        <a:t>Número de Organizaciones Comunales supervisadas al menos dos veces por el Área Técnica Municipal (ATM).</a:t>
                      </a:r>
                      <a:endParaRPr lang="es-PE" sz="1500" b="0" i="0" u="none" strike="noStrike" dirty="0">
                        <a:solidFill>
                          <a:schemeClr val="tx1">
                            <a:lumMod val="50000"/>
                          </a:schemeClr>
                        </a:solidFill>
                        <a:effectLst/>
                        <a:latin typeface="+mn-lt"/>
                      </a:endParaRPr>
                    </a:p>
                  </a:txBody>
                  <a:tcPr marL="72000" marR="72000" marT="36000" marB="36000" anchor="ctr"/>
                </a:tc>
                <a:extLst>
                  <a:ext uri="{0D108BD9-81ED-4DB2-BD59-A6C34878D82A}">
                    <a16:rowId xmlns:a16="http://schemas.microsoft.com/office/drawing/2014/main" xmlns="" val="10004"/>
                  </a:ext>
                </a:extLst>
              </a:tr>
              <a:tr h="0">
                <a:tc vMerge="1">
                  <a:txBody>
                    <a:bodyPr/>
                    <a:lstStyle/>
                    <a:p>
                      <a:pPr marL="0" algn="ctr" defTabSz="1007829" rtl="0" eaLnBrk="1" fontAlgn="ctr" latinLnBrk="0" hangingPunct="1"/>
                      <a:endParaRPr lang="es-PE" sz="1500" b="1"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a:txBody>
                    <a:bodyPr/>
                    <a:lstStyle/>
                    <a:p>
                      <a:pPr algn="just" fontAlgn="ctr"/>
                      <a:r>
                        <a:rPr lang="es-PE" sz="1500" u="none" strike="noStrike" kern="1200" dirty="0">
                          <a:effectLst/>
                        </a:rPr>
                        <a:t>11. Municipalidad organiza y capacita a la población ante emergencias y desastres.</a:t>
                      </a:r>
                      <a:endParaRPr lang="es-PE" sz="1500" b="0" u="none" strike="noStrike" kern="1200" dirty="0">
                        <a:solidFill>
                          <a:schemeClr val="dk1"/>
                        </a:solidFill>
                        <a:effectLst/>
                        <a:latin typeface="+mn-lt"/>
                        <a:ea typeface="+mn-ea"/>
                        <a:cs typeface="+mn-cs"/>
                      </a:endParaRPr>
                    </a:p>
                  </a:txBody>
                  <a:tcPr marL="72000" marR="72000" marT="36000" marB="36000" anchor="ctr"/>
                </a:tc>
                <a:tc>
                  <a:txBody>
                    <a:bodyPr/>
                    <a:lstStyle/>
                    <a:p>
                      <a:pPr algn="just" fontAlgn="ctr"/>
                      <a:r>
                        <a:rPr lang="es-PE" sz="1500" u="none" strike="noStrike" dirty="0">
                          <a:effectLst/>
                        </a:rPr>
                        <a:t>Número de actividades de organización y capacitación a la población ante emergencias y desastres realizadas por la municipalidad.</a:t>
                      </a:r>
                      <a:endParaRPr lang="es-PE" sz="1500" b="0" i="0" u="none" strike="noStrike" dirty="0">
                        <a:solidFill>
                          <a:schemeClr val="tx1">
                            <a:lumMod val="50000"/>
                          </a:schemeClr>
                        </a:solidFill>
                        <a:effectLst/>
                        <a:latin typeface="+mn-lt"/>
                      </a:endParaRPr>
                    </a:p>
                  </a:txBody>
                  <a:tcPr marL="72000" marR="72000" marT="36000" marB="36000" anchor="ctr"/>
                </a:tc>
                <a:extLst>
                  <a:ext uri="{0D108BD9-81ED-4DB2-BD59-A6C34878D82A}">
                    <a16:rowId xmlns:a16="http://schemas.microsoft.com/office/drawing/2014/main" xmlns="" val="10005"/>
                  </a:ext>
                </a:extLst>
              </a:tr>
              <a:tr h="0">
                <a:tc vMerge="1">
                  <a:txBody>
                    <a:bodyPr/>
                    <a:lstStyle/>
                    <a:p>
                      <a:pPr marL="0" algn="ctr" defTabSz="1007829" rtl="0" eaLnBrk="1" fontAlgn="ctr" latinLnBrk="0" hangingPunct="1"/>
                      <a:endParaRPr lang="es-PE" sz="1500" b="1" u="none" strike="noStrike" kern="1200" dirty="0">
                        <a:solidFill>
                          <a:schemeClr val="tx1">
                            <a:lumMod val="50000"/>
                          </a:schemeClr>
                        </a:solidFill>
                        <a:effectLst/>
                        <a:latin typeface="+mn-lt"/>
                        <a:ea typeface="+mn-ea"/>
                        <a:cs typeface="Arial" panose="020B0604020202020204" pitchFamily="34" charset="0"/>
                      </a:endParaRPr>
                    </a:p>
                  </a:txBody>
                  <a:tcPr marL="72000" marR="72000" marT="36000" marB="36000" anchor="ctr"/>
                </a:tc>
                <a:tc>
                  <a:txBody>
                    <a:bodyPr/>
                    <a:lstStyle/>
                    <a:p>
                      <a:pPr algn="just" fontAlgn="ctr"/>
                      <a:r>
                        <a:rPr lang="es-MX" sz="1500" u="none" strike="noStrike" kern="1200" dirty="0">
                          <a:solidFill>
                            <a:schemeClr val="tx1"/>
                          </a:solidFill>
                          <a:effectLst/>
                          <a:latin typeface="+mn-lt"/>
                          <a:ea typeface="+mn-ea"/>
                          <a:cs typeface="+mn-cs"/>
                        </a:rPr>
                        <a:t>12. </a:t>
                      </a:r>
                      <a:r>
                        <a:rPr lang="es-PE" sz="1500" u="none" strike="noStrike" kern="1200" dirty="0">
                          <a:solidFill>
                            <a:schemeClr val="tx1"/>
                          </a:solidFill>
                          <a:effectLst/>
                          <a:latin typeface="+mn-lt"/>
                          <a:ea typeface="+mn-ea"/>
                          <a:cs typeface="+mn-cs"/>
                        </a:rPr>
                        <a:t>Municipalidad cuenta con protocolos para la atención ciudadana con enfoque intercultural.</a:t>
                      </a:r>
                    </a:p>
                  </a:txBody>
                  <a:tcPr marL="72000" marR="72000" marT="36000" marB="36000" anchor="ctr"/>
                </a:tc>
                <a:tc>
                  <a:txBody>
                    <a:bodyPr/>
                    <a:lstStyle/>
                    <a:p>
                      <a:pPr algn="just" fontAlgn="ctr"/>
                      <a:r>
                        <a:rPr lang="es-PE" sz="1500" u="none" strike="noStrike" kern="1200" dirty="0">
                          <a:solidFill>
                            <a:schemeClr val="tx1"/>
                          </a:solidFill>
                          <a:effectLst/>
                          <a:latin typeface="+mn-lt"/>
                          <a:ea typeface="+mn-ea"/>
                          <a:cs typeface="+mn-cs"/>
                        </a:rPr>
                        <a:t>Número de protocolos con enfoque intercultural para la atención ciudadana aprobados por la municipalidad.</a:t>
                      </a:r>
                    </a:p>
                  </a:txBody>
                  <a:tcPr marL="72000" marR="72000" marT="36000" marB="36000" anchor="ctr"/>
                </a:tc>
                <a:extLst>
                  <a:ext uri="{0D108BD9-81ED-4DB2-BD59-A6C34878D82A}">
                    <a16:rowId xmlns:a16="http://schemas.microsoft.com/office/drawing/2014/main" xmlns="" val="10006"/>
                  </a:ext>
                </a:extLst>
              </a:tr>
            </a:tbl>
          </a:graphicData>
        </a:graphic>
      </p:graphicFrame>
      <p:sp>
        <p:nvSpPr>
          <p:cNvPr id="5" name="Shape 205"/>
          <p:cNvSpPr txBox="1">
            <a:spLocks noGrp="1"/>
          </p:cNvSpPr>
          <p:nvPr>
            <p:ph type="title"/>
          </p:nvPr>
        </p:nvSpPr>
        <p:spPr>
          <a:xfrm>
            <a:off x="735063" y="923370"/>
            <a:ext cx="9221689" cy="940307"/>
          </a:xfrm>
          <a:prstGeom prst="rect">
            <a:avLst/>
          </a:prstGeom>
          <a:noFill/>
          <a:ln>
            <a:noFill/>
          </a:ln>
        </p:spPr>
        <p:txBody>
          <a:bodyPr wrap="square" lIns="91425" tIns="45700" rIns="91425" bIns="45700" anchor="ctr" anchorCtr="0">
            <a:noAutofit/>
          </a:bodyPr>
          <a:lstStyle/>
          <a:p>
            <a:pPr lvl="0" indent="-254000" algn="ctr">
              <a:spcBef>
                <a:spcPts val="0"/>
              </a:spcBef>
              <a:buClr>
                <a:srgbClr val="CD005D"/>
              </a:buClr>
              <a:buSzPts val="4000"/>
            </a:pPr>
            <a:r>
              <a:rPr lang="es-ES" sz="4000" cap="small" dirty="0">
                <a:solidFill>
                  <a:srgbClr val="CD005D"/>
                </a:solidFill>
                <a:latin typeface="Candara"/>
                <a:ea typeface="Candara"/>
                <a:cs typeface="Candara"/>
                <a:sym typeface="Candara"/>
              </a:rPr>
              <a:t>Ejes, productos e indicadores</a:t>
            </a:r>
          </a:p>
        </p:txBody>
      </p:sp>
    </p:spTree>
    <p:extLst>
      <p:ext uri="{BB962C8B-B14F-4D97-AF65-F5344CB8AC3E}">
        <p14:creationId xmlns:p14="http://schemas.microsoft.com/office/powerpoint/2010/main" val="199792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0D9B8FC-FEEF-460B-8036-E160937914B2}"/>
              </a:ext>
            </a:extLst>
          </p:cNvPr>
          <p:cNvPicPr>
            <a:picLocks noChangeAspect="1"/>
          </p:cNvPicPr>
          <p:nvPr/>
        </p:nvPicPr>
        <p:blipFill>
          <a:blip r:embed="rId2"/>
          <a:stretch>
            <a:fillRect/>
          </a:stretch>
        </p:blipFill>
        <p:spPr>
          <a:xfrm>
            <a:off x="0" y="1771436"/>
            <a:ext cx="10691813" cy="5788239"/>
          </a:xfrm>
          <a:prstGeom prst="rect">
            <a:avLst/>
          </a:prstGeom>
        </p:spPr>
      </p:pic>
      <p:sp>
        <p:nvSpPr>
          <p:cNvPr id="7" name="Shape 205">
            <a:extLst>
              <a:ext uri="{FF2B5EF4-FFF2-40B4-BE49-F238E27FC236}">
                <a16:creationId xmlns:a16="http://schemas.microsoft.com/office/drawing/2014/main" xmlns="" id="{427278C4-6FF7-40D3-AF91-02E8CDFFE571}"/>
              </a:ext>
            </a:extLst>
          </p:cNvPr>
          <p:cNvSpPr txBox="1">
            <a:spLocks noGrp="1"/>
          </p:cNvSpPr>
          <p:nvPr>
            <p:ph type="title"/>
          </p:nvPr>
        </p:nvSpPr>
        <p:spPr>
          <a:xfrm>
            <a:off x="735063" y="923370"/>
            <a:ext cx="9221689" cy="940307"/>
          </a:xfrm>
          <a:prstGeom prst="rect">
            <a:avLst/>
          </a:prstGeom>
          <a:noFill/>
          <a:ln>
            <a:noFill/>
          </a:ln>
        </p:spPr>
        <p:txBody>
          <a:bodyPr wrap="square" lIns="91425" tIns="45700" rIns="91425" bIns="45700" anchor="ctr" anchorCtr="0">
            <a:noAutofit/>
          </a:bodyPr>
          <a:lstStyle/>
          <a:p>
            <a:pPr lvl="0" indent="-254000" algn="ctr">
              <a:spcBef>
                <a:spcPts val="0"/>
              </a:spcBef>
              <a:buClr>
                <a:srgbClr val="CD005D"/>
              </a:buClr>
              <a:buSzPts val="4000"/>
            </a:pPr>
            <a:r>
              <a:rPr lang="es-ES" sz="4000" cap="small" dirty="0">
                <a:solidFill>
                  <a:srgbClr val="CD005D"/>
                </a:solidFill>
                <a:latin typeface="Candara"/>
                <a:ea typeface="Candara"/>
                <a:cs typeface="Candara"/>
                <a:sym typeface="Candara"/>
              </a:rPr>
              <a:t>Lucha contra la anemia y dci</a:t>
            </a:r>
          </a:p>
        </p:txBody>
      </p:sp>
    </p:spTree>
    <p:extLst>
      <p:ext uri="{BB962C8B-B14F-4D97-AF65-F5344CB8AC3E}">
        <p14:creationId xmlns:p14="http://schemas.microsoft.com/office/powerpoint/2010/main" val="114828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138CE7D-079D-4633-9077-B32260CF4E00}"/>
              </a:ext>
            </a:extLst>
          </p:cNvPr>
          <p:cNvPicPr>
            <a:picLocks noChangeAspect="1"/>
          </p:cNvPicPr>
          <p:nvPr/>
        </p:nvPicPr>
        <p:blipFill>
          <a:blip r:embed="rId2"/>
          <a:stretch>
            <a:fillRect/>
          </a:stretch>
        </p:blipFill>
        <p:spPr>
          <a:xfrm>
            <a:off x="-1" y="2012416"/>
            <a:ext cx="10691813" cy="5547260"/>
          </a:xfrm>
          <a:prstGeom prst="rect">
            <a:avLst/>
          </a:prstGeom>
        </p:spPr>
      </p:pic>
      <p:sp>
        <p:nvSpPr>
          <p:cNvPr id="6" name="Shape 205">
            <a:extLst>
              <a:ext uri="{FF2B5EF4-FFF2-40B4-BE49-F238E27FC236}">
                <a16:creationId xmlns:a16="http://schemas.microsoft.com/office/drawing/2014/main" xmlns="" id="{ACFAA409-33E9-4EED-B066-DD30E5A950AA}"/>
              </a:ext>
            </a:extLst>
          </p:cNvPr>
          <p:cNvSpPr txBox="1">
            <a:spLocks noGrp="1"/>
          </p:cNvSpPr>
          <p:nvPr>
            <p:ph type="title"/>
          </p:nvPr>
        </p:nvSpPr>
        <p:spPr>
          <a:xfrm>
            <a:off x="735063" y="923370"/>
            <a:ext cx="9221689" cy="940307"/>
          </a:xfrm>
          <a:prstGeom prst="rect">
            <a:avLst/>
          </a:prstGeom>
          <a:noFill/>
          <a:ln>
            <a:noFill/>
          </a:ln>
        </p:spPr>
        <p:txBody>
          <a:bodyPr wrap="square" lIns="91425" tIns="45700" rIns="91425" bIns="45700" anchor="ctr" anchorCtr="0">
            <a:noAutofit/>
          </a:bodyPr>
          <a:lstStyle/>
          <a:p>
            <a:pPr lvl="0" indent="-254000" algn="ctr">
              <a:spcBef>
                <a:spcPts val="0"/>
              </a:spcBef>
              <a:buClr>
                <a:srgbClr val="CD005D"/>
              </a:buClr>
              <a:buSzPts val="4000"/>
            </a:pPr>
            <a:r>
              <a:rPr lang="es-ES" sz="4000" cap="small" dirty="0">
                <a:solidFill>
                  <a:srgbClr val="CD005D"/>
                </a:solidFill>
                <a:latin typeface="Candara"/>
                <a:ea typeface="Candara"/>
                <a:cs typeface="Candara"/>
                <a:sym typeface="Candara"/>
              </a:rPr>
              <a:t>Padrón nominal actualizado</a:t>
            </a:r>
          </a:p>
        </p:txBody>
      </p:sp>
    </p:spTree>
    <p:extLst>
      <p:ext uri="{BB962C8B-B14F-4D97-AF65-F5344CB8AC3E}">
        <p14:creationId xmlns:p14="http://schemas.microsoft.com/office/powerpoint/2010/main" val="167367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5">
            <a:extLst>
              <a:ext uri="{FF2B5EF4-FFF2-40B4-BE49-F238E27FC236}">
                <a16:creationId xmlns:a16="http://schemas.microsoft.com/office/drawing/2014/main" xmlns="" id="{0204A888-58B2-409D-B988-24AC3103CB3E}"/>
              </a:ext>
            </a:extLst>
          </p:cNvPr>
          <p:cNvSpPr txBox="1">
            <a:spLocks noGrp="1"/>
          </p:cNvSpPr>
          <p:nvPr>
            <p:ph type="title"/>
          </p:nvPr>
        </p:nvSpPr>
        <p:spPr>
          <a:xfrm>
            <a:off x="735063" y="923370"/>
            <a:ext cx="9221689" cy="940307"/>
          </a:xfrm>
          <a:prstGeom prst="rect">
            <a:avLst/>
          </a:prstGeom>
          <a:noFill/>
          <a:ln>
            <a:noFill/>
          </a:ln>
        </p:spPr>
        <p:txBody>
          <a:bodyPr wrap="square" lIns="91425" tIns="45700" rIns="91425" bIns="45700" anchor="ctr" anchorCtr="0">
            <a:noAutofit/>
          </a:bodyPr>
          <a:lstStyle/>
          <a:p>
            <a:pPr lvl="0" indent="-254000" algn="ctr">
              <a:spcBef>
                <a:spcPts val="0"/>
              </a:spcBef>
              <a:buClr>
                <a:srgbClr val="CD005D"/>
              </a:buClr>
              <a:buSzPts val="4000"/>
            </a:pPr>
            <a:r>
              <a:rPr lang="es-ES" sz="4000" cap="small" dirty="0">
                <a:solidFill>
                  <a:srgbClr val="CD005D"/>
                </a:solidFill>
                <a:latin typeface="Candara"/>
                <a:ea typeface="Candara"/>
                <a:cs typeface="Candara"/>
                <a:sym typeface="Candara"/>
              </a:rPr>
              <a:t>Prevención del embarazo adolescente</a:t>
            </a:r>
          </a:p>
        </p:txBody>
      </p:sp>
      <p:pic>
        <p:nvPicPr>
          <p:cNvPr id="5" name="Imagen 4">
            <a:extLst>
              <a:ext uri="{FF2B5EF4-FFF2-40B4-BE49-F238E27FC236}">
                <a16:creationId xmlns:a16="http://schemas.microsoft.com/office/drawing/2014/main" xmlns="" id="{B760D2EE-857C-49CF-A812-5554706AF95E}"/>
              </a:ext>
            </a:extLst>
          </p:cNvPr>
          <p:cNvPicPr>
            <a:picLocks noChangeAspect="1"/>
          </p:cNvPicPr>
          <p:nvPr/>
        </p:nvPicPr>
        <p:blipFill>
          <a:blip r:embed="rId2"/>
          <a:stretch>
            <a:fillRect/>
          </a:stretch>
        </p:blipFill>
        <p:spPr>
          <a:xfrm>
            <a:off x="-1" y="2037797"/>
            <a:ext cx="10691813" cy="5521878"/>
          </a:xfrm>
          <a:prstGeom prst="rect">
            <a:avLst/>
          </a:prstGeom>
        </p:spPr>
      </p:pic>
    </p:spTree>
    <p:extLst>
      <p:ext uri="{BB962C8B-B14F-4D97-AF65-F5344CB8AC3E}">
        <p14:creationId xmlns:p14="http://schemas.microsoft.com/office/powerpoint/2010/main" val="154468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35063" y="887104"/>
            <a:ext cx="9221700" cy="976500"/>
          </a:xfrm>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b="1" i="0" u="none" strike="noStrike" cap="small" dirty="0">
                <a:solidFill>
                  <a:srgbClr val="CD005D"/>
                </a:solidFill>
                <a:latin typeface="Candara"/>
                <a:ea typeface="Candara"/>
                <a:cs typeface="Candara"/>
                <a:sym typeface="Candara"/>
              </a:rPr>
              <a:t>¿Qué es el Sello Municipal?</a:t>
            </a:r>
          </a:p>
        </p:txBody>
      </p:sp>
      <p:sp>
        <p:nvSpPr>
          <p:cNvPr id="76" name="Shape 76"/>
          <p:cNvSpPr txBox="1">
            <a:spLocks noGrp="1"/>
          </p:cNvSpPr>
          <p:nvPr>
            <p:ph type="body" idx="1"/>
          </p:nvPr>
        </p:nvSpPr>
        <p:spPr>
          <a:xfrm>
            <a:off x="844061" y="1863604"/>
            <a:ext cx="9003323" cy="4796400"/>
          </a:xfrm>
          <a:prstGeom prst="rect">
            <a:avLst/>
          </a:prstGeom>
        </p:spPr>
        <p:txBody>
          <a:bodyPr wrap="square" lIns="91425" tIns="91425" rIns="91425" bIns="91425" anchor="t" anchorCtr="0">
            <a:noAutofit/>
          </a:bodyPr>
          <a:lstStyle/>
          <a:p>
            <a:pPr marL="0" indent="0" algn="just">
              <a:spcBef>
                <a:spcPts val="0"/>
              </a:spcBef>
              <a:buNone/>
            </a:pPr>
            <a:r>
              <a:rPr lang="es-PE" sz="2500" dirty="0"/>
              <a:t>El Sello Municipal es el reconocimiento que otorga el Estado peruano, a través del Ministerio de Desarrollo e Inclusión Social, a las municipalidades que tienen una labor destacada en el </a:t>
            </a:r>
            <a:r>
              <a:rPr lang="es-PE" sz="2500" u="sng" dirty="0"/>
              <a:t>cumplimiento de metas priorizadas</a:t>
            </a:r>
            <a:r>
              <a:rPr lang="es-PE" sz="2500" dirty="0"/>
              <a:t> y en el </a:t>
            </a:r>
            <a:r>
              <a:rPr lang="es-PE" sz="2500" u="sng" dirty="0"/>
              <a:t>desarrollo de buenas prácticas</a:t>
            </a:r>
            <a:r>
              <a:rPr lang="es-PE" sz="2500" dirty="0"/>
              <a:t> que incrementan la calidad de los servicios públicos, contribuyendo a la mejora de las condiciones de vida de la población para su desarrollo e inclusión social.</a:t>
            </a:r>
          </a:p>
          <a:p>
            <a:pPr marL="0" indent="0" algn="just">
              <a:spcBef>
                <a:spcPts val="0"/>
              </a:spcBef>
              <a:buNone/>
            </a:pPr>
            <a:endParaRPr lang="es-PE" sz="2500" dirty="0"/>
          </a:p>
          <a:p>
            <a:pPr marL="0" indent="0" algn="just">
              <a:spcBef>
                <a:spcPts val="0"/>
              </a:spcBef>
              <a:buNone/>
            </a:pPr>
            <a:r>
              <a:rPr lang="es-PE" sz="2500" dirty="0"/>
              <a:t>Fue creado a través de la Resolución Suprema Nº 002-2015-MIDIS. </a:t>
            </a:r>
          </a:p>
          <a:p>
            <a:pPr marL="0" indent="0" algn="just">
              <a:spcBef>
                <a:spcPts val="0"/>
              </a:spcBef>
              <a:buNone/>
            </a:pPr>
            <a:endParaRPr lang="es-PE" sz="2500" dirty="0"/>
          </a:p>
          <a:p>
            <a:pPr marL="0" indent="0" algn="just">
              <a:spcBef>
                <a:spcPts val="0"/>
              </a:spcBef>
              <a:buNone/>
            </a:pPr>
            <a:r>
              <a:rPr lang="es-PE" sz="2500" dirty="0"/>
              <a:t>Las bases de la tercera edición fueron aprobadas mediante la Resolución Ministerial Nº 292-2017-MIDIS.</a:t>
            </a:r>
            <a:endParaRPr lang="es-ES" sz="2500" dirty="0"/>
          </a:p>
          <a:p>
            <a:pPr marL="251957" lvl="0" indent="-55996" algn="just">
              <a:spcBef>
                <a:spcPts val="0"/>
              </a:spcBef>
              <a:buNone/>
            </a:pPr>
            <a:endParaRPr lang="es-ES" sz="2500" dirty="0"/>
          </a:p>
        </p:txBody>
      </p:sp>
      <p:pic>
        <p:nvPicPr>
          <p:cNvPr id="2" name="Imagen 1">
            <a:extLst>
              <a:ext uri="{FF2B5EF4-FFF2-40B4-BE49-F238E27FC236}">
                <a16:creationId xmlns:a16="http://schemas.microsoft.com/office/drawing/2014/main" xmlns="" id="{E83B88B0-364B-4FAF-89F9-429DF9A98C1D}"/>
              </a:ext>
            </a:extLst>
          </p:cNvPr>
          <p:cNvPicPr>
            <a:picLocks noChangeAspect="1"/>
          </p:cNvPicPr>
          <p:nvPr/>
        </p:nvPicPr>
        <p:blipFill>
          <a:blip r:embed="rId3"/>
          <a:stretch>
            <a:fillRect/>
          </a:stretch>
        </p:blipFill>
        <p:spPr>
          <a:xfrm>
            <a:off x="9123001" y="83745"/>
            <a:ext cx="1448766" cy="1631852"/>
          </a:xfrm>
          <a:prstGeom prst="rect">
            <a:avLst/>
          </a:prstGeom>
        </p:spPr>
      </p:pic>
    </p:spTree>
    <p:extLst>
      <p:ext uri="{BB962C8B-B14F-4D97-AF65-F5344CB8AC3E}">
        <p14:creationId xmlns:p14="http://schemas.microsoft.com/office/powerpoint/2010/main" val="50078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5">
            <a:extLst>
              <a:ext uri="{FF2B5EF4-FFF2-40B4-BE49-F238E27FC236}">
                <a16:creationId xmlns:a16="http://schemas.microsoft.com/office/drawing/2014/main" xmlns="" id="{C133ABD1-43F8-4985-A486-837DF3214901}"/>
              </a:ext>
            </a:extLst>
          </p:cNvPr>
          <p:cNvSpPr txBox="1">
            <a:spLocks noGrp="1"/>
          </p:cNvSpPr>
          <p:nvPr>
            <p:ph type="title"/>
          </p:nvPr>
        </p:nvSpPr>
        <p:spPr>
          <a:xfrm>
            <a:off x="735063" y="887104"/>
            <a:ext cx="9221689" cy="976568"/>
          </a:xfrm>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cap="small" dirty="0">
                <a:solidFill>
                  <a:srgbClr val="CD005D"/>
                </a:solidFill>
                <a:latin typeface="Candara"/>
                <a:ea typeface="Candara"/>
                <a:cs typeface="Candara"/>
                <a:sym typeface="Candara"/>
              </a:rPr>
              <a:t>Proceso de gestión de la información</a:t>
            </a:r>
          </a:p>
        </p:txBody>
      </p:sp>
      <p:graphicFrame>
        <p:nvGraphicFramePr>
          <p:cNvPr id="6" name="Objeto 5">
            <a:extLst>
              <a:ext uri="{FF2B5EF4-FFF2-40B4-BE49-F238E27FC236}">
                <a16:creationId xmlns:a16="http://schemas.microsoft.com/office/drawing/2014/main" xmlns="" id="{4E8C2E33-D61F-4F19-85DC-3244D1C57702}"/>
              </a:ext>
            </a:extLst>
          </p:cNvPr>
          <p:cNvGraphicFramePr>
            <a:graphicFrameLocks noChangeAspect="1"/>
          </p:cNvGraphicFramePr>
          <p:nvPr>
            <p:extLst>
              <p:ext uri="{D42A27DB-BD31-4B8C-83A1-F6EECF244321}">
                <p14:modId xmlns:p14="http://schemas.microsoft.com/office/powerpoint/2010/main" val="1836516230"/>
              </p:ext>
            </p:extLst>
          </p:nvPr>
        </p:nvGraphicFramePr>
        <p:xfrm>
          <a:off x="1701492" y="1863672"/>
          <a:ext cx="7765225" cy="4808591"/>
        </p:xfrm>
        <a:graphic>
          <a:graphicData uri="http://schemas.openxmlformats.org/presentationml/2006/ole">
            <mc:AlternateContent xmlns:mc="http://schemas.openxmlformats.org/markup-compatibility/2006">
              <mc:Choice xmlns:v="urn:schemas-microsoft-com:vml" Requires="v">
                <p:oleObj spid="_x0000_s2062" name="Imagen de mapa de bits" r:id="rId3" imgW="8163000" imgH="5048280" progId="Paint.Picture">
                  <p:embed/>
                </p:oleObj>
              </mc:Choice>
              <mc:Fallback>
                <p:oleObj name="Imagen de mapa de bits" r:id="rId3" imgW="8163000" imgH="5048280" progId="Paint.Picture">
                  <p:embed/>
                  <p:pic>
                    <p:nvPicPr>
                      <p:cNvPr id="0" name="Object 1"/>
                      <p:cNvPicPr>
                        <a:picLocks noChangeAspect="1" noChangeArrowheads="1"/>
                      </p:cNvPicPr>
                      <p:nvPr/>
                    </p:nvPicPr>
                    <p:blipFill>
                      <a:blip r:embed="rId4"/>
                      <a:srcRect/>
                      <a:stretch>
                        <a:fillRect/>
                      </a:stretch>
                    </p:blipFill>
                    <p:spPr bwMode="auto">
                      <a:xfrm>
                        <a:off x="1701492" y="1863672"/>
                        <a:ext cx="7765225" cy="4808591"/>
                      </a:xfrm>
                      <a:prstGeom prst="rect">
                        <a:avLst/>
                      </a:prstGeom>
                      <a:noFill/>
                    </p:spPr>
                  </p:pic>
                </p:oleObj>
              </mc:Fallback>
            </mc:AlternateContent>
          </a:graphicData>
        </a:graphic>
      </p:graphicFrame>
    </p:spTree>
    <p:extLst>
      <p:ext uri="{BB962C8B-B14F-4D97-AF65-F5344CB8AC3E}">
        <p14:creationId xmlns:p14="http://schemas.microsoft.com/office/powerpoint/2010/main" val="237458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501713277"/>
              </p:ext>
            </p:extLst>
          </p:nvPr>
        </p:nvGraphicFramePr>
        <p:xfrm>
          <a:off x="585695" y="1739900"/>
          <a:ext cx="9561606" cy="4795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2912290" y="5393857"/>
            <a:ext cx="2502569" cy="369332"/>
          </a:xfrm>
          <a:prstGeom prst="rect">
            <a:avLst/>
          </a:prstGeom>
          <a:noFill/>
        </p:spPr>
        <p:txBody>
          <a:bodyPr wrap="square" rtlCol="0">
            <a:spAutoFit/>
          </a:bodyPr>
          <a:lstStyle/>
          <a:p>
            <a:pPr algn="ctr"/>
            <a:r>
              <a:rPr lang="es-MX" b="1" dirty="0"/>
              <a:t>Seguimiento</a:t>
            </a:r>
          </a:p>
        </p:txBody>
      </p:sp>
      <p:sp>
        <p:nvSpPr>
          <p:cNvPr id="10" name="Shape 205"/>
          <p:cNvSpPr txBox="1">
            <a:spLocks noGrp="1"/>
          </p:cNvSpPr>
          <p:nvPr>
            <p:ph type="title"/>
          </p:nvPr>
        </p:nvSpPr>
        <p:spPr>
          <a:xfrm>
            <a:off x="735063" y="887104"/>
            <a:ext cx="9221689" cy="976568"/>
          </a:xfrm>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cap="small" dirty="0">
                <a:solidFill>
                  <a:srgbClr val="CD005D"/>
                </a:solidFill>
                <a:latin typeface="Candara"/>
                <a:ea typeface="Candara"/>
                <a:cs typeface="Candara"/>
                <a:sym typeface="Candara"/>
              </a:rPr>
              <a:t>Proceso de Implementación</a:t>
            </a:r>
          </a:p>
        </p:txBody>
      </p:sp>
      <p:sp>
        <p:nvSpPr>
          <p:cNvPr id="7" name="CuadroTexto 6"/>
          <p:cNvSpPr txBox="1"/>
          <p:nvPr/>
        </p:nvSpPr>
        <p:spPr>
          <a:xfrm>
            <a:off x="2903709" y="2235135"/>
            <a:ext cx="2502569" cy="646331"/>
          </a:xfrm>
          <a:prstGeom prst="rect">
            <a:avLst/>
          </a:prstGeom>
          <a:noFill/>
        </p:spPr>
        <p:txBody>
          <a:bodyPr wrap="square" rtlCol="0">
            <a:spAutoFit/>
          </a:bodyPr>
          <a:lstStyle/>
          <a:p>
            <a:pPr algn="ctr"/>
            <a:r>
              <a:rPr lang="es-MX" b="1" dirty="0"/>
              <a:t>Fortalecimiento de Capacidades</a:t>
            </a:r>
            <a:endParaRPr lang="es-MX" dirty="0"/>
          </a:p>
        </p:txBody>
      </p:sp>
      <p:sp>
        <p:nvSpPr>
          <p:cNvPr id="3" name="Flecha abajo 2"/>
          <p:cNvSpPr/>
          <p:nvPr/>
        </p:nvSpPr>
        <p:spPr>
          <a:xfrm>
            <a:off x="3979148" y="4441374"/>
            <a:ext cx="351692" cy="966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p:cNvSpPr/>
          <p:nvPr/>
        </p:nvSpPr>
        <p:spPr>
          <a:xfrm rot="16200000">
            <a:off x="3987729" y="1700524"/>
            <a:ext cx="351692" cy="2502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633047" y="5407707"/>
            <a:ext cx="1929283" cy="1123712"/>
          </a:xfrm>
          <a:prstGeom prst="roundRect">
            <a:avLst/>
          </a:prstGeom>
          <a:noFill/>
        </p:spPr>
        <p:txBody>
          <a:bodyPr wrap="square" rtlCol="0">
            <a:spAutoFit/>
          </a:bodyPr>
          <a:lstStyle/>
          <a:p>
            <a:pPr algn="ctr"/>
            <a:r>
              <a:rPr lang="es-ES" sz="1500" b="1" dirty="0"/>
              <a:t>Al cierre de inscripción, tenemos 630 municipalidades inscritas.</a:t>
            </a:r>
          </a:p>
        </p:txBody>
      </p:sp>
    </p:spTree>
    <p:extLst>
      <p:ext uri="{BB962C8B-B14F-4D97-AF65-F5344CB8AC3E}">
        <p14:creationId xmlns:p14="http://schemas.microsoft.com/office/powerpoint/2010/main" val="382816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Shape 193"/>
          <p:cNvSpPr txBox="1">
            <a:spLocks noGrp="1"/>
          </p:cNvSpPr>
          <p:nvPr>
            <p:ph type="title"/>
          </p:nvPr>
        </p:nvSpPr>
        <p:spPr>
          <a:xfrm>
            <a:off x="80728" y="2880360"/>
            <a:ext cx="5298992" cy="596572"/>
          </a:xfrm>
          <a:prstGeom prst="rect">
            <a:avLst/>
          </a:prstGeom>
          <a:noFill/>
          <a:ln>
            <a:noFill/>
          </a:ln>
        </p:spPr>
        <p:txBody>
          <a:bodyPr wrap="square" lIns="91425" tIns="45700" rIns="91425" bIns="45700" anchor="b" anchorCtr="0">
            <a:noAutofit/>
          </a:bodyPr>
          <a:lstStyle/>
          <a:p>
            <a:pPr marL="0" marR="0" lvl="0" indent="-190500" algn="ctr" rtl="0">
              <a:lnSpc>
                <a:spcPct val="90000"/>
              </a:lnSpc>
              <a:spcBef>
                <a:spcPts val="0"/>
              </a:spcBef>
              <a:buClr>
                <a:schemeClr val="dk1"/>
              </a:buClr>
              <a:buSzPts val="3000"/>
              <a:buFont typeface="Calibri"/>
              <a:buNone/>
            </a:pPr>
            <a:r>
              <a:rPr lang="es-ES" sz="3000" b="1" i="0" u="none" strike="noStrike" cap="none" dirty="0">
                <a:solidFill>
                  <a:srgbClr val="FFFF00"/>
                </a:solidFill>
                <a:effectLst>
                  <a:outerShdw blurRad="38100" dist="38100" dir="2700000" algn="tl">
                    <a:srgbClr val="000000">
                      <a:alpha val="43137"/>
                    </a:srgbClr>
                  </a:outerShdw>
                </a:effectLst>
                <a:latin typeface="Calibri"/>
                <a:ea typeface="Calibri"/>
                <a:cs typeface="Calibri"/>
                <a:sym typeface="Calibri"/>
              </a:rPr>
              <a:t>PREMIO A LA BUENA PRÁCTICA</a:t>
            </a:r>
          </a:p>
        </p:txBody>
      </p:sp>
      <p:sp>
        <p:nvSpPr>
          <p:cNvPr id="6" name="Marcador de texto 5"/>
          <p:cNvSpPr>
            <a:spLocks noGrp="1"/>
          </p:cNvSpPr>
          <p:nvPr>
            <p:ph type="body" idx="1"/>
          </p:nvPr>
        </p:nvSpPr>
        <p:spPr>
          <a:xfrm>
            <a:off x="5484952" y="2438400"/>
            <a:ext cx="4660003" cy="4140318"/>
          </a:xfrm>
        </p:spPr>
        <p:txBody>
          <a:bodyPr/>
          <a:lstStyle/>
          <a:p>
            <a:pPr marL="223901" indent="0" algn="ctr">
              <a:buNone/>
            </a:pPr>
            <a:r>
              <a:rPr lang="es-ES" sz="4000" b="1" cap="small" dirty="0">
                <a:solidFill>
                  <a:srgbClr val="CD005D"/>
                </a:solidFill>
                <a:latin typeface="Candara"/>
                <a:sym typeface="Candara"/>
              </a:rPr>
              <a:t>Descripción</a:t>
            </a:r>
          </a:p>
          <a:p>
            <a:pPr marL="223901" indent="0" algn="just">
              <a:buNone/>
            </a:pPr>
            <a:r>
              <a:rPr lang="es-ES" sz="2000" dirty="0">
                <a:solidFill>
                  <a:schemeClr val="bg1">
                    <a:lumMod val="10000"/>
                  </a:schemeClr>
                </a:solidFill>
              </a:rPr>
              <a:t>El Premio a la Buena Práctica busca </a:t>
            </a:r>
            <a:r>
              <a:rPr lang="es-ES" sz="2000" b="1" dirty="0">
                <a:solidFill>
                  <a:schemeClr val="accent3">
                    <a:lumMod val="60000"/>
                    <a:lumOff val="40000"/>
                  </a:schemeClr>
                </a:solidFill>
              </a:rPr>
              <a:t>reconocer y difundir las soluciones, innovaciones y mejoras desarrolladas por las municipalidades en la gestión, producción y entrega de los servicios públicos en sus distritos</a:t>
            </a:r>
            <a:r>
              <a:rPr lang="es-ES" sz="2000" dirty="0">
                <a:solidFill>
                  <a:schemeClr val="bg1">
                    <a:lumMod val="10000"/>
                  </a:schemeClr>
                </a:solidFill>
              </a:rPr>
              <a:t>, en el marco de la Política Nacional de Desarrollo e Inclusión Social. </a:t>
            </a:r>
          </a:p>
        </p:txBody>
      </p:sp>
      <p:pic>
        <p:nvPicPr>
          <p:cNvPr id="2" name="Imagen 1">
            <a:extLst>
              <a:ext uri="{FF2B5EF4-FFF2-40B4-BE49-F238E27FC236}">
                <a16:creationId xmlns:a16="http://schemas.microsoft.com/office/drawing/2014/main" xmlns="" id="{9125D820-A7B5-49EE-9CB9-9827CAF216C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556" b="95411" l="4732" r="95899">
                        <a14:foregroundMark x1="50473" y1="95652" x2="50473" y2="81884"/>
                        <a14:foregroundMark x1="10095" y1="58213" x2="17666" y2="55072"/>
                        <a14:foregroundMark x1="4732" y1="40338" x2="11987" y2="40338"/>
                        <a14:foregroundMark x1="10410" y1="22705" x2="17666" y2="25845"/>
                        <a14:foregroundMark x1="27445" y1="10145" x2="31546" y2="15942"/>
                        <a14:foregroundMark x1="50473" y1="5556" x2="50473" y2="11353"/>
                        <a14:foregroundMark x1="73186" y1="9903" x2="68454" y2="15459"/>
                        <a14:foregroundMark x1="82965" y1="25845" x2="89274" y2="23188"/>
                        <a14:foregroundMark x1="87697" y1="40338" x2="95899" y2="40338"/>
                        <a14:foregroundMark x1="82650" y1="54589" x2="89905" y2="58213"/>
                        <a14:foregroundMark x1="17035" y1="36232" x2="17350" y2="35507"/>
                        <a14:foregroundMark x1="18927" y1="31401" x2="19243" y2="30918"/>
                        <a14:foregroundMark x1="21136" y1="27536" x2="22082" y2="26812"/>
                        <a14:foregroundMark x1="24921" y1="23671" x2="25552" y2="22947"/>
                        <a14:foregroundMark x1="29653" y1="20290" x2="30284" y2="20048"/>
                        <a14:foregroundMark x1="35016" y1="17633" x2="35647" y2="17391"/>
                        <a14:foregroundMark x1="40694" y1="15942" x2="41640" y2="15942"/>
                        <a14:foregroundMark x1="46688" y1="15217" x2="47634" y2="14976"/>
                        <a14:foregroundMark x1="52366" y1="14976" x2="53943" y2="14976"/>
                        <a14:foregroundMark x1="58675" y1="15700" x2="59937" y2="15942"/>
                        <a14:foregroundMark x1="64669" y1="17150" x2="65615" y2="17633"/>
                        <a14:foregroundMark x1="69716" y1="19807" x2="70662" y2="20290"/>
                        <a14:foregroundMark x1="74448" y1="22947" x2="75394" y2="23671"/>
                        <a14:foregroundMark x1="78233" y1="26570" x2="79180" y2="27536"/>
                        <a14:foregroundMark x1="81073" y1="30918" x2="81703" y2="31401"/>
                        <a14:foregroundMark x1="83281" y1="35507" x2="82650" y2="36232"/>
                      </a14:backgroundRemoval>
                    </a14:imgEffect>
                  </a14:imgLayer>
                </a14:imgProps>
              </a:ext>
            </a:extLst>
          </a:blip>
          <a:stretch>
            <a:fillRect/>
          </a:stretch>
        </p:blipFill>
        <p:spPr>
          <a:xfrm>
            <a:off x="2243614" y="3476932"/>
            <a:ext cx="1206554" cy="1575752"/>
          </a:xfrm>
          <a:prstGeom prst="rect">
            <a:avLst/>
          </a:prstGeom>
        </p:spPr>
      </p:pic>
    </p:spTree>
    <p:extLst>
      <p:ext uri="{BB962C8B-B14F-4D97-AF65-F5344CB8AC3E}">
        <p14:creationId xmlns:p14="http://schemas.microsoft.com/office/powerpoint/2010/main" val="269945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b="1" cap="small" dirty="0">
                <a:solidFill>
                  <a:srgbClr val="CD005D"/>
                </a:solidFill>
                <a:latin typeface="Candara"/>
                <a:ea typeface="Candara"/>
                <a:cs typeface="Candara"/>
                <a:sym typeface="Candara"/>
              </a:rPr>
              <a:t>Público Objetivo</a:t>
            </a:r>
          </a:p>
        </p:txBody>
      </p:sp>
      <p:sp>
        <p:nvSpPr>
          <p:cNvPr id="5" name="Marcador de texto 4"/>
          <p:cNvSpPr>
            <a:spLocks noGrp="1"/>
          </p:cNvSpPr>
          <p:nvPr>
            <p:ph type="body" idx="1"/>
          </p:nvPr>
        </p:nvSpPr>
        <p:spPr>
          <a:xfrm>
            <a:off x="735065" y="2012415"/>
            <a:ext cx="4613683" cy="4476875"/>
          </a:xfrm>
        </p:spPr>
        <p:txBody>
          <a:bodyPr/>
          <a:lstStyle/>
          <a:p>
            <a:pPr marL="285750" indent="-285750" algn="just">
              <a:lnSpc>
                <a:spcPct val="100000"/>
              </a:lnSpc>
              <a:spcBef>
                <a:spcPts val="0"/>
              </a:spcBef>
              <a:buSzPct val="100000"/>
              <a:buFont typeface="Arial" panose="020B0604020202020204" pitchFamily="34" charset="0"/>
              <a:buChar char="•"/>
            </a:pPr>
            <a:r>
              <a:rPr lang="es-PE" sz="2000" dirty="0">
                <a:solidFill>
                  <a:schemeClr val="bg1">
                    <a:lumMod val="10000"/>
                  </a:schemeClr>
                </a:solidFill>
                <a:latin typeface="Calibri" panose="020F0502020204030204" pitchFamily="34" charset="0"/>
                <a:ea typeface="Arial"/>
                <a:cs typeface="Arial"/>
              </a:rPr>
              <a:t>El Premio a las Buenas Prácticas esta dirigido a las </a:t>
            </a:r>
            <a:r>
              <a:rPr lang="es-PE" sz="2000" b="1" u="sng" dirty="0">
                <a:solidFill>
                  <a:schemeClr val="bg1">
                    <a:lumMod val="10000"/>
                  </a:schemeClr>
                </a:solidFill>
                <a:latin typeface="Calibri" panose="020F0502020204030204" pitchFamily="34" charset="0"/>
                <a:ea typeface="Arial"/>
                <a:cs typeface="Arial"/>
              </a:rPr>
              <a:t>415</a:t>
            </a:r>
            <a:r>
              <a:rPr lang="es-PE" sz="2000" dirty="0">
                <a:solidFill>
                  <a:schemeClr val="bg1">
                    <a:lumMod val="10000"/>
                  </a:schemeClr>
                </a:solidFill>
                <a:latin typeface="Calibri" panose="020F0502020204030204" pitchFamily="34" charset="0"/>
                <a:ea typeface="Arial"/>
                <a:cs typeface="Arial"/>
              </a:rPr>
              <a:t> municipalidades ganadoras de las ediciones anteriores del Sello Municipal, de las cuales 167 sólo ganaron la 1ra edición, 89 sólo la 2da y 159 ambas ediciones.</a:t>
            </a:r>
            <a:endParaRPr lang="es-PE" sz="2000" dirty="0">
              <a:solidFill>
                <a:schemeClr val="bg1">
                  <a:lumMod val="10000"/>
                </a:schemeClr>
              </a:solidFill>
              <a:latin typeface="Calibri" panose="020F0502020204030204" pitchFamily="34" charset="0"/>
              <a:cs typeface="Arial"/>
            </a:endParaRPr>
          </a:p>
          <a:p>
            <a:pPr marL="285750" indent="-285750" algn="just">
              <a:lnSpc>
                <a:spcPct val="100000"/>
              </a:lnSpc>
              <a:spcBef>
                <a:spcPts val="0"/>
              </a:spcBef>
              <a:buSzPct val="100000"/>
              <a:buFont typeface="Arial" panose="020B0604020202020204" pitchFamily="34" charset="0"/>
              <a:buChar char="•"/>
            </a:pPr>
            <a:endParaRPr lang="es-PE" sz="2000" dirty="0">
              <a:solidFill>
                <a:schemeClr val="bg1">
                  <a:lumMod val="10000"/>
                </a:schemeClr>
              </a:solidFill>
              <a:latin typeface="Calibri" panose="020F0502020204030204" pitchFamily="34" charset="0"/>
              <a:cs typeface="Arial"/>
            </a:endParaRPr>
          </a:p>
          <a:p>
            <a:pPr marL="285750" indent="-285750" algn="just">
              <a:lnSpc>
                <a:spcPct val="100000"/>
              </a:lnSpc>
              <a:spcBef>
                <a:spcPts val="0"/>
              </a:spcBef>
              <a:buSzPct val="100000"/>
              <a:buFont typeface="Arial" panose="020B0604020202020204" pitchFamily="34" charset="0"/>
              <a:buChar char="•"/>
            </a:pPr>
            <a:r>
              <a:rPr lang="es-PE" sz="2000" dirty="0">
                <a:solidFill>
                  <a:schemeClr val="bg1">
                    <a:lumMod val="10000"/>
                  </a:schemeClr>
                </a:solidFill>
                <a:latin typeface="Calibri" panose="020F0502020204030204" pitchFamily="34" charset="0"/>
                <a:cs typeface="Arial"/>
              </a:rPr>
              <a:t>De ellas, </a:t>
            </a:r>
            <a:r>
              <a:rPr lang="es-PE" sz="2000" b="1" u="sng" dirty="0">
                <a:solidFill>
                  <a:schemeClr val="bg1">
                    <a:lumMod val="10000"/>
                  </a:schemeClr>
                </a:solidFill>
                <a:latin typeface="Calibri" panose="020F0502020204030204" pitchFamily="34" charset="0"/>
                <a:cs typeface="Arial"/>
              </a:rPr>
              <a:t>382</a:t>
            </a:r>
            <a:r>
              <a:rPr lang="es-PE" sz="2000" dirty="0">
                <a:solidFill>
                  <a:schemeClr val="bg1">
                    <a:lumMod val="10000"/>
                  </a:schemeClr>
                </a:solidFill>
                <a:latin typeface="Calibri" panose="020F0502020204030204" pitchFamily="34" charset="0"/>
                <a:cs typeface="Arial"/>
              </a:rPr>
              <a:t> municipalidades pertenecen a los quintiles 1 y 2 de pobreza nacional y regional según el Mapa de Pobreza 2013; mientras que </a:t>
            </a:r>
            <a:r>
              <a:rPr lang="es-PE" sz="2000" b="1" u="sng" dirty="0">
                <a:solidFill>
                  <a:schemeClr val="bg1">
                    <a:lumMod val="10000"/>
                  </a:schemeClr>
                </a:solidFill>
                <a:latin typeface="Calibri" panose="020F0502020204030204" pitchFamily="34" charset="0"/>
                <a:cs typeface="Arial"/>
              </a:rPr>
              <a:t>33</a:t>
            </a:r>
            <a:r>
              <a:rPr lang="es-PE" sz="2000" dirty="0">
                <a:solidFill>
                  <a:schemeClr val="bg1">
                    <a:lumMod val="10000"/>
                  </a:schemeClr>
                </a:solidFill>
                <a:latin typeface="Calibri" panose="020F0502020204030204" pitchFamily="34" charset="0"/>
                <a:cs typeface="Arial"/>
              </a:rPr>
              <a:t> municipalidades a los quintiles 3, 4 y 5, pero se han considerado por ser ganadoras de las ediciones anteriores. </a:t>
            </a:r>
            <a:endParaRPr lang="es-PE" sz="1700" dirty="0">
              <a:latin typeface="Calibri" panose="020F0502020204030204" pitchFamily="34" charset="0"/>
            </a:endParaRPr>
          </a:p>
          <a:p>
            <a:pPr marL="0" indent="0" algn="just">
              <a:buNone/>
            </a:pPr>
            <a:endParaRPr lang="es-PE" sz="1700" dirty="0">
              <a:latin typeface="Calibri" panose="020F0502020204030204" pitchFamily="34" charset="0"/>
            </a:endParaRPr>
          </a:p>
          <a:p>
            <a:pPr marL="0" indent="0" algn="just">
              <a:buNone/>
            </a:pPr>
            <a:endParaRPr lang="es-PE" sz="1700" dirty="0">
              <a:latin typeface="Calibri" panose="020F0502020204030204" pitchFamily="34" charset="0"/>
            </a:endParaRPr>
          </a:p>
          <a:p>
            <a:pPr marL="0" indent="0" algn="just">
              <a:buNone/>
            </a:pPr>
            <a:endParaRPr lang="es-PE" sz="1700" dirty="0">
              <a:latin typeface="Calibri" panose="020F0502020204030204" pitchFamily="34" charset="0"/>
            </a:endParaRPr>
          </a:p>
          <a:p>
            <a:pPr marL="285750" indent="-285750" algn="just">
              <a:lnSpc>
                <a:spcPct val="100000"/>
              </a:lnSpc>
              <a:spcBef>
                <a:spcPts val="0"/>
              </a:spcBef>
              <a:buSzPct val="100000"/>
              <a:buFont typeface="Arial" panose="020B0604020202020204" pitchFamily="34" charset="0"/>
              <a:buChar char="•"/>
            </a:pPr>
            <a:endParaRPr lang="es-PE" sz="1700" dirty="0">
              <a:solidFill>
                <a:srgbClr val="000000"/>
              </a:solidFill>
              <a:latin typeface="Calibri" panose="020F0502020204030204" pitchFamily="34" charset="0"/>
              <a:ea typeface="Arial"/>
              <a:cs typeface="Arial"/>
            </a:endParaRPr>
          </a:p>
        </p:txBody>
      </p:sp>
      <p:graphicFrame>
        <p:nvGraphicFramePr>
          <p:cNvPr id="3" name="Tabla 2"/>
          <p:cNvGraphicFramePr>
            <a:graphicFrameLocks noGrp="1"/>
          </p:cNvGraphicFramePr>
          <p:nvPr>
            <p:extLst>
              <p:ext uri="{D42A27DB-BD31-4B8C-83A1-F6EECF244321}">
                <p14:modId xmlns:p14="http://schemas.microsoft.com/office/powerpoint/2010/main" val="1358812030"/>
              </p:ext>
            </p:extLst>
          </p:nvPr>
        </p:nvGraphicFramePr>
        <p:xfrm>
          <a:off x="6137581" y="1774352"/>
          <a:ext cx="3819167" cy="4953000"/>
        </p:xfrm>
        <a:graphic>
          <a:graphicData uri="http://schemas.openxmlformats.org/drawingml/2006/table">
            <a:tbl>
              <a:tblPr>
                <a:tableStyleId>{BDBED569-4797-4DF1-A0F4-6AAB3CD982D8}</a:tableStyleId>
              </a:tblPr>
              <a:tblGrid>
                <a:gridCol w="1764455">
                  <a:extLst>
                    <a:ext uri="{9D8B030D-6E8A-4147-A177-3AD203B41FA5}">
                      <a16:colId xmlns:a16="http://schemas.microsoft.com/office/drawing/2014/main" xmlns="" val="20000"/>
                    </a:ext>
                  </a:extLst>
                </a:gridCol>
                <a:gridCol w="2054712">
                  <a:extLst>
                    <a:ext uri="{9D8B030D-6E8A-4147-A177-3AD203B41FA5}">
                      <a16:colId xmlns:a16="http://schemas.microsoft.com/office/drawing/2014/main" xmlns="" val="20001"/>
                    </a:ext>
                  </a:extLst>
                </a:gridCol>
              </a:tblGrid>
              <a:tr h="180000">
                <a:tc>
                  <a:txBody>
                    <a:bodyPr/>
                    <a:lstStyle/>
                    <a:p>
                      <a:pPr algn="ctr">
                        <a:lnSpc>
                          <a:spcPct val="100000"/>
                        </a:lnSpc>
                      </a:pPr>
                      <a:r>
                        <a:rPr lang="es-PE" sz="1200" b="1" spc="-5" dirty="0">
                          <a:solidFill>
                            <a:schemeClr val="bg1"/>
                          </a:solidFill>
                          <a:effectLst/>
                          <a:latin typeface="Calibri" panose="020F0502020204030204" pitchFamily="34" charset="0"/>
                        </a:rPr>
                        <a:t>DEPARTAMENTO</a:t>
                      </a:r>
                      <a:endParaRPr lang="es-ES" sz="1200" b="1" dirty="0">
                        <a:solidFill>
                          <a:schemeClr val="bg1"/>
                        </a:solidFill>
                        <a:effectLst/>
                        <a:latin typeface="Calibri" panose="020F0502020204030204" pitchFamily="34" charset="0"/>
                      </a:endParaRPr>
                    </a:p>
                  </a:txBody>
                  <a:tcPr marL="7620" marR="7620" marT="7620" marB="0" anchor="ctr">
                    <a:solidFill>
                      <a:schemeClr val="accent5"/>
                    </a:solidFill>
                  </a:tcPr>
                </a:tc>
                <a:tc>
                  <a:txBody>
                    <a:bodyPr/>
                    <a:lstStyle/>
                    <a:p>
                      <a:pPr algn="ctr">
                        <a:lnSpc>
                          <a:spcPct val="100000"/>
                        </a:lnSpc>
                      </a:pPr>
                      <a:r>
                        <a:rPr lang="es-PE" sz="1200" b="1" spc="-5" dirty="0">
                          <a:solidFill>
                            <a:schemeClr val="bg1"/>
                          </a:solidFill>
                          <a:effectLst/>
                          <a:latin typeface="Calibri" panose="020F0502020204030204" pitchFamily="34" charset="0"/>
                        </a:rPr>
                        <a:t>PREMIO A LA BUENA PRÁCTICA</a:t>
                      </a:r>
                      <a:endParaRPr lang="es-ES" sz="1200" b="1" dirty="0">
                        <a:solidFill>
                          <a:schemeClr val="bg1"/>
                        </a:solidFill>
                        <a:effectLst/>
                        <a:latin typeface="Calibri" panose="020F0502020204030204" pitchFamily="34" charset="0"/>
                      </a:endParaRPr>
                    </a:p>
                  </a:txBody>
                  <a:tcPr marL="7620" marR="7620" marT="7620" marB="0" anchor="ctr">
                    <a:solidFill>
                      <a:schemeClr val="accent5"/>
                    </a:solidFill>
                  </a:tcPr>
                </a:tc>
                <a:extLst>
                  <a:ext uri="{0D108BD9-81ED-4DB2-BD59-A6C34878D82A}">
                    <a16:rowId xmlns:a16="http://schemas.microsoft.com/office/drawing/2014/main" xmlns="" val="10000"/>
                  </a:ext>
                </a:extLst>
              </a:tr>
              <a:tr h="180000">
                <a:tc>
                  <a:txBody>
                    <a:bodyPr/>
                    <a:lstStyle/>
                    <a:p>
                      <a:pPr algn="ctr">
                        <a:lnSpc>
                          <a:spcPct val="100000"/>
                        </a:lnSpc>
                      </a:pPr>
                      <a:r>
                        <a:rPr lang="es-PE" sz="1200" spc="-5" dirty="0">
                          <a:effectLst/>
                          <a:latin typeface="Calibri" panose="020F0502020204030204" pitchFamily="34" charset="0"/>
                        </a:rPr>
                        <a:t>Amazonas</a:t>
                      </a:r>
                      <a:endParaRPr lang="es-ES" sz="1200" dirty="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6</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1"/>
                  </a:ext>
                </a:extLst>
              </a:tr>
              <a:tr h="180000">
                <a:tc>
                  <a:txBody>
                    <a:bodyPr/>
                    <a:lstStyle/>
                    <a:p>
                      <a:pPr algn="ctr">
                        <a:lnSpc>
                          <a:spcPct val="100000"/>
                        </a:lnSpc>
                      </a:pPr>
                      <a:r>
                        <a:rPr lang="es-PE" sz="1200" spc="-5" dirty="0">
                          <a:effectLst/>
                          <a:latin typeface="Calibri" panose="020F0502020204030204" pitchFamily="34" charset="0"/>
                        </a:rPr>
                        <a:t>Ancash</a:t>
                      </a:r>
                      <a:endParaRPr lang="es-ES" sz="1200" dirty="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20</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2"/>
                  </a:ext>
                </a:extLst>
              </a:tr>
              <a:tr h="180000">
                <a:tc>
                  <a:txBody>
                    <a:bodyPr/>
                    <a:lstStyle/>
                    <a:p>
                      <a:pPr algn="ctr">
                        <a:lnSpc>
                          <a:spcPct val="100000"/>
                        </a:lnSpc>
                      </a:pPr>
                      <a:r>
                        <a:rPr lang="es-PE" sz="1200" spc="-5" dirty="0">
                          <a:effectLst/>
                          <a:latin typeface="Calibri" panose="020F0502020204030204" pitchFamily="34" charset="0"/>
                        </a:rPr>
                        <a:t>Apurímac</a:t>
                      </a:r>
                      <a:endParaRPr lang="es-ES" sz="1200" dirty="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33</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3"/>
                  </a:ext>
                </a:extLst>
              </a:tr>
              <a:tr h="180000">
                <a:tc>
                  <a:txBody>
                    <a:bodyPr/>
                    <a:lstStyle/>
                    <a:p>
                      <a:pPr algn="ctr">
                        <a:lnSpc>
                          <a:spcPct val="100000"/>
                        </a:lnSpc>
                      </a:pPr>
                      <a:r>
                        <a:rPr lang="es-PE" sz="1200" spc="-5">
                          <a:effectLst/>
                          <a:latin typeface="Calibri" panose="020F0502020204030204" pitchFamily="34" charset="0"/>
                        </a:rPr>
                        <a:t>Arequipa</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28</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4"/>
                  </a:ext>
                </a:extLst>
              </a:tr>
              <a:tr h="180000">
                <a:tc>
                  <a:txBody>
                    <a:bodyPr/>
                    <a:lstStyle/>
                    <a:p>
                      <a:pPr algn="ctr">
                        <a:lnSpc>
                          <a:spcPct val="100000"/>
                        </a:lnSpc>
                      </a:pPr>
                      <a:r>
                        <a:rPr lang="es-PE" sz="1200" spc="-5">
                          <a:effectLst/>
                          <a:latin typeface="Calibri" panose="020F0502020204030204" pitchFamily="34" charset="0"/>
                        </a:rPr>
                        <a:t>Ayacucho</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25</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5"/>
                  </a:ext>
                </a:extLst>
              </a:tr>
              <a:tr h="180000">
                <a:tc>
                  <a:txBody>
                    <a:bodyPr/>
                    <a:lstStyle/>
                    <a:p>
                      <a:pPr algn="ctr">
                        <a:lnSpc>
                          <a:spcPct val="100000"/>
                        </a:lnSpc>
                      </a:pPr>
                      <a:r>
                        <a:rPr lang="es-PE" sz="1200" spc="-5" dirty="0">
                          <a:effectLst/>
                          <a:latin typeface="Calibri" panose="020F0502020204030204" pitchFamily="34" charset="0"/>
                        </a:rPr>
                        <a:t>Cajamarca</a:t>
                      </a:r>
                      <a:endParaRPr lang="es-ES" sz="1200" dirty="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14</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6"/>
                  </a:ext>
                </a:extLst>
              </a:tr>
              <a:tr h="180000">
                <a:tc>
                  <a:txBody>
                    <a:bodyPr/>
                    <a:lstStyle/>
                    <a:p>
                      <a:pPr algn="ctr">
                        <a:lnSpc>
                          <a:spcPct val="100000"/>
                        </a:lnSpc>
                      </a:pPr>
                      <a:r>
                        <a:rPr lang="es-PE" sz="1200" spc="-5" dirty="0">
                          <a:effectLst/>
                          <a:latin typeface="Calibri" panose="020F0502020204030204" pitchFamily="34" charset="0"/>
                        </a:rPr>
                        <a:t>Cusco</a:t>
                      </a:r>
                      <a:endParaRPr lang="es-ES" sz="1200" dirty="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22</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7"/>
                  </a:ext>
                </a:extLst>
              </a:tr>
              <a:tr h="180000">
                <a:tc>
                  <a:txBody>
                    <a:bodyPr/>
                    <a:lstStyle/>
                    <a:p>
                      <a:pPr algn="ctr">
                        <a:lnSpc>
                          <a:spcPct val="100000"/>
                        </a:lnSpc>
                      </a:pPr>
                      <a:r>
                        <a:rPr lang="es-PE" sz="1200" spc="-5">
                          <a:effectLst/>
                          <a:latin typeface="Calibri" panose="020F0502020204030204" pitchFamily="34" charset="0"/>
                        </a:rPr>
                        <a:t>Huancavelica</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21</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8"/>
                  </a:ext>
                </a:extLst>
              </a:tr>
              <a:tr h="180000">
                <a:tc>
                  <a:txBody>
                    <a:bodyPr/>
                    <a:lstStyle/>
                    <a:p>
                      <a:pPr algn="ctr">
                        <a:lnSpc>
                          <a:spcPct val="100000"/>
                        </a:lnSpc>
                      </a:pPr>
                      <a:r>
                        <a:rPr lang="es-PE" sz="1200" spc="-5">
                          <a:effectLst/>
                          <a:latin typeface="Calibri" panose="020F0502020204030204" pitchFamily="34" charset="0"/>
                        </a:rPr>
                        <a:t>Huánuco</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20</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9"/>
                  </a:ext>
                </a:extLst>
              </a:tr>
              <a:tr h="180000">
                <a:tc>
                  <a:txBody>
                    <a:bodyPr/>
                    <a:lstStyle/>
                    <a:p>
                      <a:pPr algn="ctr">
                        <a:lnSpc>
                          <a:spcPct val="100000"/>
                        </a:lnSpc>
                      </a:pPr>
                      <a:r>
                        <a:rPr lang="es-PE" sz="1200" spc="-5">
                          <a:effectLst/>
                          <a:latin typeface="Calibri" panose="020F0502020204030204" pitchFamily="34" charset="0"/>
                        </a:rPr>
                        <a:t>Ica</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18</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0"/>
                  </a:ext>
                </a:extLst>
              </a:tr>
              <a:tr h="180000">
                <a:tc>
                  <a:txBody>
                    <a:bodyPr/>
                    <a:lstStyle/>
                    <a:p>
                      <a:pPr algn="ctr">
                        <a:lnSpc>
                          <a:spcPct val="100000"/>
                        </a:lnSpc>
                      </a:pPr>
                      <a:r>
                        <a:rPr lang="es-PE" sz="1200" spc="-5">
                          <a:effectLst/>
                          <a:latin typeface="Calibri" panose="020F0502020204030204" pitchFamily="34" charset="0"/>
                        </a:rPr>
                        <a:t>Junín</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a:effectLst/>
                          <a:latin typeface="Calibri" panose="020F0502020204030204" pitchFamily="34" charset="0"/>
                        </a:rPr>
                        <a:t>33</a:t>
                      </a:r>
                      <a:endParaRPr lang="es-ES" sz="120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1"/>
                  </a:ext>
                </a:extLst>
              </a:tr>
              <a:tr h="180000">
                <a:tc>
                  <a:txBody>
                    <a:bodyPr/>
                    <a:lstStyle/>
                    <a:p>
                      <a:pPr algn="ctr">
                        <a:lnSpc>
                          <a:spcPct val="100000"/>
                        </a:lnSpc>
                      </a:pPr>
                      <a:r>
                        <a:rPr lang="es-PE" sz="1200" spc="-5">
                          <a:effectLst/>
                          <a:latin typeface="Calibri" panose="020F0502020204030204" pitchFamily="34" charset="0"/>
                        </a:rPr>
                        <a:t>La Libertad</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20</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2"/>
                  </a:ext>
                </a:extLst>
              </a:tr>
              <a:tr h="180000">
                <a:tc>
                  <a:txBody>
                    <a:bodyPr/>
                    <a:lstStyle/>
                    <a:p>
                      <a:pPr algn="ctr">
                        <a:lnSpc>
                          <a:spcPct val="100000"/>
                        </a:lnSpc>
                      </a:pPr>
                      <a:r>
                        <a:rPr lang="es-PE" sz="1200" spc="-5">
                          <a:effectLst/>
                          <a:latin typeface="Calibri" panose="020F0502020204030204" pitchFamily="34" charset="0"/>
                        </a:rPr>
                        <a:t>Lambayeque</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16</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3"/>
                  </a:ext>
                </a:extLst>
              </a:tr>
              <a:tr h="180000">
                <a:tc>
                  <a:txBody>
                    <a:bodyPr/>
                    <a:lstStyle/>
                    <a:p>
                      <a:pPr algn="ctr">
                        <a:lnSpc>
                          <a:spcPct val="100000"/>
                        </a:lnSpc>
                      </a:pPr>
                      <a:r>
                        <a:rPr lang="es-PE" sz="1200" spc="-5">
                          <a:effectLst/>
                          <a:latin typeface="Calibri" panose="020F0502020204030204" pitchFamily="34" charset="0"/>
                        </a:rPr>
                        <a:t>Lima Provincias</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24</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4"/>
                  </a:ext>
                </a:extLst>
              </a:tr>
              <a:tr h="180000">
                <a:tc>
                  <a:txBody>
                    <a:bodyPr/>
                    <a:lstStyle/>
                    <a:p>
                      <a:pPr algn="ctr">
                        <a:lnSpc>
                          <a:spcPct val="100000"/>
                        </a:lnSpc>
                      </a:pPr>
                      <a:r>
                        <a:rPr lang="es-PE" sz="1200" spc="-5">
                          <a:effectLst/>
                          <a:latin typeface="Calibri" panose="020F0502020204030204" pitchFamily="34" charset="0"/>
                        </a:rPr>
                        <a:t>Loreto</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11</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5"/>
                  </a:ext>
                </a:extLst>
              </a:tr>
              <a:tr h="180000">
                <a:tc>
                  <a:txBody>
                    <a:bodyPr/>
                    <a:lstStyle/>
                    <a:p>
                      <a:pPr algn="ctr">
                        <a:lnSpc>
                          <a:spcPct val="100000"/>
                        </a:lnSpc>
                      </a:pPr>
                      <a:r>
                        <a:rPr lang="es-PE" sz="1200" spc="-5">
                          <a:effectLst/>
                          <a:latin typeface="Calibri" panose="020F0502020204030204" pitchFamily="34" charset="0"/>
                        </a:rPr>
                        <a:t>Madre de Dios</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7</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6"/>
                  </a:ext>
                </a:extLst>
              </a:tr>
              <a:tr h="180000">
                <a:tc>
                  <a:txBody>
                    <a:bodyPr/>
                    <a:lstStyle/>
                    <a:p>
                      <a:pPr algn="ctr">
                        <a:lnSpc>
                          <a:spcPct val="100000"/>
                        </a:lnSpc>
                      </a:pPr>
                      <a:r>
                        <a:rPr lang="es-PE" sz="1200" spc="-5">
                          <a:effectLst/>
                          <a:latin typeface="Calibri" panose="020F0502020204030204" pitchFamily="34" charset="0"/>
                        </a:rPr>
                        <a:t>Moquegua</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14</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7"/>
                  </a:ext>
                </a:extLst>
              </a:tr>
              <a:tr h="180000">
                <a:tc>
                  <a:txBody>
                    <a:bodyPr/>
                    <a:lstStyle/>
                    <a:p>
                      <a:pPr algn="ctr">
                        <a:lnSpc>
                          <a:spcPct val="100000"/>
                        </a:lnSpc>
                      </a:pPr>
                      <a:r>
                        <a:rPr lang="es-PE" sz="1200" spc="-5">
                          <a:effectLst/>
                          <a:latin typeface="Calibri" panose="020F0502020204030204" pitchFamily="34" charset="0"/>
                        </a:rPr>
                        <a:t>Pasco</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10</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8"/>
                  </a:ext>
                </a:extLst>
              </a:tr>
              <a:tr h="180000">
                <a:tc>
                  <a:txBody>
                    <a:bodyPr/>
                    <a:lstStyle/>
                    <a:p>
                      <a:pPr algn="ctr">
                        <a:lnSpc>
                          <a:spcPct val="100000"/>
                        </a:lnSpc>
                      </a:pPr>
                      <a:r>
                        <a:rPr lang="es-PE" sz="1200" spc="-5">
                          <a:effectLst/>
                          <a:latin typeface="Calibri" panose="020F0502020204030204" pitchFamily="34" charset="0"/>
                        </a:rPr>
                        <a:t>Piura</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12</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9"/>
                  </a:ext>
                </a:extLst>
              </a:tr>
              <a:tr h="180000">
                <a:tc>
                  <a:txBody>
                    <a:bodyPr/>
                    <a:lstStyle/>
                    <a:p>
                      <a:pPr algn="ctr">
                        <a:lnSpc>
                          <a:spcPct val="100000"/>
                        </a:lnSpc>
                      </a:pPr>
                      <a:r>
                        <a:rPr lang="es-PE" sz="1200" spc="-5">
                          <a:effectLst/>
                          <a:latin typeface="Calibri" panose="020F0502020204030204" pitchFamily="34" charset="0"/>
                        </a:rPr>
                        <a:t>Puno</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12</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20"/>
                  </a:ext>
                </a:extLst>
              </a:tr>
              <a:tr h="180000">
                <a:tc>
                  <a:txBody>
                    <a:bodyPr/>
                    <a:lstStyle/>
                    <a:p>
                      <a:pPr algn="ctr">
                        <a:lnSpc>
                          <a:spcPct val="100000"/>
                        </a:lnSpc>
                      </a:pPr>
                      <a:r>
                        <a:rPr lang="es-PE" sz="1200" spc="-5">
                          <a:effectLst/>
                          <a:latin typeface="Calibri" panose="020F0502020204030204" pitchFamily="34" charset="0"/>
                        </a:rPr>
                        <a:t>San Martín</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23</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21"/>
                  </a:ext>
                </a:extLst>
              </a:tr>
              <a:tr h="180000">
                <a:tc>
                  <a:txBody>
                    <a:bodyPr/>
                    <a:lstStyle/>
                    <a:p>
                      <a:pPr algn="ctr">
                        <a:lnSpc>
                          <a:spcPct val="100000"/>
                        </a:lnSpc>
                      </a:pPr>
                      <a:r>
                        <a:rPr lang="es-PE" sz="1200" spc="-5">
                          <a:effectLst/>
                          <a:latin typeface="Calibri" panose="020F0502020204030204" pitchFamily="34" charset="0"/>
                        </a:rPr>
                        <a:t>Tacna</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17</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22"/>
                  </a:ext>
                </a:extLst>
              </a:tr>
              <a:tr h="180000">
                <a:tc>
                  <a:txBody>
                    <a:bodyPr/>
                    <a:lstStyle/>
                    <a:p>
                      <a:pPr algn="ctr">
                        <a:lnSpc>
                          <a:spcPct val="100000"/>
                        </a:lnSpc>
                      </a:pPr>
                      <a:r>
                        <a:rPr lang="es-PE" sz="1200" spc="-5">
                          <a:effectLst/>
                          <a:latin typeface="Calibri" panose="020F0502020204030204" pitchFamily="34" charset="0"/>
                        </a:rPr>
                        <a:t>Tumbes</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3</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23"/>
                  </a:ext>
                </a:extLst>
              </a:tr>
              <a:tr h="180000">
                <a:tc>
                  <a:txBody>
                    <a:bodyPr/>
                    <a:lstStyle/>
                    <a:p>
                      <a:pPr algn="ctr">
                        <a:lnSpc>
                          <a:spcPct val="100000"/>
                        </a:lnSpc>
                      </a:pPr>
                      <a:r>
                        <a:rPr lang="es-PE" sz="1200" spc="-5">
                          <a:effectLst/>
                          <a:latin typeface="Calibri" panose="020F0502020204030204" pitchFamily="34" charset="0"/>
                        </a:rPr>
                        <a:t>Ucayali</a:t>
                      </a:r>
                      <a:endParaRPr lang="es-ES" sz="1200">
                        <a:solidFill>
                          <a:srgbClr val="000000"/>
                        </a:solidFill>
                        <a:effectLst/>
                        <a:latin typeface="Calibri" panose="020F0502020204030204" pitchFamily="34" charset="0"/>
                      </a:endParaRPr>
                    </a:p>
                  </a:txBody>
                  <a:tcPr marL="7620" marR="7620" marT="7620" marB="0" anchor="ctr"/>
                </a:tc>
                <a:tc>
                  <a:txBody>
                    <a:bodyPr/>
                    <a:lstStyle/>
                    <a:p>
                      <a:pPr algn="ctr">
                        <a:lnSpc>
                          <a:spcPct val="100000"/>
                        </a:lnSpc>
                      </a:pPr>
                      <a:r>
                        <a:rPr lang="es-PE" sz="1200" spc="-5" dirty="0">
                          <a:effectLst/>
                          <a:latin typeface="Calibri" panose="020F0502020204030204" pitchFamily="34" charset="0"/>
                        </a:rPr>
                        <a:t>6</a:t>
                      </a:r>
                      <a:endParaRPr lang="es-ES" sz="1200"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24"/>
                  </a:ext>
                </a:extLst>
              </a:tr>
              <a:tr h="180000">
                <a:tc>
                  <a:txBody>
                    <a:bodyPr/>
                    <a:lstStyle/>
                    <a:p>
                      <a:pPr algn="ctr">
                        <a:lnSpc>
                          <a:spcPct val="100000"/>
                        </a:lnSpc>
                      </a:pPr>
                      <a:r>
                        <a:rPr lang="es-PE" sz="1200" b="1" spc="-5" dirty="0">
                          <a:effectLst/>
                          <a:latin typeface="Calibri" panose="020F0502020204030204" pitchFamily="34" charset="0"/>
                        </a:rPr>
                        <a:t>TOTAL</a:t>
                      </a:r>
                      <a:endParaRPr lang="es-ES" sz="1200" b="1"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tc>
                  <a:txBody>
                    <a:bodyPr/>
                    <a:lstStyle/>
                    <a:p>
                      <a:pPr algn="ctr">
                        <a:lnSpc>
                          <a:spcPct val="100000"/>
                        </a:lnSpc>
                      </a:pPr>
                      <a:r>
                        <a:rPr lang="es-PE" sz="1200" b="1" spc="-5" dirty="0">
                          <a:effectLst/>
                          <a:latin typeface="Calibri" panose="020F0502020204030204" pitchFamily="34" charset="0"/>
                        </a:rPr>
                        <a:t>415</a:t>
                      </a:r>
                      <a:endParaRPr lang="es-ES" sz="1200" b="1" dirty="0">
                        <a:solidFill>
                          <a:srgbClr val="000000"/>
                        </a:solidFill>
                        <a:effectLst/>
                        <a:latin typeface="Calibri" panose="020F0502020204030204" pitchFamily="34" charset="0"/>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val="369337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cap="small" dirty="0">
                <a:solidFill>
                  <a:srgbClr val="CD005D"/>
                </a:solidFill>
                <a:latin typeface="Candara"/>
                <a:ea typeface="Candara"/>
                <a:cs typeface="Candara"/>
                <a:sym typeface="Candara"/>
              </a:rPr>
              <a:t>Categorías</a:t>
            </a:r>
          </a:p>
        </p:txBody>
      </p:sp>
      <p:graphicFrame>
        <p:nvGraphicFramePr>
          <p:cNvPr id="4" name="Tabla 3"/>
          <p:cNvGraphicFramePr>
            <a:graphicFrameLocks noGrp="1"/>
          </p:cNvGraphicFramePr>
          <p:nvPr>
            <p:extLst/>
          </p:nvPr>
        </p:nvGraphicFramePr>
        <p:xfrm>
          <a:off x="523012" y="1830940"/>
          <a:ext cx="9734171" cy="4981320"/>
        </p:xfrm>
        <a:graphic>
          <a:graphicData uri="http://schemas.openxmlformats.org/drawingml/2006/table">
            <a:tbl>
              <a:tblPr firstRow="1" bandRow="1"/>
              <a:tblGrid>
                <a:gridCol w="2377504">
                  <a:extLst>
                    <a:ext uri="{9D8B030D-6E8A-4147-A177-3AD203B41FA5}">
                      <a16:colId xmlns:a16="http://schemas.microsoft.com/office/drawing/2014/main" xmlns="" val="20000"/>
                    </a:ext>
                  </a:extLst>
                </a:gridCol>
                <a:gridCol w="7356667">
                  <a:extLst>
                    <a:ext uri="{9D8B030D-6E8A-4147-A177-3AD203B41FA5}">
                      <a16:colId xmlns:a16="http://schemas.microsoft.com/office/drawing/2014/main" xmlns="" val="20001"/>
                    </a:ext>
                  </a:extLst>
                </a:gridCol>
              </a:tblGrid>
              <a:tr h="0">
                <a:tc>
                  <a:txBody>
                    <a:bodyPr/>
                    <a:lstStyle/>
                    <a:p>
                      <a:pPr algn="ctr"/>
                      <a:r>
                        <a:rPr lang="es-ES" sz="1500" b="1" dirty="0">
                          <a:solidFill>
                            <a:schemeClr val="bg1"/>
                          </a:solidFill>
                          <a:latin typeface="Calibri" panose="020F0502020204030204" pitchFamily="34" charset="0"/>
                        </a:rPr>
                        <a:t>Categoría</a:t>
                      </a:r>
                    </a:p>
                  </a:txBody>
                  <a:tcPr anchor="ctr">
                    <a:solidFill>
                      <a:schemeClr val="accent5"/>
                    </a:solidFill>
                  </a:tcPr>
                </a:tc>
                <a:tc>
                  <a:txBody>
                    <a:bodyPr/>
                    <a:lstStyle/>
                    <a:p>
                      <a:pPr algn="ctr"/>
                      <a:r>
                        <a:rPr lang="es-ES" sz="1500" b="1" dirty="0">
                          <a:solidFill>
                            <a:schemeClr val="bg1"/>
                          </a:solidFill>
                          <a:latin typeface="Calibri" panose="020F0502020204030204" pitchFamily="34" charset="0"/>
                        </a:rPr>
                        <a:t>Temas priorizados</a:t>
                      </a:r>
                    </a:p>
                  </a:txBody>
                  <a:tcPr>
                    <a:solidFill>
                      <a:schemeClr val="accent5"/>
                    </a:solidFill>
                  </a:tcPr>
                </a:tc>
                <a:extLst>
                  <a:ext uri="{0D108BD9-81ED-4DB2-BD59-A6C34878D82A}">
                    <a16:rowId xmlns:a16="http://schemas.microsoft.com/office/drawing/2014/main" xmlns="" val="10000"/>
                  </a:ext>
                </a:extLst>
              </a:tr>
              <a:tr h="324000">
                <a:tc rowSpan="5">
                  <a:txBody>
                    <a:bodyPr/>
                    <a:lstStyle/>
                    <a:p>
                      <a:pPr lvl="0" algn="ctr"/>
                      <a:r>
                        <a:rPr lang="es-PE" sz="1500" b="1" i="0" u="none" strike="noStrike" cap="none" dirty="0">
                          <a:solidFill>
                            <a:srgbClr val="000000"/>
                          </a:solidFill>
                          <a:effectLst/>
                          <a:latin typeface="Calibri" panose="020F0502020204030204" pitchFamily="34" charset="0"/>
                          <a:ea typeface="Arial"/>
                          <a:cs typeface="Arial"/>
                          <a:sym typeface="Arial"/>
                        </a:rPr>
                        <a:t>Nutrición y desarrollo infantil temprano</a:t>
                      </a:r>
                      <a:endParaRPr lang="es-ES" sz="1500" b="0" i="0" u="none" strike="noStrike" cap="none" dirty="0">
                        <a:solidFill>
                          <a:srgbClr val="000000"/>
                        </a:solidFill>
                        <a:effectLst/>
                        <a:latin typeface="Calibri" panose="020F0502020204030204" pitchFamily="34" charset="0"/>
                        <a:ea typeface="Arial"/>
                        <a:cs typeface="Arial"/>
                        <a:sym typeface="Arial"/>
                      </a:endParaRPr>
                    </a:p>
                  </a:txBody>
                  <a:tcPr anchor="ct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Acceso oportuno a la identidad de las niñas y los niños menores de 12 meses de edad.</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24000">
                <a:tc vMerge="1">
                  <a:txBody>
                    <a:bodyPr/>
                    <a:lstStyle/>
                    <a:p>
                      <a:endParaRPr lang="es-ES" sz="1500" dirty="0">
                        <a:latin typeface="Calibri" panose="020F0502020204030204" pitchFamily="34" charset="0"/>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Registro en el padrón nominal de las niñas y niños menores de 6 años de edad.</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24000">
                <a:tc vMerge="1">
                  <a:txBody>
                    <a:bodyPr/>
                    <a:lstStyle/>
                    <a:p>
                      <a:endParaRPr lang="es-ES" sz="1500" dirty="0">
                        <a:latin typeface="Calibri" panose="020F0502020204030204" pitchFamily="34" charset="0"/>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Prevención de la anemia y la desnutrición crónica infantil.</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24000">
                <a:tc vMerge="1">
                  <a:txBody>
                    <a:bodyPr/>
                    <a:lstStyle/>
                    <a:p>
                      <a:endParaRPr lang="es-ES" sz="1500" dirty="0">
                        <a:latin typeface="Calibri" panose="020F0502020204030204" pitchFamily="34" charset="0"/>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Implementación de espacios públicos de juego para niñas y niños de 0 a 5 años de edad.</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24000">
                <a:tc vMerge="1">
                  <a:txBody>
                    <a:bodyPr/>
                    <a:lstStyle/>
                    <a:p>
                      <a:endParaRPr lang="es-ES" sz="1500" dirty="0">
                        <a:latin typeface="Calibri" panose="020F0502020204030204" pitchFamily="34" charset="0"/>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Identificación de las niñas y niños de 0 a 5 años de edad de pueblos indígenas u originarios.</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500" b="1" i="0" u="none" strike="noStrike" cap="none" dirty="0">
                          <a:solidFill>
                            <a:srgbClr val="000000"/>
                          </a:solidFill>
                          <a:effectLst/>
                          <a:latin typeface="Calibri" panose="020F0502020204030204" pitchFamily="34" charset="0"/>
                          <a:ea typeface="Arial"/>
                          <a:cs typeface="Arial"/>
                          <a:sym typeface="Arial"/>
                        </a:rPr>
                        <a:t>Desarrollo integral de la niñez y adolescencia</a:t>
                      </a:r>
                      <a:endParaRPr lang="es-ES" sz="1500" b="0" i="0" u="none" strike="noStrike" cap="none" dirty="0">
                        <a:solidFill>
                          <a:srgbClr val="000000"/>
                        </a:solidFill>
                        <a:effectLst/>
                        <a:latin typeface="Calibri" panose="020F0502020204030204" pitchFamily="34" charset="0"/>
                        <a:ea typeface="Arial"/>
                        <a:cs typeface="Arial"/>
                        <a:sym typeface="Arial"/>
                      </a:endParaRPr>
                    </a:p>
                  </a:txBody>
                  <a:tcPr anchor="ct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Generación de oportunidades para fortalecer la participación de niñas, niños y adolescentes en la comunidad.</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24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500" b="1" i="0" u="none" strike="noStrike" cap="none" dirty="0">
                          <a:solidFill>
                            <a:srgbClr val="000000"/>
                          </a:solidFill>
                          <a:effectLst/>
                          <a:latin typeface="Calibri" panose="020F0502020204030204" pitchFamily="34" charset="0"/>
                          <a:ea typeface="Arial"/>
                          <a:cs typeface="Arial"/>
                          <a:sym typeface="Arial"/>
                        </a:rPr>
                        <a:t>Inclusión económica</a:t>
                      </a:r>
                      <a:endParaRPr lang="es-ES" sz="1500" b="1" i="0" u="none" strike="noStrike" cap="none" dirty="0">
                        <a:solidFill>
                          <a:srgbClr val="000000"/>
                        </a:solidFill>
                        <a:effectLst/>
                        <a:latin typeface="Calibri" panose="020F0502020204030204" pitchFamily="34" charset="0"/>
                        <a:ea typeface="Arial"/>
                        <a:cs typeface="Arial"/>
                        <a:sym typeface="Arial"/>
                      </a:endParaRPr>
                    </a:p>
                  </a:txBody>
                  <a:tcPr anchor="ct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Acceso al sistema financiero de población en situación de pobreza y vulnerabilidad.</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24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300" b="1" i="0" u="none" strike="noStrike" cap="none" dirty="0">
                        <a:solidFill>
                          <a:srgbClr val="000000"/>
                        </a:solidFill>
                        <a:effectLst/>
                        <a:latin typeface="Calibri" panose="020F0502020204030204" pitchFamily="34" charset="0"/>
                        <a:ea typeface="Arial"/>
                        <a:cs typeface="Arial"/>
                        <a:sym typeface="Arial"/>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Acceso al mercado local agropecuario de población en situación de pobreza y vulnerabilidad. </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500" b="1" i="0" u="none" strike="noStrike" cap="none" dirty="0">
                          <a:solidFill>
                            <a:srgbClr val="000000"/>
                          </a:solidFill>
                          <a:effectLst/>
                          <a:latin typeface="Calibri" panose="020F0502020204030204" pitchFamily="34" charset="0"/>
                          <a:ea typeface="Arial"/>
                          <a:cs typeface="Arial"/>
                          <a:sym typeface="Arial"/>
                        </a:rPr>
                        <a:t>Protección de las personas adultas mayores</a:t>
                      </a:r>
                      <a:endParaRPr lang="es-ES" sz="1500" b="1" i="0" u="none" strike="noStrike" cap="none" dirty="0">
                        <a:solidFill>
                          <a:srgbClr val="000000"/>
                        </a:solidFill>
                        <a:effectLst/>
                        <a:latin typeface="Calibri" panose="020F0502020204030204" pitchFamily="34" charset="0"/>
                        <a:ea typeface="Arial"/>
                        <a:cs typeface="Arial"/>
                        <a:sym typeface="Arial"/>
                      </a:endParaRPr>
                    </a:p>
                  </a:txBody>
                  <a:tcPr anchor="ct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Identificación, registro y transmisión intergeneracional de saberes productivos.</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324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500" b="1" i="0" u="none" strike="noStrike" cap="none" dirty="0">
                          <a:solidFill>
                            <a:srgbClr val="000000"/>
                          </a:solidFill>
                          <a:effectLst/>
                          <a:latin typeface="Calibri" panose="020F0502020204030204" pitchFamily="34" charset="0"/>
                          <a:ea typeface="Arial"/>
                          <a:cs typeface="Arial"/>
                          <a:sym typeface="Arial"/>
                        </a:rPr>
                        <a:t>Entorno y calidad de vida</a:t>
                      </a:r>
                      <a:endParaRPr lang="es-ES" sz="1500" b="1" i="0" u="none" strike="noStrike" cap="none" dirty="0">
                        <a:solidFill>
                          <a:srgbClr val="000000"/>
                        </a:solidFill>
                        <a:effectLst/>
                        <a:latin typeface="Calibri" panose="020F0502020204030204" pitchFamily="34" charset="0"/>
                        <a:ea typeface="Arial"/>
                        <a:cs typeface="Arial"/>
                        <a:sym typeface="Arial"/>
                      </a:endParaRPr>
                    </a:p>
                  </a:txBody>
                  <a:tcPr anchor="ct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Gestión de los servicios de agua y saneamiento.</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r h="324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300" b="1" i="0" u="none" strike="noStrike" cap="none" dirty="0">
                        <a:solidFill>
                          <a:srgbClr val="000000"/>
                        </a:solidFill>
                        <a:effectLst/>
                        <a:latin typeface="Calibri" panose="020F0502020204030204" pitchFamily="34" charset="0"/>
                        <a:ea typeface="Arial"/>
                        <a:cs typeface="Arial"/>
                        <a:sym typeface="Arial"/>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Clasificación Socioeconómica oportuna de los hogares.</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1"/>
                  </a:ext>
                </a:extLst>
              </a:tr>
              <a:tr h="324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300" b="1" i="0" u="none" strike="noStrike" cap="none" dirty="0">
                        <a:solidFill>
                          <a:srgbClr val="000000"/>
                        </a:solidFill>
                        <a:effectLst/>
                        <a:latin typeface="Calibri" panose="020F0502020204030204" pitchFamily="34" charset="0"/>
                        <a:ea typeface="Arial"/>
                        <a:cs typeface="Arial"/>
                        <a:sym typeface="Arial"/>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Identificación de las personas con discapacidad.</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324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300" b="1" i="0" u="none" strike="noStrike" cap="none" dirty="0">
                        <a:solidFill>
                          <a:srgbClr val="000000"/>
                        </a:solidFill>
                        <a:effectLst/>
                        <a:latin typeface="Calibri" panose="020F0502020204030204" pitchFamily="34" charset="0"/>
                        <a:ea typeface="Arial"/>
                        <a:cs typeface="Arial"/>
                        <a:sym typeface="Arial"/>
                      </a:endParaRPr>
                    </a:p>
                  </a:txBody>
                  <a:tcPr/>
                </a:tc>
                <a:tc>
                  <a:txBody>
                    <a:bodyPr/>
                    <a:lstStyle/>
                    <a:p>
                      <a:pPr algn="just">
                        <a:lnSpc>
                          <a:spcPct val="107000"/>
                        </a:lnSpc>
                        <a:spcAft>
                          <a:spcPts val="0"/>
                        </a:spcAft>
                      </a:pPr>
                      <a:r>
                        <a:rPr lang="es-PE" sz="15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Institucionalización de la pertinencia cultural en la gestión municipal.</a:t>
                      </a:r>
                      <a:endParaRPr lang="es-ES" sz="15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009568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54000" algn="ctr">
              <a:buClr>
                <a:srgbClr val="CD005D"/>
              </a:buClr>
              <a:buSzPts val="4000"/>
            </a:pPr>
            <a:r>
              <a:rPr lang="es-ES" sz="4000" b="1" cap="small" dirty="0">
                <a:solidFill>
                  <a:srgbClr val="CD005D"/>
                </a:solidFill>
                <a:latin typeface="Candara"/>
                <a:ea typeface="Candara"/>
                <a:cs typeface="Candara"/>
                <a:sym typeface="Candara"/>
              </a:rPr>
              <a:t>Criterios de evaluación y Puntaje</a:t>
            </a:r>
          </a:p>
        </p:txBody>
      </p:sp>
      <p:sp>
        <p:nvSpPr>
          <p:cNvPr id="2" name="Marcador de texto 1"/>
          <p:cNvSpPr>
            <a:spLocks noGrp="1"/>
          </p:cNvSpPr>
          <p:nvPr>
            <p:ph type="body" idx="1"/>
          </p:nvPr>
        </p:nvSpPr>
        <p:spPr>
          <a:xfrm>
            <a:off x="735065" y="1943591"/>
            <a:ext cx="4653012" cy="4796544"/>
          </a:xfrm>
        </p:spPr>
        <p:txBody>
          <a:bodyPr/>
          <a:lstStyle/>
          <a:p>
            <a:pPr marL="176213" indent="-176213" algn="just">
              <a:lnSpc>
                <a:spcPct val="100000"/>
              </a:lnSpc>
              <a:spcBef>
                <a:spcPts val="0"/>
              </a:spcBef>
              <a:buSzPct val="100000"/>
              <a:buFont typeface="Arial" panose="020B0604020202020204" pitchFamily="34" charset="0"/>
              <a:buChar char="•"/>
            </a:pPr>
            <a:r>
              <a:rPr lang="es-ES" sz="1600" dirty="0">
                <a:solidFill>
                  <a:schemeClr val="bg1">
                    <a:lumMod val="10000"/>
                  </a:schemeClr>
                </a:solidFill>
                <a:latin typeface="Calibri" panose="020F0502020204030204" pitchFamily="34" charset="0"/>
                <a:ea typeface="Arial"/>
                <a:cs typeface="Arial"/>
              </a:rPr>
              <a:t>La calificación se hará utilizando un sistema de puntuación de cero (0) a cien (100), siendo cero (0) la calificación más baja y cien (100) la más alta. </a:t>
            </a:r>
          </a:p>
          <a:p>
            <a:pPr marL="285750" indent="-285750" algn="just">
              <a:lnSpc>
                <a:spcPct val="100000"/>
              </a:lnSpc>
              <a:spcBef>
                <a:spcPts val="0"/>
              </a:spcBef>
              <a:buSzPct val="100000"/>
              <a:buFont typeface="Arial" panose="020B0604020202020204" pitchFamily="34" charset="0"/>
              <a:buChar char="•"/>
            </a:pPr>
            <a:endParaRPr lang="es-ES" sz="1600" dirty="0">
              <a:solidFill>
                <a:schemeClr val="bg1">
                  <a:lumMod val="10000"/>
                </a:schemeClr>
              </a:solidFill>
              <a:latin typeface="Calibri" panose="020F0502020204030204" pitchFamily="34" charset="0"/>
              <a:ea typeface="Arial"/>
              <a:cs typeface="Arial"/>
            </a:endParaRPr>
          </a:p>
          <a:p>
            <a:pPr marL="176213" indent="-176213" algn="just">
              <a:lnSpc>
                <a:spcPct val="100000"/>
              </a:lnSpc>
              <a:spcBef>
                <a:spcPts val="0"/>
              </a:spcBef>
              <a:buSzPct val="100000"/>
              <a:buFont typeface="Arial" panose="020B0604020202020204" pitchFamily="34" charset="0"/>
              <a:buChar char="•"/>
            </a:pPr>
            <a:r>
              <a:rPr lang="es-ES" sz="1600" dirty="0">
                <a:solidFill>
                  <a:schemeClr val="bg1">
                    <a:lumMod val="10000"/>
                  </a:schemeClr>
                </a:solidFill>
                <a:latin typeface="Calibri" panose="020F0502020204030204" pitchFamily="34" charset="0"/>
                <a:ea typeface="Arial"/>
                <a:cs typeface="Arial"/>
              </a:rPr>
              <a:t>Para que una postulación sea considerada como </a:t>
            </a:r>
            <a:r>
              <a:rPr lang="es-ES" sz="1600" b="1" dirty="0">
                <a:solidFill>
                  <a:schemeClr val="bg1">
                    <a:lumMod val="10000"/>
                  </a:schemeClr>
                </a:solidFill>
                <a:latin typeface="Calibri" panose="020F0502020204030204" pitchFamily="34" charset="0"/>
                <a:ea typeface="Arial"/>
                <a:cs typeface="Arial"/>
              </a:rPr>
              <a:t>Buena Práctica</a:t>
            </a:r>
            <a:r>
              <a:rPr lang="es-ES" sz="1600" dirty="0">
                <a:solidFill>
                  <a:schemeClr val="bg1">
                    <a:lumMod val="10000"/>
                  </a:schemeClr>
                </a:solidFill>
                <a:latin typeface="Calibri" panose="020F0502020204030204" pitchFamily="34" charset="0"/>
                <a:ea typeface="Arial"/>
                <a:cs typeface="Arial"/>
              </a:rPr>
              <a:t>, deberá alcanzar una calificación igual o mayor a setenta (70) puntos, según la evaluación realizada por la </a:t>
            </a:r>
            <a:r>
              <a:rPr lang="es-ES" sz="1600" b="1" dirty="0">
                <a:solidFill>
                  <a:schemeClr val="bg1">
                    <a:lumMod val="10000"/>
                  </a:schemeClr>
                </a:solidFill>
                <a:latin typeface="Calibri" panose="020F0502020204030204" pitchFamily="34" charset="0"/>
                <a:ea typeface="Arial"/>
                <a:cs typeface="Arial"/>
              </a:rPr>
              <a:t>Comisión Técnica </a:t>
            </a:r>
            <a:r>
              <a:rPr lang="es-ES" sz="1600" dirty="0">
                <a:solidFill>
                  <a:schemeClr val="bg1">
                    <a:lumMod val="10000"/>
                  </a:schemeClr>
                </a:solidFill>
                <a:latin typeface="Calibri" panose="020F0502020204030204" pitchFamily="34" charset="0"/>
                <a:ea typeface="Arial"/>
                <a:cs typeface="Arial"/>
              </a:rPr>
              <a:t>conformado por representantes del MIDIS y entidades públicas competentes en las temáticas de las Buenas Prácticas.</a:t>
            </a:r>
          </a:p>
          <a:p>
            <a:pPr marL="176213" indent="-176213" algn="just">
              <a:lnSpc>
                <a:spcPct val="100000"/>
              </a:lnSpc>
              <a:spcBef>
                <a:spcPts val="0"/>
              </a:spcBef>
              <a:buSzPct val="100000"/>
              <a:buFont typeface="Arial" panose="020B0604020202020204" pitchFamily="34" charset="0"/>
              <a:buChar char="•"/>
            </a:pPr>
            <a:endParaRPr lang="es-ES" sz="1600" dirty="0">
              <a:solidFill>
                <a:schemeClr val="bg1">
                  <a:lumMod val="10000"/>
                </a:schemeClr>
              </a:solidFill>
              <a:latin typeface="Calibri" panose="020F0502020204030204" pitchFamily="34" charset="0"/>
              <a:ea typeface="Arial"/>
              <a:cs typeface="Arial"/>
            </a:endParaRPr>
          </a:p>
          <a:p>
            <a:pPr marL="176213" indent="-176213" algn="just">
              <a:lnSpc>
                <a:spcPct val="100000"/>
              </a:lnSpc>
              <a:spcBef>
                <a:spcPts val="0"/>
              </a:spcBef>
              <a:buSzPct val="100000"/>
              <a:buFont typeface="Arial" panose="020B0604020202020204" pitchFamily="34" charset="0"/>
              <a:buChar char="•"/>
            </a:pPr>
            <a:r>
              <a:rPr lang="es-ES" sz="1600" dirty="0">
                <a:solidFill>
                  <a:schemeClr val="bg1">
                    <a:lumMod val="10000"/>
                  </a:schemeClr>
                </a:solidFill>
                <a:latin typeface="Calibri" panose="020F0502020204030204" pitchFamily="34" charset="0"/>
                <a:ea typeface="Arial"/>
                <a:cs typeface="Arial"/>
              </a:rPr>
              <a:t>A fin de elegir las tres (3) </a:t>
            </a:r>
            <a:r>
              <a:rPr lang="es-ES" sz="1600" b="1" dirty="0">
                <a:solidFill>
                  <a:schemeClr val="bg1">
                    <a:lumMod val="10000"/>
                  </a:schemeClr>
                </a:solidFill>
                <a:latin typeface="Calibri" panose="020F0502020204030204" pitchFamily="34" charset="0"/>
                <a:ea typeface="Arial"/>
                <a:cs typeface="Arial"/>
              </a:rPr>
              <a:t>Buenas Prácticas Destacables</a:t>
            </a:r>
            <a:r>
              <a:rPr lang="es-ES" sz="1600" dirty="0">
                <a:solidFill>
                  <a:schemeClr val="bg1">
                    <a:lumMod val="10000"/>
                  </a:schemeClr>
                </a:solidFill>
                <a:latin typeface="Calibri" panose="020F0502020204030204" pitchFamily="34" charset="0"/>
                <a:ea typeface="Arial"/>
                <a:cs typeface="Arial"/>
              </a:rPr>
              <a:t> dentro de cada categoría, las cinco (5) Buenas Prácticas con los puntajes más altos de cada categoría serán evaluadas por un </a:t>
            </a:r>
            <a:r>
              <a:rPr lang="es-ES" sz="1600" b="1" dirty="0">
                <a:solidFill>
                  <a:schemeClr val="bg1">
                    <a:lumMod val="10000"/>
                  </a:schemeClr>
                </a:solidFill>
                <a:latin typeface="Calibri" panose="020F0502020204030204" pitchFamily="34" charset="0"/>
                <a:ea typeface="Arial"/>
                <a:cs typeface="Arial"/>
              </a:rPr>
              <a:t>Jurado</a:t>
            </a:r>
            <a:r>
              <a:rPr lang="es-ES" sz="1600" dirty="0">
                <a:solidFill>
                  <a:schemeClr val="bg1">
                    <a:lumMod val="10000"/>
                  </a:schemeClr>
                </a:solidFill>
                <a:latin typeface="Calibri" panose="020F0502020204030204" pitchFamily="34" charset="0"/>
                <a:ea typeface="Arial"/>
                <a:cs typeface="Arial"/>
              </a:rPr>
              <a:t>, conformado por personajes destacados del sector público, privado y de la sociedad civil vinculados a los temas priorizados. </a:t>
            </a:r>
          </a:p>
        </p:txBody>
      </p:sp>
      <p:graphicFrame>
        <p:nvGraphicFramePr>
          <p:cNvPr id="4" name="Tabla 3"/>
          <p:cNvGraphicFramePr>
            <a:graphicFrameLocks noGrp="1"/>
          </p:cNvGraphicFramePr>
          <p:nvPr>
            <p:extLst/>
          </p:nvPr>
        </p:nvGraphicFramePr>
        <p:xfrm>
          <a:off x="5702709" y="2276811"/>
          <a:ext cx="4322867" cy="4282440"/>
        </p:xfrm>
        <a:graphic>
          <a:graphicData uri="http://schemas.openxmlformats.org/drawingml/2006/table">
            <a:tbl>
              <a:tblPr firstRow="1" bandRow="1"/>
              <a:tblGrid>
                <a:gridCol w="1130709">
                  <a:extLst>
                    <a:ext uri="{9D8B030D-6E8A-4147-A177-3AD203B41FA5}">
                      <a16:colId xmlns:a16="http://schemas.microsoft.com/office/drawing/2014/main" xmlns="" val="20000"/>
                    </a:ext>
                  </a:extLst>
                </a:gridCol>
                <a:gridCol w="2517059">
                  <a:extLst>
                    <a:ext uri="{9D8B030D-6E8A-4147-A177-3AD203B41FA5}">
                      <a16:colId xmlns:a16="http://schemas.microsoft.com/office/drawing/2014/main" xmlns="" val="20001"/>
                    </a:ext>
                  </a:extLst>
                </a:gridCol>
                <a:gridCol w="675099">
                  <a:extLst>
                    <a:ext uri="{9D8B030D-6E8A-4147-A177-3AD203B41FA5}">
                      <a16:colId xmlns:a16="http://schemas.microsoft.com/office/drawing/2014/main" xmlns="" val="20002"/>
                    </a:ext>
                  </a:extLst>
                </a:gridCol>
              </a:tblGrid>
              <a:tr h="0">
                <a:tc>
                  <a:txBody>
                    <a:bodyPr/>
                    <a:lstStyle/>
                    <a:p>
                      <a:pPr algn="ctr"/>
                      <a:r>
                        <a:rPr lang="es-ES" sz="1100" b="1" dirty="0">
                          <a:solidFill>
                            <a:schemeClr val="bg1"/>
                          </a:solidFill>
                          <a:latin typeface="Calibri" panose="020F0502020204030204" pitchFamily="34" charset="0"/>
                        </a:rPr>
                        <a:t>Criterio</a:t>
                      </a:r>
                    </a:p>
                  </a:txBody>
                  <a:tcPr anchor="ctr">
                    <a:solidFill>
                      <a:schemeClr val="accent5"/>
                    </a:solidFill>
                  </a:tcPr>
                </a:tc>
                <a:tc>
                  <a:txBody>
                    <a:bodyPr/>
                    <a:lstStyle/>
                    <a:p>
                      <a:pPr algn="ctr"/>
                      <a:r>
                        <a:rPr lang="es-ES" sz="1100" b="1" dirty="0">
                          <a:solidFill>
                            <a:schemeClr val="bg1"/>
                          </a:solidFill>
                          <a:latin typeface="Calibri" panose="020F0502020204030204" pitchFamily="34" charset="0"/>
                        </a:rPr>
                        <a:t>Descripción</a:t>
                      </a:r>
                    </a:p>
                  </a:txBody>
                  <a:tcPr>
                    <a:solidFill>
                      <a:schemeClr val="accent5"/>
                    </a:solidFill>
                  </a:tcPr>
                </a:tc>
                <a:tc>
                  <a:txBody>
                    <a:bodyPr/>
                    <a:lstStyle/>
                    <a:p>
                      <a:pPr algn="ctr"/>
                      <a:r>
                        <a:rPr lang="es-ES" sz="1100" b="1" dirty="0">
                          <a:solidFill>
                            <a:schemeClr val="bg1"/>
                          </a:solidFill>
                          <a:latin typeface="Calibri" panose="020F0502020204030204" pitchFamily="34" charset="0"/>
                        </a:rPr>
                        <a:t>Puntaje</a:t>
                      </a:r>
                    </a:p>
                  </a:txBody>
                  <a:tcPr anchor="ctr">
                    <a:solidFill>
                      <a:schemeClr val="accent5"/>
                    </a:solidFill>
                  </a:tcPr>
                </a:tc>
                <a:extLst>
                  <a:ext uri="{0D108BD9-81ED-4DB2-BD59-A6C34878D82A}">
                    <a16:rowId xmlns:a16="http://schemas.microsoft.com/office/drawing/2014/main" xmlns="" val="10000"/>
                  </a:ext>
                </a:extLst>
              </a:tr>
              <a:tr h="0">
                <a:tc>
                  <a:txBody>
                    <a:bodyPr/>
                    <a:lstStyle/>
                    <a:p>
                      <a:pPr algn="ctr">
                        <a:lnSpc>
                          <a:spcPct val="100000"/>
                        </a:lnSpc>
                        <a:spcAft>
                          <a:spcPts val="0"/>
                        </a:spcAft>
                      </a:pPr>
                      <a:r>
                        <a:rPr lang="es-PE" sz="1100" b="1"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Bienestar de la población</a:t>
                      </a:r>
                      <a:endParaRPr lang="es-ES" sz="11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La buena práctica incrementa el acceso a los servicios públicos y la satisfacción de las personas.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35 puntos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0">
                <a:tc>
                  <a:txBody>
                    <a:bodyPr/>
                    <a:lstStyle/>
                    <a:p>
                      <a:pPr algn="ctr">
                        <a:lnSpc>
                          <a:spcPct val="100000"/>
                        </a:lnSpc>
                        <a:spcAft>
                          <a:spcPts val="0"/>
                        </a:spcAft>
                      </a:pPr>
                      <a:r>
                        <a:rPr lang="es-PE" sz="1100" b="1" spc="-5">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Creatividad e innovación</a:t>
                      </a:r>
                      <a:endParaRPr lang="es-ES" sz="11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La buena práctica es una idea original o adaptada, no prevista inicialmente que mejora los procesos de la provisión de servicios públicos.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20 puntos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algn="ctr">
                        <a:lnSpc>
                          <a:spcPct val="100000"/>
                        </a:lnSpc>
                        <a:spcAft>
                          <a:spcPts val="0"/>
                        </a:spcAft>
                      </a:pPr>
                      <a:r>
                        <a:rPr lang="es-PE" sz="1100" b="1" spc="-5">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Sostenibilidad</a:t>
                      </a:r>
                      <a:endParaRPr lang="es-ES" sz="11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La buena práctica continúa siendo implementada actualmente, y está incluida en los documentos de gestión o en una norma interna de la municipalidad.</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25 puntos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0">
                <a:tc>
                  <a:txBody>
                    <a:bodyPr/>
                    <a:lstStyle/>
                    <a:p>
                      <a:pPr algn="ctr">
                        <a:lnSpc>
                          <a:spcPct val="100000"/>
                        </a:lnSpc>
                        <a:spcAft>
                          <a:spcPts val="0"/>
                        </a:spcAft>
                      </a:pPr>
                      <a:r>
                        <a:rPr lang="es-PE" sz="1100" b="1" spc="-5">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Articulación</a:t>
                      </a:r>
                      <a:endParaRPr lang="es-ES" sz="11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La buena práctica fortalece la coordinación con otras municipalidades (distritales o provinciales), Gobierno Regional, entidades públicas y/o alguna organización del sector privado y de la sociedad civil.</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10 puntos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0">
                <a:tc>
                  <a:txBody>
                    <a:bodyPr/>
                    <a:lstStyle/>
                    <a:p>
                      <a:pPr algn="ctr">
                        <a:lnSpc>
                          <a:spcPct val="100000"/>
                        </a:lnSpc>
                        <a:spcAft>
                          <a:spcPts val="0"/>
                        </a:spcAft>
                      </a:pPr>
                      <a:r>
                        <a:rPr lang="es-PE" sz="1100" b="1"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Potencial de Replicabilidad</a:t>
                      </a:r>
                      <a:endParaRPr lang="es-ES" sz="11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La buena práctica está siendo replicada por otras municipalidades o muestra su potencial, a través de la identificación de lecciones aprendidas y descripción del proceso de implementación.</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10 puntos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100" b="1"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Puntaje Total</a:t>
                      </a:r>
                      <a:endParaRPr lang="es-ES" sz="11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pPr algn="just">
                        <a:lnSpc>
                          <a:spcPct val="100000"/>
                        </a:lnSpc>
                        <a:spcAft>
                          <a:spcPts val="0"/>
                        </a:spcAft>
                      </a:pP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100" b="0" spc="-5"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rPr>
                        <a:t>100 puntos</a:t>
                      </a:r>
                      <a:endParaRPr lang="es-ES" sz="1100" b="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7410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cap="small" dirty="0">
                <a:solidFill>
                  <a:srgbClr val="CD005D"/>
                </a:solidFill>
                <a:latin typeface="Candara"/>
                <a:ea typeface="Candara"/>
                <a:cs typeface="Candara"/>
                <a:sym typeface="Candara"/>
              </a:rPr>
              <a:t>Proceso de Implementación</a:t>
            </a:r>
          </a:p>
        </p:txBody>
      </p:sp>
      <p:graphicFrame>
        <p:nvGraphicFramePr>
          <p:cNvPr id="2" name="Diagrama 1"/>
          <p:cNvGraphicFramePr/>
          <p:nvPr>
            <p:extLst/>
          </p:nvPr>
        </p:nvGraphicFramePr>
        <p:xfrm>
          <a:off x="470003" y="1973724"/>
          <a:ext cx="9747423" cy="4751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05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623" y="1296998"/>
            <a:ext cx="9221689" cy="1038830"/>
          </a:xfrm>
        </p:spPr>
        <p:txBody>
          <a:bodyPr>
            <a:normAutofit/>
          </a:bodyPr>
          <a:lstStyle/>
          <a:p>
            <a:pPr marL="0" indent="0" algn="ctr">
              <a:buNone/>
            </a:pPr>
            <a:r>
              <a:rPr lang="es-MX" sz="5400" b="1" dirty="0"/>
              <a:t>Gracias</a:t>
            </a:r>
            <a:endParaRPr lang="es-PE" sz="5400" b="1"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20677" b="18007"/>
          <a:stretch/>
        </p:blipFill>
        <p:spPr>
          <a:xfrm>
            <a:off x="7202139" y="5420070"/>
            <a:ext cx="1699059" cy="1041791"/>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206" y="4630573"/>
            <a:ext cx="1925984" cy="738294"/>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19" y="4630573"/>
            <a:ext cx="3215028" cy="602042"/>
          </a:xfrm>
          <a:prstGeom prst="rect">
            <a:avLst/>
          </a:prstGeom>
        </p:spPr>
      </p:pic>
      <p:pic>
        <p:nvPicPr>
          <p:cNvPr id="8" name="7 Imagen"/>
          <p:cNvPicPr>
            <a:picLocks noChangeAspect="1"/>
          </p:cNvPicPr>
          <p:nvPr/>
        </p:nvPicPr>
        <p:blipFill rotWithShape="1">
          <a:blip r:embed="rId5">
            <a:extLst>
              <a:ext uri="{28A0092B-C50C-407E-A947-70E740481C1C}">
                <a14:useLocalDpi xmlns:a14="http://schemas.microsoft.com/office/drawing/2010/main" val="0"/>
              </a:ext>
            </a:extLst>
          </a:blip>
          <a:srcRect t="15894" b="36502"/>
          <a:stretch/>
        </p:blipFill>
        <p:spPr>
          <a:xfrm>
            <a:off x="4184532" y="4526844"/>
            <a:ext cx="3184761" cy="705771"/>
          </a:xfrm>
          <a:prstGeom prst="rect">
            <a:avLst/>
          </a:prstGeom>
        </p:spPr>
      </p:pic>
      <p:pic>
        <p:nvPicPr>
          <p:cNvPr id="9"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119" y="3641052"/>
            <a:ext cx="3226831" cy="721612"/>
          </a:xfrm>
          <a:prstGeom prst="rect">
            <a:avLst/>
          </a:prstGeom>
        </p:spPr>
      </p:pic>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1301" y="3721817"/>
            <a:ext cx="3340571" cy="572142"/>
          </a:xfrm>
          <a:prstGeom prst="rect">
            <a:avLst/>
          </a:prstGeom>
        </p:spPr>
      </p:pic>
      <p:pic>
        <p:nvPicPr>
          <p:cNvPr id="11" name="1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4812" y="5647324"/>
            <a:ext cx="1718602" cy="814537"/>
          </a:xfrm>
          <a:prstGeom prst="rect">
            <a:avLst/>
          </a:prstGeom>
        </p:spPr>
      </p:pic>
      <p:pic>
        <p:nvPicPr>
          <p:cNvPr id="12" name="11 Imagen"/>
          <p:cNvPicPr>
            <a:picLocks noChangeAspect="1"/>
          </p:cNvPicPr>
          <p:nvPr/>
        </p:nvPicPr>
        <p:blipFill rotWithShape="1">
          <a:blip r:embed="rId9">
            <a:extLst>
              <a:ext uri="{28A0092B-C50C-407E-A947-70E740481C1C}">
                <a14:useLocalDpi xmlns:a14="http://schemas.microsoft.com/office/drawing/2010/main" val="0"/>
              </a:ext>
            </a:extLst>
          </a:blip>
          <a:srcRect t="29256" b="25187"/>
          <a:stretch/>
        </p:blipFill>
        <p:spPr>
          <a:xfrm>
            <a:off x="2780008" y="6384913"/>
            <a:ext cx="1905000" cy="867871"/>
          </a:xfrm>
          <a:prstGeom prst="rect">
            <a:avLst/>
          </a:prstGeom>
        </p:spPr>
      </p:pic>
      <p:pic>
        <p:nvPicPr>
          <p:cNvPr id="13" name="1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1301" y="5619248"/>
            <a:ext cx="2578261" cy="643429"/>
          </a:xfrm>
          <a:prstGeom prst="rect">
            <a:avLst/>
          </a:prstGeom>
        </p:spPr>
      </p:pic>
      <p:pic>
        <p:nvPicPr>
          <p:cNvPr id="14" name="13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5131" y="3630623"/>
            <a:ext cx="1635750" cy="636125"/>
          </a:xfrm>
          <a:prstGeom prst="rect">
            <a:avLst/>
          </a:prstGeom>
        </p:spPr>
      </p:pic>
      <p:pic>
        <p:nvPicPr>
          <p:cNvPr id="16" name="15 Imagen"/>
          <p:cNvPicPr>
            <a:picLocks noChangeAspect="1"/>
          </p:cNvPicPr>
          <p:nvPr/>
        </p:nvPicPr>
        <p:blipFill rotWithShape="1">
          <a:blip r:embed="rId12">
            <a:extLst>
              <a:ext uri="{28A0092B-C50C-407E-A947-70E740481C1C}">
                <a14:useLocalDpi xmlns:a14="http://schemas.microsoft.com/office/drawing/2010/main" val="0"/>
              </a:ext>
            </a:extLst>
          </a:blip>
          <a:srcRect t="27967" b="27280"/>
          <a:stretch/>
        </p:blipFill>
        <p:spPr>
          <a:xfrm>
            <a:off x="5902031" y="6339296"/>
            <a:ext cx="2036175" cy="911241"/>
          </a:xfrm>
          <a:prstGeom prst="rect">
            <a:avLst/>
          </a:prstGeom>
        </p:spPr>
      </p:pic>
      <p:grpSp>
        <p:nvGrpSpPr>
          <p:cNvPr id="6" name="Grupo 5">
            <a:extLst>
              <a:ext uri="{FF2B5EF4-FFF2-40B4-BE49-F238E27FC236}">
                <a16:creationId xmlns:a16="http://schemas.microsoft.com/office/drawing/2014/main" xmlns="" id="{2DF8E97B-35EB-4427-87A4-92484329FDF0}"/>
              </a:ext>
            </a:extLst>
          </p:cNvPr>
          <p:cNvGrpSpPr/>
          <p:nvPr/>
        </p:nvGrpSpPr>
        <p:grpSpPr>
          <a:xfrm>
            <a:off x="552994" y="2684277"/>
            <a:ext cx="9659822" cy="568859"/>
            <a:chOff x="552994" y="2251657"/>
            <a:chExt cx="9659822" cy="568859"/>
          </a:xfrm>
        </p:grpSpPr>
        <p:sp>
          <p:nvSpPr>
            <p:cNvPr id="2" name="CuadroTexto 1">
              <a:extLst>
                <a:ext uri="{FF2B5EF4-FFF2-40B4-BE49-F238E27FC236}">
                  <a16:creationId xmlns:a16="http://schemas.microsoft.com/office/drawing/2014/main" xmlns="" id="{959AB3C0-7AFF-44BE-932F-C40E5A07A063}"/>
                </a:ext>
              </a:extLst>
            </p:cNvPr>
            <p:cNvSpPr txBox="1"/>
            <p:nvPr/>
          </p:nvSpPr>
          <p:spPr>
            <a:xfrm>
              <a:off x="1091863" y="2321049"/>
              <a:ext cx="9120953" cy="369332"/>
            </a:xfrm>
            <a:prstGeom prst="rect">
              <a:avLst/>
            </a:prstGeom>
            <a:noFill/>
          </p:spPr>
          <p:txBody>
            <a:bodyPr wrap="square" rtlCol="0">
              <a:spAutoFit/>
            </a:bodyPr>
            <a:lstStyle/>
            <a:p>
              <a:r>
                <a:rPr lang="es-PE" dirty="0"/>
                <a:t>sellomunicipal@midis.gob.pe 			www.midis.gob.pe/sellomunicipal</a:t>
              </a:r>
            </a:p>
          </p:txBody>
        </p:sp>
        <p:pic>
          <p:nvPicPr>
            <p:cNvPr id="3076" name="Picture 4" descr="Resultado de imagen para correo">
              <a:extLst>
                <a:ext uri="{FF2B5EF4-FFF2-40B4-BE49-F238E27FC236}">
                  <a16:creationId xmlns:a16="http://schemas.microsoft.com/office/drawing/2014/main" xmlns="" id="{A233EDA3-215A-483D-B896-4A65AF118ED2}"/>
                </a:ext>
              </a:extLst>
            </p:cNvPr>
            <p:cNvPicPr>
              <a:picLocks noChangeAspect="1" noChangeArrowheads="1"/>
            </p:cNvPicPr>
            <p:nvPr/>
          </p:nvPicPr>
          <p:blipFill>
            <a:blip r:embed="rId13" cstate="print">
              <a:duotone>
                <a:schemeClr val="accent6">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52994" y="2251657"/>
              <a:ext cx="549257" cy="5492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icono web">
              <a:extLst>
                <a:ext uri="{FF2B5EF4-FFF2-40B4-BE49-F238E27FC236}">
                  <a16:creationId xmlns:a16="http://schemas.microsoft.com/office/drawing/2014/main" xmlns="" id="{18E7D0F5-EE77-4A62-B79B-2A486CDB9E75}"/>
                </a:ext>
              </a:extLst>
            </p:cNvPr>
            <p:cNvPicPr>
              <a:picLocks noChangeAspect="1" noChangeArrowheads="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1411" y="2335828"/>
              <a:ext cx="498151" cy="4846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930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a:ln>
            <a:noFill/>
          </a:ln>
        </p:spPr>
        <p:txBody>
          <a:bodyPr vert="horz" wrap="square" lIns="91425" tIns="45700" rIns="91425" bIns="45700" rtlCol="0" anchor="ctr" anchorCtr="0">
            <a:noAutofit/>
          </a:bodyPr>
          <a:lstStyle/>
          <a:p>
            <a:pPr indent="-254000" algn="ctr">
              <a:spcBef>
                <a:spcPts val="0"/>
              </a:spcBef>
              <a:buClr>
                <a:srgbClr val="CD005D"/>
              </a:buClr>
              <a:buSzPts val="4000"/>
              <a:buFont typeface="Candara"/>
            </a:pPr>
            <a:r>
              <a:rPr lang="es-MX" b="1" cap="small" dirty="0">
                <a:solidFill>
                  <a:srgbClr val="CD005D"/>
                </a:solidFill>
                <a:latin typeface="Candara"/>
              </a:rPr>
              <a:t>¿Qué resultados tiene el sello municipal?</a:t>
            </a:r>
            <a:endParaRPr lang="es-PE" b="1" cap="small" dirty="0">
              <a:solidFill>
                <a:srgbClr val="CD005D"/>
              </a:solidFill>
              <a:latin typeface="Candara"/>
            </a:endParaRPr>
          </a:p>
        </p:txBody>
      </p:sp>
      <p:graphicFrame>
        <p:nvGraphicFramePr>
          <p:cNvPr id="5" name="4 Tabla">
            <a:extLst>
              <a:ext uri="{FF2B5EF4-FFF2-40B4-BE49-F238E27FC236}">
                <a16:creationId xmlns:a16="http://schemas.microsoft.com/office/drawing/2014/main" xmlns="" id="{90F3DCEC-1F21-46AE-A7B2-2888ED8990A5}"/>
              </a:ext>
            </a:extLst>
          </p:cNvPr>
          <p:cNvGraphicFramePr>
            <a:graphicFrameLocks noGrp="1"/>
          </p:cNvGraphicFramePr>
          <p:nvPr>
            <p:extLst>
              <p:ext uri="{D42A27DB-BD31-4B8C-83A1-F6EECF244321}">
                <p14:modId xmlns:p14="http://schemas.microsoft.com/office/powerpoint/2010/main" val="72164454"/>
              </p:ext>
            </p:extLst>
          </p:nvPr>
        </p:nvGraphicFramePr>
        <p:xfrm>
          <a:off x="1714636" y="2262696"/>
          <a:ext cx="7085558" cy="2646595"/>
        </p:xfrm>
        <a:graphic>
          <a:graphicData uri="http://schemas.openxmlformats.org/drawingml/2006/table">
            <a:tbl>
              <a:tblPr>
                <a:tableStyleId>{08FB837D-C827-4EFA-A057-4D05807E0F7C}</a:tableStyleId>
              </a:tblPr>
              <a:tblGrid>
                <a:gridCol w="1723527">
                  <a:extLst>
                    <a:ext uri="{9D8B030D-6E8A-4147-A177-3AD203B41FA5}">
                      <a16:colId xmlns:a16="http://schemas.microsoft.com/office/drawing/2014/main" xmlns="" val="684892798"/>
                    </a:ext>
                  </a:extLst>
                </a:gridCol>
                <a:gridCol w="1879600">
                  <a:extLst>
                    <a:ext uri="{9D8B030D-6E8A-4147-A177-3AD203B41FA5}">
                      <a16:colId xmlns:a16="http://schemas.microsoft.com/office/drawing/2014/main" xmlns="" val="20000"/>
                    </a:ext>
                  </a:extLst>
                </a:gridCol>
                <a:gridCol w="1778000">
                  <a:extLst>
                    <a:ext uri="{9D8B030D-6E8A-4147-A177-3AD203B41FA5}">
                      <a16:colId xmlns:a16="http://schemas.microsoft.com/office/drawing/2014/main" xmlns="" val="20001"/>
                    </a:ext>
                  </a:extLst>
                </a:gridCol>
                <a:gridCol w="1704431">
                  <a:extLst>
                    <a:ext uri="{9D8B030D-6E8A-4147-A177-3AD203B41FA5}">
                      <a16:colId xmlns:a16="http://schemas.microsoft.com/office/drawing/2014/main" xmlns="" val="20002"/>
                    </a:ext>
                  </a:extLst>
                </a:gridCol>
              </a:tblGrid>
              <a:tr h="604334">
                <a:tc>
                  <a:txBody>
                    <a:bodyPr/>
                    <a:lstStyle/>
                    <a:p>
                      <a:pPr marL="0" algn="ctr" defTabSz="1007829" rtl="0" eaLnBrk="1" fontAlgn="ctr" latinLnBrk="0" hangingPunct="1"/>
                      <a:r>
                        <a:rPr lang="es-PE" sz="2000" b="1" u="none" strike="noStrike" kern="1200" dirty="0">
                          <a:solidFill>
                            <a:schemeClr val="dk1"/>
                          </a:solidFill>
                          <a:effectLst/>
                          <a:latin typeface="+mn-lt"/>
                          <a:ea typeface="+mn-ea"/>
                          <a:cs typeface="+mn-cs"/>
                        </a:rPr>
                        <a:t>EDICIÓN</a:t>
                      </a:r>
                    </a:p>
                  </a:txBody>
                  <a:tcPr marL="8353" marR="8353" marT="8353" marB="0" anchor="ctr">
                    <a:solidFill>
                      <a:schemeClr val="accent5">
                        <a:lumMod val="60000"/>
                        <a:lumOff val="40000"/>
                      </a:schemeClr>
                    </a:solidFill>
                  </a:tcPr>
                </a:tc>
                <a:tc>
                  <a:txBody>
                    <a:bodyPr/>
                    <a:lstStyle/>
                    <a:p>
                      <a:pPr marL="0" algn="ctr" defTabSz="1007829" rtl="0" eaLnBrk="1" fontAlgn="ctr" latinLnBrk="0" hangingPunct="1"/>
                      <a:r>
                        <a:rPr lang="es-PE" sz="2000" b="1" u="none" strike="noStrike" kern="1200" dirty="0">
                          <a:solidFill>
                            <a:schemeClr val="dk1"/>
                          </a:solidFill>
                          <a:effectLst/>
                          <a:latin typeface="+mn-lt"/>
                          <a:ea typeface="+mn-ea"/>
                          <a:cs typeface="+mn-cs"/>
                        </a:rPr>
                        <a:t>CONVOCADAS</a:t>
                      </a:r>
                    </a:p>
                  </a:txBody>
                  <a:tcPr marL="8353" marR="8353" marT="8353" marB="0" anchor="ctr">
                    <a:solidFill>
                      <a:schemeClr val="accent5">
                        <a:lumMod val="60000"/>
                        <a:lumOff val="40000"/>
                      </a:schemeClr>
                    </a:solidFill>
                  </a:tcPr>
                </a:tc>
                <a:tc>
                  <a:txBody>
                    <a:bodyPr/>
                    <a:lstStyle/>
                    <a:p>
                      <a:pPr marL="0" algn="ctr" defTabSz="1007829" rtl="0" eaLnBrk="1" fontAlgn="ctr" latinLnBrk="0" hangingPunct="1"/>
                      <a:r>
                        <a:rPr lang="es-PE" sz="2000" b="1" u="none" strike="noStrike" kern="1200" dirty="0">
                          <a:solidFill>
                            <a:schemeClr val="dk1"/>
                          </a:solidFill>
                          <a:effectLst/>
                          <a:latin typeface="+mn-lt"/>
                          <a:ea typeface="+mn-ea"/>
                          <a:cs typeface="+mn-cs"/>
                        </a:rPr>
                        <a:t>INSCRITAS</a:t>
                      </a:r>
                    </a:p>
                  </a:txBody>
                  <a:tcPr marL="8353" marR="8353" marT="8353" marB="0" anchor="ctr">
                    <a:solidFill>
                      <a:schemeClr val="accent5">
                        <a:lumMod val="60000"/>
                        <a:lumOff val="40000"/>
                      </a:schemeClr>
                    </a:solidFill>
                  </a:tcPr>
                </a:tc>
                <a:tc>
                  <a:txBody>
                    <a:bodyPr/>
                    <a:lstStyle/>
                    <a:p>
                      <a:pPr marL="0" algn="ctr" defTabSz="1007829" rtl="0" eaLnBrk="1" fontAlgn="ctr" latinLnBrk="0" hangingPunct="1"/>
                      <a:r>
                        <a:rPr lang="es-PE" sz="2000" b="1" u="none" strike="noStrike" kern="1200" dirty="0">
                          <a:solidFill>
                            <a:schemeClr val="dk1"/>
                          </a:solidFill>
                          <a:effectLst/>
                          <a:latin typeface="+mn-lt"/>
                          <a:ea typeface="+mn-ea"/>
                          <a:cs typeface="+mn-cs"/>
                        </a:rPr>
                        <a:t>GANADORAS</a:t>
                      </a:r>
                    </a:p>
                  </a:txBody>
                  <a:tcPr marL="8353" marR="8353" marT="8353" marB="0" anchor="ctr">
                    <a:solidFill>
                      <a:schemeClr val="accent5">
                        <a:lumMod val="60000"/>
                        <a:lumOff val="40000"/>
                      </a:schemeClr>
                    </a:solidFill>
                  </a:tcPr>
                </a:tc>
                <a:extLst>
                  <a:ext uri="{0D108BD9-81ED-4DB2-BD59-A6C34878D82A}">
                    <a16:rowId xmlns:a16="http://schemas.microsoft.com/office/drawing/2014/main" xmlns="" val="3724185939"/>
                  </a:ext>
                </a:extLst>
              </a:tr>
              <a:tr h="684435">
                <a:tc>
                  <a:txBody>
                    <a:bodyPr/>
                    <a:lstStyle/>
                    <a:p>
                      <a:pPr marL="0" algn="ctr" defTabSz="1007829" rtl="0" eaLnBrk="1" fontAlgn="ctr" latinLnBrk="0" hangingPunct="1"/>
                      <a:r>
                        <a:rPr lang="es-MX" sz="2400" u="none" strike="noStrike" kern="1200" dirty="0">
                          <a:effectLst/>
                        </a:rPr>
                        <a:t>PRIMERA </a:t>
                      </a:r>
                    </a:p>
                    <a:p>
                      <a:pPr marL="0" algn="ctr" defTabSz="1007829" rtl="0" eaLnBrk="1" fontAlgn="ctr" latinLnBrk="0" hangingPunct="1"/>
                      <a:r>
                        <a:rPr lang="es-MX" sz="2000" u="none" strike="noStrike" kern="1200" dirty="0">
                          <a:solidFill>
                            <a:schemeClr val="bg2">
                              <a:lumMod val="50000"/>
                            </a:schemeClr>
                          </a:solidFill>
                          <a:effectLst/>
                        </a:rPr>
                        <a:t>2015-2016</a:t>
                      </a:r>
                      <a:endParaRPr lang="es-MX" sz="2000" u="none" strike="noStrike" kern="1200" dirty="0">
                        <a:solidFill>
                          <a:schemeClr val="bg2">
                            <a:lumMod val="50000"/>
                          </a:schemeClr>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MX" sz="2400" u="none" strike="noStrike" kern="1200" dirty="0">
                          <a:effectLst/>
                        </a:rPr>
                        <a:t>1 092</a:t>
                      </a:r>
                      <a:endParaRPr lang="es-MX"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MX" sz="2400" u="none" strike="noStrike" kern="1200" dirty="0">
                          <a:effectLst/>
                        </a:rPr>
                        <a:t>621</a:t>
                      </a:r>
                      <a:endParaRPr lang="es-PE"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PE" sz="2400" u="none" strike="noStrike" kern="1200" dirty="0">
                          <a:effectLst/>
                        </a:rPr>
                        <a:t>326*</a:t>
                      </a:r>
                      <a:endParaRPr lang="es-PE"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extLst>
                  <a:ext uri="{0D108BD9-81ED-4DB2-BD59-A6C34878D82A}">
                    <a16:rowId xmlns:a16="http://schemas.microsoft.com/office/drawing/2014/main" xmlns="" val="10000"/>
                  </a:ext>
                </a:extLst>
              </a:tr>
              <a:tr h="336646">
                <a:tc>
                  <a:txBody>
                    <a:bodyPr/>
                    <a:lstStyle/>
                    <a:p>
                      <a:pPr marL="0" algn="ctr" defTabSz="1007829" rtl="0" eaLnBrk="1" fontAlgn="ctr" latinLnBrk="0" hangingPunct="1"/>
                      <a:r>
                        <a:rPr lang="es-MX" sz="2400" u="none" strike="noStrike" kern="1200" dirty="0">
                          <a:effectLst/>
                        </a:rPr>
                        <a:t>SEGUNDA</a:t>
                      </a:r>
                    </a:p>
                    <a:p>
                      <a:pPr marL="0" algn="ctr" defTabSz="1007829" rtl="0" eaLnBrk="1" fontAlgn="ctr" latinLnBrk="0" hangingPunct="1"/>
                      <a:r>
                        <a:rPr lang="es-MX" sz="2000" u="none" strike="noStrike" kern="1200" dirty="0">
                          <a:solidFill>
                            <a:schemeClr val="bg2">
                              <a:lumMod val="50000"/>
                            </a:schemeClr>
                          </a:solidFill>
                          <a:effectLst/>
                          <a:latin typeface="+mn-lt"/>
                          <a:ea typeface="+mn-ea"/>
                          <a:cs typeface="+mn-cs"/>
                        </a:rPr>
                        <a:t>2016-2017</a:t>
                      </a: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MX" sz="2400" u="none" strike="noStrike" kern="1200" dirty="0">
                          <a:effectLst/>
                        </a:rPr>
                        <a:t>1 148</a:t>
                      </a:r>
                      <a:endParaRPr lang="es-MX"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MX" sz="2400" u="none" strike="noStrike" kern="1200" dirty="0">
                          <a:effectLst/>
                        </a:rPr>
                        <a:t>637</a:t>
                      </a:r>
                      <a:endParaRPr lang="es-MX"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PE" sz="2400" u="none" strike="noStrike" kern="1200" dirty="0">
                          <a:effectLst/>
                        </a:rPr>
                        <a:t>248*</a:t>
                      </a:r>
                      <a:endParaRPr lang="es-PE"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extLst>
                  <a:ext uri="{0D108BD9-81ED-4DB2-BD59-A6C34878D82A}">
                    <a16:rowId xmlns:a16="http://schemas.microsoft.com/office/drawing/2014/main" xmlns="" val="549817959"/>
                  </a:ext>
                </a:extLst>
              </a:tr>
              <a:tr h="222886">
                <a:tc>
                  <a:txBody>
                    <a:bodyPr/>
                    <a:lstStyle/>
                    <a:p>
                      <a:pPr marL="0" algn="ctr" defTabSz="1007829" rtl="0" eaLnBrk="1" fontAlgn="ctr" latinLnBrk="0" hangingPunct="1"/>
                      <a:r>
                        <a:rPr lang="es-PE" sz="2400" u="none" strike="noStrike" kern="1200" dirty="0">
                          <a:effectLst/>
                        </a:rPr>
                        <a:t>TERCERA</a:t>
                      </a:r>
                    </a:p>
                    <a:p>
                      <a:pPr marL="0" algn="ctr" defTabSz="1007829" rtl="0" eaLnBrk="1" fontAlgn="ctr" latinLnBrk="0" hangingPunct="1"/>
                      <a:r>
                        <a:rPr lang="es-PE" sz="2000" u="none" strike="noStrike" kern="1200" dirty="0">
                          <a:solidFill>
                            <a:schemeClr val="bg2">
                              <a:lumMod val="50000"/>
                            </a:schemeClr>
                          </a:solidFill>
                          <a:effectLst/>
                          <a:latin typeface="+mn-lt"/>
                          <a:ea typeface="+mn-ea"/>
                          <a:cs typeface="+mn-cs"/>
                        </a:rPr>
                        <a:t>2018</a:t>
                      </a: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PE" sz="2400" u="none" strike="noStrike" kern="1200" dirty="0">
                          <a:effectLst/>
                        </a:rPr>
                        <a:t>1573</a:t>
                      </a:r>
                      <a:endParaRPr lang="es-PE"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PE" sz="2400" u="none" strike="noStrike" kern="1200" dirty="0">
                          <a:effectLst/>
                        </a:rPr>
                        <a:t>617</a:t>
                      </a:r>
                      <a:endParaRPr lang="es-PE"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tc>
                  <a:txBody>
                    <a:bodyPr/>
                    <a:lstStyle/>
                    <a:p>
                      <a:pPr marL="0" algn="ctr" defTabSz="1007829" rtl="0" eaLnBrk="1" fontAlgn="ctr" latinLnBrk="0" hangingPunct="1"/>
                      <a:r>
                        <a:rPr lang="es-PE" sz="2400" u="none" strike="noStrike" kern="1200" dirty="0">
                          <a:effectLst/>
                        </a:rPr>
                        <a:t>¿?***</a:t>
                      </a:r>
                      <a:endParaRPr lang="es-PE" sz="2400" u="none" strike="noStrike" kern="1200" dirty="0">
                        <a:solidFill>
                          <a:schemeClr val="dk1"/>
                        </a:solidFill>
                        <a:effectLst/>
                        <a:latin typeface="+mn-lt"/>
                        <a:ea typeface="+mn-ea"/>
                        <a:cs typeface="+mn-cs"/>
                      </a:endParaRPr>
                    </a:p>
                  </a:txBody>
                  <a:tcPr marL="8353" marR="8353" marT="8353" marB="0" anchor="ctr">
                    <a:solidFill>
                      <a:schemeClr val="accent6">
                        <a:lumMod val="20000"/>
                        <a:lumOff val="80000"/>
                      </a:schemeClr>
                    </a:solidFill>
                  </a:tcPr>
                </a:tc>
                <a:extLst>
                  <a:ext uri="{0D108BD9-81ED-4DB2-BD59-A6C34878D82A}">
                    <a16:rowId xmlns:a16="http://schemas.microsoft.com/office/drawing/2014/main" xmlns="" val="222730682"/>
                  </a:ext>
                </a:extLst>
              </a:tr>
            </a:tbl>
          </a:graphicData>
        </a:graphic>
      </p:graphicFrame>
      <p:sp>
        <p:nvSpPr>
          <p:cNvPr id="6" name="Rectángulo 5">
            <a:extLst>
              <a:ext uri="{FF2B5EF4-FFF2-40B4-BE49-F238E27FC236}">
                <a16:creationId xmlns:a16="http://schemas.microsoft.com/office/drawing/2014/main" xmlns="" id="{F92F12EC-1CC2-4C42-87F3-FE93AB446E20}"/>
              </a:ext>
            </a:extLst>
          </p:cNvPr>
          <p:cNvSpPr/>
          <p:nvPr/>
        </p:nvSpPr>
        <p:spPr>
          <a:xfrm>
            <a:off x="1650922" y="4918014"/>
            <a:ext cx="7768849" cy="1200329"/>
          </a:xfrm>
          <a:prstGeom prst="rect">
            <a:avLst/>
          </a:prstGeom>
        </p:spPr>
        <p:txBody>
          <a:bodyPr wrap="square">
            <a:spAutoFit/>
          </a:bodyPr>
          <a:lstStyle/>
          <a:p>
            <a:pPr fontAlgn="ctr"/>
            <a:r>
              <a:rPr lang="es-PE" dirty="0"/>
              <a:t>*Distritos cumplen 8 -10 metas</a:t>
            </a:r>
          </a:p>
          <a:p>
            <a:pPr fontAlgn="ctr"/>
            <a:r>
              <a:rPr lang="es-PE" dirty="0">
                <a:solidFill>
                  <a:schemeClr val="bg1">
                    <a:lumMod val="10000"/>
                  </a:schemeClr>
                </a:solidFill>
              </a:rPr>
              <a:t>**Distritos cumplen 100% de metas de avance</a:t>
            </a:r>
            <a:endParaRPr lang="es-PE" b="1" dirty="0">
              <a:solidFill>
                <a:schemeClr val="bg1">
                  <a:lumMod val="10000"/>
                </a:schemeClr>
              </a:solidFill>
            </a:endParaRPr>
          </a:p>
          <a:p>
            <a:pPr fontAlgn="ctr"/>
            <a:r>
              <a:rPr lang="es-PE" dirty="0">
                <a:solidFill>
                  <a:schemeClr val="bg1">
                    <a:lumMod val="10000"/>
                  </a:schemeClr>
                </a:solidFill>
              </a:rPr>
              <a:t>*** </a:t>
            </a:r>
            <a:r>
              <a:rPr lang="es-PE" b="1" dirty="0">
                <a:solidFill>
                  <a:schemeClr val="bg1">
                    <a:lumMod val="10000"/>
                  </a:schemeClr>
                </a:solidFill>
              </a:rPr>
              <a:t>Con el trabajo articulado lograremos que todas las municipalidades ganen, para ello las municipalidades deben cumplir con el 100% de metas propuestas</a:t>
            </a:r>
          </a:p>
        </p:txBody>
      </p:sp>
      <p:pic>
        <p:nvPicPr>
          <p:cNvPr id="18" name="Imagen 17">
            <a:extLst>
              <a:ext uri="{FF2B5EF4-FFF2-40B4-BE49-F238E27FC236}">
                <a16:creationId xmlns:a16="http://schemas.microsoft.com/office/drawing/2014/main" xmlns="" id="{F54D5568-E9EC-4587-8622-60ABD4C5C4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9158298" y="2871619"/>
            <a:ext cx="1257300" cy="1428750"/>
          </a:xfrm>
          <a:prstGeom prst="rect">
            <a:avLst/>
          </a:prstGeom>
        </p:spPr>
      </p:pic>
    </p:spTree>
    <p:extLst>
      <p:ext uri="{BB962C8B-B14F-4D97-AF65-F5344CB8AC3E}">
        <p14:creationId xmlns:p14="http://schemas.microsoft.com/office/powerpoint/2010/main" val="157657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063" y="923370"/>
            <a:ext cx="9221689" cy="940307"/>
          </a:xfrm>
          <a:noFill/>
          <a:ln>
            <a:noFill/>
          </a:ln>
        </p:spPr>
        <p:txBody>
          <a:bodyPr vert="horz" wrap="square" lIns="91425" tIns="45700" rIns="91425" bIns="45700" rtlCol="0" anchor="ctr" anchorCtr="0">
            <a:noAutofit/>
          </a:bodyPr>
          <a:lstStyle/>
          <a:p>
            <a:pPr indent="-254000" algn="ctr">
              <a:spcBef>
                <a:spcPts val="0"/>
              </a:spcBef>
              <a:buClr>
                <a:srgbClr val="CD005D"/>
              </a:buClr>
              <a:buSzPts val="4000"/>
              <a:buFont typeface="Candara"/>
            </a:pPr>
            <a:r>
              <a:rPr lang="es-MX" b="1" cap="small" dirty="0">
                <a:solidFill>
                  <a:srgbClr val="CD005D"/>
                </a:solidFill>
                <a:latin typeface="Candara"/>
              </a:rPr>
              <a:t>¿Qué resultados cualitativos tiene el sello municipal?</a:t>
            </a:r>
            <a:endParaRPr lang="es-PE" b="1" cap="small" dirty="0">
              <a:solidFill>
                <a:srgbClr val="CD005D"/>
              </a:solidFill>
              <a:latin typeface="Candara"/>
            </a:endParaRPr>
          </a:p>
        </p:txBody>
      </p:sp>
      <p:sp>
        <p:nvSpPr>
          <p:cNvPr id="3" name="Marcador de contenido 2"/>
          <p:cNvSpPr>
            <a:spLocks noGrp="1"/>
          </p:cNvSpPr>
          <p:nvPr>
            <p:ph sz="half" idx="1"/>
          </p:nvPr>
        </p:nvSpPr>
        <p:spPr>
          <a:xfrm>
            <a:off x="588667" y="2062603"/>
            <a:ext cx="9878986" cy="4796544"/>
          </a:xfrm>
        </p:spPr>
        <p:txBody>
          <a:bodyPr>
            <a:normAutofit/>
          </a:bodyPr>
          <a:lstStyle/>
          <a:p>
            <a:pPr marL="0" indent="0">
              <a:buNone/>
            </a:pPr>
            <a:r>
              <a:rPr lang="es-MX" sz="2500" b="1" u="sng" dirty="0"/>
              <a:t>Cualitativo</a:t>
            </a:r>
          </a:p>
          <a:p>
            <a:r>
              <a:rPr lang="es-MX" sz="2500" dirty="0"/>
              <a:t>90% de municipalidades entrevistadas respondieron que estaban de acuerdo con los indicadores, metas, plazos y medios de verificación.</a:t>
            </a:r>
          </a:p>
          <a:p>
            <a:r>
              <a:rPr lang="es-MX" sz="2500" dirty="0"/>
              <a:t>90% de municipalidades entrevistadas recibieron a AT y 98% lo consideran útil o muy útil.</a:t>
            </a:r>
          </a:p>
          <a:p>
            <a:r>
              <a:rPr lang="es-MX" sz="2500" dirty="0"/>
              <a:t>74% GLE recibieron por primera vez algún tipo de asistencia técnica por parte del Estado.</a:t>
            </a:r>
          </a:p>
          <a:p>
            <a:r>
              <a:rPr lang="es-MX" sz="2500" dirty="0"/>
              <a:t>Coinciden que utilizar las TIC fueron muy provechosos.</a:t>
            </a:r>
          </a:p>
          <a:p>
            <a:r>
              <a:rPr lang="es-MX" sz="2500" dirty="0"/>
              <a:t>Las municipalidades participan en el Sello Municipal y Programa de Incentivos y han podido manejar ambas intervenciones.</a:t>
            </a:r>
          </a:p>
          <a:p>
            <a:r>
              <a:rPr lang="es-MX" sz="2500" dirty="0"/>
              <a:t>El SM ha favorecido la articulación entre el GL, MIDIS, Sectores.</a:t>
            </a:r>
          </a:p>
          <a:p>
            <a:endParaRPr lang="es-PE" sz="2500" dirty="0"/>
          </a:p>
        </p:txBody>
      </p:sp>
    </p:spTree>
    <p:extLst>
      <p:ext uri="{BB962C8B-B14F-4D97-AF65-F5344CB8AC3E}">
        <p14:creationId xmlns:p14="http://schemas.microsoft.com/office/powerpoint/2010/main" val="238133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a:ln>
            <a:noFill/>
          </a:ln>
        </p:spPr>
        <p:txBody>
          <a:bodyPr vert="horz" wrap="square" lIns="91425" tIns="45700" rIns="91425" bIns="45700" rtlCol="0" anchor="ctr" anchorCtr="0">
            <a:noAutofit/>
          </a:bodyPr>
          <a:lstStyle/>
          <a:p>
            <a:pPr indent="-254000" algn="ctr">
              <a:spcBef>
                <a:spcPts val="0"/>
              </a:spcBef>
              <a:buClr>
                <a:srgbClr val="CD005D"/>
              </a:buClr>
              <a:buSzPts val="4000"/>
              <a:buFont typeface="Candara"/>
            </a:pPr>
            <a:r>
              <a:rPr lang="es-MX" b="1" cap="small" dirty="0">
                <a:solidFill>
                  <a:srgbClr val="CD005D"/>
                </a:solidFill>
                <a:latin typeface="Candara"/>
              </a:rPr>
              <a:t>¿Qué resultados cuantitativos tiene el sello municipal?</a:t>
            </a:r>
            <a:endParaRPr lang="es-PE" b="1" cap="small" dirty="0">
              <a:solidFill>
                <a:srgbClr val="CD005D"/>
              </a:solidFill>
              <a:latin typeface="Candara"/>
            </a:endParaRPr>
          </a:p>
        </p:txBody>
      </p:sp>
      <p:sp>
        <p:nvSpPr>
          <p:cNvPr id="4" name="Marcador de contenido 3"/>
          <p:cNvSpPr>
            <a:spLocks noGrp="1"/>
          </p:cNvSpPr>
          <p:nvPr>
            <p:ph sz="half" idx="2"/>
          </p:nvPr>
        </p:nvSpPr>
        <p:spPr>
          <a:xfrm>
            <a:off x="735063" y="2298700"/>
            <a:ext cx="9532887" cy="1829967"/>
          </a:xfrm>
        </p:spPr>
        <p:txBody>
          <a:bodyPr>
            <a:normAutofit/>
          </a:bodyPr>
          <a:lstStyle/>
          <a:p>
            <a:pPr marL="0" indent="0">
              <a:buNone/>
            </a:pPr>
            <a:r>
              <a:rPr lang="es-MX" sz="2500" b="1" u="sng" dirty="0"/>
              <a:t>Cuantitativo</a:t>
            </a:r>
          </a:p>
          <a:p>
            <a:r>
              <a:rPr lang="es-MX" sz="2500" dirty="0"/>
              <a:t>El SM tiene un efecto positivo y significativo en los siguientes indicadores: acceso a identidad, el registro en el padrón nominal y focalización de hogares.</a:t>
            </a:r>
          </a:p>
        </p:txBody>
      </p:sp>
      <p:pic>
        <p:nvPicPr>
          <p:cNvPr id="10" name="Imagen 9">
            <a:extLst>
              <a:ext uri="{FF2B5EF4-FFF2-40B4-BE49-F238E27FC236}">
                <a16:creationId xmlns:a16="http://schemas.microsoft.com/office/drawing/2014/main" xmlns="" id="{52A1BD7F-A108-4784-A3D1-7E532717C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246" y="4377323"/>
            <a:ext cx="4242954" cy="3182216"/>
          </a:xfrm>
          <a:prstGeom prst="rect">
            <a:avLst/>
          </a:prstGeom>
        </p:spPr>
      </p:pic>
      <p:pic>
        <p:nvPicPr>
          <p:cNvPr id="12" name="Imagen 11">
            <a:extLst>
              <a:ext uri="{FF2B5EF4-FFF2-40B4-BE49-F238E27FC236}">
                <a16:creationId xmlns:a16="http://schemas.microsoft.com/office/drawing/2014/main" xmlns="" id="{E2907098-29FD-4602-B335-CF85A360E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7323"/>
            <a:ext cx="4242954" cy="3184517"/>
          </a:xfrm>
          <a:prstGeom prst="rect">
            <a:avLst/>
          </a:prstGeom>
        </p:spPr>
      </p:pic>
    </p:spTree>
    <p:extLst>
      <p:ext uri="{BB962C8B-B14F-4D97-AF65-F5344CB8AC3E}">
        <p14:creationId xmlns:p14="http://schemas.microsoft.com/office/powerpoint/2010/main" val="201743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1573F6E-D493-4DF5-B836-D8A591DC7309}"/>
              </a:ext>
            </a:extLst>
          </p:cNvPr>
          <p:cNvSpPr/>
          <p:nvPr/>
        </p:nvSpPr>
        <p:spPr>
          <a:xfrm>
            <a:off x="0" y="0"/>
            <a:ext cx="10691813" cy="7559675"/>
          </a:xfrm>
          <a:prstGeom prst="rect">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008" y="101996"/>
            <a:ext cx="4353129" cy="3196937"/>
          </a:xfrm>
          <a:prstGeom prst="rect">
            <a:avLst/>
          </a:prstGeom>
        </p:spPr>
      </p:pic>
      <p:sp>
        <p:nvSpPr>
          <p:cNvPr id="6" name="Título 1"/>
          <p:cNvSpPr txBox="1">
            <a:spLocks/>
          </p:cNvSpPr>
          <p:nvPr/>
        </p:nvSpPr>
        <p:spPr>
          <a:xfrm>
            <a:off x="1208842" y="2552243"/>
            <a:ext cx="3514323"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Adulto mayor difundiendo sus saberes  productivos, </a:t>
            </a:r>
            <a:r>
              <a:rPr lang="es-PE" sz="1500" b="1" dirty="0" err="1">
                <a:solidFill>
                  <a:schemeClr val="bg1"/>
                </a:solidFill>
                <a:effectLst>
                  <a:outerShdw blurRad="38100" dist="38100" dir="2700000" algn="tl">
                    <a:srgbClr val="000000">
                      <a:alpha val="43137"/>
                    </a:srgbClr>
                  </a:outerShdw>
                </a:effectLst>
              </a:rPr>
              <a:t>Sepahua</a:t>
            </a:r>
            <a:r>
              <a:rPr lang="es-PE" sz="1500" b="1" dirty="0">
                <a:solidFill>
                  <a:schemeClr val="bg1"/>
                </a:solidFill>
                <a:effectLst>
                  <a:outerShdw blurRad="38100" dist="38100" dir="2700000" algn="tl">
                    <a:srgbClr val="000000">
                      <a:alpha val="43137"/>
                    </a:srgbClr>
                  </a:outerShdw>
                </a:effectLst>
              </a:rPr>
              <a:t>, Ucayali</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53" y="3911402"/>
            <a:ext cx="5462601" cy="3070314"/>
          </a:xfrm>
          <a:prstGeom prst="rect">
            <a:avLst/>
          </a:prstGeom>
        </p:spPr>
      </p:pic>
      <p:sp>
        <p:nvSpPr>
          <p:cNvPr id="12" name="Título 1"/>
          <p:cNvSpPr txBox="1">
            <a:spLocks/>
          </p:cNvSpPr>
          <p:nvPr/>
        </p:nvSpPr>
        <p:spPr>
          <a:xfrm>
            <a:off x="4247132" y="5283426"/>
            <a:ext cx="1180638" cy="6221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err="1"/>
              <a:t>Acoria</a:t>
            </a:r>
            <a:r>
              <a:rPr lang="es-PE" sz="1500" b="1" dirty="0"/>
              <a:t> Huancavelica</a:t>
            </a:r>
          </a:p>
        </p:txBody>
      </p:sp>
      <p:sp>
        <p:nvSpPr>
          <p:cNvPr id="14" name="Título 1"/>
          <p:cNvSpPr txBox="1">
            <a:spLocks/>
          </p:cNvSpPr>
          <p:nvPr/>
        </p:nvSpPr>
        <p:spPr>
          <a:xfrm>
            <a:off x="2289771" y="6501994"/>
            <a:ext cx="3548534" cy="6221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Espacio público de juego, Barranca, Loreto</a:t>
            </a:r>
          </a:p>
        </p:txBody>
      </p:sp>
      <p:pic>
        <p:nvPicPr>
          <p:cNvPr id="19" name="Imagen 18">
            <a:extLst>
              <a:ext uri="{FF2B5EF4-FFF2-40B4-BE49-F238E27FC236}">
                <a16:creationId xmlns:a16="http://schemas.microsoft.com/office/drawing/2014/main" xmlns="" id="{F5BF53CD-9D4D-4E86-BE98-14B42A056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2969" y="134600"/>
            <a:ext cx="4620531" cy="3465399"/>
          </a:xfrm>
          <a:prstGeom prst="rect">
            <a:avLst/>
          </a:prstGeom>
        </p:spPr>
      </p:pic>
      <p:pic>
        <p:nvPicPr>
          <p:cNvPr id="23" name="Imagen 22">
            <a:extLst>
              <a:ext uri="{FF2B5EF4-FFF2-40B4-BE49-F238E27FC236}">
                <a16:creationId xmlns:a16="http://schemas.microsoft.com/office/drawing/2014/main" xmlns="" id="{ACFE59FC-B873-4056-B2AD-94E813435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041" y="3861857"/>
            <a:ext cx="3966633" cy="2974975"/>
          </a:xfrm>
          <a:prstGeom prst="rect">
            <a:avLst/>
          </a:prstGeom>
        </p:spPr>
      </p:pic>
      <p:sp>
        <p:nvSpPr>
          <p:cNvPr id="8" name="Título 1"/>
          <p:cNvSpPr txBox="1">
            <a:spLocks/>
          </p:cNvSpPr>
          <p:nvPr/>
        </p:nvSpPr>
        <p:spPr>
          <a:xfrm>
            <a:off x="6407366" y="6356816"/>
            <a:ext cx="3989352" cy="62210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Ferias “De la Chacra a la Olla”, </a:t>
            </a:r>
            <a:r>
              <a:rPr lang="es-PE" sz="1500" b="1" dirty="0" err="1">
                <a:solidFill>
                  <a:schemeClr val="bg1"/>
                </a:solidFill>
                <a:effectLst>
                  <a:outerShdw blurRad="38100" dist="38100" dir="2700000" algn="tl">
                    <a:srgbClr val="000000">
                      <a:alpha val="43137"/>
                    </a:srgbClr>
                  </a:outerShdw>
                </a:effectLst>
              </a:rPr>
              <a:t>Ichuña</a:t>
            </a:r>
            <a:r>
              <a:rPr lang="es-PE" sz="1500" b="1" dirty="0">
                <a:solidFill>
                  <a:schemeClr val="bg1"/>
                </a:solidFill>
                <a:effectLst>
                  <a:outerShdw blurRad="38100" dist="38100" dir="2700000" algn="tl">
                    <a:srgbClr val="000000">
                      <a:alpha val="43137"/>
                    </a:srgbClr>
                  </a:outerShdw>
                </a:effectLst>
              </a:rPr>
              <a:t>, Moquegua</a:t>
            </a:r>
          </a:p>
        </p:txBody>
      </p:sp>
      <p:sp>
        <p:nvSpPr>
          <p:cNvPr id="18" name="Título 1"/>
          <p:cNvSpPr txBox="1">
            <a:spLocks/>
          </p:cNvSpPr>
          <p:nvPr/>
        </p:nvSpPr>
        <p:spPr>
          <a:xfrm>
            <a:off x="5330360" y="2774848"/>
            <a:ext cx="2101361"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Cloración del agua, </a:t>
            </a:r>
            <a:r>
              <a:rPr lang="es-PE" sz="1500" b="1" dirty="0" err="1">
                <a:solidFill>
                  <a:schemeClr val="bg1"/>
                </a:solidFill>
                <a:effectLst>
                  <a:outerShdw blurRad="38100" dist="38100" dir="2700000" algn="tl">
                    <a:srgbClr val="000000">
                      <a:alpha val="43137"/>
                    </a:srgbClr>
                  </a:outerShdw>
                </a:effectLst>
              </a:rPr>
              <a:t>Tarucachi</a:t>
            </a:r>
            <a:r>
              <a:rPr lang="es-PE" sz="1500" b="1" dirty="0">
                <a:solidFill>
                  <a:schemeClr val="bg1"/>
                </a:solidFill>
                <a:effectLst>
                  <a:outerShdw blurRad="38100" dist="38100" dir="2700000" algn="tl">
                    <a:srgbClr val="000000">
                      <a:alpha val="43137"/>
                    </a:srgbClr>
                  </a:outerShdw>
                </a:effectLst>
              </a:rPr>
              <a:t>, Tacna</a:t>
            </a:r>
          </a:p>
        </p:txBody>
      </p:sp>
    </p:spTree>
    <p:extLst>
      <p:ext uri="{BB962C8B-B14F-4D97-AF65-F5344CB8AC3E}">
        <p14:creationId xmlns:p14="http://schemas.microsoft.com/office/powerpoint/2010/main" val="12367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1573F6E-D493-4DF5-B836-D8A591DC7309}"/>
              </a:ext>
            </a:extLst>
          </p:cNvPr>
          <p:cNvSpPr/>
          <p:nvPr/>
        </p:nvSpPr>
        <p:spPr>
          <a:xfrm>
            <a:off x="0" y="0"/>
            <a:ext cx="10691813" cy="7559675"/>
          </a:xfrm>
          <a:prstGeom prst="rect">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xmlns="" id="{B24E7128-70DD-458E-8A1C-F631B4EDB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411" y="190020"/>
            <a:ext cx="5052560" cy="3638929"/>
          </a:xfrm>
          <a:prstGeom prst="rect">
            <a:avLst/>
          </a:prstGeom>
        </p:spPr>
      </p:pic>
      <p:sp>
        <p:nvSpPr>
          <p:cNvPr id="6" name="Título 1"/>
          <p:cNvSpPr txBox="1">
            <a:spLocks/>
          </p:cNvSpPr>
          <p:nvPr/>
        </p:nvSpPr>
        <p:spPr>
          <a:xfrm>
            <a:off x="2099031" y="3356721"/>
            <a:ext cx="3514323" cy="5676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Trabajo con adolescentes, La Arena, Piura</a:t>
            </a:r>
          </a:p>
        </p:txBody>
      </p:sp>
      <p:pic>
        <p:nvPicPr>
          <p:cNvPr id="20" name="Imagen 19">
            <a:extLst>
              <a:ext uri="{FF2B5EF4-FFF2-40B4-BE49-F238E27FC236}">
                <a16:creationId xmlns:a16="http://schemas.microsoft.com/office/drawing/2014/main" xmlns="" id="{E6ABE8FE-2CE4-4A26-BC01-8EB550638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988" y="504598"/>
            <a:ext cx="4892468" cy="3669351"/>
          </a:xfrm>
          <a:prstGeom prst="rect">
            <a:avLst/>
          </a:prstGeom>
        </p:spPr>
      </p:pic>
      <p:sp>
        <p:nvSpPr>
          <p:cNvPr id="21" name="Título 1">
            <a:extLst>
              <a:ext uri="{FF2B5EF4-FFF2-40B4-BE49-F238E27FC236}">
                <a16:creationId xmlns:a16="http://schemas.microsoft.com/office/drawing/2014/main" xmlns="" id="{CD843152-22D5-47FC-AEB1-A5648632DD43}"/>
              </a:ext>
            </a:extLst>
          </p:cNvPr>
          <p:cNvSpPr txBox="1">
            <a:spLocks/>
          </p:cNvSpPr>
          <p:nvPr/>
        </p:nvSpPr>
        <p:spPr>
          <a:xfrm>
            <a:off x="5617507" y="3636923"/>
            <a:ext cx="3514323" cy="5676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Transmisión de saberes productivos, </a:t>
            </a:r>
            <a:r>
              <a:rPr lang="es-PE" sz="1500" b="1" dirty="0" err="1">
                <a:solidFill>
                  <a:schemeClr val="bg1"/>
                </a:solidFill>
                <a:effectLst>
                  <a:outerShdw blurRad="38100" dist="38100" dir="2700000" algn="tl">
                    <a:srgbClr val="000000">
                      <a:alpha val="43137"/>
                    </a:srgbClr>
                  </a:outerShdw>
                </a:effectLst>
              </a:rPr>
              <a:t>Saurama</a:t>
            </a:r>
            <a:r>
              <a:rPr lang="es-PE" sz="1500" b="1" dirty="0">
                <a:solidFill>
                  <a:schemeClr val="bg1"/>
                </a:solidFill>
                <a:effectLst>
                  <a:outerShdw blurRad="38100" dist="38100" dir="2700000" algn="tl">
                    <a:srgbClr val="000000">
                      <a:alpha val="43137"/>
                    </a:srgbClr>
                  </a:outerShdw>
                </a:effectLst>
              </a:rPr>
              <a:t>, Ayacucho</a:t>
            </a:r>
          </a:p>
        </p:txBody>
      </p:sp>
      <p:pic>
        <p:nvPicPr>
          <p:cNvPr id="23" name="Imagen 22">
            <a:extLst>
              <a:ext uri="{FF2B5EF4-FFF2-40B4-BE49-F238E27FC236}">
                <a16:creationId xmlns:a16="http://schemas.microsoft.com/office/drawing/2014/main" xmlns="" id="{8E3A1074-7EB8-4518-B143-ED3F002A2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06" y="3976422"/>
            <a:ext cx="4406260" cy="3304695"/>
          </a:xfrm>
          <a:prstGeom prst="rect">
            <a:avLst/>
          </a:prstGeom>
        </p:spPr>
      </p:pic>
      <p:sp>
        <p:nvSpPr>
          <p:cNvPr id="24" name="Título 1">
            <a:extLst>
              <a:ext uri="{FF2B5EF4-FFF2-40B4-BE49-F238E27FC236}">
                <a16:creationId xmlns:a16="http://schemas.microsoft.com/office/drawing/2014/main" xmlns="" id="{BE76AE83-0529-4F24-842F-969F613758E1}"/>
              </a:ext>
            </a:extLst>
          </p:cNvPr>
          <p:cNvSpPr txBox="1">
            <a:spLocks/>
          </p:cNvSpPr>
          <p:nvPr/>
        </p:nvSpPr>
        <p:spPr>
          <a:xfrm>
            <a:off x="1804863" y="6523422"/>
            <a:ext cx="3514323" cy="5676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Atenciones SISFOH, Cerro Azul, Lima</a:t>
            </a:r>
          </a:p>
        </p:txBody>
      </p:sp>
      <p:pic>
        <p:nvPicPr>
          <p:cNvPr id="26" name="Imagen 25">
            <a:extLst>
              <a:ext uri="{FF2B5EF4-FFF2-40B4-BE49-F238E27FC236}">
                <a16:creationId xmlns:a16="http://schemas.microsoft.com/office/drawing/2014/main" xmlns="" id="{AB7B61D6-4835-46F9-B226-C1C01C63F8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9186" y="4506129"/>
            <a:ext cx="4892469" cy="2752014"/>
          </a:xfrm>
          <a:prstGeom prst="rect">
            <a:avLst/>
          </a:prstGeom>
        </p:spPr>
      </p:pic>
      <p:sp>
        <p:nvSpPr>
          <p:cNvPr id="27" name="Título 1">
            <a:extLst>
              <a:ext uri="{FF2B5EF4-FFF2-40B4-BE49-F238E27FC236}">
                <a16:creationId xmlns:a16="http://schemas.microsoft.com/office/drawing/2014/main" xmlns="" id="{8F38572A-E528-47C3-847E-B8B3D0B9CCE1}"/>
              </a:ext>
            </a:extLst>
          </p:cNvPr>
          <p:cNvSpPr txBox="1">
            <a:spLocks/>
          </p:cNvSpPr>
          <p:nvPr/>
        </p:nvSpPr>
        <p:spPr>
          <a:xfrm>
            <a:off x="5020866" y="6865539"/>
            <a:ext cx="3514323" cy="5676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500" b="1" dirty="0">
                <a:solidFill>
                  <a:schemeClr val="bg1"/>
                </a:solidFill>
                <a:effectLst>
                  <a:outerShdw blurRad="38100" dist="38100" dir="2700000" algn="tl">
                    <a:srgbClr val="000000">
                      <a:alpha val="43137"/>
                    </a:srgbClr>
                  </a:outerShdw>
                </a:effectLst>
              </a:rPr>
              <a:t>Lavado de manos, Julcán, La Libertad </a:t>
            </a:r>
          </a:p>
        </p:txBody>
      </p:sp>
    </p:spTree>
    <p:extLst>
      <p:ext uri="{BB962C8B-B14F-4D97-AF65-F5344CB8AC3E}">
        <p14:creationId xmlns:p14="http://schemas.microsoft.com/office/powerpoint/2010/main" val="23451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35063" y="887104"/>
            <a:ext cx="9221700" cy="976500"/>
          </a:xfrm>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cap="small" dirty="0">
                <a:solidFill>
                  <a:srgbClr val="CD005D"/>
                </a:solidFill>
                <a:latin typeface="Candara"/>
                <a:ea typeface="Candara"/>
                <a:cs typeface="Candara"/>
                <a:sym typeface="Candara"/>
              </a:rPr>
              <a:t>Objetivos tercera edición</a:t>
            </a:r>
            <a:endParaRPr lang="es-ES" sz="4000" b="1" i="0" u="none" strike="noStrike" cap="small" dirty="0">
              <a:solidFill>
                <a:srgbClr val="CD005D"/>
              </a:solidFill>
              <a:latin typeface="Candara"/>
              <a:ea typeface="Candara"/>
              <a:cs typeface="Candara"/>
              <a:sym typeface="Candara"/>
            </a:endParaRPr>
          </a:p>
        </p:txBody>
      </p:sp>
      <p:sp>
        <p:nvSpPr>
          <p:cNvPr id="76" name="Shape 76"/>
          <p:cNvSpPr txBox="1">
            <a:spLocks noGrp="1"/>
          </p:cNvSpPr>
          <p:nvPr>
            <p:ph type="body" idx="1"/>
          </p:nvPr>
        </p:nvSpPr>
        <p:spPr>
          <a:xfrm>
            <a:off x="469113" y="1863604"/>
            <a:ext cx="9753600" cy="4796400"/>
          </a:xfrm>
          <a:prstGeom prst="rect">
            <a:avLst/>
          </a:prstGeom>
        </p:spPr>
        <p:txBody>
          <a:bodyPr wrap="square" lIns="91425" tIns="91425" rIns="91425" bIns="91425" anchor="t" anchorCtr="0">
            <a:noAutofit/>
          </a:bodyPr>
          <a:lstStyle/>
          <a:p>
            <a:pPr marL="0" indent="0" algn="just">
              <a:spcBef>
                <a:spcPts val="0"/>
              </a:spcBef>
              <a:buNone/>
            </a:pPr>
            <a:r>
              <a:rPr lang="es-ES" sz="2500" dirty="0"/>
              <a:t>Promover que las municipalidades brinden servicios públicos de calidad, articulados y orientados a resultados, que mejoren las condiciones de vida de la población en el marco de la Política Nacional de Desarrollo e Inclusión Social.</a:t>
            </a:r>
          </a:p>
          <a:p>
            <a:pPr marL="0" indent="0" algn="just">
              <a:spcBef>
                <a:spcPts val="0"/>
              </a:spcBef>
              <a:buNone/>
            </a:pPr>
            <a:r>
              <a:rPr lang="es-ES" sz="2500" dirty="0"/>
              <a:t/>
            </a:r>
            <a:br>
              <a:rPr lang="es-ES" sz="2500" dirty="0"/>
            </a:br>
            <a:r>
              <a:rPr lang="es-ES" sz="2500" dirty="0"/>
              <a:t>De forma específica, sus objetivos son:</a:t>
            </a:r>
          </a:p>
          <a:p>
            <a:pPr marL="0" lvl="0" indent="0" algn="just">
              <a:spcBef>
                <a:spcPts val="0"/>
              </a:spcBef>
              <a:buNone/>
            </a:pPr>
            <a:endParaRPr lang="es-ES" sz="2500" dirty="0"/>
          </a:p>
          <a:p>
            <a:pPr marL="542925" lvl="0" indent="-361950" algn="just" defTabSz="179388">
              <a:spcBef>
                <a:spcPts val="0"/>
              </a:spcBef>
              <a:buSzPts val="2400"/>
              <a:buFont typeface="Calibri"/>
              <a:buAutoNum type="arabicPeriod"/>
            </a:pPr>
            <a:r>
              <a:rPr lang="es-ES" sz="2500" dirty="0"/>
              <a:t>Fomentar en las municipalidades la gestión oportuna, eficiente y eficaz, orientada a resultados al servicio de las personas.</a:t>
            </a:r>
          </a:p>
          <a:p>
            <a:pPr marL="542925" lvl="0" indent="-361950" algn="just" defTabSz="179388">
              <a:spcBef>
                <a:spcPts val="0"/>
              </a:spcBef>
              <a:buSzPts val="2400"/>
              <a:buFont typeface="Calibri"/>
              <a:buAutoNum type="arabicPeriod"/>
            </a:pPr>
            <a:r>
              <a:rPr lang="es-ES" sz="2500" dirty="0"/>
              <a:t>Fortalecer la articulación </a:t>
            </a:r>
            <a:r>
              <a:rPr lang="es-ES" sz="2500" dirty="0" err="1"/>
              <a:t>intrainstitucional</a:t>
            </a:r>
            <a:r>
              <a:rPr lang="es-ES" sz="2500" dirty="0"/>
              <a:t>, intersectorial e intergubernamental en la provisión de servicios públicos.</a:t>
            </a:r>
          </a:p>
          <a:p>
            <a:pPr marL="542925" lvl="0" indent="-361950" algn="just" defTabSz="179388">
              <a:spcBef>
                <a:spcPts val="0"/>
              </a:spcBef>
              <a:buSzPts val="2400"/>
              <a:buFont typeface="Calibri"/>
              <a:buAutoNum type="arabicPeriod"/>
            </a:pPr>
            <a:r>
              <a:rPr lang="es-ES" sz="2500" dirty="0"/>
              <a:t>Identificar, documentar y difundir experiencias innovadoras y exitosas desarrolladas durante la implementación de las ediciones pasadas del Sello Municipal que permiten generar valor público.</a:t>
            </a:r>
          </a:p>
        </p:txBody>
      </p:sp>
    </p:spTree>
    <p:extLst>
      <p:ext uri="{BB962C8B-B14F-4D97-AF65-F5344CB8AC3E}">
        <p14:creationId xmlns:p14="http://schemas.microsoft.com/office/powerpoint/2010/main" val="175112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735063" y="887104"/>
            <a:ext cx="9221700" cy="976500"/>
          </a:xfrm>
          <a:prstGeom prst="rect">
            <a:avLst/>
          </a:prstGeom>
          <a:noFill/>
          <a:ln>
            <a:noFill/>
          </a:ln>
        </p:spPr>
        <p:txBody>
          <a:bodyPr wrap="square" lIns="91425" tIns="45700" rIns="91425" bIns="45700" anchor="ctr" anchorCtr="0">
            <a:noAutofit/>
          </a:bodyPr>
          <a:lstStyle/>
          <a:p>
            <a:pPr marL="0" marR="0" lvl="0" indent="-254000" algn="ctr" rtl="0">
              <a:lnSpc>
                <a:spcPct val="90000"/>
              </a:lnSpc>
              <a:spcBef>
                <a:spcPts val="0"/>
              </a:spcBef>
              <a:buClr>
                <a:srgbClr val="CD005D"/>
              </a:buClr>
              <a:buSzPts val="4000"/>
              <a:buFont typeface="Candara"/>
              <a:buNone/>
            </a:pPr>
            <a:r>
              <a:rPr lang="es-ES" sz="4000" cap="small">
                <a:solidFill>
                  <a:srgbClr val="CD005D"/>
                </a:solidFill>
                <a:latin typeface="Candara"/>
                <a:ea typeface="Candara"/>
                <a:cs typeface="Candara"/>
                <a:sym typeface="Candara"/>
              </a:rPr>
              <a:t>Características</a:t>
            </a:r>
          </a:p>
        </p:txBody>
      </p:sp>
      <p:sp>
        <p:nvSpPr>
          <p:cNvPr id="88" name="Shape 88"/>
          <p:cNvSpPr txBox="1">
            <a:spLocks noGrp="1"/>
          </p:cNvSpPr>
          <p:nvPr>
            <p:ph type="body" idx="1"/>
          </p:nvPr>
        </p:nvSpPr>
        <p:spPr>
          <a:xfrm>
            <a:off x="735038" y="1863590"/>
            <a:ext cx="9221700" cy="4796400"/>
          </a:xfrm>
          <a:prstGeom prst="rect">
            <a:avLst/>
          </a:prstGeom>
        </p:spPr>
        <p:txBody>
          <a:bodyPr wrap="square" lIns="91425" tIns="91425" rIns="91425" bIns="91425" anchor="t" anchorCtr="0">
            <a:noAutofit/>
          </a:bodyPr>
          <a:lstStyle/>
          <a:p>
            <a:pPr marL="457200" indent="-381000" algn="just">
              <a:spcBef>
                <a:spcPts val="0"/>
              </a:spcBef>
              <a:buSzPts val="2400"/>
              <a:buFont typeface="Calibri"/>
              <a:buAutoNum type="arabicPeriod"/>
            </a:pPr>
            <a:r>
              <a:rPr lang="es-ES" sz="2500" dirty="0"/>
              <a:t>La participación de las municipalidades es voluntaria.</a:t>
            </a:r>
          </a:p>
          <a:p>
            <a:pPr marL="457200" lvl="0" indent="-381000" algn="just">
              <a:spcBef>
                <a:spcPts val="0"/>
              </a:spcBef>
              <a:buSzPts val="2400"/>
              <a:buFont typeface="Calibri"/>
              <a:buAutoNum type="arabicPeriod"/>
            </a:pPr>
            <a:r>
              <a:rPr lang="es-ES" sz="2500" dirty="0"/>
              <a:t>La inscripción es gratuita.</a:t>
            </a:r>
          </a:p>
          <a:p>
            <a:pPr marL="457200" lvl="0" indent="-381000" algn="just">
              <a:spcBef>
                <a:spcPts val="0"/>
              </a:spcBef>
              <a:buSzPts val="2400"/>
              <a:buFont typeface="Calibri"/>
              <a:buAutoNum type="arabicPeriod"/>
            </a:pPr>
            <a:r>
              <a:rPr lang="es-ES" sz="2500" dirty="0"/>
              <a:t>Las metas son de competencia de la municipalidad en su ámbito distrital.</a:t>
            </a:r>
          </a:p>
          <a:p>
            <a:pPr marL="457200" lvl="0" indent="-381000" algn="just">
              <a:spcBef>
                <a:spcPts val="0"/>
              </a:spcBef>
              <a:buSzPts val="2400"/>
              <a:buFont typeface="Calibri"/>
              <a:buAutoNum type="arabicPeriod"/>
            </a:pPr>
            <a:r>
              <a:rPr lang="es-ES" sz="2500" dirty="0"/>
              <a:t>Las municipalidades inscritas reciben acompañamiento para el cumplimiento de sus metas de parte de las entidades públicas involucradas.</a:t>
            </a:r>
          </a:p>
          <a:p>
            <a:pPr marL="457200" lvl="0" indent="-381000" algn="just">
              <a:spcBef>
                <a:spcPts val="0"/>
              </a:spcBef>
              <a:buSzPts val="2400"/>
              <a:buFont typeface="Calibri"/>
              <a:buAutoNum type="arabicPeriod"/>
            </a:pPr>
            <a:r>
              <a:rPr lang="es-ES" sz="2500" dirty="0"/>
              <a:t>Se ha considerado dos tipos de Premios, a los cuales las municipalidades podrán postular de acuerdo con el cumplimiento de las consideraciones establecidas en estas bases:</a:t>
            </a:r>
          </a:p>
          <a:p>
            <a:pPr marL="457200" lvl="0" indent="-381000" algn="just">
              <a:spcBef>
                <a:spcPts val="0"/>
              </a:spcBef>
              <a:buSzPts val="2400"/>
              <a:buFont typeface="Calibri"/>
              <a:buAutoNum type="arabicPeriod"/>
            </a:pPr>
            <a:endParaRPr lang="es-ES" sz="1800" dirty="0"/>
          </a:p>
          <a:p>
            <a:pPr marL="1037314" lvl="1" indent="-457200" algn="just">
              <a:spcBef>
                <a:spcPts val="0"/>
              </a:spcBef>
              <a:buSzPts val="2400"/>
              <a:buFont typeface="+mj-lt"/>
              <a:buAutoNum type="alphaLcParenR"/>
            </a:pPr>
            <a:r>
              <a:rPr lang="es-ES" sz="2500" dirty="0"/>
              <a:t>Premio al Desempeño</a:t>
            </a:r>
          </a:p>
          <a:p>
            <a:pPr marL="1037314" lvl="1" indent="-457200" algn="just">
              <a:spcBef>
                <a:spcPts val="0"/>
              </a:spcBef>
              <a:buSzPts val="2400"/>
              <a:buFont typeface="+mj-lt"/>
              <a:buAutoNum type="alphaLcParenR"/>
            </a:pPr>
            <a:r>
              <a:rPr lang="es-ES" sz="2500" dirty="0"/>
              <a:t>Premio a la Buena Práctica</a:t>
            </a:r>
          </a:p>
        </p:txBody>
      </p:sp>
    </p:spTree>
    <p:extLst>
      <p:ext uri="{BB962C8B-B14F-4D97-AF65-F5344CB8AC3E}">
        <p14:creationId xmlns:p14="http://schemas.microsoft.com/office/powerpoint/2010/main" val="815503368"/>
      </p:ext>
    </p:extLst>
  </p:cSld>
  <p:clrMapOvr>
    <a:masterClrMapping/>
  </p:clrMapOvr>
</p:sld>
</file>

<file path=ppt/theme/theme1.xml><?xml version="1.0" encoding="utf-8"?>
<a:theme xmlns:a="http://schemas.openxmlformats.org/drawingml/2006/main" name="Tema de Office">
  <a:themeElements>
    <a:clrScheme name="Personalizado 1">
      <a:dk1>
        <a:srgbClr val="434343"/>
      </a:dk1>
      <a:lt1>
        <a:srgbClr val="F8F8F8"/>
      </a:lt1>
      <a:dk2>
        <a:srgbClr val="434343"/>
      </a:dk2>
      <a:lt2>
        <a:srgbClr val="F8F8F8"/>
      </a:lt2>
      <a:accent1>
        <a:srgbClr val="434343"/>
      </a:accent1>
      <a:accent2>
        <a:srgbClr val="4C4C4C"/>
      </a:accent2>
      <a:accent3>
        <a:srgbClr val="212D74"/>
      </a:accent3>
      <a:accent4>
        <a:srgbClr val="A50021"/>
      </a:accent4>
      <a:accent5>
        <a:srgbClr val="9C254D"/>
      </a:accent5>
      <a:accent6>
        <a:srgbClr val="D23369"/>
      </a:accent6>
      <a:hlink>
        <a:srgbClr val="F06292"/>
      </a:hlink>
      <a:folHlink>
        <a:srgbClr val="7890CD"/>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nstitucional 2017.pptx" id="{AF952015-5BC4-40D4-9451-FD7D3F8FCC5B}" vid="{C38D7E58-3FA8-4EE9-A896-F361A7E904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3260</TotalTime>
  <Words>2206</Words>
  <Application>Microsoft Office PowerPoint</Application>
  <PresentationFormat>Personalizado</PresentationFormat>
  <Paragraphs>314</Paragraphs>
  <Slides>27</Slides>
  <Notes>10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Candara</vt:lpstr>
      <vt:lpstr>Times New Roman</vt:lpstr>
      <vt:lpstr>Tema de Office</vt:lpstr>
      <vt:lpstr>Imagen de mapa de bits</vt:lpstr>
      <vt:lpstr>PRESENTACIÓN DEL SELLO MUNICIPAL</vt:lpstr>
      <vt:lpstr>¿Qué es el Sello Municipal?</vt:lpstr>
      <vt:lpstr>¿Qué resultados tiene el sello municipal?</vt:lpstr>
      <vt:lpstr>¿Qué resultados cualitativos tiene el sello municipal?</vt:lpstr>
      <vt:lpstr>¿Qué resultados cuantitativos tiene el sello municipal?</vt:lpstr>
      <vt:lpstr>Presentación de PowerPoint</vt:lpstr>
      <vt:lpstr>Presentación de PowerPoint</vt:lpstr>
      <vt:lpstr>Objetivos tercera edición</vt:lpstr>
      <vt:lpstr>Características</vt:lpstr>
      <vt:lpstr>Presentación de PowerPoint</vt:lpstr>
      <vt:lpstr>Presentación de PowerPoint</vt:lpstr>
      <vt:lpstr>PREMIO AL DESEMPEÑO</vt:lpstr>
      <vt:lpstr>Público Objetivo</vt:lpstr>
      <vt:lpstr>Ejes, productos e indicadores</vt:lpstr>
      <vt:lpstr>Ejes, productos e indicadores</vt:lpstr>
      <vt:lpstr>Ejes, productos e indicadores</vt:lpstr>
      <vt:lpstr>Lucha contra la anemia y dci</vt:lpstr>
      <vt:lpstr>Padrón nominal actualizado</vt:lpstr>
      <vt:lpstr>Prevención del embarazo adolescente</vt:lpstr>
      <vt:lpstr>Proceso de gestión de la información</vt:lpstr>
      <vt:lpstr>Proceso de Implementación</vt:lpstr>
      <vt:lpstr>PREMIO A LA BUENA PRÁCTICA</vt:lpstr>
      <vt:lpstr>Público Objetivo</vt:lpstr>
      <vt:lpstr>Categorías</vt:lpstr>
      <vt:lpstr>Criterios de evaluación y Puntaje</vt:lpstr>
      <vt:lpstr>Proceso de Implementación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Thiago</dc:creator>
  <cp:lastModifiedBy>BEATRIZ QUISPE QUILLE</cp:lastModifiedBy>
  <cp:revision>204</cp:revision>
  <cp:lastPrinted>2018-03-07T13:38:23Z</cp:lastPrinted>
  <dcterms:created xsi:type="dcterms:W3CDTF">2014-01-23T15:36:03Z</dcterms:created>
  <dcterms:modified xsi:type="dcterms:W3CDTF">2018-04-03T21:21:56Z</dcterms:modified>
</cp:coreProperties>
</file>