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70" r:id="rId4"/>
    <p:sldId id="271" r:id="rId5"/>
    <p:sldId id="259" r:id="rId6"/>
    <p:sldId id="264" r:id="rId7"/>
    <p:sldId id="266" r:id="rId8"/>
    <p:sldId id="263" r:id="rId9"/>
    <p:sldId id="265" r:id="rId10"/>
  </p:sldIdLst>
  <p:sldSz cx="9144000" cy="6858000" type="screen4x3"/>
  <p:notesSz cx="6797675" cy="9926638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ABB358-BF4E-4954-B649-8185AA051399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708DBDD7-F1C4-42CE-8FB9-1D9EE3F92E78}">
      <dgm:prSet phldrT="[Texto]"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</a:rPr>
            <a:t>Actividad 1:</a:t>
          </a:r>
          <a:endParaRPr lang="es-PE" sz="1600" dirty="0"/>
        </a:p>
      </dgm:t>
    </dgm:pt>
    <dgm:pt modelId="{6B59827E-4EC0-43E1-943E-1DCAB7E294EC}" type="parTrans" cxnId="{83341EDC-7E81-41F0-8FF7-A94363296308}">
      <dgm:prSet/>
      <dgm:spPr/>
      <dgm:t>
        <a:bodyPr/>
        <a:lstStyle/>
        <a:p>
          <a:endParaRPr lang="es-PE" sz="1600"/>
        </a:p>
      </dgm:t>
    </dgm:pt>
    <dgm:pt modelId="{B83C22C1-7127-44DA-969A-A8EDAB5CCDEB}" type="sibTrans" cxnId="{83341EDC-7E81-41F0-8FF7-A94363296308}">
      <dgm:prSet custT="1"/>
      <dgm:spPr/>
      <dgm:t>
        <a:bodyPr/>
        <a:lstStyle/>
        <a:p>
          <a:endParaRPr lang="es-PE" sz="1600"/>
        </a:p>
      </dgm:t>
    </dgm:pt>
    <dgm:pt modelId="{4A8AC44E-FB9E-46C5-AFED-4283924FCB17}">
      <dgm:prSet phldrT="[Texto]" custT="1"/>
      <dgm:spPr/>
      <dgm:t>
        <a:bodyPr/>
        <a:lstStyle/>
        <a:p>
          <a:r>
            <a:rPr lang="es-ES" sz="1600" b="0" dirty="0" smtClean="0">
              <a:latin typeface="Arial Narrow" panose="020B0606020202030204" pitchFamily="34" charset="0"/>
            </a:rPr>
            <a:t>Institucionaliza la intervención Saberes Productivos en tu distrito</a:t>
          </a:r>
          <a:endParaRPr lang="es-PE" sz="1600" dirty="0"/>
        </a:p>
      </dgm:t>
    </dgm:pt>
    <dgm:pt modelId="{84A0833E-51AA-474F-8044-5D540C78352E}" type="parTrans" cxnId="{E0E8976A-1F36-45FB-9E1E-69C6F28F9DC4}">
      <dgm:prSet/>
      <dgm:spPr/>
      <dgm:t>
        <a:bodyPr/>
        <a:lstStyle/>
        <a:p>
          <a:endParaRPr lang="es-PE" sz="1600"/>
        </a:p>
      </dgm:t>
    </dgm:pt>
    <dgm:pt modelId="{F4B52707-AAC5-4D86-87B0-091ECE7FB690}" type="sibTrans" cxnId="{E0E8976A-1F36-45FB-9E1E-69C6F28F9DC4}">
      <dgm:prSet/>
      <dgm:spPr/>
      <dgm:t>
        <a:bodyPr/>
        <a:lstStyle/>
        <a:p>
          <a:endParaRPr lang="es-PE" sz="1600"/>
        </a:p>
      </dgm:t>
    </dgm:pt>
    <dgm:pt modelId="{AB261CF2-5DDD-42A8-BA61-31B4340BCAA2}">
      <dgm:prSet phldrT="[Texto]"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</a:rPr>
            <a:t>Actividad 2:</a:t>
          </a:r>
          <a:r>
            <a:rPr lang="es-ES" sz="1600" b="0" dirty="0" smtClean="0">
              <a:latin typeface="Arial Narrow" panose="020B0606020202030204" pitchFamily="34" charset="0"/>
            </a:rPr>
            <a:t> </a:t>
          </a:r>
          <a:endParaRPr lang="es-PE" sz="1600" dirty="0"/>
        </a:p>
      </dgm:t>
    </dgm:pt>
    <dgm:pt modelId="{14C047C9-93EE-49E4-A2AC-CA12B199B4CB}" type="parTrans" cxnId="{FB4016E9-049C-4D3C-8153-7BC165204D4A}">
      <dgm:prSet/>
      <dgm:spPr/>
      <dgm:t>
        <a:bodyPr/>
        <a:lstStyle/>
        <a:p>
          <a:endParaRPr lang="es-PE" sz="1600"/>
        </a:p>
      </dgm:t>
    </dgm:pt>
    <dgm:pt modelId="{E4615C3E-3781-4DB3-8C07-79BCA878EBB8}" type="sibTrans" cxnId="{FB4016E9-049C-4D3C-8153-7BC165204D4A}">
      <dgm:prSet custT="1"/>
      <dgm:spPr/>
      <dgm:t>
        <a:bodyPr/>
        <a:lstStyle/>
        <a:p>
          <a:endParaRPr lang="es-PE" sz="1600"/>
        </a:p>
      </dgm:t>
    </dgm:pt>
    <dgm:pt modelId="{BEE2CF6B-CD08-44C4-AC94-6A08D135EA50}">
      <dgm:prSet phldrT="[Texto]" custT="1"/>
      <dgm:spPr/>
      <dgm:t>
        <a:bodyPr/>
        <a:lstStyle/>
        <a:p>
          <a:r>
            <a:rPr lang="es-ES" sz="1600" b="0" dirty="0" smtClean="0">
              <a:latin typeface="Arial Narrow" panose="020B0606020202030204" pitchFamily="34" charset="0"/>
            </a:rPr>
            <a:t>Planifica la implementación de la intervención Saberes Productivos, considerando los recursos disponibles y promoviendo el trabajo articulado con las entidades públicas y los actores sociales presentes en tu distrito</a:t>
          </a:r>
          <a:endParaRPr lang="es-PE" sz="1600" dirty="0"/>
        </a:p>
      </dgm:t>
    </dgm:pt>
    <dgm:pt modelId="{5B361033-0301-4150-B4EC-6C11229113F8}" type="parTrans" cxnId="{BC1A9A97-C3F5-44C1-986E-2BAF7B0FD38F}">
      <dgm:prSet/>
      <dgm:spPr/>
      <dgm:t>
        <a:bodyPr/>
        <a:lstStyle/>
        <a:p>
          <a:endParaRPr lang="es-PE" sz="1600"/>
        </a:p>
      </dgm:t>
    </dgm:pt>
    <dgm:pt modelId="{45A1101A-773E-4954-99D0-BC4D17131370}" type="sibTrans" cxnId="{BC1A9A97-C3F5-44C1-986E-2BAF7B0FD38F}">
      <dgm:prSet/>
      <dgm:spPr/>
      <dgm:t>
        <a:bodyPr/>
        <a:lstStyle/>
        <a:p>
          <a:endParaRPr lang="es-PE" sz="1600"/>
        </a:p>
      </dgm:t>
    </dgm:pt>
    <dgm:pt modelId="{9A15582E-BACD-4CE1-9D1D-0E0BBBFCA74F}">
      <dgm:prSet phldrT="[Texto]"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</a:rPr>
            <a:t>Actividad 3:</a:t>
          </a:r>
          <a:endParaRPr lang="es-PE" sz="1600" dirty="0"/>
        </a:p>
      </dgm:t>
    </dgm:pt>
    <dgm:pt modelId="{D9F353FD-4A93-4E18-95F8-C440CF12E7C9}" type="parTrans" cxnId="{4ACCABEA-2FA4-41A7-B84C-3253322DCDD6}">
      <dgm:prSet/>
      <dgm:spPr/>
      <dgm:t>
        <a:bodyPr/>
        <a:lstStyle/>
        <a:p>
          <a:endParaRPr lang="es-PE" sz="1600"/>
        </a:p>
      </dgm:t>
    </dgm:pt>
    <dgm:pt modelId="{BD4D44CD-B045-42B0-9CB5-2AAD20DB43B2}" type="sibTrans" cxnId="{4ACCABEA-2FA4-41A7-B84C-3253322DCDD6}">
      <dgm:prSet/>
      <dgm:spPr/>
      <dgm:t>
        <a:bodyPr/>
        <a:lstStyle/>
        <a:p>
          <a:endParaRPr lang="es-PE" sz="1600"/>
        </a:p>
      </dgm:t>
    </dgm:pt>
    <dgm:pt modelId="{1A8013B2-DC36-4B2B-8F05-0096896FED02}">
      <dgm:prSet phldrT="[Texto]" custT="1"/>
      <dgm:spPr/>
      <dgm:t>
        <a:bodyPr/>
        <a:lstStyle/>
        <a:p>
          <a:r>
            <a:rPr lang="es-ES" sz="1600" b="0" smtClean="0">
              <a:latin typeface="Arial Narrow" panose="020B0606020202030204" pitchFamily="34" charset="0"/>
            </a:rPr>
            <a:t>Realiza las acciones de identificación, diálogo, registro, trasmisión y difusión de los Saberes Productivos de las personas adultas mayores, en coordinación con las entidades públicas y los actores sociales involucrados</a:t>
          </a:r>
          <a:endParaRPr lang="es-PE" sz="1600" dirty="0"/>
        </a:p>
      </dgm:t>
    </dgm:pt>
    <dgm:pt modelId="{A8559531-2F73-4DAB-878A-264F5E84AD9D}" type="parTrans" cxnId="{253433A3-2B08-4AEA-90EF-5F4B4506C0BB}">
      <dgm:prSet/>
      <dgm:spPr/>
      <dgm:t>
        <a:bodyPr/>
        <a:lstStyle/>
        <a:p>
          <a:endParaRPr lang="es-PE" sz="1600"/>
        </a:p>
      </dgm:t>
    </dgm:pt>
    <dgm:pt modelId="{F8A0C889-4F26-40B5-BEBF-A7261DB5C6DE}" type="sibTrans" cxnId="{253433A3-2B08-4AEA-90EF-5F4B4506C0BB}">
      <dgm:prSet/>
      <dgm:spPr/>
      <dgm:t>
        <a:bodyPr/>
        <a:lstStyle/>
        <a:p>
          <a:endParaRPr lang="es-PE" sz="1600"/>
        </a:p>
      </dgm:t>
    </dgm:pt>
    <dgm:pt modelId="{3CF20E98-E57A-4B29-883A-B5F7BDB1BAB0}" type="pres">
      <dgm:prSet presAssocID="{52ABB358-BF4E-4954-B649-8185AA05139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PE"/>
        </a:p>
      </dgm:t>
    </dgm:pt>
    <dgm:pt modelId="{5C961522-91AD-406F-868D-D81CEAEA1559}" type="pres">
      <dgm:prSet presAssocID="{708DBDD7-F1C4-42CE-8FB9-1D9EE3F92E78}" presName="composite" presStyleCnt="0"/>
      <dgm:spPr/>
    </dgm:pt>
    <dgm:pt modelId="{0792E668-E55B-4653-A199-E0B11202028B}" type="pres">
      <dgm:prSet presAssocID="{708DBDD7-F1C4-42CE-8FB9-1D9EE3F92E78}" presName="LShape" presStyleLbl="alignNode1" presStyleIdx="0" presStyleCnt="5"/>
      <dgm:spPr/>
    </dgm:pt>
    <dgm:pt modelId="{19EA277B-7D99-4AAD-A4C6-EE47D8A8BC83}" type="pres">
      <dgm:prSet presAssocID="{708DBDD7-F1C4-42CE-8FB9-1D9EE3F92E7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D95FD04-0F65-49F2-BE1F-BEACDB3CEE60}" type="pres">
      <dgm:prSet presAssocID="{708DBDD7-F1C4-42CE-8FB9-1D9EE3F92E78}" presName="Triangle" presStyleLbl="alignNode1" presStyleIdx="1" presStyleCnt="5"/>
      <dgm:spPr/>
    </dgm:pt>
    <dgm:pt modelId="{EFDFBA44-4C90-40AD-B94E-429695E041CA}" type="pres">
      <dgm:prSet presAssocID="{B83C22C1-7127-44DA-969A-A8EDAB5CCDEB}" presName="sibTrans" presStyleCnt="0"/>
      <dgm:spPr/>
    </dgm:pt>
    <dgm:pt modelId="{6A9AE216-DD35-40F9-A02F-D0960EE7AA3D}" type="pres">
      <dgm:prSet presAssocID="{B83C22C1-7127-44DA-969A-A8EDAB5CCDEB}" presName="space" presStyleCnt="0"/>
      <dgm:spPr/>
    </dgm:pt>
    <dgm:pt modelId="{E4FC970A-2D3B-4390-82EB-249927C7C1E9}" type="pres">
      <dgm:prSet presAssocID="{AB261CF2-5DDD-42A8-BA61-31B4340BCAA2}" presName="composite" presStyleCnt="0"/>
      <dgm:spPr/>
    </dgm:pt>
    <dgm:pt modelId="{5BB8B87B-C398-474B-B98B-C27FB6197061}" type="pres">
      <dgm:prSet presAssocID="{AB261CF2-5DDD-42A8-BA61-31B4340BCAA2}" presName="LShape" presStyleLbl="alignNode1" presStyleIdx="2" presStyleCnt="5"/>
      <dgm:spPr/>
    </dgm:pt>
    <dgm:pt modelId="{5AE60266-10C4-44BD-B964-4575D92B2316}" type="pres">
      <dgm:prSet presAssocID="{AB261CF2-5DDD-42A8-BA61-31B4340BCAA2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AEFD269-308C-4E2D-9B92-1D11C327FCD6}" type="pres">
      <dgm:prSet presAssocID="{AB261CF2-5DDD-42A8-BA61-31B4340BCAA2}" presName="Triangle" presStyleLbl="alignNode1" presStyleIdx="3" presStyleCnt="5"/>
      <dgm:spPr/>
    </dgm:pt>
    <dgm:pt modelId="{6F96D80B-4518-4E4E-8236-45D41D630086}" type="pres">
      <dgm:prSet presAssocID="{E4615C3E-3781-4DB3-8C07-79BCA878EBB8}" presName="sibTrans" presStyleCnt="0"/>
      <dgm:spPr/>
    </dgm:pt>
    <dgm:pt modelId="{00D7E9C6-FE32-4BFD-8E6E-662B0D973C63}" type="pres">
      <dgm:prSet presAssocID="{E4615C3E-3781-4DB3-8C07-79BCA878EBB8}" presName="space" presStyleCnt="0"/>
      <dgm:spPr/>
    </dgm:pt>
    <dgm:pt modelId="{031F3396-78FF-4927-ABB5-378C895F18FF}" type="pres">
      <dgm:prSet presAssocID="{9A15582E-BACD-4CE1-9D1D-0E0BBBFCA74F}" presName="composite" presStyleCnt="0"/>
      <dgm:spPr/>
    </dgm:pt>
    <dgm:pt modelId="{D45DA325-A03E-4C14-B551-43B4E0E9C52E}" type="pres">
      <dgm:prSet presAssocID="{9A15582E-BACD-4CE1-9D1D-0E0BBBFCA74F}" presName="LShape" presStyleLbl="alignNode1" presStyleIdx="4" presStyleCnt="5"/>
      <dgm:spPr/>
    </dgm:pt>
    <dgm:pt modelId="{47C710F3-84CA-469E-BCE6-4BD6FA99D1A3}" type="pres">
      <dgm:prSet presAssocID="{9A15582E-BACD-4CE1-9D1D-0E0BBBFCA74F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FB4016E9-049C-4D3C-8153-7BC165204D4A}" srcId="{52ABB358-BF4E-4954-B649-8185AA051399}" destId="{AB261CF2-5DDD-42A8-BA61-31B4340BCAA2}" srcOrd="1" destOrd="0" parTransId="{14C047C9-93EE-49E4-A2AC-CA12B199B4CB}" sibTransId="{E4615C3E-3781-4DB3-8C07-79BCA878EBB8}"/>
    <dgm:cxn modelId="{97B15E84-7567-4D0A-95B3-BB17215021C5}" type="presOf" srcId="{4A8AC44E-FB9E-46C5-AFED-4283924FCB17}" destId="{19EA277B-7D99-4AAD-A4C6-EE47D8A8BC83}" srcOrd="0" destOrd="1" presId="urn:microsoft.com/office/officeart/2009/3/layout/StepUpProcess"/>
    <dgm:cxn modelId="{E7426DA3-D42E-4DDD-963C-30C8EC11A935}" type="presOf" srcId="{AB261CF2-5DDD-42A8-BA61-31B4340BCAA2}" destId="{5AE60266-10C4-44BD-B964-4575D92B2316}" srcOrd="0" destOrd="0" presId="urn:microsoft.com/office/officeart/2009/3/layout/StepUpProcess"/>
    <dgm:cxn modelId="{2FCB81E1-24DC-4981-8C96-97CE9FCE5208}" type="presOf" srcId="{708DBDD7-F1C4-42CE-8FB9-1D9EE3F92E78}" destId="{19EA277B-7D99-4AAD-A4C6-EE47D8A8BC83}" srcOrd="0" destOrd="0" presId="urn:microsoft.com/office/officeart/2009/3/layout/StepUpProcess"/>
    <dgm:cxn modelId="{C8DF3D21-C4DF-4820-9D8E-1796B0FFA675}" type="presOf" srcId="{9A15582E-BACD-4CE1-9D1D-0E0BBBFCA74F}" destId="{47C710F3-84CA-469E-BCE6-4BD6FA99D1A3}" srcOrd="0" destOrd="0" presId="urn:microsoft.com/office/officeart/2009/3/layout/StepUpProcess"/>
    <dgm:cxn modelId="{6D2AF6DA-FEC3-45DC-8A7A-8A1EF5C54ABC}" type="presOf" srcId="{52ABB358-BF4E-4954-B649-8185AA051399}" destId="{3CF20E98-E57A-4B29-883A-B5F7BDB1BAB0}" srcOrd="0" destOrd="0" presId="urn:microsoft.com/office/officeart/2009/3/layout/StepUpProcess"/>
    <dgm:cxn modelId="{4ACCABEA-2FA4-41A7-B84C-3253322DCDD6}" srcId="{52ABB358-BF4E-4954-B649-8185AA051399}" destId="{9A15582E-BACD-4CE1-9D1D-0E0BBBFCA74F}" srcOrd="2" destOrd="0" parTransId="{D9F353FD-4A93-4E18-95F8-C440CF12E7C9}" sibTransId="{BD4D44CD-B045-42B0-9CB5-2AAD20DB43B2}"/>
    <dgm:cxn modelId="{7334140A-8C2A-4EEC-BA7D-82D98188672E}" type="presOf" srcId="{1A8013B2-DC36-4B2B-8F05-0096896FED02}" destId="{47C710F3-84CA-469E-BCE6-4BD6FA99D1A3}" srcOrd="0" destOrd="1" presId="urn:microsoft.com/office/officeart/2009/3/layout/StepUpProcess"/>
    <dgm:cxn modelId="{BC1A9A97-C3F5-44C1-986E-2BAF7B0FD38F}" srcId="{AB261CF2-5DDD-42A8-BA61-31B4340BCAA2}" destId="{BEE2CF6B-CD08-44C4-AC94-6A08D135EA50}" srcOrd="0" destOrd="0" parTransId="{5B361033-0301-4150-B4EC-6C11229113F8}" sibTransId="{45A1101A-773E-4954-99D0-BC4D17131370}"/>
    <dgm:cxn modelId="{83341EDC-7E81-41F0-8FF7-A94363296308}" srcId="{52ABB358-BF4E-4954-B649-8185AA051399}" destId="{708DBDD7-F1C4-42CE-8FB9-1D9EE3F92E78}" srcOrd="0" destOrd="0" parTransId="{6B59827E-4EC0-43E1-943E-1DCAB7E294EC}" sibTransId="{B83C22C1-7127-44DA-969A-A8EDAB5CCDEB}"/>
    <dgm:cxn modelId="{C7FFE28C-61D3-4566-85A7-5B7A667C7151}" type="presOf" srcId="{BEE2CF6B-CD08-44C4-AC94-6A08D135EA50}" destId="{5AE60266-10C4-44BD-B964-4575D92B2316}" srcOrd="0" destOrd="1" presId="urn:microsoft.com/office/officeart/2009/3/layout/StepUpProcess"/>
    <dgm:cxn modelId="{E0E8976A-1F36-45FB-9E1E-69C6F28F9DC4}" srcId="{708DBDD7-F1C4-42CE-8FB9-1D9EE3F92E78}" destId="{4A8AC44E-FB9E-46C5-AFED-4283924FCB17}" srcOrd="0" destOrd="0" parTransId="{84A0833E-51AA-474F-8044-5D540C78352E}" sibTransId="{F4B52707-AAC5-4D86-87B0-091ECE7FB690}"/>
    <dgm:cxn modelId="{253433A3-2B08-4AEA-90EF-5F4B4506C0BB}" srcId="{9A15582E-BACD-4CE1-9D1D-0E0BBBFCA74F}" destId="{1A8013B2-DC36-4B2B-8F05-0096896FED02}" srcOrd="0" destOrd="0" parTransId="{A8559531-2F73-4DAB-878A-264F5E84AD9D}" sibTransId="{F8A0C889-4F26-40B5-BEBF-A7261DB5C6DE}"/>
    <dgm:cxn modelId="{DB7F7AD2-885C-4628-885F-80A30939D4C0}" type="presParOf" srcId="{3CF20E98-E57A-4B29-883A-B5F7BDB1BAB0}" destId="{5C961522-91AD-406F-868D-D81CEAEA1559}" srcOrd="0" destOrd="0" presId="urn:microsoft.com/office/officeart/2009/3/layout/StepUpProcess"/>
    <dgm:cxn modelId="{49B0872E-70F9-48D6-B4EF-56A02B8DCDF2}" type="presParOf" srcId="{5C961522-91AD-406F-868D-D81CEAEA1559}" destId="{0792E668-E55B-4653-A199-E0B11202028B}" srcOrd="0" destOrd="0" presId="urn:microsoft.com/office/officeart/2009/3/layout/StepUpProcess"/>
    <dgm:cxn modelId="{0CBD6A54-7502-483E-B020-6DC1B6B6CA0E}" type="presParOf" srcId="{5C961522-91AD-406F-868D-D81CEAEA1559}" destId="{19EA277B-7D99-4AAD-A4C6-EE47D8A8BC83}" srcOrd="1" destOrd="0" presId="urn:microsoft.com/office/officeart/2009/3/layout/StepUpProcess"/>
    <dgm:cxn modelId="{3B5FA2AE-E648-4E1D-889F-14857A85FB73}" type="presParOf" srcId="{5C961522-91AD-406F-868D-D81CEAEA1559}" destId="{8D95FD04-0F65-49F2-BE1F-BEACDB3CEE60}" srcOrd="2" destOrd="0" presId="urn:microsoft.com/office/officeart/2009/3/layout/StepUpProcess"/>
    <dgm:cxn modelId="{315D6E99-C84E-4717-810B-C327702FEA49}" type="presParOf" srcId="{3CF20E98-E57A-4B29-883A-B5F7BDB1BAB0}" destId="{EFDFBA44-4C90-40AD-B94E-429695E041CA}" srcOrd="1" destOrd="0" presId="urn:microsoft.com/office/officeart/2009/3/layout/StepUpProcess"/>
    <dgm:cxn modelId="{E45BA39D-B8AC-45E9-8CE6-D573AF950851}" type="presParOf" srcId="{EFDFBA44-4C90-40AD-B94E-429695E041CA}" destId="{6A9AE216-DD35-40F9-A02F-D0960EE7AA3D}" srcOrd="0" destOrd="0" presId="urn:microsoft.com/office/officeart/2009/3/layout/StepUpProcess"/>
    <dgm:cxn modelId="{DDA74A16-76BA-4638-B604-5BDE82C3227B}" type="presParOf" srcId="{3CF20E98-E57A-4B29-883A-B5F7BDB1BAB0}" destId="{E4FC970A-2D3B-4390-82EB-249927C7C1E9}" srcOrd="2" destOrd="0" presId="urn:microsoft.com/office/officeart/2009/3/layout/StepUpProcess"/>
    <dgm:cxn modelId="{7D476EA1-D67F-4EEB-A61E-DDF6D5305FDD}" type="presParOf" srcId="{E4FC970A-2D3B-4390-82EB-249927C7C1E9}" destId="{5BB8B87B-C398-474B-B98B-C27FB6197061}" srcOrd="0" destOrd="0" presId="urn:microsoft.com/office/officeart/2009/3/layout/StepUpProcess"/>
    <dgm:cxn modelId="{6C0E9334-BBA2-496E-AE63-5481C49BF30F}" type="presParOf" srcId="{E4FC970A-2D3B-4390-82EB-249927C7C1E9}" destId="{5AE60266-10C4-44BD-B964-4575D92B2316}" srcOrd="1" destOrd="0" presId="urn:microsoft.com/office/officeart/2009/3/layout/StepUpProcess"/>
    <dgm:cxn modelId="{E5852F49-7D8D-47D3-B747-ECB74F1E4A82}" type="presParOf" srcId="{E4FC970A-2D3B-4390-82EB-249927C7C1E9}" destId="{4AEFD269-308C-4E2D-9B92-1D11C327FCD6}" srcOrd="2" destOrd="0" presId="urn:microsoft.com/office/officeart/2009/3/layout/StepUpProcess"/>
    <dgm:cxn modelId="{52CEDBAA-009E-4769-BB40-F5E693977C9D}" type="presParOf" srcId="{3CF20E98-E57A-4B29-883A-B5F7BDB1BAB0}" destId="{6F96D80B-4518-4E4E-8236-45D41D630086}" srcOrd="3" destOrd="0" presId="urn:microsoft.com/office/officeart/2009/3/layout/StepUpProcess"/>
    <dgm:cxn modelId="{DFD778A5-BBB5-414C-98F8-28420BFF9AE0}" type="presParOf" srcId="{6F96D80B-4518-4E4E-8236-45D41D630086}" destId="{00D7E9C6-FE32-4BFD-8E6E-662B0D973C63}" srcOrd="0" destOrd="0" presId="urn:microsoft.com/office/officeart/2009/3/layout/StepUpProcess"/>
    <dgm:cxn modelId="{3348C63B-AB61-41DC-8524-5EF5F202F859}" type="presParOf" srcId="{3CF20E98-E57A-4B29-883A-B5F7BDB1BAB0}" destId="{031F3396-78FF-4927-ABB5-378C895F18FF}" srcOrd="4" destOrd="0" presId="urn:microsoft.com/office/officeart/2009/3/layout/StepUpProcess"/>
    <dgm:cxn modelId="{09DC7347-FE3D-4400-81B5-4EAF8D019B5F}" type="presParOf" srcId="{031F3396-78FF-4927-ABB5-378C895F18FF}" destId="{D45DA325-A03E-4C14-B551-43B4E0E9C52E}" srcOrd="0" destOrd="0" presId="urn:microsoft.com/office/officeart/2009/3/layout/StepUpProcess"/>
    <dgm:cxn modelId="{27E27805-A271-4435-A06A-15CCD9812153}" type="presParOf" srcId="{031F3396-78FF-4927-ABB5-378C895F18FF}" destId="{47C710F3-84CA-469E-BCE6-4BD6FA99D1A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2E668-E55B-4653-A199-E0B11202028B}">
      <dsp:nvSpPr>
        <dsp:cNvPr id="0" name=""/>
        <dsp:cNvSpPr/>
      </dsp:nvSpPr>
      <dsp:spPr>
        <a:xfrm rot="5400000">
          <a:off x="523520" y="1419833"/>
          <a:ext cx="1560611" cy="259682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9EA277B-7D99-4AAD-A4C6-EE47D8A8BC83}">
      <dsp:nvSpPr>
        <dsp:cNvPr id="0" name=""/>
        <dsp:cNvSpPr/>
      </dsp:nvSpPr>
      <dsp:spPr>
        <a:xfrm>
          <a:off x="263015" y="2195724"/>
          <a:ext cx="2344426" cy="205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 Narrow" panose="020B0606020202030204" pitchFamily="34" charset="0"/>
            </a:rPr>
            <a:t>Actividad 1:</a:t>
          </a:r>
          <a:endParaRPr lang="es-P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0" kern="1200" dirty="0" smtClean="0">
              <a:latin typeface="Arial Narrow" panose="020B0606020202030204" pitchFamily="34" charset="0"/>
            </a:rPr>
            <a:t>Institucionaliza la intervención Saberes Productivos en tu distrito</a:t>
          </a:r>
          <a:endParaRPr lang="es-PE" sz="1600" kern="1200" dirty="0"/>
        </a:p>
      </dsp:txBody>
      <dsp:txXfrm>
        <a:off x="263015" y="2195724"/>
        <a:ext cx="2344426" cy="2055027"/>
      </dsp:txXfrm>
    </dsp:sp>
    <dsp:sp modelId="{8D95FD04-0F65-49F2-BE1F-BEACDB3CEE60}">
      <dsp:nvSpPr>
        <dsp:cNvPr id="0" name=""/>
        <dsp:cNvSpPr/>
      </dsp:nvSpPr>
      <dsp:spPr>
        <a:xfrm>
          <a:off x="2165096" y="1228652"/>
          <a:ext cx="442344" cy="44234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BB8B87B-C398-474B-B98B-C27FB6197061}">
      <dsp:nvSpPr>
        <dsp:cNvPr id="0" name=""/>
        <dsp:cNvSpPr/>
      </dsp:nvSpPr>
      <dsp:spPr>
        <a:xfrm rot="5400000">
          <a:off x="3393556" y="709640"/>
          <a:ext cx="1560611" cy="259682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E60266-10C4-44BD-B964-4575D92B2316}">
      <dsp:nvSpPr>
        <dsp:cNvPr id="0" name=""/>
        <dsp:cNvSpPr/>
      </dsp:nvSpPr>
      <dsp:spPr>
        <a:xfrm>
          <a:off x="3133051" y="1485530"/>
          <a:ext cx="2344426" cy="205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 Narrow" panose="020B0606020202030204" pitchFamily="34" charset="0"/>
            </a:rPr>
            <a:t>Actividad 2:</a:t>
          </a:r>
          <a:r>
            <a:rPr lang="es-ES" sz="1600" b="0" kern="1200" dirty="0" smtClean="0">
              <a:latin typeface="Arial Narrow" panose="020B0606020202030204" pitchFamily="34" charset="0"/>
            </a:rPr>
            <a:t> </a:t>
          </a:r>
          <a:endParaRPr lang="es-P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0" kern="1200" dirty="0" smtClean="0">
              <a:latin typeface="Arial Narrow" panose="020B0606020202030204" pitchFamily="34" charset="0"/>
            </a:rPr>
            <a:t>Planifica la implementación de la intervención Saberes Productivos, considerando los recursos disponibles y promoviendo el trabajo articulado con las entidades públicas y los actores sociales presentes en tu distrito</a:t>
          </a:r>
          <a:endParaRPr lang="es-PE" sz="1600" kern="1200" dirty="0"/>
        </a:p>
      </dsp:txBody>
      <dsp:txXfrm>
        <a:off x="3133051" y="1485530"/>
        <a:ext cx="2344426" cy="2055027"/>
      </dsp:txXfrm>
    </dsp:sp>
    <dsp:sp modelId="{4AEFD269-308C-4E2D-9B92-1D11C327FCD6}">
      <dsp:nvSpPr>
        <dsp:cNvPr id="0" name=""/>
        <dsp:cNvSpPr/>
      </dsp:nvSpPr>
      <dsp:spPr>
        <a:xfrm>
          <a:off x="5035132" y="518459"/>
          <a:ext cx="442344" cy="44234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45DA325-A03E-4C14-B551-43B4E0E9C52E}">
      <dsp:nvSpPr>
        <dsp:cNvPr id="0" name=""/>
        <dsp:cNvSpPr/>
      </dsp:nvSpPr>
      <dsp:spPr>
        <a:xfrm rot="5400000">
          <a:off x="6263592" y="-553"/>
          <a:ext cx="1560611" cy="259682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7C710F3-84CA-469E-BCE6-4BD6FA99D1A3}">
      <dsp:nvSpPr>
        <dsp:cNvPr id="0" name=""/>
        <dsp:cNvSpPr/>
      </dsp:nvSpPr>
      <dsp:spPr>
        <a:xfrm>
          <a:off x="6003087" y="775337"/>
          <a:ext cx="2344426" cy="205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 Narrow" panose="020B0606020202030204" pitchFamily="34" charset="0"/>
            </a:rPr>
            <a:t>Actividad 3:</a:t>
          </a:r>
          <a:endParaRPr lang="es-P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0" kern="1200" smtClean="0">
              <a:latin typeface="Arial Narrow" panose="020B0606020202030204" pitchFamily="34" charset="0"/>
            </a:rPr>
            <a:t>Realiza las acciones de identificación, diálogo, registro, trasmisión y difusión de los Saberes Productivos de las personas adultas mayores, en coordinación con las entidades públicas y los actores sociales involucrados</a:t>
          </a:r>
          <a:endParaRPr lang="es-PE" sz="1600" kern="1200" dirty="0"/>
        </a:p>
      </dsp:txBody>
      <dsp:txXfrm>
        <a:off x="6003087" y="775337"/>
        <a:ext cx="2344426" cy="2055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EFF8C-A086-467F-A86C-80DF9F1561F0}" type="datetimeFigureOut">
              <a:rPr lang="es-PE" smtClean="0"/>
              <a:t>03/04/2018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1F070-9052-49BF-A29E-1745153D180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1909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1F070-9052-49BF-A29E-1745153D1804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52608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5C1D-D235-4D9B-AD92-07535C6B830B}" type="datetimeFigureOut">
              <a:rPr lang="es-PE" smtClean="0"/>
              <a:t>03/04/2018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468E-23DD-4301-A047-77E7F7F0667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7061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5C1D-D235-4D9B-AD92-07535C6B830B}" type="datetimeFigureOut">
              <a:rPr lang="es-PE" smtClean="0"/>
              <a:t>03/04/2018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468E-23DD-4301-A047-77E7F7F0667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0971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5C1D-D235-4D9B-AD92-07535C6B830B}" type="datetimeFigureOut">
              <a:rPr lang="es-PE" smtClean="0"/>
              <a:t>03/04/2018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468E-23DD-4301-A047-77E7F7F0667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84564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5C1D-D235-4D9B-AD92-07535C6B830B}" type="datetimeFigureOut">
              <a:rPr lang="es-PE" smtClean="0"/>
              <a:t>03/04/2018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468E-23DD-4301-A047-77E7F7F0667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8899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5C1D-D235-4D9B-AD92-07535C6B830B}" type="datetimeFigureOut">
              <a:rPr lang="es-PE" smtClean="0"/>
              <a:t>03/04/2018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468E-23DD-4301-A047-77E7F7F0667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55289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5C1D-D235-4D9B-AD92-07535C6B830B}" type="datetimeFigureOut">
              <a:rPr lang="es-PE" smtClean="0"/>
              <a:t>03/04/2018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468E-23DD-4301-A047-77E7F7F0667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958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5C1D-D235-4D9B-AD92-07535C6B830B}" type="datetimeFigureOut">
              <a:rPr lang="es-PE" smtClean="0"/>
              <a:t>03/04/2018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468E-23DD-4301-A047-77E7F7F0667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968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5C1D-D235-4D9B-AD92-07535C6B830B}" type="datetimeFigureOut">
              <a:rPr lang="es-PE" smtClean="0"/>
              <a:t>03/04/2018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468E-23DD-4301-A047-77E7F7F0667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69643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5C1D-D235-4D9B-AD92-07535C6B830B}" type="datetimeFigureOut">
              <a:rPr lang="es-PE" smtClean="0"/>
              <a:t>03/04/2018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468E-23DD-4301-A047-77E7F7F0667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8099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5C1D-D235-4D9B-AD92-07535C6B830B}" type="datetimeFigureOut">
              <a:rPr lang="es-PE" smtClean="0"/>
              <a:t>03/04/2018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468E-23DD-4301-A047-77E7F7F0667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8837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5C1D-D235-4D9B-AD92-07535C6B830B}" type="datetimeFigureOut">
              <a:rPr lang="es-PE" smtClean="0"/>
              <a:t>03/04/2018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468E-23DD-4301-A047-77E7F7F0667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56756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D5C1D-D235-4D9B-AD92-07535C6B830B}" type="datetimeFigureOut">
              <a:rPr lang="es-PE" smtClean="0"/>
              <a:t>03/04/2018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D468E-23DD-4301-A047-77E7F7F0667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933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3.jpeg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3.jpe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5.wdp"/><Relationship Id="rId7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l="687" r="1172" b="26662"/>
          <a:stretch/>
        </p:blipFill>
        <p:spPr>
          <a:xfrm>
            <a:off x="0" y="5929970"/>
            <a:ext cx="9144000" cy="93652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78512" y="1546377"/>
            <a:ext cx="7772400" cy="1470025"/>
          </a:xfrm>
        </p:spPr>
        <p:txBody>
          <a:bodyPr>
            <a:noAutofit/>
          </a:bodyPr>
          <a:lstStyle/>
          <a:p>
            <a:r>
              <a:rPr lang="es-MX" sz="3600" dirty="0" smtClean="0"/>
              <a:t>TALLER DE FORTALECIMIENTO DE CAPACIDADES PARA COORDINADORES DE ENLACE </a:t>
            </a:r>
            <a:endParaRPr lang="es-PE" sz="3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75656" y="3325610"/>
            <a:ext cx="6400800" cy="1067050"/>
          </a:xfr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>
                <a:solidFill>
                  <a:schemeClr val="bg1"/>
                </a:solidFill>
              </a:rPr>
              <a:t>PROGRAMA NACIONAL DE ASISTENCIA SOLIDARIA PENSIÓN 65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5" name="Imagen 2"/>
          <p:cNvPicPr>
            <a:picLocks noChangeAspect="1"/>
          </p:cNvPicPr>
          <p:nvPr/>
        </p:nvPicPr>
        <p:blipFill rotWithShape="1">
          <a:blip r:embed="rId4"/>
          <a:srcRect l="5691" t="10838" r="3247" b="12460"/>
          <a:stretch/>
        </p:blipFill>
        <p:spPr>
          <a:xfrm>
            <a:off x="6444208" y="385991"/>
            <a:ext cx="2510003" cy="581175"/>
          </a:xfrm>
          <a:prstGeom prst="rect">
            <a:avLst/>
          </a:prstGeom>
        </p:spPr>
      </p:pic>
      <p:pic>
        <p:nvPicPr>
          <p:cNvPr id="9" name="10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05264"/>
            <a:ext cx="2257493" cy="64807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6496"/>
            <a:ext cx="1440160" cy="7554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29006"/>
            <a:ext cx="1681030" cy="11215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25" y="4420503"/>
            <a:ext cx="1693774" cy="113006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249" y="4429006"/>
            <a:ext cx="1681029" cy="112156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28" y="4429006"/>
            <a:ext cx="1687736" cy="1126036"/>
          </a:xfrm>
          <a:prstGeom prst="rect">
            <a:avLst/>
          </a:prstGeom>
        </p:spPr>
      </p:pic>
      <p:pic>
        <p:nvPicPr>
          <p:cNvPr id="2050" name="Picture 2" descr="http://www.pension65.gob.pe/wp-content/uploads/2018/02/Arequipa-Feliciano-Llallacachi-y-Simona-Laccacta-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429006"/>
            <a:ext cx="1495416" cy="112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09" y="5569228"/>
            <a:ext cx="1887754" cy="1120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21" y="5569228"/>
            <a:ext cx="1680216" cy="11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9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0"/>
          <a:stretch/>
        </p:blipFill>
        <p:spPr>
          <a:xfrm>
            <a:off x="323528" y="1199979"/>
            <a:ext cx="8352928" cy="4698522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772400" cy="17917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78105" marR="57150">
              <a:lnSpc>
                <a:spcPct val="100000"/>
              </a:lnSpc>
            </a:pPr>
            <a:r>
              <a:rPr lang="es-MX" sz="2800" b="1" cap="small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ea typeface="Candara"/>
                <a:cs typeface="Candara"/>
              </a:rPr>
              <a:t>PRODUCTO</a:t>
            </a:r>
            <a:r>
              <a:rPr lang="es-MX" sz="2800" b="1" cap="small" dirty="0" smtClean="0">
                <a:solidFill>
                  <a:srgbClr val="CD005D"/>
                </a:solidFill>
                <a:latin typeface="Candara"/>
                <a:ea typeface="Candara"/>
                <a:cs typeface="Candara"/>
              </a:rPr>
              <a:t/>
            </a:r>
            <a:br>
              <a:rPr lang="es-MX" sz="2800" b="1" cap="small" dirty="0" smtClean="0">
                <a:solidFill>
                  <a:srgbClr val="CD005D"/>
                </a:solidFill>
                <a:latin typeface="Candara"/>
                <a:ea typeface="Candara"/>
                <a:cs typeface="Candara"/>
              </a:rPr>
            </a:br>
            <a:r>
              <a:rPr lang="es-PE" sz="2800" cap="small" dirty="0">
                <a:latin typeface="Candara"/>
                <a:ea typeface="Candara"/>
                <a:cs typeface="Candara"/>
              </a:rPr>
              <a:t>L</a:t>
            </a:r>
            <a:r>
              <a:rPr lang="es-PE" sz="2800" cap="small" dirty="0" smtClean="0">
                <a:latin typeface="Candara"/>
                <a:ea typeface="Candara"/>
                <a:cs typeface="Candara"/>
              </a:rPr>
              <a:t>a municipalidad implementa acciones que  contribuyen a la protección, revaloración y  autonomía de las personas adultas mayores</a:t>
            </a:r>
            <a:endParaRPr lang="es-PE" sz="2800" cap="small" dirty="0">
              <a:latin typeface="Candara"/>
              <a:ea typeface="Candara"/>
              <a:cs typeface="Candara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type="subTitle" idx="1"/>
          </p:nvPr>
        </p:nvSpPr>
        <p:spPr>
          <a:xfrm>
            <a:off x="1371600" y="3562201"/>
            <a:ext cx="6400800" cy="2025037"/>
          </a:xfrm>
        </p:spPr>
        <p:txBody>
          <a:bodyPr>
            <a:normAutofit fontScale="25000" lnSpcReduction="20000"/>
          </a:bodyPr>
          <a:lstStyle/>
          <a:p>
            <a:r>
              <a:rPr lang="es-MX" sz="1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Indicador</a:t>
            </a:r>
          </a:p>
          <a:p>
            <a:r>
              <a:rPr lang="es-PE" sz="9600" dirty="0">
                <a:solidFill>
                  <a:schemeClr val="tx1"/>
                </a:solidFill>
              </a:rPr>
              <a:t>Número de acciones implementadas por la municipalidad, </a:t>
            </a:r>
            <a:r>
              <a:rPr lang="es-PE" sz="9600" dirty="0" smtClean="0">
                <a:solidFill>
                  <a:schemeClr val="tx1"/>
                </a:solidFill>
              </a:rPr>
              <a:t>que contribuyen </a:t>
            </a:r>
            <a:r>
              <a:rPr lang="es-PE" sz="9600" dirty="0">
                <a:solidFill>
                  <a:schemeClr val="tx1"/>
                </a:solidFill>
              </a:rPr>
              <a:t>a la protección, revaloración y autonomía de </a:t>
            </a:r>
            <a:r>
              <a:rPr lang="es-PE" sz="9600" dirty="0" smtClean="0">
                <a:solidFill>
                  <a:schemeClr val="tx1"/>
                </a:solidFill>
              </a:rPr>
              <a:t>las </a:t>
            </a:r>
            <a:r>
              <a:rPr lang="es-PE" sz="9600" dirty="0">
                <a:solidFill>
                  <a:schemeClr val="tx1"/>
                </a:solidFill>
              </a:rPr>
              <a:t>personas adultas mayores, en el marco de la intervención Saberes </a:t>
            </a:r>
            <a:r>
              <a:rPr lang="es-PE" sz="9600" dirty="0" smtClean="0">
                <a:solidFill>
                  <a:schemeClr val="tx1"/>
                </a:solidFill>
              </a:rPr>
              <a:t>Productivos </a:t>
            </a:r>
            <a:endParaRPr lang="es-PE" sz="9600" dirty="0">
              <a:solidFill>
                <a:schemeClr val="tx1"/>
              </a:solidFill>
            </a:endParaRPr>
          </a:p>
          <a:p>
            <a:r>
              <a:rPr lang="es-MX" dirty="0" smtClean="0">
                <a:solidFill>
                  <a:schemeClr val="accent2"/>
                </a:solidFill>
              </a:rPr>
              <a:t> </a:t>
            </a:r>
            <a:endParaRPr lang="es-PE" dirty="0">
              <a:solidFill>
                <a:schemeClr val="accent2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687" r="1172" b="26662"/>
          <a:stretch/>
        </p:blipFill>
        <p:spPr>
          <a:xfrm>
            <a:off x="0" y="5929970"/>
            <a:ext cx="9144000" cy="936526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 rotWithShape="1">
          <a:blip r:embed="rId4"/>
          <a:srcRect l="5691" t="10838" r="3247" b="12460"/>
          <a:stretch/>
        </p:blipFill>
        <p:spPr>
          <a:xfrm>
            <a:off x="6155290" y="260648"/>
            <a:ext cx="2798921" cy="64807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6496"/>
            <a:ext cx="1512168" cy="793208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05264"/>
            <a:ext cx="2257493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5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0"/>
          <a:stretch/>
        </p:blipFill>
        <p:spPr>
          <a:xfrm>
            <a:off x="107503" y="977694"/>
            <a:ext cx="8846707" cy="4976273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53979" defTabSz="1007745">
              <a:lnSpc>
                <a:spcPct val="90000"/>
              </a:lnSpc>
              <a:spcBef>
                <a:spcPts val="0"/>
              </a:spcBef>
              <a:buClr>
                <a:srgbClr val="CD005D"/>
              </a:buClr>
              <a:buSzPts val="4000"/>
            </a:pPr>
            <a:r>
              <a:rPr lang="es-MX" sz="3500" b="1" cap="small" dirty="0">
                <a:solidFill>
                  <a:srgbClr val="CD005D"/>
                </a:solidFill>
                <a:latin typeface="Candara"/>
                <a:ea typeface="Candara"/>
                <a:cs typeface="Candara"/>
              </a:rPr>
              <a:t>ACTIVIDADES</a:t>
            </a:r>
            <a:endParaRPr lang="es-PE" sz="3500" b="1" cap="small" dirty="0">
              <a:solidFill>
                <a:srgbClr val="CD005D"/>
              </a:solidFill>
              <a:latin typeface="Candara"/>
              <a:ea typeface="Candara"/>
              <a:cs typeface="Candara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687" r="1172" b="26662"/>
          <a:stretch/>
        </p:blipFill>
        <p:spPr>
          <a:xfrm>
            <a:off x="0" y="5929970"/>
            <a:ext cx="9144000" cy="936526"/>
          </a:xfrm>
          <a:prstGeom prst="rect">
            <a:avLst/>
          </a:prstGeom>
        </p:spPr>
      </p:pic>
      <p:pic>
        <p:nvPicPr>
          <p:cNvPr id="9" name="Imagen 2"/>
          <p:cNvPicPr>
            <a:picLocks noChangeAspect="1"/>
          </p:cNvPicPr>
          <p:nvPr/>
        </p:nvPicPr>
        <p:blipFill rotWithShape="1">
          <a:blip r:embed="rId4"/>
          <a:srcRect l="5691" t="10838" r="3247" b="12460"/>
          <a:stretch/>
        </p:blipFill>
        <p:spPr>
          <a:xfrm>
            <a:off x="6660232" y="260648"/>
            <a:ext cx="2293979" cy="5311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6496"/>
            <a:ext cx="1224136" cy="642121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910419800"/>
              </p:ext>
            </p:extLst>
          </p:nvPr>
        </p:nvGraphicFramePr>
        <p:xfrm>
          <a:off x="395536" y="2098192"/>
          <a:ext cx="8352928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10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05264"/>
            <a:ext cx="2257493" cy="6480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0" y="1484784"/>
            <a:ext cx="2857810" cy="1906695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8151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62910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53979" defTabSz="1007745">
              <a:lnSpc>
                <a:spcPct val="90000"/>
              </a:lnSpc>
              <a:spcBef>
                <a:spcPts val="0"/>
              </a:spcBef>
              <a:buClr>
                <a:srgbClr val="CD005D"/>
              </a:buClr>
              <a:buSzPts val="4000"/>
            </a:pPr>
            <a:r>
              <a:rPr lang="es-MX" sz="3500" b="1" cap="small" dirty="0">
                <a:solidFill>
                  <a:srgbClr val="CD005D"/>
                </a:solidFill>
                <a:latin typeface="Candara"/>
                <a:ea typeface="Candara"/>
                <a:cs typeface="Candara"/>
              </a:rPr>
              <a:t>ACTIVIDADES</a:t>
            </a:r>
            <a:endParaRPr lang="es-PE" sz="3500" b="1" cap="small" dirty="0">
              <a:solidFill>
                <a:srgbClr val="CD005D"/>
              </a:solidFill>
              <a:latin typeface="Candara"/>
              <a:ea typeface="Candara"/>
              <a:cs typeface="Candara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687" r="1172" b="26662"/>
          <a:stretch/>
        </p:blipFill>
        <p:spPr>
          <a:xfrm>
            <a:off x="0" y="5929970"/>
            <a:ext cx="9144000" cy="936526"/>
          </a:xfrm>
          <a:prstGeom prst="rect">
            <a:avLst/>
          </a:prstGeom>
        </p:spPr>
      </p:pic>
      <p:pic>
        <p:nvPicPr>
          <p:cNvPr id="9" name="Imagen 2"/>
          <p:cNvPicPr>
            <a:picLocks noChangeAspect="1"/>
          </p:cNvPicPr>
          <p:nvPr/>
        </p:nvPicPr>
        <p:blipFill rotWithShape="1">
          <a:blip r:embed="rId3"/>
          <a:srcRect l="5691" t="10838" r="3247" b="12460"/>
          <a:stretch/>
        </p:blipFill>
        <p:spPr>
          <a:xfrm>
            <a:off x="6155290" y="260648"/>
            <a:ext cx="2798921" cy="6480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6496"/>
            <a:ext cx="1512168" cy="793208"/>
          </a:xfrm>
          <a:prstGeom prst="rect">
            <a:avLst/>
          </a:prstGeom>
        </p:spPr>
      </p:pic>
      <p:pic>
        <p:nvPicPr>
          <p:cNvPr id="10" name="10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05264"/>
            <a:ext cx="2257493" cy="64807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1336204"/>
            <a:ext cx="2878281" cy="2391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6" t="2859" b="15022"/>
          <a:stretch/>
        </p:blipFill>
        <p:spPr>
          <a:xfrm>
            <a:off x="539552" y="3782423"/>
            <a:ext cx="3697551" cy="2080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03" b="5626"/>
          <a:stretch/>
        </p:blipFill>
        <p:spPr>
          <a:xfrm>
            <a:off x="4383259" y="1336204"/>
            <a:ext cx="3931858" cy="2219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081" b="6982"/>
          <a:stretch/>
        </p:blipFill>
        <p:spPr>
          <a:xfrm>
            <a:off x="4572000" y="3523189"/>
            <a:ext cx="3373743" cy="2689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534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8848104" cy="474486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75131"/>
            <a:ext cx="8229600" cy="387446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53979" defTabSz="1007745">
              <a:lnSpc>
                <a:spcPct val="90000"/>
              </a:lnSpc>
              <a:spcBef>
                <a:spcPts val="0"/>
              </a:spcBef>
              <a:buClr>
                <a:srgbClr val="CD005D"/>
              </a:buClr>
              <a:buSzPts val="4000"/>
            </a:pPr>
            <a:r>
              <a:rPr lang="es-MX" sz="2000" b="1" cap="small" dirty="0" smtClean="0">
                <a:solidFill>
                  <a:srgbClr val="CD005D"/>
                </a:solidFill>
                <a:latin typeface="Candara"/>
                <a:ea typeface="Candara"/>
                <a:cs typeface="Candara"/>
              </a:rPr>
              <a:t>MEDIOS DE VERIFICACIÓN Y CRONOGRAMA</a:t>
            </a:r>
            <a:endParaRPr lang="es-PE" sz="2000" b="1" cap="small" dirty="0">
              <a:solidFill>
                <a:srgbClr val="CD005D"/>
              </a:solidFill>
              <a:latin typeface="Candara"/>
              <a:ea typeface="Candara"/>
              <a:cs typeface="Candara"/>
            </a:endParaRPr>
          </a:p>
        </p:txBody>
      </p:sp>
      <p:pic>
        <p:nvPicPr>
          <p:cNvPr id="9" name="Imagen 2"/>
          <p:cNvPicPr>
            <a:picLocks noChangeAspect="1"/>
          </p:cNvPicPr>
          <p:nvPr/>
        </p:nvPicPr>
        <p:blipFill rotWithShape="1">
          <a:blip r:embed="rId3"/>
          <a:srcRect l="5691" t="10838" r="3247" b="12460"/>
          <a:stretch/>
        </p:blipFill>
        <p:spPr>
          <a:xfrm>
            <a:off x="6732240" y="260648"/>
            <a:ext cx="2221971" cy="5144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6496"/>
            <a:ext cx="1152128" cy="60434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85212" y="1047092"/>
            <a:ext cx="8245584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PE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 municipalidades, deben </a:t>
            </a:r>
            <a:r>
              <a:rPr lang="es-PE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presentar un informe mensual</a:t>
            </a:r>
            <a:r>
              <a:rPr lang="es-PE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adjuntando evidencias mínimas:</a:t>
            </a:r>
            <a:endParaRPr lang="es-P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265859"/>
            <a:ext cx="1512168" cy="43410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516216" y="3717032"/>
            <a:ext cx="2549638" cy="318492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 smtClean="0">
                <a:solidFill>
                  <a:srgbClr val="FF0000"/>
                </a:solidFill>
              </a:rPr>
              <a:t>xxxxxxxxxxx</a:t>
            </a:r>
            <a:r>
              <a:rPr lang="es-PE" sz="1400" dirty="0" smtClean="0">
                <a:solidFill>
                  <a:schemeClr val="tx1"/>
                </a:solidFill>
              </a:rPr>
              <a:t>@pension65.gob.pe</a:t>
            </a:r>
            <a:endParaRPr lang="es-PE" sz="1400" dirty="0">
              <a:solidFill>
                <a:schemeClr val="tx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486858" y="4622676"/>
            <a:ext cx="2549638" cy="318492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 smtClean="0">
                <a:solidFill>
                  <a:srgbClr val="FF0000"/>
                </a:solidFill>
              </a:rPr>
              <a:t>xxxxxxxxxxx</a:t>
            </a:r>
            <a:r>
              <a:rPr lang="es-PE" sz="1400" dirty="0" smtClean="0">
                <a:solidFill>
                  <a:schemeClr val="tx1"/>
                </a:solidFill>
              </a:rPr>
              <a:t>@pension65.gob.pe</a:t>
            </a:r>
            <a:endParaRPr lang="es-P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3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360040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53979" defTabSz="1007745">
              <a:lnSpc>
                <a:spcPct val="90000"/>
              </a:lnSpc>
              <a:spcBef>
                <a:spcPts val="0"/>
              </a:spcBef>
              <a:buClr>
                <a:srgbClr val="CD005D"/>
              </a:buClr>
              <a:buSzPts val="4000"/>
            </a:pPr>
            <a:r>
              <a:rPr lang="es-MX" sz="2000" b="1" cap="small" dirty="0" smtClean="0">
                <a:solidFill>
                  <a:srgbClr val="CD005D"/>
                </a:solidFill>
                <a:latin typeface="Candara"/>
                <a:ea typeface="Candara"/>
                <a:cs typeface="Candara"/>
              </a:rPr>
              <a:t>MATERIALES DE CONSULTA</a:t>
            </a:r>
            <a:endParaRPr lang="es-PE" sz="2000" b="1" cap="small" dirty="0">
              <a:solidFill>
                <a:srgbClr val="CD005D"/>
              </a:solidFill>
              <a:latin typeface="Candara"/>
              <a:ea typeface="Candara"/>
              <a:cs typeface="Candara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/>
          <a:srcRect l="687" r="1172" b="26662"/>
          <a:stretch/>
        </p:blipFill>
        <p:spPr>
          <a:xfrm>
            <a:off x="0" y="5929970"/>
            <a:ext cx="9144000" cy="936526"/>
          </a:xfrm>
          <a:prstGeom prst="rect">
            <a:avLst/>
          </a:prstGeom>
        </p:spPr>
      </p:pic>
      <p:pic>
        <p:nvPicPr>
          <p:cNvPr id="13" name="Imagen 2"/>
          <p:cNvPicPr>
            <a:picLocks noChangeAspect="1"/>
          </p:cNvPicPr>
          <p:nvPr/>
        </p:nvPicPr>
        <p:blipFill rotWithShape="1">
          <a:blip r:embed="rId3"/>
          <a:srcRect l="5691" t="10838" r="3247" b="12460"/>
          <a:stretch/>
        </p:blipFill>
        <p:spPr>
          <a:xfrm>
            <a:off x="6804248" y="260648"/>
            <a:ext cx="2149963" cy="497810"/>
          </a:xfrm>
          <a:prstGeom prst="rect">
            <a:avLst/>
          </a:prstGeom>
        </p:spPr>
      </p:pic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194995" y="1148233"/>
            <a:ext cx="5817166" cy="2856832"/>
          </a:xfrm>
        </p:spPr>
        <p:txBody>
          <a:bodyPr>
            <a:noAutofit/>
          </a:bodyPr>
          <a:lstStyle/>
          <a:p>
            <a:pPr lvl="0"/>
            <a:r>
              <a:rPr lang="es-PE" sz="1800" dirty="0"/>
              <a:t>Modelo de ordenanza municipal, que institucionaliza la implementación de los Saberes Productivos en el distrito.</a:t>
            </a:r>
          </a:p>
          <a:p>
            <a:pPr lvl="0"/>
            <a:r>
              <a:rPr lang="es-PE" sz="1800" dirty="0"/>
              <a:t>Modelo de resolución de alcaldía, que formaliza el equipo técnico municipal Guía de Saberes Productivos para los equipos designados por los gobiernos locales</a:t>
            </a:r>
          </a:p>
          <a:p>
            <a:pPr lvl="0"/>
            <a:r>
              <a:rPr lang="es-PE" sz="1800" dirty="0"/>
              <a:t>Modelo de resolución de alcaldía que aprueba el plan anual de trabajo y dispone la inclusión de las acciones programadas en el plan operativo </a:t>
            </a:r>
            <a:r>
              <a:rPr lang="es-PE" sz="1800" dirty="0" smtClean="0"/>
              <a:t>institucional</a:t>
            </a:r>
            <a:endParaRPr lang="es-PE" sz="18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6496"/>
            <a:ext cx="1224136" cy="642121"/>
          </a:xfrm>
          <a:prstGeom prst="rect">
            <a:avLst/>
          </a:prstGeom>
        </p:spPr>
      </p:pic>
      <p:pic>
        <p:nvPicPr>
          <p:cNvPr id="8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347249"/>
            <a:ext cx="1296144" cy="3720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25001"/>
            <a:ext cx="2854713" cy="2534107"/>
          </a:xfrm>
          <a:prstGeom prst="rect">
            <a:avLst/>
          </a:prstGeom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194995" y="3756173"/>
            <a:ext cx="8630682" cy="3993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1800" dirty="0" smtClean="0"/>
              <a:t>Modelo de resolución de alcaldía que asigna el espacio físico para Saberes Productivos</a:t>
            </a:r>
          </a:p>
          <a:p>
            <a:r>
              <a:rPr lang="es-PE" sz="1800" dirty="0" smtClean="0"/>
              <a:t>Modelo de acuerdo de asignación de espacio físico para Saberes Productivos</a:t>
            </a:r>
          </a:p>
          <a:p>
            <a:r>
              <a:rPr lang="es-PE" sz="1800" dirty="0" smtClean="0"/>
              <a:t>Modelo de acuerdos de trabajo interinstitucional con instituciones educativas</a:t>
            </a:r>
          </a:p>
          <a:p>
            <a:r>
              <a:rPr lang="es-PE" sz="1800" dirty="0" smtClean="0"/>
              <a:t>Guía Metodológica para la realización de Taller de Identificación de Saberes</a:t>
            </a:r>
          </a:p>
          <a:p>
            <a:r>
              <a:rPr lang="es-PE" sz="1800" dirty="0" smtClean="0"/>
              <a:t>Guía Metodológica para la realización de Diálogos de Saberes</a:t>
            </a:r>
          </a:p>
          <a:p>
            <a:r>
              <a:rPr lang="es-PE" sz="1800" dirty="0" smtClean="0"/>
              <a:t>Ficha de registro de saberes.</a:t>
            </a:r>
          </a:p>
          <a:p>
            <a:r>
              <a:rPr lang="es-PE" sz="1800" dirty="0" smtClean="0"/>
              <a:t>Guía para la realización de Acciones de Transmisión Intergeneracional</a:t>
            </a:r>
          </a:p>
          <a:p>
            <a:r>
              <a:rPr lang="es-PE" sz="1800" dirty="0" smtClean="0"/>
              <a:t>Guía para la organización de Encuentros de Saberes Productivos.</a:t>
            </a:r>
          </a:p>
          <a:p>
            <a:endParaRPr lang="es-PE" sz="1800" dirty="0"/>
          </a:p>
        </p:txBody>
      </p:sp>
    </p:spTree>
    <p:extLst>
      <p:ext uri="{BB962C8B-B14F-4D97-AF65-F5344CB8AC3E}">
        <p14:creationId xmlns:p14="http://schemas.microsoft.com/office/powerpoint/2010/main" val="263559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6239" y="1021706"/>
            <a:ext cx="8229600" cy="392907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53979" defTabSz="1007745">
              <a:lnSpc>
                <a:spcPct val="90000"/>
              </a:lnSpc>
              <a:spcBef>
                <a:spcPts val="0"/>
              </a:spcBef>
              <a:buClr>
                <a:srgbClr val="CD005D"/>
              </a:buClr>
              <a:buSzPts val="4000"/>
            </a:pPr>
            <a:r>
              <a:rPr lang="es-MX" sz="2000" b="1" cap="small" dirty="0" smtClean="0">
                <a:solidFill>
                  <a:srgbClr val="CD005D"/>
                </a:solidFill>
                <a:latin typeface="Candara"/>
                <a:ea typeface="Candara"/>
                <a:cs typeface="Candara"/>
              </a:rPr>
              <a:t>PUNTO FOCAL TERRITORIAL</a:t>
            </a:r>
            <a:endParaRPr lang="es-PE" sz="2000" b="1" cap="small" dirty="0">
              <a:solidFill>
                <a:srgbClr val="CD005D"/>
              </a:solidFill>
              <a:latin typeface="Candara"/>
              <a:ea typeface="Candara"/>
              <a:cs typeface="Candara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687" r="1172" b="26662"/>
          <a:stretch/>
        </p:blipFill>
        <p:spPr>
          <a:xfrm>
            <a:off x="0" y="5929970"/>
            <a:ext cx="9144000" cy="936526"/>
          </a:xfrm>
          <a:prstGeom prst="rect">
            <a:avLst/>
          </a:prstGeom>
        </p:spPr>
      </p:pic>
      <p:pic>
        <p:nvPicPr>
          <p:cNvPr id="9" name="Imagen 2"/>
          <p:cNvPicPr>
            <a:picLocks noChangeAspect="1"/>
          </p:cNvPicPr>
          <p:nvPr/>
        </p:nvPicPr>
        <p:blipFill rotWithShape="1">
          <a:blip r:embed="rId3"/>
          <a:srcRect l="5691" t="10838" r="3247" b="12460"/>
          <a:stretch/>
        </p:blipFill>
        <p:spPr>
          <a:xfrm>
            <a:off x="6876256" y="260648"/>
            <a:ext cx="2077955" cy="481137"/>
          </a:xfrm>
          <a:prstGeom prst="rect">
            <a:avLst/>
          </a:prstGeom>
        </p:spPr>
      </p:pic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539552" y="1598030"/>
            <a:ext cx="4176464" cy="456727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PE" i="1" dirty="0" smtClean="0"/>
              <a:t>A nivel departamental, pueden coordinar con:</a:t>
            </a:r>
          </a:p>
          <a:p>
            <a:r>
              <a:rPr lang="es-PE" i="1" dirty="0" smtClean="0"/>
              <a:t>Jefe de la Unidad Territorial.</a:t>
            </a:r>
          </a:p>
          <a:p>
            <a:r>
              <a:rPr lang="es-PE" i="1" dirty="0" smtClean="0"/>
              <a:t>Asistente técnico de Saberes Productivos.</a:t>
            </a:r>
          </a:p>
          <a:p>
            <a:pPr marL="0" indent="0">
              <a:buNone/>
            </a:pPr>
            <a:endParaRPr lang="es-MX" i="1" dirty="0" smtClean="0"/>
          </a:p>
          <a:p>
            <a:pPr marL="0" indent="0">
              <a:buNone/>
            </a:pPr>
            <a:r>
              <a:rPr lang="es-MX" i="1" dirty="0" smtClean="0"/>
              <a:t>Asimismo:</a:t>
            </a:r>
          </a:p>
          <a:p>
            <a:r>
              <a:rPr lang="es-MX" i="1" dirty="0" smtClean="0"/>
              <a:t>Se brindará capacitación y asistencia técnica para el proceso de implementación de Saberes Productivos.</a:t>
            </a:r>
          </a:p>
          <a:p>
            <a:r>
              <a:rPr lang="es-MX" i="1" dirty="0" smtClean="0"/>
              <a:t>Seguimiento y monitoreo de las actividades.</a:t>
            </a:r>
            <a:endParaRPr lang="es-PE" i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6496"/>
            <a:ext cx="1152128" cy="604349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119164"/>
            <a:ext cx="1944216" cy="55813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79" y="1758426"/>
            <a:ext cx="4177032" cy="313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1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 txBox="1">
            <a:spLocks/>
          </p:cNvSpPr>
          <p:nvPr/>
        </p:nvSpPr>
        <p:spPr>
          <a:xfrm>
            <a:off x="457200" y="1169436"/>
            <a:ext cx="8229600" cy="4593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indent="-253979" algn="ctr" defTabSz="1007745">
              <a:lnSpc>
                <a:spcPct val="90000"/>
              </a:lnSpc>
              <a:spcBef>
                <a:spcPts val="0"/>
              </a:spcBef>
              <a:buClr>
                <a:srgbClr val="CD005D"/>
              </a:buClr>
              <a:buSzPts val="4000"/>
              <a:buNone/>
              <a:defRPr sz="3500" b="1" cap="small">
                <a:solidFill>
                  <a:srgbClr val="CD005D"/>
                </a:solidFill>
                <a:latin typeface="Candara"/>
                <a:ea typeface="Candara"/>
                <a:cs typeface="Candara"/>
              </a:defRPr>
            </a:lvl1pPr>
          </a:lstStyle>
          <a:p>
            <a:r>
              <a:rPr lang="es-MX" sz="2400" dirty="0"/>
              <a:t>RECOMENDACIONES</a:t>
            </a:r>
            <a:endParaRPr lang="es-PE" sz="24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687" r="1172" b="26662"/>
          <a:stretch/>
        </p:blipFill>
        <p:spPr>
          <a:xfrm>
            <a:off x="0" y="5929970"/>
            <a:ext cx="9144000" cy="936526"/>
          </a:xfrm>
          <a:prstGeom prst="rect">
            <a:avLst/>
          </a:prstGeom>
        </p:spPr>
      </p:pic>
      <p:pic>
        <p:nvPicPr>
          <p:cNvPr id="12" name="Imagen 2"/>
          <p:cNvPicPr>
            <a:picLocks noChangeAspect="1"/>
          </p:cNvPicPr>
          <p:nvPr/>
        </p:nvPicPr>
        <p:blipFill rotWithShape="1">
          <a:blip r:embed="rId3"/>
          <a:srcRect l="5691" t="10838" r="3247" b="12460"/>
          <a:stretch/>
        </p:blipFill>
        <p:spPr>
          <a:xfrm>
            <a:off x="6155290" y="260648"/>
            <a:ext cx="2798921" cy="648072"/>
          </a:xfrm>
          <a:prstGeom prst="rect">
            <a:avLst/>
          </a:prstGeom>
        </p:spPr>
      </p:pic>
      <p:sp>
        <p:nvSpPr>
          <p:cNvPr id="13" name="2 Marcador de contenido"/>
          <p:cNvSpPr>
            <a:spLocks noGrp="1"/>
          </p:cNvSpPr>
          <p:nvPr>
            <p:ph idx="1"/>
          </p:nvPr>
        </p:nvSpPr>
        <p:spPr>
          <a:xfrm>
            <a:off x="467544" y="1658026"/>
            <a:ext cx="5112568" cy="4372928"/>
          </a:xfrm>
        </p:spPr>
        <p:txBody>
          <a:bodyPr>
            <a:normAutofit fontScale="70000" lnSpcReduction="20000"/>
          </a:bodyPr>
          <a:lstStyle/>
          <a:p>
            <a:r>
              <a:rPr lang="es-MX" dirty="0" smtClean="0"/>
              <a:t>Difundir y seguir las indicaciones de la cartilla establecida.</a:t>
            </a:r>
          </a:p>
          <a:p>
            <a:r>
              <a:rPr lang="es-MX" dirty="0" smtClean="0"/>
              <a:t>Para los reportes de las municipalidades, promover el uso de los correos indicados.</a:t>
            </a:r>
          </a:p>
          <a:p>
            <a:r>
              <a:rPr lang="es-MX" dirty="0" smtClean="0"/>
              <a:t>Coordinar las acciones o tareas de manera articulada con responsables de la Unidad Territorial.</a:t>
            </a:r>
          </a:p>
          <a:p>
            <a:r>
              <a:rPr lang="es-MX" dirty="0" smtClean="0"/>
              <a:t>Si hubiera dificultades, comunicar al correo del jefe de la Unidad Territorial con copia al asistente técnico de Saberes Productivos y personal de la Unidad de Proyectos y Diseño de Intervenciones de la sede central del Programa.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6496"/>
            <a:ext cx="1512168" cy="793208"/>
          </a:xfrm>
          <a:prstGeom prst="rect">
            <a:avLst/>
          </a:prstGeom>
        </p:spPr>
      </p:pic>
      <p:pic>
        <p:nvPicPr>
          <p:cNvPr id="8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57" y="6030954"/>
            <a:ext cx="1656184" cy="475451"/>
          </a:xfrm>
          <a:prstGeom prst="rect">
            <a:avLst/>
          </a:prstGeom>
        </p:spPr>
      </p:pic>
      <p:pic>
        <p:nvPicPr>
          <p:cNvPr id="4098" name="Picture 2" descr="http://www.pension65.gob.pe/wp-content/uploads/2018/02/Piura-Alejandro-Flores-Adrianzen-y-Emma-Seminario-Nole-en-su-vivienda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4217" y="1819393"/>
            <a:ext cx="3186255" cy="355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17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27658" y="1066162"/>
            <a:ext cx="6172200" cy="668559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53979" defTabSz="1007745">
              <a:lnSpc>
                <a:spcPct val="90000"/>
              </a:lnSpc>
              <a:spcBef>
                <a:spcPts val="0"/>
              </a:spcBef>
              <a:buClr>
                <a:srgbClr val="CD005D"/>
              </a:buClr>
              <a:buSzPts val="4000"/>
            </a:pPr>
            <a:r>
              <a:rPr lang="es-MX" sz="3500" b="1" cap="small" dirty="0">
                <a:solidFill>
                  <a:srgbClr val="CD005D"/>
                </a:solidFill>
                <a:latin typeface="Candara"/>
                <a:ea typeface="Candara"/>
                <a:cs typeface="Candara"/>
              </a:rPr>
              <a:t>PREGUNTAS</a:t>
            </a:r>
            <a:endParaRPr lang="es-PE" sz="3500" b="1" cap="small" dirty="0">
              <a:solidFill>
                <a:srgbClr val="CD005D"/>
              </a:solidFill>
              <a:latin typeface="Candara"/>
              <a:ea typeface="Candara"/>
              <a:cs typeface="Candara"/>
            </a:endParaRPr>
          </a:p>
        </p:txBody>
      </p:sp>
      <p:pic>
        <p:nvPicPr>
          <p:cNvPr id="6" name="Picture 2" descr="http://www.ejemplos.co/wp-content/uploads/2015/05/Existen-preguntas-abiertas-y-cerrada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2" b="91611" l="9926" r="91811">
                        <a14:foregroundMark x1="35732" y1="12752" x2="27295" y2="15772"/>
                        <a14:foregroundMark x1="31017" y1="91946" x2="41687" y2="91275"/>
                        <a14:foregroundMark x1="13151" y1="62752" x2="10918" y2="66107"/>
                        <a14:foregroundMark x1="61787" y1="33221" x2="80397" y2="23154"/>
                        <a14:foregroundMark x1="84119" y1="21477" x2="91811" y2="38255"/>
                        <a14:foregroundMark x1="66998" y1="72483" x2="73449" y2="87919"/>
                        <a14:foregroundMark x1="37469" y1="10738" x2="29032" y2="13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00441"/>
            <a:ext cx="2878931" cy="2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687" r="1172" b="26662"/>
          <a:stretch/>
        </p:blipFill>
        <p:spPr>
          <a:xfrm>
            <a:off x="0" y="5929970"/>
            <a:ext cx="9144000" cy="936526"/>
          </a:xfrm>
          <a:prstGeom prst="rect">
            <a:avLst/>
          </a:prstGeom>
        </p:spPr>
      </p:pic>
      <p:pic>
        <p:nvPicPr>
          <p:cNvPr id="12" name="Imagen 2"/>
          <p:cNvPicPr>
            <a:picLocks noChangeAspect="1"/>
          </p:cNvPicPr>
          <p:nvPr/>
        </p:nvPicPr>
        <p:blipFill rotWithShape="1">
          <a:blip r:embed="rId5"/>
          <a:srcRect l="5691" t="10838" r="3247" b="12460"/>
          <a:stretch/>
        </p:blipFill>
        <p:spPr>
          <a:xfrm>
            <a:off x="6155290" y="260648"/>
            <a:ext cx="2798921" cy="6480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6496"/>
            <a:ext cx="1512168" cy="793208"/>
          </a:xfrm>
          <a:prstGeom prst="rect">
            <a:avLst/>
          </a:prstGeom>
        </p:spPr>
      </p:pic>
      <p:pic>
        <p:nvPicPr>
          <p:cNvPr id="8" name="1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05264"/>
            <a:ext cx="2257493" cy="6480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17" y="2655778"/>
            <a:ext cx="5963525" cy="31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1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429</Words>
  <Application>Microsoft Office PowerPoint</Application>
  <PresentationFormat>Presentación en pantalla (4:3)</PresentationFormat>
  <Paragraphs>45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Arial Narrow</vt:lpstr>
      <vt:lpstr>Calibri</vt:lpstr>
      <vt:lpstr>Candara</vt:lpstr>
      <vt:lpstr>Times New Roman</vt:lpstr>
      <vt:lpstr>Tema de Office</vt:lpstr>
      <vt:lpstr>TALLER DE FORTALECIMIENTO DE CAPACIDADES PARA COORDINADORES DE ENLACE </vt:lpstr>
      <vt:lpstr>PRODUCTO La municipalidad implementa acciones que  contribuyen a la protección, revaloración y  autonomía de las personas adultas mayores</vt:lpstr>
      <vt:lpstr>ACTIVIDADES</vt:lpstr>
      <vt:lpstr>ACTIVIDADES</vt:lpstr>
      <vt:lpstr>MEDIOS DE VERIFICACIÓN Y CRONOGRAMA</vt:lpstr>
      <vt:lpstr>MATERIALES DE CONSULTA</vt:lpstr>
      <vt:lpstr>PUNTO FOCAL TERRITORIAL</vt:lpstr>
      <vt:lpstr>Presentación de PowerPoint</vt:lpstr>
      <vt:lpstr>PREGUNTAS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Apoyo Sellomunicipal2</dc:creator>
  <cp:lastModifiedBy>Hipolito Ticona</cp:lastModifiedBy>
  <cp:revision>50</cp:revision>
  <cp:lastPrinted>2018-03-07T19:31:42Z</cp:lastPrinted>
  <dcterms:created xsi:type="dcterms:W3CDTF">2018-02-28T17:44:33Z</dcterms:created>
  <dcterms:modified xsi:type="dcterms:W3CDTF">2018-04-03T16:38:25Z</dcterms:modified>
</cp:coreProperties>
</file>