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4" r:id="rId1"/>
  </p:sldMasterIdLst>
  <p:notesMasterIdLst>
    <p:notesMasterId r:id="rId17"/>
  </p:notesMasterIdLst>
  <p:handoutMasterIdLst>
    <p:handoutMasterId r:id="rId18"/>
  </p:handoutMasterIdLst>
  <p:sldIdLst>
    <p:sldId id="1347" r:id="rId2"/>
    <p:sldId id="1366" r:id="rId3"/>
    <p:sldId id="1367" r:id="rId4"/>
    <p:sldId id="1373" r:id="rId5"/>
    <p:sldId id="1298" r:id="rId6"/>
    <p:sldId id="1320" r:id="rId7"/>
    <p:sldId id="1351" r:id="rId8"/>
    <p:sldId id="1355" r:id="rId9"/>
    <p:sldId id="1354" r:id="rId10"/>
    <p:sldId id="1368" r:id="rId11"/>
    <p:sldId id="1369" r:id="rId12"/>
    <p:sldId id="1370" r:id="rId13"/>
    <p:sldId id="1371" r:id="rId14"/>
    <p:sldId id="1372" r:id="rId15"/>
    <p:sldId id="1332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3300"/>
    <a:srgbClr val="00FFCC"/>
    <a:srgbClr val="FFFF66"/>
    <a:srgbClr val="EA6E1A"/>
    <a:srgbClr val="FF99FF"/>
    <a:srgbClr val="FFEBAB"/>
    <a:srgbClr val="000000"/>
    <a:srgbClr val="99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3" autoAdjust="0"/>
    <p:restoredTop sz="94667" autoAdjust="0"/>
  </p:normalViewPr>
  <p:slideViewPr>
    <p:cSldViewPr>
      <p:cViewPr varScale="1">
        <p:scale>
          <a:sx n="62" d="100"/>
          <a:sy n="62" d="100"/>
        </p:scale>
        <p:origin x="5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Hoja1!$B$70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8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2025</c:v>
              </c:pt>
              <c:pt idx="6">
                <c:v>2016</c:v>
              </c:pt>
              <c:pt idx="7">
                <c:v>2017</c:v>
              </c:pt>
            </c:numLit>
          </c:cat>
          <c:val>
            <c:numRef>
              <c:f>Hoja1!$B$71:$B$78</c:f>
              <c:numCache>
                <c:formatCode>General</c:formatCode>
                <c:ptCount val="8"/>
                <c:pt idx="0">
                  <c:v>19.3</c:v>
                </c:pt>
                <c:pt idx="1">
                  <c:v>19.7</c:v>
                </c:pt>
                <c:pt idx="2">
                  <c:v>21.5</c:v>
                </c:pt>
                <c:pt idx="3">
                  <c:v>20.399999999999999</c:v>
                </c:pt>
                <c:pt idx="4">
                  <c:v>22</c:v>
                </c:pt>
                <c:pt idx="5">
                  <c:v>22.5</c:v>
                </c:pt>
                <c:pt idx="6">
                  <c:v>22.7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Hoja1!$C$70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8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2025</c:v>
              </c:pt>
              <c:pt idx="6">
                <c:v>2016</c:v>
              </c:pt>
              <c:pt idx="7">
                <c:v>2017</c:v>
              </c:pt>
            </c:numLit>
          </c:cat>
          <c:val>
            <c:numRef>
              <c:f>Hoja1!$C$71:$C$78</c:f>
              <c:numCache>
                <c:formatCode>General</c:formatCode>
                <c:ptCount val="8"/>
                <c:pt idx="0">
                  <c:v>13.4</c:v>
                </c:pt>
                <c:pt idx="1">
                  <c:v>12.5</c:v>
                </c:pt>
                <c:pt idx="2">
                  <c:v>13.2</c:v>
                </c:pt>
                <c:pt idx="3">
                  <c:v>14</c:v>
                </c:pt>
                <c:pt idx="4">
                  <c:v>14.6</c:v>
                </c:pt>
                <c:pt idx="5">
                  <c:v>14.6</c:v>
                </c:pt>
                <c:pt idx="6">
                  <c:v>12.7</c:v>
                </c:pt>
                <c:pt idx="7">
                  <c:v>14.4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Hoja1!$D$70</c:f>
              <c:strCache>
                <c:ptCount val="1"/>
                <c:pt idx="0">
                  <c:v>Urbano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8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2025</c:v>
              </c:pt>
              <c:pt idx="6">
                <c:v>2016</c:v>
              </c:pt>
              <c:pt idx="7">
                <c:v>2017</c:v>
              </c:pt>
            </c:numLit>
          </c:cat>
          <c:val>
            <c:numRef>
              <c:f>Hoja1!$D$71:$D$78</c:f>
              <c:numCache>
                <c:formatCode>General</c:formatCode>
                <c:ptCount val="8"/>
                <c:pt idx="0">
                  <c:v>11.2</c:v>
                </c:pt>
                <c:pt idx="1">
                  <c:v>10</c:v>
                </c:pt>
                <c:pt idx="2">
                  <c:v>10.199999999999999</c:v>
                </c:pt>
                <c:pt idx="3">
                  <c:v>11.9</c:v>
                </c:pt>
                <c:pt idx="4">
                  <c:v>12.2</c:v>
                </c:pt>
                <c:pt idx="5">
                  <c:v>10.8</c:v>
                </c:pt>
                <c:pt idx="6">
                  <c:v>9.8000000000000007</c:v>
                </c:pt>
                <c:pt idx="7">
                  <c:v>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768832"/>
        <c:axId val="243765472"/>
      </c:lineChart>
      <c:catAx>
        <c:axId val="2437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3765472"/>
        <c:crosses val="autoZero"/>
        <c:auto val="1"/>
        <c:lblAlgn val="ctr"/>
        <c:lblOffset val="100"/>
        <c:noMultiLvlLbl val="0"/>
      </c:catAx>
      <c:valAx>
        <c:axId val="2437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37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1E3726-302A-4175-8482-B8088CE4C1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F93845-17B0-4BF6-AC60-CAE86E37D2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12D1E1-33E2-4800-822D-AAD7B7AAF9CD}" type="slidenum">
              <a:rPr lang="es-PE" altLang="es-P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PE" altLang="es-P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7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12D1E1-33E2-4800-822D-AAD7B7AAF9CD}" type="slidenum">
              <a:rPr lang="es-PE" altLang="es-P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PE" altLang="es-P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06923-AC3A-4E6E-9170-33BA48E89583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spcBef>
                <a:spcPct val="0"/>
              </a:spcBef>
            </a:pPr>
            <a:r>
              <a:rPr lang="en-GB" altLang="es-PE" smtClean="0"/>
              <a:t>Adaptation notes</a:t>
            </a:r>
          </a:p>
          <a:p>
            <a:pPr marL="85725" indent="-85725" eaLnBrk="1" hangingPunct="1">
              <a:spcBef>
                <a:spcPct val="0"/>
              </a:spcBef>
              <a:buFontTx/>
              <a:buChar char="•"/>
            </a:pPr>
            <a:r>
              <a:rPr lang="en-GB" altLang="es-PE" smtClean="0"/>
              <a:t>If certain methods have been removed from or added to the tool, change bullets and images here.</a:t>
            </a:r>
          </a:p>
          <a:p>
            <a:pPr marL="85725" indent="-85725" eaLnBrk="1" hangingPunct="1">
              <a:spcBef>
                <a:spcPct val="0"/>
              </a:spcBef>
              <a:buFontTx/>
              <a:buChar char="•"/>
            </a:pPr>
            <a:r>
              <a:rPr lang="en-GB" altLang="es-PE" smtClean="0"/>
              <a:t>If colours of method sections have been altered, then adjust colours here.  </a:t>
            </a:r>
            <a:endParaRPr lang="en-US" altLang="en-US" smtClean="0"/>
          </a:p>
          <a:p>
            <a:pPr marL="85725" indent="-85725"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599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ADEFB-BCFB-48CC-8D0C-CB6ECF4108D5}" type="slidenum">
              <a:rPr lang="es-PE" altLang="es-PE" smtClean="0"/>
              <a:pPr>
                <a:defRPr/>
              </a:pPr>
              <a:t>10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1840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ADEFB-BCFB-48CC-8D0C-CB6ECF4108D5}" type="slidenum">
              <a:rPr lang="es-PE" altLang="es-PE" smtClean="0"/>
              <a:pPr>
                <a:defRPr/>
              </a:pPr>
              <a:t>11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9014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8887-7A3F-4E32-BCD5-5834B5B8E582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393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1913C-A42A-49E2-8FF9-EC2DD4F6E1B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0313C-3C4F-426C-8FA1-46208CFA42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8868-A556-4FF5-BF76-5768D3FB821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5322-FFC5-44F1-A36E-B740C9DA32C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C2F6A-B681-48A2-8723-3641FB1B6D4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944A7-4D14-40B8-8308-696C70C2624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778F-66D6-408F-A647-A078F5331DC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4211-C1DE-4E48-90E3-3F4BDA196C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022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8CF3E-5B5F-459D-9730-ABF78B12679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628AB-CB09-4303-B7CC-EEB0437049B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8ED2-F505-48BF-9E0D-26385C8597F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Dra. L. del Carpio A.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B74211-C1DE-4E48-90E3-3F4BDA196C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  <p:sldLayoutId id="214748831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campos@minsa.gob.p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6" descr="DGSP"/>
          <p:cNvPicPr>
            <a:picLocks noChangeAspect="1" noChangeArrowheads="1"/>
          </p:cNvPicPr>
          <p:nvPr/>
        </p:nvPicPr>
        <p:blipFill rotWithShape="1">
          <a:blip r:embed="rId2" cstate="print"/>
          <a:srcRect r="45633"/>
          <a:stretch/>
        </p:blipFill>
        <p:spPr bwMode="auto">
          <a:xfrm>
            <a:off x="2771800" y="116632"/>
            <a:ext cx="317824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1" y="836712"/>
            <a:ext cx="4104456" cy="54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90307" y="1916832"/>
            <a:ext cx="443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FF00"/>
                </a:solidFill>
              </a:rPr>
              <a:t>PREVENCION DEL EMBARAZO EN ADOLESCENTE </a:t>
            </a:r>
            <a:endParaRPr lang="es-PE" sz="2400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04048" y="3874115"/>
            <a:ext cx="37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>
                <a:solidFill>
                  <a:srgbClr val="FFFF00"/>
                </a:solidFill>
              </a:rPr>
              <a:t>DIRECCION DE SALUD SEXUAL </a:t>
            </a:r>
          </a:p>
          <a:p>
            <a:pPr algn="ctr"/>
            <a:r>
              <a:rPr lang="es-PE" dirty="0" smtClean="0">
                <a:solidFill>
                  <a:srgbClr val="FFFF00"/>
                </a:solidFill>
              </a:rPr>
              <a:t>Y REPRODUCTIVA </a:t>
            </a:r>
            <a:endParaRPr lang="es-PE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56506" y="5277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FF00"/>
                </a:solidFill>
              </a:rPr>
              <a:t>Abril 2018</a:t>
            </a:r>
            <a:endParaRPr lang="es-P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5328" y="0"/>
            <a:ext cx="9144000" cy="52322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s-PE" sz="2800" b="1" dirty="0" smtClean="0">
                <a:ea typeface="Arial" panose="020B0604020202020204" pitchFamily="34" charset="0"/>
              </a:rPr>
              <a:t>Definición</a:t>
            </a:r>
            <a:r>
              <a:rPr lang="es-PE" sz="2800" b="1" spc="15" dirty="0" smtClean="0">
                <a:ea typeface="Arial" panose="020B0604020202020204" pitchFamily="34" charset="0"/>
              </a:rPr>
              <a:t> </a:t>
            </a:r>
            <a:r>
              <a:rPr lang="es-PE" sz="2800" b="1" spc="5" dirty="0">
                <a:ea typeface="Arial" panose="020B0604020202020204" pitchFamily="34" charset="0"/>
              </a:rPr>
              <a:t>O</a:t>
            </a:r>
            <a:r>
              <a:rPr lang="es-PE" sz="2800" b="1" dirty="0">
                <a:ea typeface="Arial" panose="020B0604020202020204" pitchFamily="34" charset="0"/>
              </a:rPr>
              <a:t>p</a:t>
            </a:r>
            <a:r>
              <a:rPr lang="es-PE" sz="2800" b="1" spc="10" dirty="0">
                <a:ea typeface="Arial" panose="020B0604020202020204" pitchFamily="34" charset="0"/>
              </a:rPr>
              <a:t>e</a:t>
            </a:r>
            <a:r>
              <a:rPr lang="es-PE" sz="2800" b="1" spc="-5" dirty="0">
                <a:ea typeface="Arial" panose="020B0604020202020204" pitchFamily="34" charset="0"/>
              </a:rPr>
              <a:t>r</a:t>
            </a:r>
            <a:r>
              <a:rPr lang="es-PE" sz="2800" b="1" dirty="0">
                <a:ea typeface="Arial" panose="020B0604020202020204" pitchFamily="34" charset="0"/>
              </a:rPr>
              <a:t>a</a:t>
            </a:r>
            <a:r>
              <a:rPr lang="es-PE" sz="2800" b="1" spc="5" dirty="0">
                <a:ea typeface="Arial" panose="020B0604020202020204" pitchFamily="34" charset="0"/>
              </a:rPr>
              <a:t>c</a:t>
            </a:r>
            <a:r>
              <a:rPr lang="es-PE" sz="2800" b="1" dirty="0">
                <a:ea typeface="Arial" panose="020B0604020202020204" pitchFamily="34" charset="0"/>
              </a:rPr>
              <a:t>io</a:t>
            </a:r>
            <a:r>
              <a:rPr lang="es-PE" sz="2800" b="1" spc="5" dirty="0">
                <a:ea typeface="Arial" panose="020B0604020202020204" pitchFamily="34" charset="0"/>
              </a:rPr>
              <a:t>n</a:t>
            </a:r>
            <a:r>
              <a:rPr lang="es-PE" sz="2800" b="1" dirty="0">
                <a:ea typeface="Arial" panose="020B0604020202020204" pitchFamily="34" charset="0"/>
              </a:rPr>
              <a:t>al</a:t>
            </a:r>
            <a:r>
              <a:rPr lang="es-PE" sz="2800" b="1" dirty="0" smtClean="0">
                <a:ea typeface="Arial" panose="020B0604020202020204" pitchFamily="34" charset="0"/>
              </a:rPr>
              <a:t>:</a:t>
            </a:r>
            <a:endParaRPr lang="es-ES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908720"/>
            <a:ext cx="8388424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56515" algn="just">
              <a:spcAft>
                <a:spcPts val="0"/>
              </a:spcAft>
            </a:pP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PE" sz="2000" spc="20" dirty="0" smtClean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prende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eren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4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2000" spc="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PE" sz="2000" spc="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PE" sz="2000" spc="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spc="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 at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4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prevención del embarazo en adolescentes.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500"/>
              </a:lnSpc>
              <a:spcBef>
                <a:spcPts val="45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53975" algn="just">
              <a:spcAft>
                <a:spcPts val="0"/>
              </a:spcAft>
            </a:pP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Orientación/consejería 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Salud Sexual y reproductiva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os 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es es </a:t>
            </a:r>
            <a:r>
              <a:rPr lang="es-PE" sz="2000" spc="1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PE" sz="2000" spc="7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20" dirty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tos de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spc="5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es-PE" sz="2000" spc="-7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spc="-3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PE" sz="2000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2000" spc="-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eren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2000" spc="-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500"/>
              </a:lnSpc>
              <a:spcBef>
                <a:spcPts val="40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55245" algn="just">
              <a:spcAft>
                <a:spcPts val="0"/>
              </a:spcAft>
            </a:pP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Esta Orientación/consejería en SSR especializada debe ser 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3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spc="6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2000" spc="7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PE" sz="2000" spc="10" dirty="0" smtClean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o u o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marL="64770" marR="55245" algn="just">
              <a:spcAft>
                <a:spcPts val="0"/>
              </a:spcAft>
            </a:pP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770" marR="57785">
              <a:lnSpc>
                <a:spcPts val="1100"/>
              </a:lnSpc>
              <a:spcAft>
                <a:spcPts val="0"/>
              </a:spcAft>
            </a:pP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omprende</a:t>
            </a:r>
            <a:r>
              <a:rPr lang="es-PE" sz="2000" spc="26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20" dirty="0" smtClean="0">
                <a:ea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 Orientación/conse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ería</a:t>
            </a:r>
            <a:r>
              <a:rPr lang="es-PE" sz="2000" spc="-4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1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 y Reproductiva, de 12 a 14 años y de 15 a 17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años incluye la aplicación de la Ficha de </a:t>
            </a:r>
            <a:r>
              <a:rPr lang="es-PE" sz="2000" spc="5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Tamizaje de violencia basada en género.</a:t>
            </a:r>
          </a:p>
          <a:p>
            <a:pPr lvl="0" algn="just">
              <a:spcAft>
                <a:spcPts val="0"/>
              </a:spcAft>
              <a:buClr>
                <a:srgbClr val="000000"/>
              </a:buClr>
            </a:pPr>
            <a:endParaRPr lang="es-PE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</a:pP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Las consejerías son con un</a:t>
            </a:r>
            <a:r>
              <a:rPr lang="es-PE" sz="2000" spc="-2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20" dirty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es-PE" sz="2000" spc="-10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spc="20" dirty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sz="2000" spc="-7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70" dirty="0" smtClean="0">
                <a:ea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PE" sz="2000" spc="1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ño</a:t>
            </a:r>
            <a:r>
              <a:rPr lang="es-PE" sz="2000" spc="-7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spc="-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5" dirty="0" smtClean="0">
                <a:ea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PE" sz="2000" spc="-6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2000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8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 smtClean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na.</a:t>
            </a:r>
          </a:p>
          <a:p>
            <a:pPr lvl="0" algn="just">
              <a:spcAft>
                <a:spcPts val="0"/>
              </a:spcAft>
              <a:buClr>
                <a:srgbClr val="000000"/>
              </a:buClr>
            </a:pPr>
            <a:endParaRPr lang="es-PE" sz="2000" spc="-55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</a:pPr>
            <a:r>
              <a:rPr lang="es-PE" sz="2000" spc="-55" dirty="0" smtClean="0">
                <a:ea typeface="Arial" panose="020B0604020202020204" pitchFamily="34" charset="0"/>
                <a:cs typeface="Arial" panose="020B0604020202020204" pitchFamily="34" charset="0"/>
              </a:rPr>
              <a:t>Pudiendo ser mas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7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as/los</a:t>
            </a:r>
            <a:r>
              <a:rPr lang="es-PE" sz="2000" spc="-7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PE" sz="2000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con factores</a:t>
            </a:r>
            <a:r>
              <a:rPr lang="es-PE" sz="2000" spc="-4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spc="10" dirty="0" smtClean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go.</a:t>
            </a:r>
            <a:endParaRPr lang="es-P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Arial"/>
              </a:rPr>
              <a:t>Criterio de programación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:</a:t>
            </a:r>
            <a:endParaRPr lang="es-E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789672"/>
            <a:ext cx="7992888" cy="60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1964690" indent="-63500" algn="just">
              <a:spcAft>
                <a:spcPts val="0"/>
              </a:spcAft>
            </a:pP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2000" b="1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fuen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spc="-3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etermin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spc="-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spc="-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s-PE" sz="2000" b="1" spc="15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-25" dirty="0" smtClean="0"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2000" b="1" dirty="0" smtClean="0">
                <a:ea typeface="Arial" panose="020B0604020202020204" pitchFamily="34" charset="0"/>
                <a:cs typeface="Arial" panose="020B0604020202020204" pitchFamily="34" charset="0"/>
              </a:rPr>
              <a:t>ísi</a:t>
            </a:r>
            <a:r>
              <a:rPr lang="es-PE" sz="2000" b="1" spc="5" dirty="0" smtClean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b="1" spc="15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60960" algn="just">
              <a:spcAft>
                <a:spcPts val="0"/>
              </a:spcAft>
            </a:pPr>
            <a:endParaRPr lang="es-PE" sz="2000" spc="-5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770" marR="60960" algn="just">
              <a:spcAft>
                <a:spcPts val="0"/>
              </a:spcAft>
            </a:pP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2000" spc="20" dirty="0" smtClean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-1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spc="3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PE" sz="2000" spc="20" dirty="0" smtClean="0">
                <a:ea typeface="Arial" panose="020B0604020202020204" pitchFamily="34" charset="0"/>
                <a:cs typeface="Arial" panose="020B0604020202020204" pitchFamily="34" charset="0"/>
              </a:rPr>
              <a:t>/los adolescentes 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PE" sz="2000" spc="-1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PE" sz="2000" spc="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spc="1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PE" sz="2000" spc="1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s-PE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99402 </a:t>
            </a:r>
            <a:r>
              <a:rPr lang="es-PE" sz="2000" spc="5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Orientación/Consejería en Salud Sexual y 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Reproductiva que recibieron su segunda Orientación/consejería.</a:t>
            </a:r>
            <a:r>
              <a:rPr lang="es-PE" sz="2000" spc="25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958850" algn="just">
              <a:spcAft>
                <a:spcPts val="0"/>
              </a:spcAft>
            </a:pPr>
            <a:endParaRPr lang="es-PE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770" marR="958850" algn="just">
              <a:spcAft>
                <a:spcPts val="0"/>
              </a:spcAft>
            </a:pP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PE" sz="2000" spc="-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PE" sz="2000" spc="-3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HIS,</a:t>
            </a:r>
            <a:r>
              <a:rPr lang="es-PE" sz="2000" spc="-10" dirty="0">
                <a:ea typeface="Arial" panose="020B0604020202020204" pitchFamily="34" charset="0"/>
                <a:cs typeface="Arial" panose="020B0604020202020204" pitchFamily="34" charset="0"/>
              </a:rPr>
              <a:t> Orientación/Consejería en 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Salud Sexual y Reproductiva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" marR="958850" algn="just">
              <a:spcAft>
                <a:spcPts val="0"/>
              </a:spcAft>
            </a:pP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500"/>
              </a:lnSpc>
              <a:spcBef>
                <a:spcPts val="40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3899535" algn="just">
              <a:spcAft>
                <a:spcPts val="0"/>
              </a:spcAft>
            </a:pP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s-PE" sz="2000" b="1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b="1" spc="15" dirty="0"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ció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57785">
              <a:spcAft>
                <a:spcPts val="0"/>
              </a:spcAft>
            </a:pPr>
            <a:endParaRPr lang="es-PE" sz="2000" spc="-5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770" marR="57785">
              <a:spcAft>
                <a:spcPts val="0"/>
              </a:spcAft>
            </a:pP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-5" dirty="0" smtClean="0"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PE" sz="2000" spc="5" dirty="0" smtClean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spc="20" dirty="0" smtClean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PE" sz="2000" spc="155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PE" sz="2000" spc="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spc="1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2000" spc="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5" dirty="0">
                <a:ea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spc="-5" dirty="0"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s-PE" sz="2000" spc="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según población  INEI</a:t>
            </a: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" marR="57785">
              <a:spcAft>
                <a:spcPts val="0"/>
              </a:spcAft>
            </a:pP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500"/>
              </a:lnSpc>
              <a:spcBef>
                <a:spcPts val="40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2117090" algn="just">
              <a:spcAft>
                <a:spcPts val="0"/>
              </a:spcAft>
            </a:pP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Fuen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spc="-3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PE" sz="2000" b="1" spc="5" dirty="0"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ción</a:t>
            </a:r>
            <a:r>
              <a:rPr lang="es-PE" sz="2000" b="1" spc="-5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l c</a:t>
            </a:r>
            <a:r>
              <a:rPr lang="es-PE" sz="2000" b="1" spc="-5" dirty="0"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culo</a:t>
            </a:r>
            <a:r>
              <a:rPr lang="es-PE" sz="2000" b="1" spc="-3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10" dirty="0"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 smtClean="0"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s-PE" sz="2000" b="1" spc="15" dirty="0" smtClean="0"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2000" b="1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spc="-25" dirty="0" smtClean="0">
                <a:ea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s-PE" sz="2000" b="1" spc="10" dirty="0" smtClean="0">
                <a:ea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PE" sz="2000" b="1" dirty="0" smtClean="0">
                <a:ea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s-PE" sz="2000" b="1" spc="-5" dirty="0" smtClean="0"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b="1" spc="15" dirty="0" smtClean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000" b="1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  <a:spcBef>
                <a:spcPts val="5"/>
              </a:spcBef>
              <a:spcAft>
                <a:spcPts val="0"/>
              </a:spcAft>
            </a:pPr>
            <a:r>
              <a:rPr lang="es-PE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64770" marR="2663190" algn="just">
              <a:spcAft>
                <a:spcPts val="0"/>
              </a:spcAft>
            </a:pPr>
            <a:endParaRPr lang="es-PE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4770" marR="2663190" algn="just">
              <a:spcAft>
                <a:spcPts val="0"/>
              </a:spcAft>
            </a:pPr>
            <a:r>
              <a:rPr lang="es-PE" sz="2000" dirty="0" smtClean="0">
                <a:ea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s-PE" sz="2000" dirty="0">
                <a:ea typeface="Arial" panose="020B0604020202020204" pitchFamily="34" charset="0"/>
                <a:cs typeface="Arial" panose="020B0604020202020204" pitchFamily="34" charset="0"/>
              </a:rPr>
              <a:t>, INEI de 12 a 17 años.</a:t>
            </a:r>
            <a:endParaRPr lang="es-P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800" b="1" dirty="0" smtClean="0"/>
              <a:t>  </a:t>
            </a:r>
            <a:r>
              <a:rPr lang="es-PE" sz="2800" b="1" dirty="0" smtClean="0"/>
              <a:t>Registro de Orientación/Consejería: </a:t>
            </a:r>
            <a:r>
              <a:rPr lang="es-PE" sz="2800" b="1" dirty="0"/>
              <a:t>Usuarias Nuevas</a:t>
            </a:r>
            <a:endParaRPr lang="es-ES_tradnl" sz="2800" b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7031"/>
            <a:ext cx="8986838" cy="2111537"/>
          </a:xfrm>
          <a:prstGeom prst="rect">
            <a:avLst/>
          </a:prstGeom>
          <a:noFill/>
        </p:spPr>
      </p:pic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>
            <a:off x="1331913" y="1516806"/>
            <a:ext cx="3600450" cy="170180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20 Conector recto de flecha"/>
          <p:cNvCxnSpPr>
            <a:cxnSpLocks noChangeShapeType="1"/>
          </p:cNvCxnSpPr>
          <p:nvPr/>
        </p:nvCxnSpPr>
        <p:spPr bwMode="auto">
          <a:xfrm>
            <a:off x="7380288" y="1425083"/>
            <a:ext cx="720724" cy="1301398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3850" y="1188194"/>
            <a:ext cx="30559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/>
              <a:t>El Método Anticonceptivo Elegido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655098" y="4396531"/>
            <a:ext cx="22272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/>
              <a:t>Nº de Control / Consulta</a:t>
            </a:r>
          </a:p>
        </p:txBody>
      </p:sp>
      <p:cxnSp>
        <p:nvCxnSpPr>
          <p:cNvPr id="2" name="20 Conector recto de flecha"/>
          <p:cNvCxnSpPr>
            <a:cxnSpLocks noChangeShapeType="1"/>
          </p:cNvCxnSpPr>
          <p:nvPr/>
        </p:nvCxnSpPr>
        <p:spPr bwMode="auto">
          <a:xfrm flipV="1">
            <a:off x="7380288" y="3501008"/>
            <a:ext cx="720724" cy="895524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433388" y="5075792"/>
            <a:ext cx="24447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/>
              <a:t>Nº de Insumos Entregados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420938" y="2873698"/>
            <a:ext cx="4572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PE" sz="1200" dirty="0" smtClean="0"/>
              <a:t>99402</a:t>
            </a:r>
            <a:endParaRPr lang="es-PE" sz="12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10212" y="1103018"/>
            <a:ext cx="261642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dirty="0"/>
              <a:t>Nº de </a:t>
            </a:r>
            <a:r>
              <a:rPr lang="es-ES_tradnl" sz="1400" b="1" dirty="0" smtClean="0"/>
              <a:t>Orientación</a:t>
            </a:r>
            <a:r>
              <a:rPr lang="es-ES_tradnl" sz="1400" b="1" dirty="0" smtClean="0"/>
              <a:t>/consejería</a:t>
            </a:r>
            <a:endParaRPr lang="es-ES_tradnl" sz="1400" b="1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8244408" y="3937744"/>
            <a:ext cx="192621" cy="1047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8849" r="19347" b="71240"/>
          <a:stretch/>
        </p:blipFill>
        <p:spPr bwMode="auto">
          <a:xfrm>
            <a:off x="78476" y="692678"/>
            <a:ext cx="9000000" cy="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62180" r="19347" b="31797"/>
          <a:stretch/>
        </p:blipFill>
        <p:spPr bwMode="auto">
          <a:xfrm>
            <a:off x="92990" y="1538513"/>
            <a:ext cx="9000000" cy="52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41432" r="19570" b="11112"/>
          <a:stretch/>
        </p:blipFill>
        <p:spPr bwMode="auto">
          <a:xfrm>
            <a:off x="79476" y="2276872"/>
            <a:ext cx="9000000" cy="42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800" b="1" dirty="0" smtClean="0"/>
              <a:t>  </a:t>
            </a:r>
            <a:r>
              <a:rPr lang="es-PE" sz="2800" b="1" dirty="0" smtClean="0"/>
              <a:t>Registro HIS de Orientación/</a:t>
            </a:r>
            <a:r>
              <a:rPr lang="es-PE" sz="2800" b="1" dirty="0" err="1" smtClean="0"/>
              <a:t>Consejeria</a:t>
            </a:r>
            <a:r>
              <a:rPr lang="es-PE" sz="2800" b="1" dirty="0" smtClean="0"/>
              <a:t>: 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40096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378" y="0"/>
            <a:ext cx="91376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PE" sz="2800" b="1" dirty="0"/>
              <a:t> </a:t>
            </a:r>
            <a:r>
              <a:rPr lang="es-PE" sz="2800" b="1" dirty="0" smtClean="0"/>
              <a:t>Anticoncepción Oral de Emergencia (</a:t>
            </a:r>
            <a:r>
              <a:rPr lang="es-PE" sz="2800" b="1" dirty="0" err="1" smtClean="0"/>
              <a:t>Levonorgestrel</a:t>
            </a:r>
            <a:r>
              <a:rPr lang="es-PE" sz="2800" b="1" dirty="0" smtClean="0"/>
              <a:t>)</a:t>
            </a:r>
            <a:endParaRPr lang="es-PE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66" t="22684" r="9838" b="29328"/>
          <a:stretch/>
        </p:blipFill>
        <p:spPr>
          <a:xfrm>
            <a:off x="6378" y="764704"/>
            <a:ext cx="881409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722" y="5457735"/>
            <a:ext cx="67250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tx2"/>
                </a:solidFill>
              </a:rPr>
              <a:t>Lic. </a:t>
            </a:r>
            <a:r>
              <a:rPr lang="es-PE" dirty="0" err="1" smtClean="0">
                <a:solidFill>
                  <a:schemeClr val="tx2"/>
                </a:solidFill>
              </a:rPr>
              <a:t>Obst</a:t>
            </a:r>
            <a:r>
              <a:rPr lang="es-PE" dirty="0" smtClean="0">
                <a:solidFill>
                  <a:schemeClr val="tx2"/>
                </a:solidFill>
              </a:rPr>
              <a:t>. MARYSOL CAMPOS FANOLA </a:t>
            </a:r>
          </a:p>
          <a:p>
            <a:r>
              <a:rPr lang="es-PE" sz="1400" dirty="0" smtClean="0">
                <a:solidFill>
                  <a:schemeClr val="tx2"/>
                </a:solidFill>
              </a:rPr>
              <a:t>EQUIPO TECNICO DE LA DIRECCION DE SALUD SEXUAL Y REPRODUCTIVA </a:t>
            </a:r>
            <a:endParaRPr lang="es-PE" dirty="0" smtClean="0">
              <a:solidFill>
                <a:schemeClr val="tx2"/>
              </a:solidFill>
            </a:endParaRPr>
          </a:p>
          <a:p>
            <a:r>
              <a:rPr lang="es-PE" dirty="0" smtClean="0">
                <a:hlinkClick r:id="rId2"/>
              </a:rPr>
              <a:t>mcampos@minsa.gob.pe</a:t>
            </a:r>
            <a:endParaRPr lang="es-PE" dirty="0" smtClean="0"/>
          </a:p>
          <a:p>
            <a:r>
              <a:rPr lang="es-PE" dirty="0" smtClean="0">
                <a:solidFill>
                  <a:schemeClr val="tx2"/>
                </a:solidFill>
              </a:rPr>
              <a:t>Tel 3156600-2711</a:t>
            </a: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4137964"/>
            <a:ext cx="266611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4050" dirty="0">
                <a:solidFill>
                  <a:schemeClr val="tx2"/>
                </a:solidFill>
              </a:rPr>
              <a:t>GRACIAS 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195891"/>
            <a:ext cx="8162925" cy="2337884"/>
          </a:xfrm>
          <a:prstGeom prst="rect">
            <a:avLst/>
          </a:prstGeom>
        </p:spPr>
      </p:pic>
      <p:pic>
        <p:nvPicPr>
          <p:cNvPr id="8" name="Picture 4" descr="http://2.bp.blogspot.com/_kR66ezslP1c/TSDmeNb_oAI/AAAAAAAAAEU/Hp3yScLrf4U/s1600/gravida3+by+thatha3009.blo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3" y="3533775"/>
            <a:ext cx="254545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51511"/>
            <a:ext cx="9144000" cy="467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altLang="es-PE" sz="2100" b="1" dirty="0"/>
              <a:t>  </a:t>
            </a:r>
            <a:r>
              <a:rPr lang="es-PE" altLang="es-PE" sz="2100" b="1" dirty="0">
                <a:latin typeface="Arial" panose="020B0604020202020204" pitchFamily="34" charset="0"/>
                <a:cs typeface="Arial" panose="020B0604020202020204" pitchFamily="34" charset="0"/>
              </a:rPr>
              <a:t>EMBARAZO EN </a:t>
            </a:r>
            <a:r>
              <a:rPr lang="es-PE" alt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s-PE" altLang="es-PE" sz="2100" b="1" dirty="0">
                <a:latin typeface="Arial" panose="020B0604020202020204" pitchFamily="34" charset="0"/>
                <a:cs typeface="Arial" panose="020B0604020202020204" pitchFamily="34" charset="0"/>
              </a:rPr>
              <a:t> EN EL PERÚ -2000-2017           </a:t>
            </a:r>
            <a:r>
              <a:rPr lang="es-PE" altLang="es-PE" sz="2100" b="1" dirty="0"/>
              <a:t>                                                                   </a:t>
            </a:r>
            <a:endParaRPr lang="es-PE" altLang="es-PE" sz="21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354303" y="1344521"/>
          <a:ext cx="1705476" cy="4597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197"/>
                <a:gridCol w="487279"/>
              </a:tblGrid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Loreto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34.1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Amazonas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26.2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Ucayali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22.4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Cajamarca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22.1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San Martín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19.9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Huanuco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19.5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Madre de Dios 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18.8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Tumbes 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18.1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Ayacucho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17.5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La Libertad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16.6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Piura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15.5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Huancavelica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14.6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Ica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Región Lima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13.8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Junín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13.1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Apurimac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12.9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 smtClean="0">
                          <a:effectLst/>
                        </a:rPr>
                        <a:t>Lima Metropolitana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12.2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Pasco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11.5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Puno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11.3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Ancash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11.3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Lambayeque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9.8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Tacna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9.7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Moquegua 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9.7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Cusco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8.7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Callao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7.7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  <a:tr h="17681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</a:rPr>
                        <a:t>Arequipa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u="none" strike="noStrike" dirty="0">
                          <a:effectLst/>
                        </a:rPr>
                        <a:t>7.5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1" marR="5021" marT="5021" marB="0" anchor="b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120063"/>
              </p:ext>
            </p:extLst>
          </p:nvPr>
        </p:nvGraphicFramePr>
        <p:xfrm>
          <a:off x="162427" y="908720"/>
          <a:ext cx="4836695" cy="405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Resultado de imagen para mapa del Per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40" y="1723525"/>
            <a:ext cx="2320463" cy="3708734"/>
          </a:xfrm>
          <a:prstGeom prst="rect">
            <a:avLst/>
          </a:prstGeom>
          <a:noFill/>
          <a:extLst/>
        </p:spPr>
      </p:pic>
      <p:sp>
        <p:nvSpPr>
          <p:cNvPr id="10" name="CuadroTexto 9"/>
          <p:cNvSpPr txBox="1"/>
          <p:nvPr/>
        </p:nvSpPr>
        <p:spPr>
          <a:xfrm>
            <a:off x="971600" y="779625"/>
            <a:ext cx="369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Embarazo en adolescente por  lugar de residencia</a:t>
            </a:r>
            <a:endParaRPr lang="es-PE" b="1" dirty="0"/>
          </a:p>
        </p:txBody>
      </p:sp>
      <p:sp>
        <p:nvSpPr>
          <p:cNvPr id="11" name="CuadroTexto 10"/>
          <p:cNvSpPr txBox="1"/>
          <p:nvPr/>
        </p:nvSpPr>
        <p:spPr>
          <a:xfrm flipH="1">
            <a:off x="319158" y="6309320"/>
            <a:ext cx="341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Fuente: INEI- ENDES 2017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83732" y="5125453"/>
            <a:ext cx="310834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S</a:t>
            </a:r>
            <a:r>
              <a:rPr lang="es-PE" b="1" dirty="0" smtClean="0"/>
              <a:t>on madres   10.9</a:t>
            </a:r>
          </a:p>
          <a:p>
            <a:r>
              <a:rPr lang="es-PE" b="1" dirty="0" smtClean="0"/>
              <a:t>Embarazadas por primera vez  3.5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555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">
            <a:extLst>
              <a:ext uri="{FF2B5EF4-FFF2-40B4-BE49-F238E27FC236}">
                <a16:creationId xmlns:a16="http://schemas.microsoft.com/office/drawing/2014/main" xmlns="" id="{0204A888-58B2-409D-B988-24AC3103CB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9" y="188640"/>
            <a:ext cx="7886701" cy="804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78190" tIns="39084" rIns="78190" bIns="39084" rtlCol="0" anchor="ctr" anchorCtr="0">
            <a:noAutofit/>
          </a:bodyPr>
          <a:lstStyle/>
          <a:p>
            <a:pPr indent="-217221" algn="ctr"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ES" sz="342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  <a:sym typeface="Candara"/>
              </a:rPr>
              <a:t>Producto 4: Prevención </a:t>
            </a:r>
            <a:r>
              <a:rPr lang="es-ES" sz="3421" cap="small" dirty="0">
                <a:solidFill>
                  <a:srgbClr val="CD005D"/>
                </a:solidFill>
                <a:latin typeface="Candara"/>
                <a:ea typeface="Candara"/>
                <a:cs typeface="Candara"/>
                <a:sym typeface="Candara"/>
              </a:rPr>
              <a:t>del embarazo </a:t>
            </a:r>
            <a:r>
              <a:rPr lang="es-ES" sz="342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  <a:sym typeface="Candara"/>
              </a:rPr>
              <a:t>en adolescente</a:t>
            </a:r>
            <a:endParaRPr lang="es-ES" sz="3421" cap="small" dirty="0">
              <a:solidFill>
                <a:srgbClr val="CD005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60D2EE-857C-49CF-A812-5554706A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822"/>
            <a:ext cx="9144000" cy="57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55269" y="1340768"/>
            <a:ext cx="4799410" cy="4176463"/>
          </a:xfrm>
        </p:spPr>
        <p:txBody>
          <a:bodyPr>
            <a:normAutofit lnSpcReduction="10000"/>
          </a:bodyPr>
          <a:lstStyle/>
          <a:p>
            <a:pPr marL="135731" indent="-135731" algn="ctr">
              <a:buNone/>
            </a:pPr>
            <a:r>
              <a:rPr lang="es-PE" altLang="es-PE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PE" altLang="es-PE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Están relacionados al libre ejercicio individual de la sexualidad y la reproducción, independientemente de la edad, condición social, raza y religión  y sin estar sujetos a coerción, discriminación o violencia; reconocidos en las leyes nacionales e internacionales.</a:t>
            </a:r>
            <a:endParaRPr lang="es-ES_tradnl" altLang="es-PE" sz="3200" dirty="0">
              <a:latin typeface="Arial Narrow" panose="020B0606020202030204" pitchFamily="34" charset="0"/>
            </a:endParaRPr>
          </a:p>
        </p:txBody>
      </p:sp>
      <p:sp>
        <p:nvSpPr>
          <p:cNvPr id="10244" name="AutoShape 6" descr="cute cartoon illustration of young people in various outfits Foto de archivo - 41708642"/>
          <p:cNvSpPr>
            <a:spLocks noChangeAspect="1" noChangeArrowheads="1"/>
          </p:cNvSpPr>
          <p:nvPr/>
        </p:nvSpPr>
        <p:spPr bwMode="auto">
          <a:xfrm>
            <a:off x="108347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PE" sz="1350">
              <a:latin typeface="Calibri" panose="020F0502020204030204" pitchFamily="34" charset="0"/>
            </a:endParaRPr>
          </a:p>
        </p:txBody>
      </p:sp>
      <p:pic>
        <p:nvPicPr>
          <p:cNvPr id="1024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8" y="1714500"/>
            <a:ext cx="3545681" cy="36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Rectángulo"/>
          <p:cNvSpPr/>
          <p:nvPr/>
        </p:nvSpPr>
        <p:spPr>
          <a:xfrm>
            <a:off x="0" y="6772"/>
            <a:ext cx="9144000" cy="73866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Arial"/>
              </a:rPr>
              <a:t>DERECHOS SEXUALES Y REPRODUCTIVOS</a:t>
            </a:r>
          </a:p>
          <a:p>
            <a:pPr algn="ctr"/>
            <a:endParaRPr lang="es-E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77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 descr="Papel seda rosa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DERECHOS Y PLANIFICACIÓN FAMILIAR</a:t>
            </a:r>
            <a:endParaRPr lang="es-ES_tradnl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5410200" y="1828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CONFIDENCIALIDAD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066800" y="18288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DIGNIDAD/RESPETO</a:t>
            </a:r>
            <a:endParaRPr lang="es-ES_tradnl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04800" y="3657599"/>
            <a:ext cx="2362200" cy="6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OPINION/ TOMA DE DECISIONES</a:t>
            </a:r>
          </a:p>
          <a:p>
            <a:pPr eaLnBrk="0" hangingPunct="0">
              <a:defRPr/>
            </a:pPr>
            <a:endParaRPr lang="es-ES_tradnl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6400800" y="35052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ACCESO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5791200" y="4495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CONTINUIDAD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6248400" y="259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PRIVACIDAD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04800" y="4572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COMODIDAD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0" y="2636838"/>
            <a:ext cx="2743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INFORMACION</a:t>
            </a:r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2438400" y="1752603"/>
            <a:ext cx="3829050" cy="3757613"/>
            <a:chOff x="1595" y="1115"/>
            <a:chExt cx="2412" cy="2367"/>
          </a:xfrm>
          <a:noFill/>
        </p:grpSpPr>
        <p:sp>
          <p:nvSpPr>
            <p:cNvPr id="53262" name="Freeform 12"/>
            <p:cNvSpPr>
              <a:spLocks/>
            </p:cNvSpPr>
            <p:nvPr/>
          </p:nvSpPr>
          <p:spPr bwMode="auto">
            <a:xfrm>
              <a:off x="1811" y="1166"/>
              <a:ext cx="873" cy="853"/>
            </a:xfrm>
            <a:custGeom>
              <a:avLst/>
              <a:gdLst>
                <a:gd name="T0" fmla="*/ 0 w 873"/>
                <a:gd name="T1" fmla="*/ 676 h 853"/>
                <a:gd name="T2" fmla="*/ 9 w 873"/>
                <a:gd name="T3" fmla="*/ 658 h 853"/>
                <a:gd name="T4" fmla="*/ 17 w 873"/>
                <a:gd name="T5" fmla="*/ 644 h 853"/>
                <a:gd name="T6" fmla="*/ 25 w 873"/>
                <a:gd name="T7" fmla="*/ 629 h 853"/>
                <a:gd name="T8" fmla="*/ 33 w 873"/>
                <a:gd name="T9" fmla="*/ 614 h 853"/>
                <a:gd name="T10" fmla="*/ 42 w 873"/>
                <a:gd name="T11" fmla="*/ 599 h 853"/>
                <a:gd name="T12" fmla="*/ 52 w 873"/>
                <a:gd name="T13" fmla="*/ 583 h 853"/>
                <a:gd name="T14" fmla="*/ 61 w 873"/>
                <a:gd name="T15" fmla="*/ 569 h 853"/>
                <a:gd name="T16" fmla="*/ 70 w 873"/>
                <a:gd name="T17" fmla="*/ 554 h 853"/>
                <a:gd name="T18" fmla="*/ 82 w 873"/>
                <a:gd name="T19" fmla="*/ 536 h 853"/>
                <a:gd name="T20" fmla="*/ 95 w 873"/>
                <a:gd name="T21" fmla="*/ 518 h 853"/>
                <a:gd name="T22" fmla="*/ 106 w 873"/>
                <a:gd name="T23" fmla="*/ 504 h 853"/>
                <a:gd name="T24" fmla="*/ 118 w 873"/>
                <a:gd name="T25" fmla="*/ 490 h 853"/>
                <a:gd name="T26" fmla="*/ 130 w 873"/>
                <a:gd name="T27" fmla="*/ 473 h 853"/>
                <a:gd name="T28" fmla="*/ 144 w 873"/>
                <a:gd name="T29" fmla="*/ 456 h 853"/>
                <a:gd name="T30" fmla="*/ 157 w 873"/>
                <a:gd name="T31" fmla="*/ 440 h 853"/>
                <a:gd name="T32" fmla="*/ 172 w 873"/>
                <a:gd name="T33" fmla="*/ 424 h 853"/>
                <a:gd name="T34" fmla="*/ 185 w 873"/>
                <a:gd name="T35" fmla="*/ 411 h 853"/>
                <a:gd name="T36" fmla="*/ 202 w 873"/>
                <a:gd name="T37" fmla="*/ 392 h 853"/>
                <a:gd name="T38" fmla="*/ 217 w 873"/>
                <a:gd name="T39" fmla="*/ 376 h 853"/>
                <a:gd name="T40" fmla="*/ 231 w 873"/>
                <a:gd name="T41" fmla="*/ 363 h 853"/>
                <a:gd name="T42" fmla="*/ 248 w 873"/>
                <a:gd name="T43" fmla="*/ 348 h 853"/>
                <a:gd name="T44" fmla="*/ 261 w 873"/>
                <a:gd name="T45" fmla="*/ 337 h 853"/>
                <a:gd name="T46" fmla="*/ 276 w 873"/>
                <a:gd name="T47" fmla="*/ 323 h 853"/>
                <a:gd name="T48" fmla="*/ 292 w 873"/>
                <a:gd name="T49" fmla="*/ 310 h 853"/>
                <a:gd name="T50" fmla="*/ 311 w 873"/>
                <a:gd name="T51" fmla="*/ 296 h 853"/>
                <a:gd name="T52" fmla="*/ 327 w 873"/>
                <a:gd name="T53" fmla="*/ 284 h 853"/>
                <a:gd name="T54" fmla="*/ 345 w 873"/>
                <a:gd name="T55" fmla="*/ 270 h 853"/>
                <a:gd name="T56" fmla="*/ 366 w 873"/>
                <a:gd name="T57" fmla="*/ 255 h 853"/>
                <a:gd name="T58" fmla="*/ 385 w 873"/>
                <a:gd name="T59" fmla="*/ 241 h 853"/>
                <a:gd name="T60" fmla="*/ 407 w 873"/>
                <a:gd name="T61" fmla="*/ 227 h 853"/>
                <a:gd name="T62" fmla="*/ 428 w 873"/>
                <a:gd name="T63" fmla="*/ 213 h 853"/>
                <a:gd name="T64" fmla="*/ 451 w 873"/>
                <a:gd name="T65" fmla="*/ 201 h 853"/>
                <a:gd name="T66" fmla="*/ 474 w 873"/>
                <a:gd name="T67" fmla="*/ 188 h 853"/>
                <a:gd name="T68" fmla="*/ 494 w 873"/>
                <a:gd name="T69" fmla="*/ 179 h 853"/>
                <a:gd name="T70" fmla="*/ 514 w 873"/>
                <a:gd name="T71" fmla="*/ 168 h 853"/>
                <a:gd name="T72" fmla="*/ 536 w 873"/>
                <a:gd name="T73" fmla="*/ 159 h 853"/>
                <a:gd name="T74" fmla="*/ 552 w 873"/>
                <a:gd name="T75" fmla="*/ 153 h 853"/>
                <a:gd name="T76" fmla="*/ 484 w 873"/>
                <a:gd name="T77" fmla="*/ 0 h 853"/>
                <a:gd name="T78" fmla="*/ 873 w 873"/>
                <a:gd name="T79" fmla="*/ 218 h 853"/>
                <a:gd name="T80" fmla="*/ 772 w 873"/>
                <a:gd name="T81" fmla="*/ 670 h 853"/>
                <a:gd name="T82" fmla="*/ 709 w 873"/>
                <a:gd name="T83" fmla="*/ 536 h 853"/>
                <a:gd name="T84" fmla="*/ 683 w 873"/>
                <a:gd name="T85" fmla="*/ 548 h 853"/>
                <a:gd name="T86" fmla="*/ 658 w 873"/>
                <a:gd name="T87" fmla="*/ 561 h 853"/>
                <a:gd name="T88" fmla="*/ 631 w 873"/>
                <a:gd name="T89" fmla="*/ 578 h 853"/>
                <a:gd name="T90" fmla="*/ 602 w 873"/>
                <a:gd name="T91" fmla="*/ 597 h 853"/>
                <a:gd name="T92" fmla="*/ 580 w 873"/>
                <a:gd name="T93" fmla="*/ 613 h 853"/>
                <a:gd name="T94" fmla="*/ 557 w 873"/>
                <a:gd name="T95" fmla="*/ 632 h 853"/>
                <a:gd name="T96" fmla="*/ 535 w 873"/>
                <a:gd name="T97" fmla="*/ 650 h 853"/>
                <a:gd name="T98" fmla="*/ 516 w 873"/>
                <a:gd name="T99" fmla="*/ 668 h 853"/>
                <a:gd name="T100" fmla="*/ 498 w 873"/>
                <a:gd name="T101" fmla="*/ 688 h 853"/>
                <a:gd name="T102" fmla="*/ 478 w 873"/>
                <a:gd name="T103" fmla="*/ 709 h 853"/>
                <a:gd name="T104" fmla="*/ 461 w 873"/>
                <a:gd name="T105" fmla="*/ 730 h 853"/>
                <a:gd name="T106" fmla="*/ 444 w 873"/>
                <a:gd name="T107" fmla="*/ 751 h 853"/>
                <a:gd name="T108" fmla="*/ 429 w 873"/>
                <a:gd name="T109" fmla="*/ 770 h 853"/>
                <a:gd name="T110" fmla="*/ 413 w 873"/>
                <a:gd name="T111" fmla="*/ 795 h 853"/>
                <a:gd name="T112" fmla="*/ 399 w 873"/>
                <a:gd name="T113" fmla="*/ 818 h 853"/>
                <a:gd name="T114" fmla="*/ 391 w 873"/>
                <a:gd name="T115" fmla="*/ 836 h 853"/>
                <a:gd name="T116" fmla="*/ 381 w 873"/>
                <a:gd name="T117" fmla="*/ 853 h 853"/>
                <a:gd name="T118" fmla="*/ 0 w 873"/>
                <a:gd name="T119" fmla="*/ 676 h 8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3"/>
                <a:gd name="T181" fmla="*/ 0 h 853"/>
                <a:gd name="T182" fmla="*/ 873 w 873"/>
                <a:gd name="T183" fmla="*/ 853 h 8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3" h="853">
                  <a:moveTo>
                    <a:pt x="0" y="676"/>
                  </a:moveTo>
                  <a:lnTo>
                    <a:pt x="9" y="658"/>
                  </a:lnTo>
                  <a:lnTo>
                    <a:pt x="17" y="644"/>
                  </a:lnTo>
                  <a:lnTo>
                    <a:pt x="25" y="629"/>
                  </a:lnTo>
                  <a:lnTo>
                    <a:pt x="33" y="614"/>
                  </a:lnTo>
                  <a:lnTo>
                    <a:pt x="42" y="599"/>
                  </a:lnTo>
                  <a:lnTo>
                    <a:pt x="52" y="583"/>
                  </a:lnTo>
                  <a:lnTo>
                    <a:pt x="61" y="569"/>
                  </a:lnTo>
                  <a:lnTo>
                    <a:pt x="70" y="554"/>
                  </a:lnTo>
                  <a:lnTo>
                    <a:pt x="82" y="536"/>
                  </a:lnTo>
                  <a:lnTo>
                    <a:pt x="95" y="518"/>
                  </a:lnTo>
                  <a:lnTo>
                    <a:pt x="106" y="504"/>
                  </a:lnTo>
                  <a:lnTo>
                    <a:pt x="118" y="490"/>
                  </a:lnTo>
                  <a:lnTo>
                    <a:pt x="130" y="473"/>
                  </a:lnTo>
                  <a:lnTo>
                    <a:pt x="144" y="456"/>
                  </a:lnTo>
                  <a:lnTo>
                    <a:pt x="157" y="440"/>
                  </a:lnTo>
                  <a:lnTo>
                    <a:pt x="172" y="424"/>
                  </a:lnTo>
                  <a:lnTo>
                    <a:pt x="185" y="411"/>
                  </a:lnTo>
                  <a:lnTo>
                    <a:pt x="202" y="392"/>
                  </a:lnTo>
                  <a:lnTo>
                    <a:pt x="217" y="376"/>
                  </a:lnTo>
                  <a:lnTo>
                    <a:pt x="231" y="363"/>
                  </a:lnTo>
                  <a:lnTo>
                    <a:pt x="248" y="348"/>
                  </a:lnTo>
                  <a:lnTo>
                    <a:pt x="261" y="337"/>
                  </a:lnTo>
                  <a:lnTo>
                    <a:pt x="276" y="323"/>
                  </a:lnTo>
                  <a:lnTo>
                    <a:pt x="292" y="310"/>
                  </a:lnTo>
                  <a:lnTo>
                    <a:pt x="311" y="296"/>
                  </a:lnTo>
                  <a:lnTo>
                    <a:pt x="327" y="284"/>
                  </a:lnTo>
                  <a:lnTo>
                    <a:pt x="345" y="270"/>
                  </a:lnTo>
                  <a:lnTo>
                    <a:pt x="366" y="255"/>
                  </a:lnTo>
                  <a:lnTo>
                    <a:pt x="385" y="241"/>
                  </a:lnTo>
                  <a:lnTo>
                    <a:pt x="407" y="227"/>
                  </a:lnTo>
                  <a:lnTo>
                    <a:pt x="428" y="213"/>
                  </a:lnTo>
                  <a:lnTo>
                    <a:pt x="451" y="201"/>
                  </a:lnTo>
                  <a:lnTo>
                    <a:pt x="474" y="188"/>
                  </a:lnTo>
                  <a:lnTo>
                    <a:pt x="494" y="179"/>
                  </a:lnTo>
                  <a:lnTo>
                    <a:pt x="514" y="168"/>
                  </a:lnTo>
                  <a:lnTo>
                    <a:pt x="536" y="159"/>
                  </a:lnTo>
                  <a:lnTo>
                    <a:pt x="552" y="153"/>
                  </a:lnTo>
                  <a:lnTo>
                    <a:pt x="484" y="0"/>
                  </a:lnTo>
                  <a:lnTo>
                    <a:pt x="873" y="218"/>
                  </a:lnTo>
                  <a:lnTo>
                    <a:pt x="772" y="670"/>
                  </a:lnTo>
                  <a:lnTo>
                    <a:pt x="709" y="536"/>
                  </a:lnTo>
                  <a:lnTo>
                    <a:pt x="683" y="548"/>
                  </a:lnTo>
                  <a:lnTo>
                    <a:pt x="658" y="561"/>
                  </a:lnTo>
                  <a:lnTo>
                    <a:pt x="631" y="578"/>
                  </a:lnTo>
                  <a:lnTo>
                    <a:pt x="602" y="597"/>
                  </a:lnTo>
                  <a:lnTo>
                    <a:pt x="580" y="613"/>
                  </a:lnTo>
                  <a:lnTo>
                    <a:pt x="557" y="632"/>
                  </a:lnTo>
                  <a:lnTo>
                    <a:pt x="535" y="650"/>
                  </a:lnTo>
                  <a:lnTo>
                    <a:pt x="516" y="668"/>
                  </a:lnTo>
                  <a:lnTo>
                    <a:pt x="498" y="688"/>
                  </a:lnTo>
                  <a:lnTo>
                    <a:pt x="478" y="709"/>
                  </a:lnTo>
                  <a:lnTo>
                    <a:pt x="461" y="730"/>
                  </a:lnTo>
                  <a:lnTo>
                    <a:pt x="444" y="751"/>
                  </a:lnTo>
                  <a:lnTo>
                    <a:pt x="429" y="770"/>
                  </a:lnTo>
                  <a:lnTo>
                    <a:pt x="413" y="795"/>
                  </a:lnTo>
                  <a:lnTo>
                    <a:pt x="399" y="818"/>
                  </a:lnTo>
                  <a:lnTo>
                    <a:pt x="391" y="836"/>
                  </a:lnTo>
                  <a:lnTo>
                    <a:pt x="381" y="853"/>
                  </a:lnTo>
                  <a:lnTo>
                    <a:pt x="0" y="676"/>
                  </a:lnTo>
                  <a:close/>
                </a:path>
              </a:pathLst>
            </a:custGeom>
            <a:grp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3" name="Freeform 13"/>
            <p:cNvSpPr>
              <a:spLocks/>
            </p:cNvSpPr>
            <p:nvPr/>
          </p:nvSpPr>
          <p:spPr bwMode="auto">
            <a:xfrm>
              <a:off x="1595" y="1767"/>
              <a:ext cx="769" cy="951"/>
            </a:xfrm>
            <a:custGeom>
              <a:avLst/>
              <a:gdLst>
                <a:gd name="T0" fmla="*/ 769 w 769"/>
                <a:gd name="T1" fmla="*/ 393 h 951"/>
                <a:gd name="T2" fmla="*/ 573 w 769"/>
                <a:gd name="T3" fmla="*/ 315 h 951"/>
                <a:gd name="T4" fmla="*/ 565 w 769"/>
                <a:gd name="T5" fmla="*/ 333 h 951"/>
                <a:gd name="T6" fmla="*/ 561 w 769"/>
                <a:gd name="T7" fmla="*/ 350 h 951"/>
                <a:gd name="T8" fmla="*/ 555 w 769"/>
                <a:gd name="T9" fmla="*/ 369 h 951"/>
                <a:gd name="T10" fmla="*/ 551 w 769"/>
                <a:gd name="T11" fmla="*/ 389 h 951"/>
                <a:gd name="T12" fmla="*/ 545 w 769"/>
                <a:gd name="T13" fmla="*/ 414 h 951"/>
                <a:gd name="T14" fmla="*/ 542 w 769"/>
                <a:gd name="T15" fmla="*/ 435 h 951"/>
                <a:gd name="T16" fmla="*/ 538 w 769"/>
                <a:gd name="T17" fmla="*/ 458 h 951"/>
                <a:gd name="T18" fmla="*/ 536 w 769"/>
                <a:gd name="T19" fmla="*/ 484 h 951"/>
                <a:gd name="T20" fmla="*/ 534 w 769"/>
                <a:gd name="T21" fmla="*/ 510 h 951"/>
                <a:gd name="T22" fmla="*/ 534 w 769"/>
                <a:gd name="T23" fmla="*/ 557 h 951"/>
                <a:gd name="T24" fmla="*/ 535 w 769"/>
                <a:gd name="T25" fmla="*/ 582 h 951"/>
                <a:gd name="T26" fmla="*/ 536 w 769"/>
                <a:gd name="T27" fmla="*/ 605 h 951"/>
                <a:gd name="T28" fmla="*/ 540 w 769"/>
                <a:gd name="T29" fmla="*/ 628 h 951"/>
                <a:gd name="T30" fmla="*/ 544 w 769"/>
                <a:gd name="T31" fmla="*/ 651 h 951"/>
                <a:gd name="T32" fmla="*/ 549 w 769"/>
                <a:gd name="T33" fmla="*/ 673 h 951"/>
                <a:gd name="T34" fmla="*/ 554 w 769"/>
                <a:gd name="T35" fmla="*/ 699 h 951"/>
                <a:gd name="T36" fmla="*/ 562 w 769"/>
                <a:gd name="T37" fmla="*/ 724 h 951"/>
                <a:gd name="T38" fmla="*/ 195 w 769"/>
                <a:gd name="T39" fmla="*/ 951 h 951"/>
                <a:gd name="T40" fmla="*/ 187 w 769"/>
                <a:gd name="T41" fmla="*/ 927 h 951"/>
                <a:gd name="T42" fmla="*/ 179 w 769"/>
                <a:gd name="T43" fmla="*/ 908 h 951"/>
                <a:gd name="T44" fmla="*/ 172 w 769"/>
                <a:gd name="T45" fmla="*/ 889 h 951"/>
                <a:gd name="T46" fmla="*/ 165 w 769"/>
                <a:gd name="T47" fmla="*/ 868 h 951"/>
                <a:gd name="T48" fmla="*/ 160 w 769"/>
                <a:gd name="T49" fmla="*/ 850 h 951"/>
                <a:gd name="T50" fmla="*/ 153 w 769"/>
                <a:gd name="T51" fmla="*/ 831 h 951"/>
                <a:gd name="T52" fmla="*/ 149 w 769"/>
                <a:gd name="T53" fmla="*/ 812 h 951"/>
                <a:gd name="T54" fmla="*/ 144 w 769"/>
                <a:gd name="T55" fmla="*/ 794 h 951"/>
                <a:gd name="T56" fmla="*/ 140 w 769"/>
                <a:gd name="T57" fmla="*/ 775 h 951"/>
                <a:gd name="T58" fmla="*/ 134 w 769"/>
                <a:gd name="T59" fmla="*/ 753 h 951"/>
                <a:gd name="T60" fmla="*/ 131 w 769"/>
                <a:gd name="T61" fmla="*/ 730 h 951"/>
                <a:gd name="T62" fmla="*/ 126 w 769"/>
                <a:gd name="T63" fmla="*/ 709 h 951"/>
                <a:gd name="T64" fmla="*/ 122 w 769"/>
                <a:gd name="T65" fmla="*/ 688 h 951"/>
                <a:gd name="T66" fmla="*/ 119 w 769"/>
                <a:gd name="T67" fmla="*/ 664 h 951"/>
                <a:gd name="T68" fmla="*/ 117 w 769"/>
                <a:gd name="T69" fmla="*/ 641 h 951"/>
                <a:gd name="T70" fmla="*/ 115 w 769"/>
                <a:gd name="T71" fmla="*/ 615 h 951"/>
                <a:gd name="T72" fmla="*/ 113 w 769"/>
                <a:gd name="T73" fmla="*/ 589 h 951"/>
                <a:gd name="T74" fmla="*/ 113 w 769"/>
                <a:gd name="T75" fmla="*/ 564 h 951"/>
                <a:gd name="T76" fmla="*/ 113 w 769"/>
                <a:gd name="T77" fmla="*/ 538 h 951"/>
                <a:gd name="T78" fmla="*/ 113 w 769"/>
                <a:gd name="T79" fmla="*/ 505 h 951"/>
                <a:gd name="T80" fmla="*/ 114 w 769"/>
                <a:gd name="T81" fmla="*/ 475 h 951"/>
                <a:gd name="T82" fmla="*/ 115 w 769"/>
                <a:gd name="T83" fmla="*/ 455 h 951"/>
                <a:gd name="T84" fmla="*/ 117 w 769"/>
                <a:gd name="T85" fmla="*/ 431 h 951"/>
                <a:gd name="T86" fmla="*/ 119 w 769"/>
                <a:gd name="T87" fmla="*/ 408 h 951"/>
                <a:gd name="T88" fmla="*/ 123 w 769"/>
                <a:gd name="T89" fmla="*/ 380 h 951"/>
                <a:gd name="T90" fmla="*/ 127 w 769"/>
                <a:gd name="T91" fmla="*/ 356 h 951"/>
                <a:gd name="T92" fmla="*/ 132 w 769"/>
                <a:gd name="T93" fmla="*/ 334 h 951"/>
                <a:gd name="T94" fmla="*/ 137 w 769"/>
                <a:gd name="T95" fmla="*/ 306 h 951"/>
                <a:gd name="T96" fmla="*/ 143 w 769"/>
                <a:gd name="T97" fmla="*/ 284 h 951"/>
                <a:gd name="T98" fmla="*/ 149 w 769"/>
                <a:gd name="T99" fmla="*/ 258 h 951"/>
                <a:gd name="T100" fmla="*/ 155 w 769"/>
                <a:gd name="T101" fmla="*/ 236 h 951"/>
                <a:gd name="T102" fmla="*/ 163 w 769"/>
                <a:gd name="T103" fmla="*/ 212 h 951"/>
                <a:gd name="T104" fmla="*/ 171 w 769"/>
                <a:gd name="T105" fmla="*/ 187 h 951"/>
                <a:gd name="T106" fmla="*/ 182 w 769"/>
                <a:gd name="T107" fmla="*/ 158 h 951"/>
                <a:gd name="T108" fmla="*/ 0 w 769"/>
                <a:gd name="T109" fmla="*/ 83 h 951"/>
                <a:gd name="T110" fmla="*/ 479 w 769"/>
                <a:gd name="T111" fmla="*/ 0 h 951"/>
                <a:gd name="T112" fmla="*/ 769 w 769"/>
                <a:gd name="T113" fmla="*/ 393 h 9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9"/>
                <a:gd name="T172" fmla="*/ 0 h 951"/>
                <a:gd name="T173" fmla="*/ 769 w 769"/>
                <a:gd name="T174" fmla="*/ 951 h 9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9" h="951">
                  <a:moveTo>
                    <a:pt x="769" y="393"/>
                  </a:moveTo>
                  <a:lnTo>
                    <a:pt x="573" y="315"/>
                  </a:lnTo>
                  <a:lnTo>
                    <a:pt x="565" y="333"/>
                  </a:lnTo>
                  <a:lnTo>
                    <a:pt x="561" y="350"/>
                  </a:lnTo>
                  <a:lnTo>
                    <a:pt x="555" y="369"/>
                  </a:lnTo>
                  <a:lnTo>
                    <a:pt x="551" y="389"/>
                  </a:lnTo>
                  <a:lnTo>
                    <a:pt x="545" y="414"/>
                  </a:lnTo>
                  <a:lnTo>
                    <a:pt x="542" y="435"/>
                  </a:lnTo>
                  <a:lnTo>
                    <a:pt x="538" y="458"/>
                  </a:lnTo>
                  <a:lnTo>
                    <a:pt x="536" y="484"/>
                  </a:lnTo>
                  <a:lnTo>
                    <a:pt x="534" y="510"/>
                  </a:lnTo>
                  <a:lnTo>
                    <a:pt x="534" y="557"/>
                  </a:lnTo>
                  <a:lnTo>
                    <a:pt x="535" y="582"/>
                  </a:lnTo>
                  <a:lnTo>
                    <a:pt x="536" y="605"/>
                  </a:lnTo>
                  <a:lnTo>
                    <a:pt x="540" y="628"/>
                  </a:lnTo>
                  <a:lnTo>
                    <a:pt x="544" y="651"/>
                  </a:lnTo>
                  <a:lnTo>
                    <a:pt x="549" y="673"/>
                  </a:lnTo>
                  <a:lnTo>
                    <a:pt x="554" y="699"/>
                  </a:lnTo>
                  <a:lnTo>
                    <a:pt x="562" y="724"/>
                  </a:lnTo>
                  <a:lnTo>
                    <a:pt x="195" y="951"/>
                  </a:lnTo>
                  <a:lnTo>
                    <a:pt x="187" y="927"/>
                  </a:lnTo>
                  <a:lnTo>
                    <a:pt x="179" y="908"/>
                  </a:lnTo>
                  <a:lnTo>
                    <a:pt x="172" y="889"/>
                  </a:lnTo>
                  <a:lnTo>
                    <a:pt x="165" y="868"/>
                  </a:lnTo>
                  <a:lnTo>
                    <a:pt x="160" y="850"/>
                  </a:lnTo>
                  <a:lnTo>
                    <a:pt x="153" y="831"/>
                  </a:lnTo>
                  <a:lnTo>
                    <a:pt x="149" y="812"/>
                  </a:lnTo>
                  <a:lnTo>
                    <a:pt x="144" y="794"/>
                  </a:lnTo>
                  <a:lnTo>
                    <a:pt x="140" y="775"/>
                  </a:lnTo>
                  <a:lnTo>
                    <a:pt x="134" y="753"/>
                  </a:lnTo>
                  <a:lnTo>
                    <a:pt x="131" y="730"/>
                  </a:lnTo>
                  <a:lnTo>
                    <a:pt x="126" y="709"/>
                  </a:lnTo>
                  <a:lnTo>
                    <a:pt x="122" y="688"/>
                  </a:lnTo>
                  <a:lnTo>
                    <a:pt x="119" y="664"/>
                  </a:lnTo>
                  <a:lnTo>
                    <a:pt x="117" y="641"/>
                  </a:lnTo>
                  <a:lnTo>
                    <a:pt x="115" y="615"/>
                  </a:lnTo>
                  <a:lnTo>
                    <a:pt x="113" y="589"/>
                  </a:lnTo>
                  <a:lnTo>
                    <a:pt x="113" y="564"/>
                  </a:lnTo>
                  <a:lnTo>
                    <a:pt x="113" y="538"/>
                  </a:lnTo>
                  <a:lnTo>
                    <a:pt x="113" y="505"/>
                  </a:lnTo>
                  <a:lnTo>
                    <a:pt x="114" y="475"/>
                  </a:lnTo>
                  <a:lnTo>
                    <a:pt x="115" y="455"/>
                  </a:lnTo>
                  <a:lnTo>
                    <a:pt x="117" y="431"/>
                  </a:lnTo>
                  <a:lnTo>
                    <a:pt x="119" y="408"/>
                  </a:lnTo>
                  <a:lnTo>
                    <a:pt x="123" y="380"/>
                  </a:lnTo>
                  <a:lnTo>
                    <a:pt x="127" y="356"/>
                  </a:lnTo>
                  <a:lnTo>
                    <a:pt x="132" y="334"/>
                  </a:lnTo>
                  <a:lnTo>
                    <a:pt x="137" y="306"/>
                  </a:lnTo>
                  <a:lnTo>
                    <a:pt x="143" y="284"/>
                  </a:lnTo>
                  <a:lnTo>
                    <a:pt x="149" y="258"/>
                  </a:lnTo>
                  <a:lnTo>
                    <a:pt x="155" y="236"/>
                  </a:lnTo>
                  <a:lnTo>
                    <a:pt x="163" y="212"/>
                  </a:lnTo>
                  <a:lnTo>
                    <a:pt x="171" y="187"/>
                  </a:lnTo>
                  <a:lnTo>
                    <a:pt x="182" y="158"/>
                  </a:lnTo>
                  <a:lnTo>
                    <a:pt x="0" y="83"/>
                  </a:lnTo>
                  <a:lnTo>
                    <a:pt x="479" y="0"/>
                  </a:lnTo>
                  <a:lnTo>
                    <a:pt x="769" y="393"/>
                  </a:lnTo>
                  <a:close/>
                </a:path>
              </a:pathLst>
            </a:custGeom>
            <a:grpFill/>
            <a:ln w="57150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4" name="Freeform 14"/>
            <p:cNvSpPr>
              <a:spLocks/>
            </p:cNvSpPr>
            <p:nvPr/>
          </p:nvSpPr>
          <p:spPr bwMode="auto">
            <a:xfrm>
              <a:off x="1630" y="2454"/>
              <a:ext cx="873" cy="814"/>
            </a:xfrm>
            <a:custGeom>
              <a:avLst/>
              <a:gdLst>
                <a:gd name="T0" fmla="*/ 693 w 873"/>
                <a:gd name="T1" fmla="*/ 814 h 814"/>
                <a:gd name="T2" fmla="*/ 675 w 873"/>
                <a:gd name="T3" fmla="*/ 805 h 814"/>
                <a:gd name="T4" fmla="*/ 661 w 873"/>
                <a:gd name="T5" fmla="*/ 798 h 814"/>
                <a:gd name="T6" fmla="*/ 645 w 873"/>
                <a:gd name="T7" fmla="*/ 790 h 814"/>
                <a:gd name="T8" fmla="*/ 630 w 873"/>
                <a:gd name="T9" fmla="*/ 782 h 814"/>
                <a:gd name="T10" fmla="*/ 615 w 873"/>
                <a:gd name="T11" fmla="*/ 774 h 814"/>
                <a:gd name="T12" fmla="*/ 599 w 873"/>
                <a:gd name="T13" fmla="*/ 765 h 814"/>
                <a:gd name="T14" fmla="*/ 584 w 873"/>
                <a:gd name="T15" fmla="*/ 755 h 814"/>
                <a:gd name="T16" fmla="*/ 569 w 873"/>
                <a:gd name="T17" fmla="*/ 746 h 814"/>
                <a:gd name="T18" fmla="*/ 552 w 873"/>
                <a:gd name="T19" fmla="*/ 734 h 814"/>
                <a:gd name="T20" fmla="*/ 533 w 873"/>
                <a:gd name="T21" fmla="*/ 722 h 814"/>
                <a:gd name="T22" fmla="*/ 518 w 873"/>
                <a:gd name="T23" fmla="*/ 711 h 814"/>
                <a:gd name="T24" fmla="*/ 503 w 873"/>
                <a:gd name="T25" fmla="*/ 699 h 814"/>
                <a:gd name="T26" fmla="*/ 487 w 873"/>
                <a:gd name="T27" fmla="*/ 687 h 814"/>
                <a:gd name="T28" fmla="*/ 469 w 873"/>
                <a:gd name="T29" fmla="*/ 673 h 814"/>
                <a:gd name="T30" fmla="*/ 453 w 873"/>
                <a:gd name="T31" fmla="*/ 660 h 814"/>
                <a:gd name="T32" fmla="*/ 436 w 873"/>
                <a:gd name="T33" fmla="*/ 646 h 814"/>
                <a:gd name="T34" fmla="*/ 423 w 873"/>
                <a:gd name="T35" fmla="*/ 634 h 814"/>
                <a:gd name="T36" fmla="*/ 403 w 873"/>
                <a:gd name="T37" fmla="*/ 616 h 814"/>
                <a:gd name="T38" fmla="*/ 388 w 873"/>
                <a:gd name="T39" fmla="*/ 602 h 814"/>
                <a:gd name="T40" fmla="*/ 374 w 873"/>
                <a:gd name="T41" fmla="*/ 587 h 814"/>
                <a:gd name="T42" fmla="*/ 359 w 873"/>
                <a:gd name="T43" fmla="*/ 571 h 814"/>
                <a:gd name="T44" fmla="*/ 347 w 873"/>
                <a:gd name="T45" fmla="*/ 559 h 814"/>
                <a:gd name="T46" fmla="*/ 334 w 873"/>
                <a:gd name="T47" fmla="*/ 543 h 814"/>
                <a:gd name="T48" fmla="*/ 320 w 873"/>
                <a:gd name="T49" fmla="*/ 528 h 814"/>
                <a:gd name="T50" fmla="*/ 306 w 873"/>
                <a:gd name="T51" fmla="*/ 509 h 814"/>
                <a:gd name="T52" fmla="*/ 292 w 873"/>
                <a:gd name="T53" fmla="*/ 494 h 814"/>
                <a:gd name="T54" fmla="*/ 279 w 873"/>
                <a:gd name="T55" fmla="*/ 476 h 814"/>
                <a:gd name="T56" fmla="*/ 263 w 873"/>
                <a:gd name="T57" fmla="*/ 455 h 814"/>
                <a:gd name="T58" fmla="*/ 250 w 873"/>
                <a:gd name="T59" fmla="*/ 437 h 814"/>
                <a:gd name="T60" fmla="*/ 235 w 873"/>
                <a:gd name="T61" fmla="*/ 416 h 814"/>
                <a:gd name="T62" fmla="*/ 221 w 873"/>
                <a:gd name="T63" fmla="*/ 395 h 814"/>
                <a:gd name="T64" fmla="*/ 209 w 873"/>
                <a:gd name="T65" fmla="*/ 373 h 814"/>
                <a:gd name="T66" fmla="*/ 196 w 873"/>
                <a:gd name="T67" fmla="*/ 349 h 814"/>
                <a:gd name="T68" fmla="*/ 187 w 873"/>
                <a:gd name="T69" fmla="*/ 330 h 814"/>
                <a:gd name="T70" fmla="*/ 175 w 873"/>
                <a:gd name="T71" fmla="*/ 311 h 814"/>
                <a:gd name="T72" fmla="*/ 166 w 873"/>
                <a:gd name="T73" fmla="*/ 290 h 814"/>
                <a:gd name="T74" fmla="*/ 0 w 873"/>
                <a:gd name="T75" fmla="*/ 367 h 814"/>
                <a:gd name="T76" fmla="*/ 274 w 873"/>
                <a:gd name="T77" fmla="*/ 0 h 814"/>
                <a:gd name="T78" fmla="*/ 738 w 873"/>
                <a:gd name="T79" fmla="*/ 40 h 814"/>
                <a:gd name="T80" fmla="*/ 552 w 873"/>
                <a:gd name="T81" fmla="*/ 122 h 814"/>
                <a:gd name="T82" fmla="*/ 563 w 873"/>
                <a:gd name="T83" fmla="*/ 145 h 814"/>
                <a:gd name="T84" fmla="*/ 577 w 873"/>
                <a:gd name="T85" fmla="*/ 169 h 814"/>
                <a:gd name="T86" fmla="*/ 593 w 873"/>
                <a:gd name="T87" fmla="*/ 195 h 814"/>
                <a:gd name="T88" fmla="*/ 612 w 873"/>
                <a:gd name="T89" fmla="*/ 224 h 814"/>
                <a:gd name="T90" fmla="*/ 629 w 873"/>
                <a:gd name="T91" fmla="*/ 246 h 814"/>
                <a:gd name="T92" fmla="*/ 648 w 873"/>
                <a:gd name="T93" fmla="*/ 268 h 814"/>
                <a:gd name="T94" fmla="*/ 666 w 873"/>
                <a:gd name="T95" fmla="*/ 290 h 814"/>
                <a:gd name="T96" fmla="*/ 686 w 873"/>
                <a:gd name="T97" fmla="*/ 309 h 814"/>
                <a:gd name="T98" fmla="*/ 706 w 873"/>
                <a:gd name="T99" fmla="*/ 326 h 814"/>
                <a:gd name="T100" fmla="*/ 727 w 873"/>
                <a:gd name="T101" fmla="*/ 346 h 814"/>
                <a:gd name="T102" fmla="*/ 748 w 873"/>
                <a:gd name="T103" fmla="*/ 363 h 814"/>
                <a:gd name="T104" fmla="*/ 769 w 873"/>
                <a:gd name="T105" fmla="*/ 379 h 814"/>
                <a:gd name="T106" fmla="*/ 789 w 873"/>
                <a:gd name="T107" fmla="*/ 394 h 814"/>
                <a:gd name="T108" fmla="*/ 814 w 873"/>
                <a:gd name="T109" fmla="*/ 409 h 814"/>
                <a:gd name="T110" fmla="*/ 838 w 873"/>
                <a:gd name="T111" fmla="*/ 423 h 814"/>
                <a:gd name="T112" fmla="*/ 856 w 873"/>
                <a:gd name="T113" fmla="*/ 431 h 814"/>
                <a:gd name="T114" fmla="*/ 873 w 873"/>
                <a:gd name="T115" fmla="*/ 440 h 814"/>
                <a:gd name="T116" fmla="*/ 693 w 873"/>
                <a:gd name="T117" fmla="*/ 814 h 8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3"/>
                <a:gd name="T178" fmla="*/ 0 h 814"/>
                <a:gd name="T179" fmla="*/ 873 w 873"/>
                <a:gd name="T180" fmla="*/ 814 h 8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3" h="814">
                  <a:moveTo>
                    <a:pt x="693" y="814"/>
                  </a:moveTo>
                  <a:lnTo>
                    <a:pt x="675" y="805"/>
                  </a:lnTo>
                  <a:lnTo>
                    <a:pt x="661" y="798"/>
                  </a:lnTo>
                  <a:lnTo>
                    <a:pt x="645" y="790"/>
                  </a:lnTo>
                  <a:lnTo>
                    <a:pt x="630" y="782"/>
                  </a:lnTo>
                  <a:lnTo>
                    <a:pt x="615" y="774"/>
                  </a:lnTo>
                  <a:lnTo>
                    <a:pt x="599" y="765"/>
                  </a:lnTo>
                  <a:lnTo>
                    <a:pt x="584" y="755"/>
                  </a:lnTo>
                  <a:lnTo>
                    <a:pt x="569" y="746"/>
                  </a:lnTo>
                  <a:lnTo>
                    <a:pt x="552" y="734"/>
                  </a:lnTo>
                  <a:lnTo>
                    <a:pt x="533" y="722"/>
                  </a:lnTo>
                  <a:lnTo>
                    <a:pt x="518" y="711"/>
                  </a:lnTo>
                  <a:lnTo>
                    <a:pt x="503" y="699"/>
                  </a:lnTo>
                  <a:lnTo>
                    <a:pt x="487" y="687"/>
                  </a:lnTo>
                  <a:lnTo>
                    <a:pt x="469" y="673"/>
                  </a:lnTo>
                  <a:lnTo>
                    <a:pt x="453" y="660"/>
                  </a:lnTo>
                  <a:lnTo>
                    <a:pt x="436" y="646"/>
                  </a:lnTo>
                  <a:lnTo>
                    <a:pt x="423" y="634"/>
                  </a:lnTo>
                  <a:lnTo>
                    <a:pt x="403" y="616"/>
                  </a:lnTo>
                  <a:lnTo>
                    <a:pt x="388" y="602"/>
                  </a:lnTo>
                  <a:lnTo>
                    <a:pt x="374" y="587"/>
                  </a:lnTo>
                  <a:lnTo>
                    <a:pt x="359" y="571"/>
                  </a:lnTo>
                  <a:lnTo>
                    <a:pt x="347" y="559"/>
                  </a:lnTo>
                  <a:lnTo>
                    <a:pt x="334" y="543"/>
                  </a:lnTo>
                  <a:lnTo>
                    <a:pt x="320" y="528"/>
                  </a:lnTo>
                  <a:lnTo>
                    <a:pt x="306" y="509"/>
                  </a:lnTo>
                  <a:lnTo>
                    <a:pt x="292" y="494"/>
                  </a:lnTo>
                  <a:lnTo>
                    <a:pt x="279" y="476"/>
                  </a:lnTo>
                  <a:lnTo>
                    <a:pt x="263" y="455"/>
                  </a:lnTo>
                  <a:lnTo>
                    <a:pt x="250" y="437"/>
                  </a:lnTo>
                  <a:lnTo>
                    <a:pt x="235" y="416"/>
                  </a:lnTo>
                  <a:lnTo>
                    <a:pt x="221" y="395"/>
                  </a:lnTo>
                  <a:lnTo>
                    <a:pt x="209" y="373"/>
                  </a:lnTo>
                  <a:lnTo>
                    <a:pt x="196" y="349"/>
                  </a:lnTo>
                  <a:lnTo>
                    <a:pt x="187" y="330"/>
                  </a:lnTo>
                  <a:lnTo>
                    <a:pt x="175" y="311"/>
                  </a:lnTo>
                  <a:lnTo>
                    <a:pt x="166" y="290"/>
                  </a:lnTo>
                  <a:lnTo>
                    <a:pt x="0" y="367"/>
                  </a:lnTo>
                  <a:lnTo>
                    <a:pt x="274" y="0"/>
                  </a:lnTo>
                  <a:lnTo>
                    <a:pt x="738" y="40"/>
                  </a:lnTo>
                  <a:lnTo>
                    <a:pt x="552" y="122"/>
                  </a:lnTo>
                  <a:lnTo>
                    <a:pt x="563" y="145"/>
                  </a:lnTo>
                  <a:lnTo>
                    <a:pt x="577" y="169"/>
                  </a:lnTo>
                  <a:lnTo>
                    <a:pt x="593" y="195"/>
                  </a:lnTo>
                  <a:lnTo>
                    <a:pt x="612" y="224"/>
                  </a:lnTo>
                  <a:lnTo>
                    <a:pt x="629" y="246"/>
                  </a:lnTo>
                  <a:lnTo>
                    <a:pt x="648" y="268"/>
                  </a:lnTo>
                  <a:lnTo>
                    <a:pt x="666" y="290"/>
                  </a:lnTo>
                  <a:lnTo>
                    <a:pt x="686" y="309"/>
                  </a:lnTo>
                  <a:lnTo>
                    <a:pt x="706" y="326"/>
                  </a:lnTo>
                  <a:lnTo>
                    <a:pt x="727" y="346"/>
                  </a:lnTo>
                  <a:lnTo>
                    <a:pt x="748" y="363"/>
                  </a:lnTo>
                  <a:lnTo>
                    <a:pt x="769" y="379"/>
                  </a:lnTo>
                  <a:lnTo>
                    <a:pt x="789" y="394"/>
                  </a:lnTo>
                  <a:lnTo>
                    <a:pt x="814" y="409"/>
                  </a:lnTo>
                  <a:lnTo>
                    <a:pt x="838" y="423"/>
                  </a:lnTo>
                  <a:lnTo>
                    <a:pt x="856" y="431"/>
                  </a:lnTo>
                  <a:lnTo>
                    <a:pt x="873" y="440"/>
                  </a:lnTo>
                  <a:lnTo>
                    <a:pt x="693" y="814"/>
                  </a:lnTo>
                  <a:close/>
                </a:path>
              </a:pathLst>
            </a:custGeom>
            <a:grpFill/>
            <a:ln w="57150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5" name="Freeform 15"/>
            <p:cNvSpPr>
              <a:spLocks/>
            </p:cNvSpPr>
            <p:nvPr/>
          </p:nvSpPr>
          <p:spPr bwMode="auto">
            <a:xfrm>
              <a:off x="2287" y="2739"/>
              <a:ext cx="949" cy="743"/>
            </a:xfrm>
            <a:custGeom>
              <a:avLst/>
              <a:gdLst>
                <a:gd name="T0" fmla="*/ 380 w 949"/>
                <a:gd name="T1" fmla="*/ 0 h 743"/>
                <a:gd name="T2" fmla="*/ 302 w 949"/>
                <a:gd name="T3" fmla="*/ 191 h 743"/>
                <a:gd name="T4" fmla="*/ 320 w 949"/>
                <a:gd name="T5" fmla="*/ 199 h 743"/>
                <a:gd name="T6" fmla="*/ 336 w 949"/>
                <a:gd name="T7" fmla="*/ 203 h 743"/>
                <a:gd name="T8" fmla="*/ 356 w 949"/>
                <a:gd name="T9" fmla="*/ 209 h 743"/>
                <a:gd name="T10" fmla="*/ 377 w 949"/>
                <a:gd name="T11" fmla="*/ 214 h 743"/>
                <a:gd name="T12" fmla="*/ 402 w 949"/>
                <a:gd name="T13" fmla="*/ 219 h 743"/>
                <a:gd name="T14" fmla="*/ 424 w 949"/>
                <a:gd name="T15" fmla="*/ 222 h 743"/>
                <a:gd name="T16" fmla="*/ 447 w 949"/>
                <a:gd name="T17" fmla="*/ 225 h 743"/>
                <a:gd name="T18" fmla="*/ 472 w 949"/>
                <a:gd name="T19" fmla="*/ 229 h 743"/>
                <a:gd name="T20" fmla="*/ 499 w 949"/>
                <a:gd name="T21" fmla="*/ 231 h 743"/>
                <a:gd name="T22" fmla="*/ 548 w 949"/>
                <a:gd name="T23" fmla="*/ 231 h 743"/>
                <a:gd name="T24" fmla="*/ 573 w 949"/>
                <a:gd name="T25" fmla="*/ 230 h 743"/>
                <a:gd name="T26" fmla="*/ 596 w 949"/>
                <a:gd name="T27" fmla="*/ 228 h 743"/>
                <a:gd name="T28" fmla="*/ 620 w 949"/>
                <a:gd name="T29" fmla="*/ 224 h 743"/>
                <a:gd name="T30" fmla="*/ 644 w 949"/>
                <a:gd name="T31" fmla="*/ 220 h 743"/>
                <a:gd name="T32" fmla="*/ 666 w 949"/>
                <a:gd name="T33" fmla="*/ 216 h 743"/>
                <a:gd name="T34" fmla="*/ 693 w 949"/>
                <a:gd name="T35" fmla="*/ 210 h 743"/>
                <a:gd name="T36" fmla="*/ 717 w 949"/>
                <a:gd name="T37" fmla="*/ 202 h 743"/>
                <a:gd name="T38" fmla="*/ 949 w 949"/>
                <a:gd name="T39" fmla="*/ 561 h 743"/>
                <a:gd name="T40" fmla="*/ 926 w 949"/>
                <a:gd name="T41" fmla="*/ 570 h 743"/>
                <a:gd name="T42" fmla="*/ 905 w 949"/>
                <a:gd name="T43" fmla="*/ 578 h 743"/>
                <a:gd name="T44" fmla="*/ 886 w 949"/>
                <a:gd name="T45" fmla="*/ 584 h 743"/>
                <a:gd name="T46" fmla="*/ 866 w 949"/>
                <a:gd name="T47" fmla="*/ 591 h 743"/>
                <a:gd name="T48" fmla="*/ 847 w 949"/>
                <a:gd name="T49" fmla="*/ 596 h 743"/>
                <a:gd name="T50" fmla="*/ 826 w 949"/>
                <a:gd name="T51" fmla="*/ 603 h 743"/>
                <a:gd name="T52" fmla="*/ 808 w 949"/>
                <a:gd name="T53" fmla="*/ 607 h 743"/>
                <a:gd name="T54" fmla="*/ 789 w 949"/>
                <a:gd name="T55" fmla="*/ 612 h 743"/>
                <a:gd name="T56" fmla="*/ 770 w 949"/>
                <a:gd name="T57" fmla="*/ 616 h 743"/>
                <a:gd name="T58" fmla="*/ 749 w 949"/>
                <a:gd name="T59" fmla="*/ 622 h 743"/>
                <a:gd name="T60" fmla="*/ 724 w 949"/>
                <a:gd name="T61" fmla="*/ 625 h 743"/>
                <a:gd name="T62" fmla="*/ 704 w 949"/>
                <a:gd name="T63" fmla="*/ 630 h 743"/>
                <a:gd name="T64" fmla="*/ 681 w 949"/>
                <a:gd name="T65" fmla="*/ 634 h 743"/>
                <a:gd name="T66" fmla="*/ 658 w 949"/>
                <a:gd name="T67" fmla="*/ 637 h 743"/>
                <a:gd name="T68" fmla="*/ 633 w 949"/>
                <a:gd name="T69" fmla="*/ 639 h 743"/>
                <a:gd name="T70" fmla="*/ 606 w 949"/>
                <a:gd name="T71" fmla="*/ 641 h 743"/>
                <a:gd name="T72" fmla="*/ 580 w 949"/>
                <a:gd name="T73" fmla="*/ 643 h 743"/>
                <a:gd name="T74" fmla="*/ 556 w 949"/>
                <a:gd name="T75" fmla="*/ 643 h 743"/>
                <a:gd name="T76" fmla="*/ 529 w 949"/>
                <a:gd name="T77" fmla="*/ 643 h 743"/>
                <a:gd name="T78" fmla="*/ 495 w 949"/>
                <a:gd name="T79" fmla="*/ 643 h 743"/>
                <a:gd name="T80" fmla="*/ 465 w 949"/>
                <a:gd name="T81" fmla="*/ 642 h 743"/>
                <a:gd name="T82" fmla="*/ 443 w 949"/>
                <a:gd name="T83" fmla="*/ 641 h 743"/>
                <a:gd name="T84" fmla="*/ 420 w 949"/>
                <a:gd name="T85" fmla="*/ 639 h 743"/>
                <a:gd name="T86" fmla="*/ 395 w 949"/>
                <a:gd name="T87" fmla="*/ 637 h 743"/>
                <a:gd name="T88" fmla="*/ 367 w 949"/>
                <a:gd name="T89" fmla="*/ 633 h 743"/>
                <a:gd name="T90" fmla="*/ 343 w 949"/>
                <a:gd name="T91" fmla="*/ 628 h 743"/>
                <a:gd name="T92" fmla="*/ 320 w 949"/>
                <a:gd name="T93" fmla="*/ 625 h 743"/>
                <a:gd name="T94" fmla="*/ 291 w 949"/>
                <a:gd name="T95" fmla="*/ 619 h 743"/>
                <a:gd name="T96" fmla="*/ 270 w 949"/>
                <a:gd name="T97" fmla="*/ 613 h 743"/>
                <a:gd name="T98" fmla="*/ 243 w 949"/>
                <a:gd name="T99" fmla="*/ 607 h 743"/>
                <a:gd name="T100" fmla="*/ 220 w 949"/>
                <a:gd name="T101" fmla="*/ 601 h 743"/>
                <a:gd name="T102" fmla="*/ 196 w 949"/>
                <a:gd name="T103" fmla="*/ 594 h 743"/>
                <a:gd name="T104" fmla="*/ 171 w 949"/>
                <a:gd name="T105" fmla="*/ 585 h 743"/>
                <a:gd name="T106" fmla="*/ 141 w 949"/>
                <a:gd name="T107" fmla="*/ 574 h 743"/>
                <a:gd name="T108" fmla="*/ 69 w 949"/>
                <a:gd name="T109" fmla="*/ 743 h 743"/>
                <a:gd name="T110" fmla="*/ 0 w 949"/>
                <a:gd name="T111" fmla="*/ 266 h 743"/>
                <a:gd name="T112" fmla="*/ 380 w 949"/>
                <a:gd name="T113" fmla="*/ 0 h 7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9"/>
                <a:gd name="T172" fmla="*/ 0 h 743"/>
                <a:gd name="T173" fmla="*/ 949 w 949"/>
                <a:gd name="T174" fmla="*/ 743 h 7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9" h="743">
                  <a:moveTo>
                    <a:pt x="380" y="0"/>
                  </a:moveTo>
                  <a:lnTo>
                    <a:pt x="302" y="191"/>
                  </a:lnTo>
                  <a:lnTo>
                    <a:pt x="320" y="199"/>
                  </a:lnTo>
                  <a:lnTo>
                    <a:pt x="336" y="203"/>
                  </a:lnTo>
                  <a:lnTo>
                    <a:pt x="356" y="209"/>
                  </a:lnTo>
                  <a:lnTo>
                    <a:pt x="377" y="214"/>
                  </a:lnTo>
                  <a:lnTo>
                    <a:pt x="402" y="219"/>
                  </a:lnTo>
                  <a:lnTo>
                    <a:pt x="424" y="222"/>
                  </a:lnTo>
                  <a:lnTo>
                    <a:pt x="447" y="225"/>
                  </a:lnTo>
                  <a:lnTo>
                    <a:pt x="472" y="229"/>
                  </a:lnTo>
                  <a:lnTo>
                    <a:pt x="499" y="231"/>
                  </a:lnTo>
                  <a:lnTo>
                    <a:pt x="548" y="231"/>
                  </a:lnTo>
                  <a:lnTo>
                    <a:pt x="573" y="230"/>
                  </a:lnTo>
                  <a:lnTo>
                    <a:pt x="596" y="228"/>
                  </a:lnTo>
                  <a:lnTo>
                    <a:pt x="620" y="224"/>
                  </a:lnTo>
                  <a:lnTo>
                    <a:pt x="644" y="220"/>
                  </a:lnTo>
                  <a:lnTo>
                    <a:pt x="666" y="216"/>
                  </a:lnTo>
                  <a:lnTo>
                    <a:pt x="693" y="210"/>
                  </a:lnTo>
                  <a:lnTo>
                    <a:pt x="717" y="202"/>
                  </a:lnTo>
                  <a:lnTo>
                    <a:pt x="949" y="561"/>
                  </a:lnTo>
                  <a:lnTo>
                    <a:pt x="926" y="570"/>
                  </a:lnTo>
                  <a:lnTo>
                    <a:pt x="905" y="578"/>
                  </a:lnTo>
                  <a:lnTo>
                    <a:pt x="886" y="584"/>
                  </a:lnTo>
                  <a:lnTo>
                    <a:pt x="866" y="591"/>
                  </a:lnTo>
                  <a:lnTo>
                    <a:pt x="847" y="596"/>
                  </a:lnTo>
                  <a:lnTo>
                    <a:pt x="826" y="603"/>
                  </a:lnTo>
                  <a:lnTo>
                    <a:pt x="808" y="607"/>
                  </a:lnTo>
                  <a:lnTo>
                    <a:pt x="789" y="612"/>
                  </a:lnTo>
                  <a:lnTo>
                    <a:pt x="770" y="616"/>
                  </a:lnTo>
                  <a:lnTo>
                    <a:pt x="749" y="622"/>
                  </a:lnTo>
                  <a:lnTo>
                    <a:pt x="724" y="625"/>
                  </a:lnTo>
                  <a:lnTo>
                    <a:pt x="704" y="630"/>
                  </a:lnTo>
                  <a:lnTo>
                    <a:pt x="681" y="634"/>
                  </a:lnTo>
                  <a:lnTo>
                    <a:pt x="658" y="637"/>
                  </a:lnTo>
                  <a:lnTo>
                    <a:pt x="633" y="639"/>
                  </a:lnTo>
                  <a:lnTo>
                    <a:pt x="606" y="641"/>
                  </a:lnTo>
                  <a:lnTo>
                    <a:pt x="580" y="643"/>
                  </a:lnTo>
                  <a:lnTo>
                    <a:pt x="556" y="643"/>
                  </a:lnTo>
                  <a:lnTo>
                    <a:pt x="529" y="643"/>
                  </a:lnTo>
                  <a:lnTo>
                    <a:pt x="495" y="643"/>
                  </a:lnTo>
                  <a:lnTo>
                    <a:pt x="465" y="642"/>
                  </a:lnTo>
                  <a:lnTo>
                    <a:pt x="443" y="641"/>
                  </a:lnTo>
                  <a:lnTo>
                    <a:pt x="420" y="639"/>
                  </a:lnTo>
                  <a:lnTo>
                    <a:pt x="395" y="637"/>
                  </a:lnTo>
                  <a:lnTo>
                    <a:pt x="367" y="633"/>
                  </a:lnTo>
                  <a:lnTo>
                    <a:pt x="343" y="628"/>
                  </a:lnTo>
                  <a:lnTo>
                    <a:pt x="320" y="625"/>
                  </a:lnTo>
                  <a:lnTo>
                    <a:pt x="291" y="619"/>
                  </a:lnTo>
                  <a:lnTo>
                    <a:pt x="270" y="613"/>
                  </a:lnTo>
                  <a:lnTo>
                    <a:pt x="243" y="607"/>
                  </a:lnTo>
                  <a:lnTo>
                    <a:pt x="220" y="601"/>
                  </a:lnTo>
                  <a:lnTo>
                    <a:pt x="196" y="594"/>
                  </a:lnTo>
                  <a:lnTo>
                    <a:pt x="171" y="585"/>
                  </a:lnTo>
                  <a:lnTo>
                    <a:pt x="141" y="574"/>
                  </a:lnTo>
                  <a:lnTo>
                    <a:pt x="69" y="743"/>
                  </a:lnTo>
                  <a:lnTo>
                    <a:pt x="0" y="266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57150">
              <a:solidFill>
                <a:srgbClr val="FFCC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6" name="Freeform 16"/>
            <p:cNvSpPr>
              <a:spLocks/>
            </p:cNvSpPr>
            <p:nvPr/>
          </p:nvSpPr>
          <p:spPr bwMode="auto">
            <a:xfrm>
              <a:off x="2972" y="2593"/>
              <a:ext cx="823" cy="807"/>
            </a:xfrm>
            <a:custGeom>
              <a:avLst/>
              <a:gdLst>
                <a:gd name="T0" fmla="*/ 823 w 823"/>
                <a:gd name="T1" fmla="*/ 177 h 807"/>
                <a:gd name="T2" fmla="*/ 813 w 823"/>
                <a:gd name="T3" fmla="*/ 195 h 807"/>
                <a:gd name="T4" fmla="*/ 807 w 823"/>
                <a:gd name="T5" fmla="*/ 209 h 807"/>
                <a:gd name="T6" fmla="*/ 798 w 823"/>
                <a:gd name="T7" fmla="*/ 225 h 807"/>
                <a:gd name="T8" fmla="*/ 791 w 823"/>
                <a:gd name="T9" fmla="*/ 239 h 807"/>
                <a:gd name="T10" fmla="*/ 782 w 823"/>
                <a:gd name="T11" fmla="*/ 255 h 807"/>
                <a:gd name="T12" fmla="*/ 772 w 823"/>
                <a:gd name="T13" fmla="*/ 270 h 807"/>
                <a:gd name="T14" fmla="*/ 763 w 823"/>
                <a:gd name="T15" fmla="*/ 284 h 807"/>
                <a:gd name="T16" fmla="*/ 753 w 823"/>
                <a:gd name="T17" fmla="*/ 300 h 807"/>
                <a:gd name="T18" fmla="*/ 740 w 823"/>
                <a:gd name="T19" fmla="*/ 316 h 807"/>
                <a:gd name="T20" fmla="*/ 728 w 823"/>
                <a:gd name="T21" fmla="*/ 334 h 807"/>
                <a:gd name="T22" fmla="*/ 718 w 823"/>
                <a:gd name="T23" fmla="*/ 348 h 807"/>
                <a:gd name="T24" fmla="*/ 705 w 823"/>
                <a:gd name="T25" fmla="*/ 362 h 807"/>
                <a:gd name="T26" fmla="*/ 692 w 823"/>
                <a:gd name="T27" fmla="*/ 380 h 807"/>
                <a:gd name="T28" fmla="*/ 678 w 823"/>
                <a:gd name="T29" fmla="*/ 398 h 807"/>
                <a:gd name="T30" fmla="*/ 665 w 823"/>
                <a:gd name="T31" fmla="*/ 413 h 807"/>
                <a:gd name="T32" fmla="*/ 650 w 823"/>
                <a:gd name="T33" fmla="*/ 430 h 807"/>
                <a:gd name="T34" fmla="*/ 638 w 823"/>
                <a:gd name="T35" fmla="*/ 443 h 807"/>
                <a:gd name="T36" fmla="*/ 620 w 823"/>
                <a:gd name="T37" fmla="*/ 462 h 807"/>
                <a:gd name="T38" fmla="*/ 605 w 823"/>
                <a:gd name="T39" fmla="*/ 477 h 807"/>
                <a:gd name="T40" fmla="*/ 591 w 823"/>
                <a:gd name="T41" fmla="*/ 490 h 807"/>
                <a:gd name="T42" fmla="*/ 574 w 823"/>
                <a:gd name="T43" fmla="*/ 506 h 807"/>
                <a:gd name="T44" fmla="*/ 562 w 823"/>
                <a:gd name="T45" fmla="*/ 517 h 807"/>
                <a:gd name="T46" fmla="*/ 546 w 823"/>
                <a:gd name="T47" fmla="*/ 530 h 807"/>
                <a:gd name="T48" fmla="*/ 530 w 823"/>
                <a:gd name="T49" fmla="*/ 543 h 807"/>
                <a:gd name="T50" fmla="*/ 512 w 823"/>
                <a:gd name="T51" fmla="*/ 557 h 807"/>
                <a:gd name="T52" fmla="*/ 496 w 823"/>
                <a:gd name="T53" fmla="*/ 570 h 807"/>
                <a:gd name="T54" fmla="*/ 478 w 823"/>
                <a:gd name="T55" fmla="*/ 583 h 807"/>
                <a:gd name="T56" fmla="*/ 456 w 823"/>
                <a:gd name="T57" fmla="*/ 598 h 807"/>
                <a:gd name="T58" fmla="*/ 437 w 823"/>
                <a:gd name="T59" fmla="*/ 611 h 807"/>
                <a:gd name="T60" fmla="*/ 417 w 823"/>
                <a:gd name="T61" fmla="*/ 626 h 807"/>
                <a:gd name="T62" fmla="*/ 395 w 823"/>
                <a:gd name="T63" fmla="*/ 640 h 807"/>
                <a:gd name="T64" fmla="*/ 373 w 823"/>
                <a:gd name="T65" fmla="*/ 652 h 807"/>
                <a:gd name="T66" fmla="*/ 486 w 823"/>
                <a:gd name="T67" fmla="*/ 807 h 807"/>
                <a:gd name="T68" fmla="*/ 33 w 823"/>
                <a:gd name="T69" fmla="*/ 608 h 807"/>
                <a:gd name="T70" fmla="*/ 0 w 823"/>
                <a:gd name="T71" fmla="*/ 214 h 807"/>
                <a:gd name="T72" fmla="*/ 94 w 823"/>
                <a:gd name="T73" fmla="*/ 325 h 807"/>
                <a:gd name="T74" fmla="*/ 115 w 823"/>
                <a:gd name="T75" fmla="*/ 315 h 807"/>
                <a:gd name="T76" fmla="*/ 137 w 823"/>
                <a:gd name="T77" fmla="*/ 304 h 807"/>
                <a:gd name="T78" fmla="*/ 165 w 823"/>
                <a:gd name="T79" fmla="*/ 291 h 807"/>
                <a:gd name="T80" fmla="*/ 192 w 823"/>
                <a:gd name="T81" fmla="*/ 275 h 807"/>
                <a:gd name="T82" fmla="*/ 220 w 823"/>
                <a:gd name="T83" fmla="*/ 257 h 807"/>
                <a:gd name="T84" fmla="*/ 244 w 823"/>
                <a:gd name="T85" fmla="*/ 240 h 807"/>
                <a:gd name="T86" fmla="*/ 266 w 823"/>
                <a:gd name="T87" fmla="*/ 222 h 807"/>
                <a:gd name="T88" fmla="*/ 289 w 823"/>
                <a:gd name="T89" fmla="*/ 203 h 807"/>
                <a:gd name="T90" fmla="*/ 307 w 823"/>
                <a:gd name="T91" fmla="*/ 185 h 807"/>
                <a:gd name="T92" fmla="*/ 326 w 823"/>
                <a:gd name="T93" fmla="*/ 165 h 807"/>
                <a:gd name="T94" fmla="*/ 346 w 823"/>
                <a:gd name="T95" fmla="*/ 143 h 807"/>
                <a:gd name="T96" fmla="*/ 363 w 823"/>
                <a:gd name="T97" fmla="*/ 123 h 807"/>
                <a:gd name="T98" fmla="*/ 380 w 823"/>
                <a:gd name="T99" fmla="*/ 103 h 807"/>
                <a:gd name="T100" fmla="*/ 394 w 823"/>
                <a:gd name="T101" fmla="*/ 84 h 807"/>
                <a:gd name="T102" fmla="*/ 410 w 823"/>
                <a:gd name="T103" fmla="*/ 58 h 807"/>
                <a:gd name="T104" fmla="*/ 424 w 823"/>
                <a:gd name="T105" fmla="*/ 35 h 807"/>
                <a:gd name="T106" fmla="*/ 432 w 823"/>
                <a:gd name="T107" fmla="*/ 18 h 807"/>
                <a:gd name="T108" fmla="*/ 440 w 823"/>
                <a:gd name="T109" fmla="*/ 0 h 807"/>
                <a:gd name="T110" fmla="*/ 823 w 823"/>
                <a:gd name="T111" fmla="*/ 177 h 8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3"/>
                <a:gd name="T169" fmla="*/ 0 h 807"/>
                <a:gd name="T170" fmla="*/ 823 w 823"/>
                <a:gd name="T171" fmla="*/ 807 h 8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3" h="807">
                  <a:moveTo>
                    <a:pt x="823" y="177"/>
                  </a:moveTo>
                  <a:lnTo>
                    <a:pt x="813" y="195"/>
                  </a:lnTo>
                  <a:lnTo>
                    <a:pt x="807" y="209"/>
                  </a:lnTo>
                  <a:lnTo>
                    <a:pt x="798" y="225"/>
                  </a:lnTo>
                  <a:lnTo>
                    <a:pt x="791" y="239"/>
                  </a:lnTo>
                  <a:lnTo>
                    <a:pt x="782" y="255"/>
                  </a:lnTo>
                  <a:lnTo>
                    <a:pt x="772" y="270"/>
                  </a:lnTo>
                  <a:lnTo>
                    <a:pt x="763" y="284"/>
                  </a:lnTo>
                  <a:lnTo>
                    <a:pt x="753" y="300"/>
                  </a:lnTo>
                  <a:lnTo>
                    <a:pt x="740" y="316"/>
                  </a:lnTo>
                  <a:lnTo>
                    <a:pt x="728" y="334"/>
                  </a:lnTo>
                  <a:lnTo>
                    <a:pt x="718" y="348"/>
                  </a:lnTo>
                  <a:lnTo>
                    <a:pt x="705" y="362"/>
                  </a:lnTo>
                  <a:lnTo>
                    <a:pt x="692" y="380"/>
                  </a:lnTo>
                  <a:lnTo>
                    <a:pt x="678" y="398"/>
                  </a:lnTo>
                  <a:lnTo>
                    <a:pt x="665" y="413"/>
                  </a:lnTo>
                  <a:lnTo>
                    <a:pt x="650" y="430"/>
                  </a:lnTo>
                  <a:lnTo>
                    <a:pt x="638" y="443"/>
                  </a:lnTo>
                  <a:lnTo>
                    <a:pt x="620" y="462"/>
                  </a:lnTo>
                  <a:lnTo>
                    <a:pt x="605" y="477"/>
                  </a:lnTo>
                  <a:lnTo>
                    <a:pt x="591" y="490"/>
                  </a:lnTo>
                  <a:lnTo>
                    <a:pt x="574" y="506"/>
                  </a:lnTo>
                  <a:lnTo>
                    <a:pt x="562" y="517"/>
                  </a:lnTo>
                  <a:lnTo>
                    <a:pt x="546" y="530"/>
                  </a:lnTo>
                  <a:lnTo>
                    <a:pt x="530" y="543"/>
                  </a:lnTo>
                  <a:lnTo>
                    <a:pt x="512" y="557"/>
                  </a:lnTo>
                  <a:lnTo>
                    <a:pt x="496" y="570"/>
                  </a:lnTo>
                  <a:lnTo>
                    <a:pt x="478" y="583"/>
                  </a:lnTo>
                  <a:lnTo>
                    <a:pt x="456" y="598"/>
                  </a:lnTo>
                  <a:lnTo>
                    <a:pt x="437" y="611"/>
                  </a:lnTo>
                  <a:lnTo>
                    <a:pt x="417" y="626"/>
                  </a:lnTo>
                  <a:lnTo>
                    <a:pt x="395" y="640"/>
                  </a:lnTo>
                  <a:lnTo>
                    <a:pt x="373" y="652"/>
                  </a:lnTo>
                  <a:lnTo>
                    <a:pt x="486" y="807"/>
                  </a:lnTo>
                  <a:lnTo>
                    <a:pt x="33" y="608"/>
                  </a:lnTo>
                  <a:lnTo>
                    <a:pt x="0" y="214"/>
                  </a:lnTo>
                  <a:lnTo>
                    <a:pt x="94" y="325"/>
                  </a:lnTo>
                  <a:lnTo>
                    <a:pt x="115" y="315"/>
                  </a:lnTo>
                  <a:lnTo>
                    <a:pt x="137" y="304"/>
                  </a:lnTo>
                  <a:lnTo>
                    <a:pt x="165" y="291"/>
                  </a:lnTo>
                  <a:lnTo>
                    <a:pt x="192" y="275"/>
                  </a:lnTo>
                  <a:lnTo>
                    <a:pt x="220" y="257"/>
                  </a:lnTo>
                  <a:lnTo>
                    <a:pt x="244" y="240"/>
                  </a:lnTo>
                  <a:lnTo>
                    <a:pt x="266" y="222"/>
                  </a:lnTo>
                  <a:lnTo>
                    <a:pt x="289" y="203"/>
                  </a:lnTo>
                  <a:lnTo>
                    <a:pt x="307" y="185"/>
                  </a:lnTo>
                  <a:lnTo>
                    <a:pt x="326" y="165"/>
                  </a:lnTo>
                  <a:lnTo>
                    <a:pt x="346" y="143"/>
                  </a:lnTo>
                  <a:lnTo>
                    <a:pt x="363" y="123"/>
                  </a:lnTo>
                  <a:lnTo>
                    <a:pt x="380" y="103"/>
                  </a:lnTo>
                  <a:lnTo>
                    <a:pt x="394" y="84"/>
                  </a:lnTo>
                  <a:lnTo>
                    <a:pt x="410" y="58"/>
                  </a:lnTo>
                  <a:lnTo>
                    <a:pt x="424" y="35"/>
                  </a:lnTo>
                  <a:lnTo>
                    <a:pt x="432" y="18"/>
                  </a:lnTo>
                  <a:lnTo>
                    <a:pt x="440" y="0"/>
                  </a:lnTo>
                  <a:lnTo>
                    <a:pt x="823" y="177"/>
                  </a:lnTo>
                  <a:close/>
                </a:path>
              </a:pathLst>
            </a:custGeom>
            <a:grp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7" name="Freeform 17"/>
            <p:cNvSpPr>
              <a:spLocks/>
            </p:cNvSpPr>
            <p:nvPr/>
          </p:nvSpPr>
          <p:spPr bwMode="auto">
            <a:xfrm>
              <a:off x="3247" y="1872"/>
              <a:ext cx="760" cy="939"/>
            </a:xfrm>
            <a:custGeom>
              <a:avLst/>
              <a:gdLst>
                <a:gd name="T0" fmla="*/ 0 w 760"/>
                <a:gd name="T1" fmla="*/ 597 h 939"/>
                <a:gd name="T2" fmla="*/ 189 w 760"/>
                <a:gd name="T3" fmla="*/ 666 h 939"/>
                <a:gd name="T4" fmla="*/ 199 w 760"/>
                <a:gd name="T5" fmla="*/ 643 h 939"/>
                <a:gd name="T6" fmla="*/ 207 w 760"/>
                <a:gd name="T7" fmla="*/ 621 h 939"/>
                <a:gd name="T8" fmla="*/ 212 w 760"/>
                <a:gd name="T9" fmla="*/ 600 h 939"/>
                <a:gd name="T10" fmla="*/ 218 w 760"/>
                <a:gd name="T11" fmla="*/ 581 h 939"/>
                <a:gd name="T12" fmla="*/ 224 w 760"/>
                <a:gd name="T13" fmla="*/ 560 h 939"/>
                <a:gd name="T14" fmla="*/ 228 w 760"/>
                <a:gd name="T15" fmla="*/ 536 h 939"/>
                <a:gd name="T16" fmla="*/ 232 w 760"/>
                <a:gd name="T17" fmla="*/ 514 h 939"/>
                <a:gd name="T18" fmla="*/ 235 w 760"/>
                <a:gd name="T19" fmla="*/ 492 h 939"/>
                <a:gd name="T20" fmla="*/ 238 w 760"/>
                <a:gd name="T21" fmla="*/ 467 h 939"/>
                <a:gd name="T22" fmla="*/ 239 w 760"/>
                <a:gd name="T23" fmla="*/ 440 h 939"/>
                <a:gd name="T24" fmla="*/ 239 w 760"/>
                <a:gd name="T25" fmla="*/ 393 h 939"/>
                <a:gd name="T26" fmla="*/ 238 w 760"/>
                <a:gd name="T27" fmla="*/ 368 h 939"/>
                <a:gd name="T28" fmla="*/ 237 w 760"/>
                <a:gd name="T29" fmla="*/ 346 h 939"/>
                <a:gd name="T30" fmla="*/ 234 w 760"/>
                <a:gd name="T31" fmla="*/ 322 h 939"/>
                <a:gd name="T32" fmla="*/ 229 w 760"/>
                <a:gd name="T33" fmla="*/ 298 h 939"/>
                <a:gd name="T34" fmla="*/ 225 w 760"/>
                <a:gd name="T35" fmla="*/ 277 h 939"/>
                <a:gd name="T36" fmla="*/ 219 w 760"/>
                <a:gd name="T37" fmla="*/ 251 h 939"/>
                <a:gd name="T38" fmla="*/ 211 w 760"/>
                <a:gd name="T39" fmla="*/ 225 h 939"/>
                <a:gd name="T40" fmla="*/ 578 w 760"/>
                <a:gd name="T41" fmla="*/ 0 h 939"/>
                <a:gd name="T42" fmla="*/ 587 w 760"/>
                <a:gd name="T43" fmla="*/ 22 h 939"/>
                <a:gd name="T44" fmla="*/ 594 w 760"/>
                <a:gd name="T45" fmla="*/ 43 h 939"/>
                <a:gd name="T46" fmla="*/ 601 w 760"/>
                <a:gd name="T47" fmla="*/ 61 h 939"/>
                <a:gd name="T48" fmla="*/ 608 w 760"/>
                <a:gd name="T49" fmla="*/ 81 h 939"/>
                <a:gd name="T50" fmla="*/ 614 w 760"/>
                <a:gd name="T51" fmla="*/ 100 h 939"/>
                <a:gd name="T52" fmla="*/ 620 w 760"/>
                <a:gd name="T53" fmla="*/ 120 h 939"/>
                <a:gd name="T54" fmla="*/ 625 w 760"/>
                <a:gd name="T55" fmla="*/ 137 h 939"/>
                <a:gd name="T56" fmla="*/ 629 w 760"/>
                <a:gd name="T57" fmla="*/ 156 h 939"/>
                <a:gd name="T58" fmla="*/ 634 w 760"/>
                <a:gd name="T59" fmla="*/ 175 h 939"/>
                <a:gd name="T60" fmla="*/ 639 w 760"/>
                <a:gd name="T61" fmla="*/ 196 h 939"/>
                <a:gd name="T62" fmla="*/ 643 w 760"/>
                <a:gd name="T63" fmla="*/ 220 h 939"/>
                <a:gd name="T64" fmla="*/ 647 w 760"/>
                <a:gd name="T65" fmla="*/ 240 h 939"/>
                <a:gd name="T66" fmla="*/ 652 w 760"/>
                <a:gd name="T67" fmla="*/ 262 h 939"/>
                <a:gd name="T68" fmla="*/ 655 w 760"/>
                <a:gd name="T69" fmla="*/ 285 h 939"/>
                <a:gd name="T70" fmla="*/ 656 w 760"/>
                <a:gd name="T71" fmla="*/ 309 h 939"/>
                <a:gd name="T72" fmla="*/ 659 w 760"/>
                <a:gd name="T73" fmla="*/ 336 h 939"/>
                <a:gd name="T74" fmla="*/ 661 w 760"/>
                <a:gd name="T75" fmla="*/ 361 h 939"/>
                <a:gd name="T76" fmla="*/ 661 w 760"/>
                <a:gd name="T77" fmla="*/ 385 h 939"/>
                <a:gd name="T78" fmla="*/ 661 w 760"/>
                <a:gd name="T79" fmla="*/ 412 h 939"/>
                <a:gd name="T80" fmla="*/ 661 w 760"/>
                <a:gd name="T81" fmla="*/ 445 h 939"/>
                <a:gd name="T82" fmla="*/ 660 w 760"/>
                <a:gd name="T83" fmla="*/ 474 h 939"/>
                <a:gd name="T84" fmla="*/ 659 w 760"/>
                <a:gd name="T85" fmla="*/ 495 h 939"/>
                <a:gd name="T86" fmla="*/ 656 w 760"/>
                <a:gd name="T87" fmla="*/ 518 h 939"/>
                <a:gd name="T88" fmla="*/ 655 w 760"/>
                <a:gd name="T89" fmla="*/ 543 h 939"/>
                <a:gd name="T90" fmla="*/ 651 w 760"/>
                <a:gd name="T91" fmla="*/ 570 h 939"/>
                <a:gd name="T92" fmla="*/ 646 w 760"/>
                <a:gd name="T93" fmla="*/ 593 h 939"/>
                <a:gd name="T94" fmla="*/ 642 w 760"/>
                <a:gd name="T95" fmla="*/ 616 h 939"/>
                <a:gd name="T96" fmla="*/ 636 w 760"/>
                <a:gd name="T97" fmla="*/ 644 h 939"/>
                <a:gd name="T98" fmla="*/ 630 w 760"/>
                <a:gd name="T99" fmla="*/ 665 h 939"/>
                <a:gd name="T100" fmla="*/ 625 w 760"/>
                <a:gd name="T101" fmla="*/ 691 h 939"/>
                <a:gd name="T102" fmla="*/ 618 w 760"/>
                <a:gd name="T103" fmla="*/ 715 h 939"/>
                <a:gd name="T104" fmla="*/ 610 w 760"/>
                <a:gd name="T105" fmla="*/ 738 h 939"/>
                <a:gd name="T106" fmla="*/ 602 w 760"/>
                <a:gd name="T107" fmla="*/ 762 h 939"/>
                <a:gd name="T108" fmla="*/ 592 w 760"/>
                <a:gd name="T109" fmla="*/ 792 h 939"/>
                <a:gd name="T110" fmla="*/ 581 w 760"/>
                <a:gd name="T111" fmla="*/ 821 h 939"/>
                <a:gd name="T112" fmla="*/ 760 w 760"/>
                <a:gd name="T113" fmla="*/ 893 h 939"/>
                <a:gd name="T114" fmla="*/ 311 w 760"/>
                <a:gd name="T115" fmla="*/ 939 h 939"/>
                <a:gd name="T116" fmla="*/ 0 w 760"/>
                <a:gd name="T117" fmla="*/ 597 h 9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0"/>
                <a:gd name="T178" fmla="*/ 0 h 939"/>
                <a:gd name="T179" fmla="*/ 760 w 760"/>
                <a:gd name="T180" fmla="*/ 939 h 9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0" h="939">
                  <a:moveTo>
                    <a:pt x="0" y="597"/>
                  </a:moveTo>
                  <a:lnTo>
                    <a:pt x="189" y="666"/>
                  </a:lnTo>
                  <a:lnTo>
                    <a:pt x="199" y="643"/>
                  </a:lnTo>
                  <a:lnTo>
                    <a:pt x="207" y="621"/>
                  </a:lnTo>
                  <a:lnTo>
                    <a:pt x="212" y="600"/>
                  </a:lnTo>
                  <a:lnTo>
                    <a:pt x="218" y="581"/>
                  </a:lnTo>
                  <a:lnTo>
                    <a:pt x="224" y="560"/>
                  </a:lnTo>
                  <a:lnTo>
                    <a:pt x="228" y="536"/>
                  </a:lnTo>
                  <a:lnTo>
                    <a:pt x="232" y="514"/>
                  </a:lnTo>
                  <a:lnTo>
                    <a:pt x="235" y="492"/>
                  </a:lnTo>
                  <a:lnTo>
                    <a:pt x="238" y="467"/>
                  </a:lnTo>
                  <a:lnTo>
                    <a:pt x="239" y="440"/>
                  </a:lnTo>
                  <a:lnTo>
                    <a:pt x="239" y="393"/>
                  </a:lnTo>
                  <a:lnTo>
                    <a:pt x="238" y="368"/>
                  </a:lnTo>
                  <a:lnTo>
                    <a:pt x="237" y="346"/>
                  </a:lnTo>
                  <a:lnTo>
                    <a:pt x="234" y="322"/>
                  </a:lnTo>
                  <a:lnTo>
                    <a:pt x="229" y="298"/>
                  </a:lnTo>
                  <a:lnTo>
                    <a:pt x="225" y="277"/>
                  </a:lnTo>
                  <a:lnTo>
                    <a:pt x="219" y="251"/>
                  </a:lnTo>
                  <a:lnTo>
                    <a:pt x="211" y="225"/>
                  </a:lnTo>
                  <a:lnTo>
                    <a:pt x="578" y="0"/>
                  </a:lnTo>
                  <a:lnTo>
                    <a:pt x="587" y="22"/>
                  </a:lnTo>
                  <a:lnTo>
                    <a:pt x="594" y="43"/>
                  </a:lnTo>
                  <a:lnTo>
                    <a:pt x="601" y="61"/>
                  </a:lnTo>
                  <a:lnTo>
                    <a:pt x="608" y="81"/>
                  </a:lnTo>
                  <a:lnTo>
                    <a:pt x="614" y="100"/>
                  </a:lnTo>
                  <a:lnTo>
                    <a:pt x="620" y="120"/>
                  </a:lnTo>
                  <a:lnTo>
                    <a:pt x="625" y="137"/>
                  </a:lnTo>
                  <a:lnTo>
                    <a:pt x="629" y="156"/>
                  </a:lnTo>
                  <a:lnTo>
                    <a:pt x="634" y="175"/>
                  </a:lnTo>
                  <a:lnTo>
                    <a:pt x="639" y="196"/>
                  </a:lnTo>
                  <a:lnTo>
                    <a:pt x="643" y="220"/>
                  </a:lnTo>
                  <a:lnTo>
                    <a:pt x="647" y="240"/>
                  </a:lnTo>
                  <a:lnTo>
                    <a:pt x="652" y="262"/>
                  </a:lnTo>
                  <a:lnTo>
                    <a:pt x="655" y="285"/>
                  </a:lnTo>
                  <a:lnTo>
                    <a:pt x="656" y="309"/>
                  </a:lnTo>
                  <a:lnTo>
                    <a:pt x="659" y="336"/>
                  </a:lnTo>
                  <a:lnTo>
                    <a:pt x="661" y="361"/>
                  </a:lnTo>
                  <a:lnTo>
                    <a:pt x="661" y="385"/>
                  </a:lnTo>
                  <a:lnTo>
                    <a:pt x="661" y="412"/>
                  </a:lnTo>
                  <a:lnTo>
                    <a:pt x="661" y="445"/>
                  </a:lnTo>
                  <a:lnTo>
                    <a:pt x="660" y="474"/>
                  </a:lnTo>
                  <a:lnTo>
                    <a:pt x="659" y="495"/>
                  </a:lnTo>
                  <a:lnTo>
                    <a:pt x="656" y="518"/>
                  </a:lnTo>
                  <a:lnTo>
                    <a:pt x="655" y="543"/>
                  </a:lnTo>
                  <a:lnTo>
                    <a:pt x="651" y="570"/>
                  </a:lnTo>
                  <a:lnTo>
                    <a:pt x="646" y="593"/>
                  </a:lnTo>
                  <a:lnTo>
                    <a:pt x="642" y="616"/>
                  </a:lnTo>
                  <a:lnTo>
                    <a:pt x="636" y="644"/>
                  </a:lnTo>
                  <a:lnTo>
                    <a:pt x="630" y="665"/>
                  </a:lnTo>
                  <a:lnTo>
                    <a:pt x="625" y="691"/>
                  </a:lnTo>
                  <a:lnTo>
                    <a:pt x="618" y="715"/>
                  </a:lnTo>
                  <a:lnTo>
                    <a:pt x="610" y="738"/>
                  </a:lnTo>
                  <a:lnTo>
                    <a:pt x="602" y="762"/>
                  </a:lnTo>
                  <a:lnTo>
                    <a:pt x="592" y="792"/>
                  </a:lnTo>
                  <a:lnTo>
                    <a:pt x="581" y="821"/>
                  </a:lnTo>
                  <a:lnTo>
                    <a:pt x="760" y="893"/>
                  </a:lnTo>
                  <a:lnTo>
                    <a:pt x="311" y="93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 w="571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8" name="Freeform 18"/>
            <p:cNvSpPr>
              <a:spLocks/>
            </p:cNvSpPr>
            <p:nvPr/>
          </p:nvSpPr>
          <p:spPr bwMode="auto">
            <a:xfrm>
              <a:off x="3108" y="1326"/>
              <a:ext cx="889" cy="830"/>
            </a:xfrm>
            <a:custGeom>
              <a:avLst/>
              <a:gdLst>
                <a:gd name="T0" fmla="*/ 181 w 889"/>
                <a:gd name="T1" fmla="*/ 0 h 830"/>
                <a:gd name="T2" fmla="*/ 199 w 889"/>
                <a:gd name="T3" fmla="*/ 9 h 830"/>
                <a:gd name="T4" fmla="*/ 213 w 889"/>
                <a:gd name="T5" fmla="*/ 17 h 830"/>
                <a:gd name="T6" fmla="*/ 229 w 889"/>
                <a:gd name="T7" fmla="*/ 25 h 830"/>
                <a:gd name="T8" fmla="*/ 244 w 889"/>
                <a:gd name="T9" fmla="*/ 32 h 830"/>
                <a:gd name="T10" fmla="*/ 259 w 889"/>
                <a:gd name="T11" fmla="*/ 41 h 830"/>
                <a:gd name="T12" fmla="*/ 274 w 889"/>
                <a:gd name="T13" fmla="*/ 51 h 830"/>
                <a:gd name="T14" fmla="*/ 288 w 889"/>
                <a:gd name="T15" fmla="*/ 60 h 830"/>
                <a:gd name="T16" fmla="*/ 303 w 889"/>
                <a:gd name="T17" fmla="*/ 69 h 830"/>
                <a:gd name="T18" fmla="*/ 321 w 889"/>
                <a:gd name="T19" fmla="*/ 81 h 830"/>
                <a:gd name="T20" fmla="*/ 340 w 889"/>
                <a:gd name="T21" fmla="*/ 94 h 830"/>
                <a:gd name="T22" fmla="*/ 355 w 889"/>
                <a:gd name="T23" fmla="*/ 104 h 830"/>
                <a:gd name="T24" fmla="*/ 369 w 889"/>
                <a:gd name="T25" fmla="*/ 116 h 830"/>
                <a:gd name="T26" fmla="*/ 387 w 889"/>
                <a:gd name="T27" fmla="*/ 128 h 830"/>
                <a:gd name="T28" fmla="*/ 405 w 889"/>
                <a:gd name="T29" fmla="*/ 141 h 830"/>
                <a:gd name="T30" fmla="*/ 421 w 889"/>
                <a:gd name="T31" fmla="*/ 155 h 830"/>
                <a:gd name="T32" fmla="*/ 437 w 889"/>
                <a:gd name="T33" fmla="*/ 169 h 830"/>
                <a:gd name="T34" fmla="*/ 451 w 889"/>
                <a:gd name="T35" fmla="*/ 182 h 830"/>
                <a:gd name="T36" fmla="*/ 469 w 889"/>
                <a:gd name="T37" fmla="*/ 199 h 830"/>
                <a:gd name="T38" fmla="*/ 485 w 889"/>
                <a:gd name="T39" fmla="*/ 213 h 830"/>
                <a:gd name="T40" fmla="*/ 499 w 889"/>
                <a:gd name="T41" fmla="*/ 227 h 830"/>
                <a:gd name="T42" fmla="*/ 514 w 889"/>
                <a:gd name="T43" fmla="*/ 244 h 830"/>
                <a:gd name="T44" fmla="*/ 527 w 889"/>
                <a:gd name="T45" fmla="*/ 256 h 830"/>
                <a:gd name="T46" fmla="*/ 540 w 889"/>
                <a:gd name="T47" fmla="*/ 271 h 830"/>
                <a:gd name="T48" fmla="*/ 554 w 889"/>
                <a:gd name="T49" fmla="*/ 287 h 830"/>
                <a:gd name="T50" fmla="*/ 568 w 889"/>
                <a:gd name="T51" fmla="*/ 306 h 830"/>
                <a:gd name="T52" fmla="*/ 581 w 889"/>
                <a:gd name="T53" fmla="*/ 321 h 830"/>
                <a:gd name="T54" fmla="*/ 594 w 889"/>
                <a:gd name="T55" fmla="*/ 339 h 830"/>
                <a:gd name="T56" fmla="*/ 610 w 889"/>
                <a:gd name="T57" fmla="*/ 360 h 830"/>
                <a:gd name="T58" fmla="*/ 623 w 889"/>
                <a:gd name="T59" fmla="*/ 378 h 830"/>
                <a:gd name="T60" fmla="*/ 638 w 889"/>
                <a:gd name="T61" fmla="*/ 399 h 830"/>
                <a:gd name="T62" fmla="*/ 651 w 889"/>
                <a:gd name="T63" fmla="*/ 420 h 830"/>
                <a:gd name="T64" fmla="*/ 664 w 889"/>
                <a:gd name="T65" fmla="*/ 442 h 830"/>
                <a:gd name="T66" fmla="*/ 677 w 889"/>
                <a:gd name="T67" fmla="*/ 465 h 830"/>
                <a:gd name="T68" fmla="*/ 687 w 889"/>
                <a:gd name="T69" fmla="*/ 485 h 830"/>
                <a:gd name="T70" fmla="*/ 698 w 889"/>
                <a:gd name="T71" fmla="*/ 504 h 830"/>
                <a:gd name="T72" fmla="*/ 707 w 889"/>
                <a:gd name="T73" fmla="*/ 526 h 830"/>
                <a:gd name="T74" fmla="*/ 712 w 889"/>
                <a:gd name="T75" fmla="*/ 541 h 830"/>
                <a:gd name="T76" fmla="*/ 889 w 889"/>
                <a:gd name="T77" fmla="*/ 473 h 830"/>
                <a:gd name="T78" fmla="*/ 614 w 889"/>
                <a:gd name="T79" fmla="*/ 830 h 830"/>
                <a:gd name="T80" fmla="*/ 129 w 889"/>
                <a:gd name="T81" fmla="*/ 771 h 830"/>
                <a:gd name="T82" fmla="*/ 321 w 889"/>
                <a:gd name="T83" fmla="*/ 695 h 830"/>
                <a:gd name="T84" fmla="*/ 309 w 889"/>
                <a:gd name="T85" fmla="*/ 670 h 830"/>
                <a:gd name="T86" fmla="*/ 296 w 889"/>
                <a:gd name="T87" fmla="*/ 646 h 830"/>
                <a:gd name="T88" fmla="*/ 280 w 889"/>
                <a:gd name="T89" fmla="*/ 619 h 830"/>
                <a:gd name="T90" fmla="*/ 260 w 889"/>
                <a:gd name="T91" fmla="*/ 592 h 830"/>
                <a:gd name="T92" fmla="*/ 244 w 889"/>
                <a:gd name="T93" fmla="*/ 569 h 830"/>
                <a:gd name="T94" fmla="*/ 226 w 889"/>
                <a:gd name="T95" fmla="*/ 547 h 830"/>
                <a:gd name="T96" fmla="*/ 206 w 889"/>
                <a:gd name="T97" fmla="*/ 525 h 830"/>
                <a:gd name="T98" fmla="*/ 187 w 889"/>
                <a:gd name="T99" fmla="*/ 506 h 830"/>
                <a:gd name="T100" fmla="*/ 168 w 889"/>
                <a:gd name="T101" fmla="*/ 488 h 830"/>
                <a:gd name="T102" fmla="*/ 146 w 889"/>
                <a:gd name="T103" fmla="*/ 469 h 830"/>
                <a:gd name="T104" fmla="*/ 124 w 889"/>
                <a:gd name="T105" fmla="*/ 452 h 830"/>
                <a:gd name="T106" fmla="*/ 104 w 889"/>
                <a:gd name="T107" fmla="*/ 436 h 830"/>
                <a:gd name="T108" fmla="*/ 84 w 889"/>
                <a:gd name="T109" fmla="*/ 421 h 830"/>
                <a:gd name="T110" fmla="*/ 59 w 889"/>
                <a:gd name="T111" fmla="*/ 406 h 830"/>
                <a:gd name="T112" fmla="*/ 35 w 889"/>
                <a:gd name="T113" fmla="*/ 391 h 830"/>
                <a:gd name="T114" fmla="*/ 18 w 889"/>
                <a:gd name="T115" fmla="*/ 384 h 830"/>
                <a:gd name="T116" fmla="*/ 0 w 889"/>
                <a:gd name="T117" fmla="*/ 374 h 830"/>
                <a:gd name="T118" fmla="*/ 181 w 889"/>
                <a:gd name="T119" fmla="*/ 0 h 8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89"/>
                <a:gd name="T181" fmla="*/ 0 h 830"/>
                <a:gd name="T182" fmla="*/ 889 w 889"/>
                <a:gd name="T183" fmla="*/ 830 h 8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9" h="830">
                  <a:moveTo>
                    <a:pt x="181" y="0"/>
                  </a:moveTo>
                  <a:lnTo>
                    <a:pt x="199" y="9"/>
                  </a:lnTo>
                  <a:lnTo>
                    <a:pt x="213" y="17"/>
                  </a:lnTo>
                  <a:lnTo>
                    <a:pt x="229" y="25"/>
                  </a:lnTo>
                  <a:lnTo>
                    <a:pt x="244" y="32"/>
                  </a:lnTo>
                  <a:lnTo>
                    <a:pt x="259" y="41"/>
                  </a:lnTo>
                  <a:lnTo>
                    <a:pt x="274" y="51"/>
                  </a:lnTo>
                  <a:lnTo>
                    <a:pt x="288" y="60"/>
                  </a:lnTo>
                  <a:lnTo>
                    <a:pt x="303" y="69"/>
                  </a:lnTo>
                  <a:lnTo>
                    <a:pt x="321" y="81"/>
                  </a:lnTo>
                  <a:lnTo>
                    <a:pt x="340" y="94"/>
                  </a:lnTo>
                  <a:lnTo>
                    <a:pt x="355" y="104"/>
                  </a:lnTo>
                  <a:lnTo>
                    <a:pt x="369" y="116"/>
                  </a:lnTo>
                  <a:lnTo>
                    <a:pt x="387" y="128"/>
                  </a:lnTo>
                  <a:lnTo>
                    <a:pt x="405" y="141"/>
                  </a:lnTo>
                  <a:lnTo>
                    <a:pt x="421" y="155"/>
                  </a:lnTo>
                  <a:lnTo>
                    <a:pt x="437" y="169"/>
                  </a:lnTo>
                  <a:lnTo>
                    <a:pt x="451" y="182"/>
                  </a:lnTo>
                  <a:lnTo>
                    <a:pt x="469" y="199"/>
                  </a:lnTo>
                  <a:lnTo>
                    <a:pt x="485" y="213"/>
                  </a:lnTo>
                  <a:lnTo>
                    <a:pt x="499" y="227"/>
                  </a:lnTo>
                  <a:lnTo>
                    <a:pt x="514" y="244"/>
                  </a:lnTo>
                  <a:lnTo>
                    <a:pt x="527" y="256"/>
                  </a:lnTo>
                  <a:lnTo>
                    <a:pt x="540" y="271"/>
                  </a:lnTo>
                  <a:lnTo>
                    <a:pt x="554" y="287"/>
                  </a:lnTo>
                  <a:lnTo>
                    <a:pt x="568" y="306"/>
                  </a:lnTo>
                  <a:lnTo>
                    <a:pt x="581" y="321"/>
                  </a:lnTo>
                  <a:lnTo>
                    <a:pt x="594" y="339"/>
                  </a:lnTo>
                  <a:lnTo>
                    <a:pt x="610" y="360"/>
                  </a:lnTo>
                  <a:lnTo>
                    <a:pt x="623" y="378"/>
                  </a:lnTo>
                  <a:lnTo>
                    <a:pt x="638" y="399"/>
                  </a:lnTo>
                  <a:lnTo>
                    <a:pt x="651" y="420"/>
                  </a:lnTo>
                  <a:lnTo>
                    <a:pt x="664" y="442"/>
                  </a:lnTo>
                  <a:lnTo>
                    <a:pt x="677" y="465"/>
                  </a:lnTo>
                  <a:lnTo>
                    <a:pt x="687" y="485"/>
                  </a:lnTo>
                  <a:lnTo>
                    <a:pt x="698" y="504"/>
                  </a:lnTo>
                  <a:lnTo>
                    <a:pt x="707" y="526"/>
                  </a:lnTo>
                  <a:lnTo>
                    <a:pt x="712" y="541"/>
                  </a:lnTo>
                  <a:lnTo>
                    <a:pt x="889" y="473"/>
                  </a:lnTo>
                  <a:lnTo>
                    <a:pt x="614" y="830"/>
                  </a:lnTo>
                  <a:lnTo>
                    <a:pt x="129" y="771"/>
                  </a:lnTo>
                  <a:lnTo>
                    <a:pt x="321" y="695"/>
                  </a:lnTo>
                  <a:lnTo>
                    <a:pt x="309" y="670"/>
                  </a:lnTo>
                  <a:lnTo>
                    <a:pt x="296" y="646"/>
                  </a:lnTo>
                  <a:lnTo>
                    <a:pt x="280" y="619"/>
                  </a:lnTo>
                  <a:lnTo>
                    <a:pt x="260" y="592"/>
                  </a:lnTo>
                  <a:lnTo>
                    <a:pt x="244" y="569"/>
                  </a:lnTo>
                  <a:lnTo>
                    <a:pt x="226" y="547"/>
                  </a:lnTo>
                  <a:lnTo>
                    <a:pt x="206" y="525"/>
                  </a:lnTo>
                  <a:lnTo>
                    <a:pt x="187" y="506"/>
                  </a:lnTo>
                  <a:lnTo>
                    <a:pt x="168" y="488"/>
                  </a:lnTo>
                  <a:lnTo>
                    <a:pt x="146" y="469"/>
                  </a:lnTo>
                  <a:lnTo>
                    <a:pt x="124" y="452"/>
                  </a:lnTo>
                  <a:lnTo>
                    <a:pt x="104" y="436"/>
                  </a:lnTo>
                  <a:lnTo>
                    <a:pt x="84" y="421"/>
                  </a:lnTo>
                  <a:lnTo>
                    <a:pt x="59" y="406"/>
                  </a:lnTo>
                  <a:lnTo>
                    <a:pt x="35" y="391"/>
                  </a:lnTo>
                  <a:lnTo>
                    <a:pt x="18" y="384"/>
                  </a:lnTo>
                  <a:lnTo>
                    <a:pt x="0" y="374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69" name="Freeform 19"/>
            <p:cNvSpPr>
              <a:spLocks/>
            </p:cNvSpPr>
            <p:nvPr/>
          </p:nvSpPr>
          <p:spPr bwMode="auto">
            <a:xfrm>
              <a:off x="2485" y="1115"/>
              <a:ext cx="860" cy="680"/>
            </a:xfrm>
            <a:custGeom>
              <a:avLst/>
              <a:gdLst>
                <a:gd name="T0" fmla="*/ 459 w 860"/>
                <a:gd name="T1" fmla="*/ 680 h 680"/>
                <a:gd name="T2" fmla="*/ 515 w 860"/>
                <a:gd name="T3" fmla="*/ 547 h 680"/>
                <a:gd name="T4" fmla="*/ 497 w 860"/>
                <a:gd name="T5" fmla="*/ 542 h 680"/>
                <a:gd name="T6" fmla="*/ 477 w 860"/>
                <a:gd name="T7" fmla="*/ 538 h 680"/>
                <a:gd name="T8" fmla="*/ 451 w 860"/>
                <a:gd name="T9" fmla="*/ 532 h 680"/>
                <a:gd name="T10" fmla="*/ 429 w 860"/>
                <a:gd name="T11" fmla="*/ 529 h 680"/>
                <a:gd name="T12" fmla="*/ 406 w 860"/>
                <a:gd name="T13" fmla="*/ 525 h 680"/>
                <a:gd name="T14" fmla="*/ 380 w 860"/>
                <a:gd name="T15" fmla="*/ 523 h 680"/>
                <a:gd name="T16" fmla="*/ 353 w 860"/>
                <a:gd name="T17" fmla="*/ 521 h 680"/>
                <a:gd name="T18" fmla="*/ 305 w 860"/>
                <a:gd name="T19" fmla="*/ 521 h 680"/>
                <a:gd name="T20" fmla="*/ 280 w 860"/>
                <a:gd name="T21" fmla="*/ 522 h 680"/>
                <a:gd name="T22" fmla="*/ 256 w 860"/>
                <a:gd name="T23" fmla="*/ 524 h 680"/>
                <a:gd name="T24" fmla="*/ 233 w 860"/>
                <a:gd name="T25" fmla="*/ 526 h 680"/>
                <a:gd name="T26" fmla="*/ 209 w 860"/>
                <a:gd name="T27" fmla="*/ 531 h 680"/>
                <a:gd name="T28" fmla="*/ 187 w 860"/>
                <a:gd name="T29" fmla="*/ 535 h 680"/>
                <a:gd name="T30" fmla="*/ 160 w 860"/>
                <a:gd name="T31" fmla="*/ 541 h 680"/>
                <a:gd name="T32" fmla="*/ 136 w 860"/>
                <a:gd name="T33" fmla="*/ 549 h 680"/>
                <a:gd name="T34" fmla="*/ 198 w 860"/>
                <a:gd name="T35" fmla="*/ 269 h 680"/>
                <a:gd name="T36" fmla="*/ 0 w 860"/>
                <a:gd name="T37" fmla="*/ 158 h 680"/>
                <a:gd name="T38" fmla="*/ 10 w 860"/>
                <a:gd name="T39" fmla="*/ 154 h 680"/>
                <a:gd name="T40" fmla="*/ 31 w 860"/>
                <a:gd name="T41" fmla="*/ 148 h 680"/>
                <a:gd name="T42" fmla="*/ 46 w 860"/>
                <a:gd name="T43" fmla="*/ 143 h 680"/>
                <a:gd name="T44" fmla="*/ 64 w 860"/>
                <a:gd name="T45" fmla="*/ 138 h 680"/>
                <a:gd name="T46" fmla="*/ 86 w 860"/>
                <a:gd name="T47" fmla="*/ 133 h 680"/>
                <a:gd name="T48" fmla="*/ 104 w 860"/>
                <a:gd name="T49" fmla="*/ 129 h 680"/>
                <a:gd name="T50" fmla="*/ 127 w 860"/>
                <a:gd name="T51" fmla="*/ 123 h 680"/>
                <a:gd name="T52" fmla="*/ 147 w 860"/>
                <a:gd name="T53" fmla="*/ 120 h 680"/>
                <a:gd name="T54" fmla="*/ 171 w 860"/>
                <a:gd name="T55" fmla="*/ 117 h 680"/>
                <a:gd name="T56" fmla="*/ 196 w 860"/>
                <a:gd name="T57" fmla="*/ 113 h 680"/>
                <a:gd name="T58" fmla="*/ 219 w 860"/>
                <a:gd name="T59" fmla="*/ 111 h 680"/>
                <a:gd name="T60" fmla="*/ 246 w 860"/>
                <a:gd name="T61" fmla="*/ 110 h 680"/>
                <a:gd name="T62" fmla="*/ 272 w 860"/>
                <a:gd name="T63" fmla="*/ 108 h 680"/>
                <a:gd name="T64" fmla="*/ 298 w 860"/>
                <a:gd name="T65" fmla="*/ 108 h 680"/>
                <a:gd name="T66" fmla="*/ 325 w 860"/>
                <a:gd name="T67" fmla="*/ 108 h 680"/>
                <a:gd name="T68" fmla="*/ 359 w 860"/>
                <a:gd name="T69" fmla="*/ 108 h 680"/>
                <a:gd name="T70" fmla="*/ 389 w 860"/>
                <a:gd name="T71" fmla="*/ 109 h 680"/>
                <a:gd name="T72" fmla="*/ 409 w 860"/>
                <a:gd name="T73" fmla="*/ 110 h 680"/>
                <a:gd name="T74" fmla="*/ 434 w 860"/>
                <a:gd name="T75" fmla="*/ 112 h 680"/>
                <a:gd name="T76" fmla="*/ 458 w 860"/>
                <a:gd name="T77" fmla="*/ 115 h 680"/>
                <a:gd name="T78" fmla="*/ 486 w 860"/>
                <a:gd name="T79" fmla="*/ 118 h 680"/>
                <a:gd name="T80" fmla="*/ 509 w 860"/>
                <a:gd name="T81" fmla="*/ 122 h 680"/>
                <a:gd name="T82" fmla="*/ 532 w 860"/>
                <a:gd name="T83" fmla="*/ 127 h 680"/>
                <a:gd name="T84" fmla="*/ 561 w 860"/>
                <a:gd name="T85" fmla="*/ 132 h 680"/>
                <a:gd name="T86" fmla="*/ 583 w 860"/>
                <a:gd name="T87" fmla="*/ 138 h 680"/>
                <a:gd name="T88" fmla="*/ 610 w 860"/>
                <a:gd name="T89" fmla="*/ 144 h 680"/>
                <a:gd name="T90" fmla="*/ 633 w 860"/>
                <a:gd name="T91" fmla="*/ 150 h 680"/>
                <a:gd name="T92" fmla="*/ 658 w 860"/>
                <a:gd name="T93" fmla="*/ 158 h 680"/>
                <a:gd name="T94" fmla="*/ 682 w 860"/>
                <a:gd name="T95" fmla="*/ 165 h 680"/>
                <a:gd name="T96" fmla="*/ 755 w 860"/>
                <a:gd name="T97" fmla="*/ 0 h 680"/>
                <a:gd name="T98" fmla="*/ 860 w 860"/>
                <a:gd name="T99" fmla="*/ 460 h 680"/>
                <a:gd name="T100" fmla="*/ 459 w 860"/>
                <a:gd name="T101" fmla="*/ 680 h 6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0"/>
                <a:gd name="T154" fmla="*/ 0 h 680"/>
                <a:gd name="T155" fmla="*/ 860 w 860"/>
                <a:gd name="T156" fmla="*/ 680 h 6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0" h="680">
                  <a:moveTo>
                    <a:pt x="459" y="680"/>
                  </a:moveTo>
                  <a:lnTo>
                    <a:pt x="515" y="547"/>
                  </a:lnTo>
                  <a:lnTo>
                    <a:pt x="497" y="542"/>
                  </a:lnTo>
                  <a:lnTo>
                    <a:pt x="477" y="538"/>
                  </a:lnTo>
                  <a:lnTo>
                    <a:pt x="451" y="532"/>
                  </a:lnTo>
                  <a:lnTo>
                    <a:pt x="429" y="529"/>
                  </a:lnTo>
                  <a:lnTo>
                    <a:pt x="406" y="525"/>
                  </a:lnTo>
                  <a:lnTo>
                    <a:pt x="380" y="523"/>
                  </a:lnTo>
                  <a:lnTo>
                    <a:pt x="353" y="521"/>
                  </a:lnTo>
                  <a:lnTo>
                    <a:pt x="305" y="521"/>
                  </a:lnTo>
                  <a:lnTo>
                    <a:pt x="280" y="522"/>
                  </a:lnTo>
                  <a:lnTo>
                    <a:pt x="256" y="524"/>
                  </a:lnTo>
                  <a:lnTo>
                    <a:pt x="233" y="526"/>
                  </a:lnTo>
                  <a:lnTo>
                    <a:pt x="209" y="531"/>
                  </a:lnTo>
                  <a:lnTo>
                    <a:pt x="187" y="535"/>
                  </a:lnTo>
                  <a:lnTo>
                    <a:pt x="160" y="541"/>
                  </a:lnTo>
                  <a:lnTo>
                    <a:pt x="136" y="549"/>
                  </a:lnTo>
                  <a:lnTo>
                    <a:pt x="198" y="269"/>
                  </a:lnTo>
                  <a:lnTo>
                    <a:pt x="0" y="158"/>
                  </a:lnTo>
                  <a:lnTo>
                    <a:pt x="10" y="154"/>
                  </a:lnTo>
                  <a:lnTo>
                    <a:pt x="31" y="148"/>
                  </a:lnTo>
                  <a:lnTo>
                    <a:pt x="46" y="143"/>
                  </a:lnTo>
                  <a:lnTo>
                    <a:pt x="64" y="138"/>
                  </a:lnTo>
                  <a:lnTo>
                    <a:pt x="86" y="133"/>
                  </a:lnTo>
                  <a:lnTo>
                    <a:pt x="104" y="129"/>
                  </a:lnTo>
                  <a:lnTo>
                    <a:pt x="127" y="123"/>
                  </a:lnTo>
                  <a:lnTo>
                    <a:pt x="147" y="120"/>
                  </a:lnTo>
                  <a:lnTo>
                    <a:pt x="171" y="117"/>
                  </a:lnTo>
                  <a:lnTo>
                    <a:pt x="196" y="113"/>
                  </a:lnTo>
                  <a:lnTo>
                    <a:pt x="219" y="111"/>
                  </a:lnTo>
                  <a:lnTo>
                    <a:pt x="246" y="110"/>
                  </a:lnTo>
                  <a:lnTo>
                    <a:pt x="272" y="108"/>
                  </a:lnTo>
                  <a:lnTo>
                    <a:pt x="298" y="108"/>
                  </a:lnTo>
                  <a:lnTo>
                    <a:pt x="325" y="108"/>
                  </a:lnTo>
                  <a:lnTo>
                    <a:pt x="359" y="108"/>
                  </a:lnTo>
                  <a:lnTo>
                    <a:pt x="389" y="109"/>
                  </a:lnTo>
                  <a:lnTo>
                    <a:pt x="409" y="110"/>
                  </a:lnTo>
                  <a:lnTo>
                    <a:pt x="434" y="112"/>
                  </a:lnTo>
                  <a:lnTo>
                    <a:pt x="458" y="115"/>
                  </a:lnTo>
                  <a:lnTo>
                    <a:pt x="486" y="118"/>
                  </a:lnTo>
                  <a:lnTo>
                    <a:pt x="509" y="122"/>
                  </a:lnTo>
                  <a:lnTo>
                    <a:pt x="532" y="127"/>
                  </a:lnTo>
                  <a:lnTo>
                    <a:pt x="561" y="132"/>
                  </a:lnTo>
                  <a:lnTo>
                    <a:pt x="583" y="138"/>
                  </a:lnTo>
                  <a:lnTo>
                    <a:pt x="610" y="144"/>
                  </a:lnTo>
                  <a:lnTo>
                    <a:pt x="633" y="150"/>
                  </a:lnTo>
                  <a:lnTo>
                    <a:pt x="658" y="158"/>
                  </a:lnTo>
                  <a:lnTo>
                    <a:pt x="682" y="165"/>
                  </a:lnTo>
                  <a:lnTo>
                    <a:pt x="755" y="0"/>
                  </a:lnTo>
                  <a:lnTo>
                    <a:pt x="860" y="460"/>
                  </a:lnTo>
                  <a:lnTo>
                    <a:pt x="459" y="680"/>
                  </a:lnTo>
                  <a:close/>
                </a:path>
              </a:pathLst>
            </a:custGeom>
            <a:grpFill/>
            <a:ln w="571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5791200" y="5486400"/>
            <a:ext cx="28956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P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SEGURIDAD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1066800" y="5334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ELECCION</a:t>
            </a:r>
            <a:endParaRPr lang="es-PE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14688" y="5717516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COMUNICACION</a:t>
            </a:r>
            <a:endParaRPr lang="es-PE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87018" y="6237312"/>
            <a:ext cx="3739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RECLAMO Y RESARCIMIENTO</a:t>
            </a:r>
            <a:endParaRPr lang="es-PE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9552" y="162880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rgbClr val="000000"/>
                </a:solidFill>
              </a:rPr>
              <a:t>Los </a:t>
            </a:r>
            <a:r>
              <a:rPr lang="es-PE" sz="2800" dirty="0">
                <a:solidFill>
                  <a:srgbClr val="000000"/>
                </a:solidFill>
              </a:rPr>
              <a:t>servicios integrales de planificación familiar serán ofrecidos en todos los establecimientos de salud públicos del país de </a:t>
            </a:r>
            <a:r>
              <a:rPr lang="es-PE" sz="2800" b="1" i="1" dirty="0">
                <a:solidFill>
                  <a:srgbClr val="000000"/>
                </a:solidFill>
              </a:rPr>
              <a:t>manera gratuita, </a:t>
            </a:r>
            <a:r>
              <a:rPr lang="es-PE" sz="2800" b="1" i="1" dirty="0" smtClean="0">
                <a:solidFill>
                  <a:srgbClr val="000000"/>
                </a:solidFill>
              </a:rPr>
              <a:t>incluyendo la </a:t>
            </a:r>
            <a:r>
              <a:rPr lang="es-PE" sz="2800" b="1" i="1" dirty="0">
                <a:solidFill>
                  <a:srgbClr val="000000"/>
                </a:solidFill>
              </a:rPr>
              <a:t>historia clínica, </a:t>
            </a:r>
            <a:r>
              <a:rPr lang="es-PE" sz="2800" b="1" i="1" dirty="0">
                <a:solidFill>
                  <a:srgbClr val="FF0000"/>
                </a:solidFill>
              </a:rPr>
              <a:t>orientación/consejería </a:t>
            </a:r>
            <a:r>
              <a:rPr lang="es-PE" sz="2800" b="1" i="1" dirty="0">
                <a:solidFill>
                  <a:srgbClr val="000000"/>
                </a:solidFill>
              </a:rPr>
              <a:t>y la provisión de métodos anticonceptivos y Anticoncepción de emergencia</a:t>
            </a:r>
            <a:r>
              <a:rPr lang="es-PE" sz="2800" dirty="0">
                <a:solidFill>
                  <a:srgbClr val="000000"/>
                </a:solidFill>
              </a:rPr>
              <a:t>. </a:t>
            </a:r>
            <a:endParaRPr lang="es-PE" sz="2800" dirty="0" smtClean="0">
              <a:solidFill>
                <a:srgbClr val="000000"/>
              </a:solidFill>
            </a:endParaRPr>
          </a:p>
          <a:p>
            <a:pPr algn="ctr"/>
            <a:endParaRPr lang="es-PE" sz="2800" b="1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60" y="0"/>
            <a:ext cx="9144000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s-PE" b="1" dirty="0" smtClean="0">
                <a:solidFill>
                  <a:srgbClr val="000000"/>
                </a:solidFill>
              </a:rPr>
              <a:t>LA </a:t>
            </a:r>
            <a:r>
              <a:rPr lang="es-PE" b="1" dirty="0">
                <a:solidFill>
                  <a:srgbClr val="000000"/>
                </a:solidFill>
              </a:rPr>
              <a:t>ATENCIÓN EN PLANIFICACIÓN FAMILIAR </a:t>
            </a:r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9572" y="516823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La población adolescente, que acuda a los establecimientos de salud en busca de </a:t>
            </a:r>
            <a:r>
              <a:rPr lang="es-PE" b="1" dirty="0" smtClean="0">
                <a:solidFill>
                  <a:srgbClr val="FF0000"/>
                </a:solidFill>
              </a:rPr>
              <a:t>planificación </a:t>
            </a:r>
            <a:r>
              <a:rPr lang="es-PE" b="1" dirty="0">
                <a:solidFill>
                  <a:srgbClr val="FF0000"/>
                </a:solidFill>
              </a:rPr>
              <a:t>familiar, se les brindará todos los servicios.</a:t>
            </a:r>
          </a:p>
        </p:txBody>
      </p:sp>
    </p:spTree>
    <p:extLst>
      <p:ext uri="{BB962C8B-B14F-4D97-AF65-F5344CB8AC3E}">
        <p14:creationId xmlns:p14="http://schemas.microsoft.com/office/powerpoint/2010/main" val="24505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cute cartoon illustration of young people in various outfits Foto de archivo - 41708642"/>
          <p:cNvSpPr>
            <a:spLocks noChangeAspect="1" noChangeArrowheads="1"/>
          </p:cNvSpPr>
          <p:nvPr/>
        </p:nvSpPr>
        <p:spPr bwMode="auto">
          <a:xfrm>
            <a:off x="108347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PE" sz="1350">
              <a:latin typeface="Calibri" panose="020F0502020204030204" pitchFamily="34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0" y="6772"/>
            <a:ext cx="9144000" cy="830997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ORIENTACIÓN/CONSEJERÍA EN SALUD SEXUAL Y REPRODUCTIVA</a:t>
            </a:r>
            <a:endParaRPr lang="es-ES" b="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4" y="162880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/>
              <a:t>Proceso </a:t>
            </a:r>
            <a:r>
              <a:rPr lang="es-PE" sz="2800" dirty="0"/>
              <a:t>de comunicación interpersonal en el que se </a:t>
            </a:r>
            <a:r>
              <a:rPr lang="es-PE" sz="2800" dirty="0" smtClean="0"/>
              <a:t>brinda la </a:t>
            </a:r>
            <a:r>
              <a:rPr lang="es-PE" sz="2800" dirty="0"/>
              <a:t>información necesaria para que las personas individuales o parejas, tomen </a:t>
            </a:r>
            <a:r>
              <a:rPr lang="es-PE" sz="2800" dirty="0" smtClean="0"/>
              <a:t>decisiones voluntarias</a:t>
            </a:r>
            <a:r>
              <a:rPr lang="es-PE" sz="2800" dirty="0"/>
              <a:t>, informadas y satisfactorias, además de brindar apoyo para el análisis </a:t>
            </a:r>
            <a:r>
              <a:rPr lang="es-PE" sz="2800" dirty="0" smtClean="0"/>
              <a:t>y búsqueda </a:t>
            </a:r>
            <a:r>
              <a:rPr lang="es-PE" sz="2800" dirty="0"/>
              <a:t>de solución a sus problemas de </a:t>
            </a:r>
            <a:r>
              <a:rPr lang="es-PE" sz="2800" dirty="0" smtClean="0"/>
              <a:t>salud sexual y reproductiva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052806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6519863" y="2205038"/>
            <a:ext cx="2514600" cy="1600200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0">
              <a:latin typeface="Arial" panose="020B0604020202020204" pitchFamily="34" charset="0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381375" y="2205038"/>
            <a:ext cx="25146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0">
              <a:latin typeface="Arial" panose="020B0604020202020204" pitchFamily="34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42888" y="2205038"/>
            <a:ext cx="2514600" cy="1600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0">
              <a:latin typeface="Arial" panose="020B0604020202020204" pitchFamily="34" charset="0"/>
            </a:endParaRP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242888" y="1844675"/>
            <a:ext cx="2590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     PASO 1</a:t>
            </a:r>
            <a:endParaRPr lang="es-ES_tradnl" altLang="pt-BR" sz="18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Establecer una relación cordial y de confianza con las/los usuarias/os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419475" y="1884824"/>
            <a:ext cx="2514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     PASO 2</a:t>
            </a:r>
            <a:endParaRPr lang="es-ES_tradnl" altLang="pt-BR" sz="18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Identificar las necesidades de las/los usuarias/os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575425" y="1844675"/>
            <a:ext cx="2514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     PASO 3</a:t>
            </a:r>
            <a:endParaRPr lang="es-ES_tradnl" altLang="pt-BR" sz="18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Arial" panose="020B0604020202020204" pitchFamily="34" charset="0"/>
              </a:rPr>
              <a:t>Responder a las necesidades de las/los usuarias/os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2765425" y="29241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>
            <a:off x="5889625" y="29241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1679575" y="4103689"/>
            <a:ext cx="5672138" cy="1897063"/>
            <a:chOff x="1018" y="3073"/>
            <a:chExt cx="3573" cy="1195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3007" y="3260"/>
              <a:ext cx="1584" cy="1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latin typeface="Arial" panose="020B0604020202020204" pitchFamily="34" charset="0"/>
              </a:endParaRPr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018" y="3260"/>
              <a:ext cx="1584" cy="10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 b="0">
                <a:latin typeface="Arial" panose="020B0604020202020204" pitchFamily="34" charset="0"/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065" y="3073"/>
              <a:ext cx="1440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t-BR" altLang="pt-BR" sz="1800" dirty="0">
                  <a:latin typeface="Arial" panose="020B0604020202020204" pitchFamily="34" charset="0"/>
                </a:rPr>
                <a:t>    </a:t>
              </a:r>
              <a:r>
                <a:rPr lang="es-ES_tradnl" altLang="pt-BR" sz="1800" dirty="0">
                  <a:latin typeface="Arial" panose="020B0604020202020204" pitchFamily="34" charset="0"/>
                </a:rPr>
                <a:t>PASO 4</a:t>
              </a:r>
              <a:endParaRPr lang="es-ES_tradnl" altLang="pt-BR" sz="1800" b="0" dirty="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BR" sz="1800" dirty="0">
                  <a:latin typeface="Arial" panose="020B0604020202020204" pitchFamily="34" charset="0"/>
                </a:rPr>
                <a:t>Verificar la comprensión de las/los usuarias/os</a:t>
              </a:r>
            </a:p>
          </p:txBody>
        </p:sp>
        <p:sp>
          <p:nvSpPr>
            <p:cNvPr id="10256" name="Text Box 8"/>
            <p:cNvSpPr txBox="1">
              <a:spLocks noChangeArrowheads="1"/>
            </p:cNvSpPr>
            <p:nvPr/>
          </p:nvSpPr>
          <p:spPr bwMode="auto">
            <a:xfrm>
              <a:off x="3011" y="3294"/>
              <a:ext cx="1580" cy="93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t-BR" altLang="pt-BR" sz="1800" dirty="0">
                  <a:latin typeface="Arial" panose="020B0604020202020204" pitchFamily="34" charset="0"/>
                </a:rPr>
                <a:t>    </a:t>
              </a:r>
              <a:r>
                <a:rPr lang="es-ES_tradnl" altLang="pt-BR" sz="1800" dirty="0" smtClean="0">
                  <a:latin typeface="Arial" panose="020B0604020202020204" pitchFamily="34" charset="0"/>
                </a:rPr>
                <a:t>Mantener </a:t>
              </a:r>
              <a:r>
                <a:rPr lang="es-ES_tradnl" altLang="pt-BR" sz="1800" dirty="0">
                  <a:latin typeface="Arial" panose="020B0604020202020204" pitchFamily="34" charset="0"/>
                </a:rPr>
                <a:t>una relación cordial con las/los </a:t>
              </a:r>
              <a:r>
                <a:rPr lang="es-ES_tradnl" altLang="pt-BR" sz="1800" dirty="0" smtClean="0">
                  <a:latin typeface="Arial" panose="020B0604020202020204" pitchFamily="34" charset="0"/>
                </a:rPr>
                <a:t>usuarias/os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es-ES_tradnl" altLang="pt-BR" sz="1400" dirty="0" smtClean="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endParaRPr lang="es-ES_tradnl" altLang="pt-BR" sz="1000" dirty="0">
                <a:latin typeface="Arial" panose="020B0604020202020204" pitchFamily="34" charset="0"/>
              </a:endParaRPr>
            </a:p>
          </p:txBody>
        </p:sp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2606" y="371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8" name="2 Rectángulo"/>
          <p:cNvSpPr/>
          <p:nvPr/>
        </p:nvSpPr>
        <p:spPr>
          <a:xfrm>
            <a:off x="0" y="6772"/>
            <a:ext cx="9144000" cy="1200329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_tradnl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ORIENTACIÓN/CONSEJERIA: </a:t>
            </a:r>
          </a:p>
          <a:p>
            <a:pPr algn="ctr"/>
            <a:r>
              <a:rPr lang="es-ES_tradnl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</a:t>
            </a:r>
            <a:r>
              <a:rPr lang="es-ES_tradnl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LOS CINCO PASOS</a:t>
            </a:r>
          </a:p>
          <a:p>
            <a:endParaRPr lang="es-E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32967" y="4062727"/>
            <a:ext cx="101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s-ES_tradnl" altLang="pt-BR" b="1" dirty="0"/>
              <a:t>PASO 5</a:t>
            </a:r>
          </a:p>
        </p:txBody>
      </p:sp>
    </p:spTree>
    <p:extLst>
      <p:ext uri="{BB962C8B-B14F-4D97-AF65-F5344CB8AC3E}">
        <p14:creationId xmlns:p14="http://schemas.microsoft.com/office/powerpoint/2010/main" val="39658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052513" y="2387203"/>
            <a:ext cx="889438" cy="727469"/>
          </a:xfrm>
          <a:prstGeom prst="roundRect">
            <a:avLst>
              <a:gd name="adj" fmla="val 16667"/>
            </a:avLst>
          </a:prstGeom>
          <a:solidFill>
            <a:srgbClr val="FFB3D9"/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052512" y="4088606"/>
            <a:ext cx="900113" cy="671277"/>
          </a:xfrm>
          <a:prstGeom prst="roundRect">
            <a:avLst>
              <a:gd name="adj" fmla="val 16667"/>
            </a:avLst>
          </a:prstGeom>
          <a:solidFill>
            <a:srgbClr val="83E3A8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1031082" y="1205867"/>
            <a:ext cx="928688" cy="821532"/>
          </a:xfrm>
          <a:prstGeom prst="roundRect">
            <a:avLst>
              <a:gd name="adj" fmla="val 16667"/>
            </a:avLst>
          </a:prstGeom>
          <a:solidFill>
            <a:srgbClr val="83E3A8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42132" y="965525"/>
            <a:ext cx="2957933" cy="39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 marL="177800" indent="-17780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_tradnl" altLang="en-US" sz="1700" dirty="0">
                <a:solidFill>
                  <a:srgbClr val="FF0000"/>
                </a:solidFill>
              </a:rPr>
              <a:t>Vasectomía o esterilización femenina</a:t>
            </a:r>
          </a:p>
          <a:p>
            <a:pPr>
              <a:spcBef>
                <a:spcPct val="10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_tradnl" altLang="en-US" sz="1700" dirty="0"/>
              <a:t>Condones</a:t>
            </a:r>
            <a:br>
              <a:rPr lang="es-ES_tradnl" altLang="en-US" sz="1700" dirty="0"/>
            </a:br>
            <a:r>
              <a:rPr lang="es-ES_tradnl" altLang="en-US" sz="1700" dirty="0"/>
              <a:t>(Masculinos o femeninos</a:t>
            </a:r>
            <a:r>
              <a:rPr lang="es-ES_tradnl" altLang="en-US" sz="1700" dirty="0" smtClean="0"/>
              <a:t>)</a:t>
            </a:r>
          </a:p>
          <a:p>
            <a:pPr>
              <a:spcBef>
                <a:spcPct val="100000"/>
              </a:spcBef>
              <a:buClr>
                <a:srgbClr val="FF0000"/>
              </a:buClr>
              <a:buFontTx/>
              <a:buChar char="•"/>
              <a:defRPr/>
            </a:pPr>
            <a:endParaRPr lang="es-ES_tradnl" altLang="en-US" sz="1700" dirty="0" smtClean="0"/>
          </a:p>
          <a:p>
            <a:pPr marL="0" indent="0">
              <a:spcBef>
                <a:spcPct val="100000"/>
              </a:spcBef>
              <a:buClr>
                <a:srgbClr val="FF0000"/>
              </a:buClr>
              <a:defRPr/>
            </a:pPr>
            <a:r>
              <a:rPr lang="es-ES_tradnl" altLang="en-US" sz="1700" dirty="0" smtClean="0"/>
              <a:t>   </a:t>
            </a:r>
            <a:r>
              <a:rPr lang="es-ES_tradnl" altLang="en-US" sz="1700" dirty="0"/>
              <a:t>AOE</a:t>
            </a:r>
          </a:p>
          <a:p>
            <a:pPr marL="136922" indent="-136922">
              <a:spcBef>
                <a:spcPct val="1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ES_tradnl" altLang="en-US" sz="1700" dirty="0" smtClean="0"/>
              <a:t> </a:t>
            </a:r>
            <a:r>
              <a:rPr lang="es-ES_tradnl" altLang="en-US" sz="1700" dirty="0"/>
              <a:t>Métodos basados en el conocimiento de la </a:t>
            </a:r>
            <a:r>
              <a:rPr lang="es-ES_tradnl" altLang="en-US" sz="1700" dirty="0" smtClean="0"/>
              <a:t>fertilidad (</a:t>
            </a:r>
            <a:r>
              <a:rPr lang="es-ES_tradnl" altLang="en-US" sz="1700" dirty="0" err="1" smtClean="0"/>
              <a:t>Billing</a:t>
            </a:r>
            <a:r>
              <a:rPr lang="es-ES_tradnl" altLang="en-US" sz="1700" dirty="0" smtClean="0"/>
              <a:t>, Ritmo, </a:t>
            </a:r>
            <a:r>
              <a:rPr lang="es-ES_tradnl" altLang="en-US" sz="1700" dirty="0" smtClean="0"/>
              <a:t>Collar/días fijos)</a:t>
            </a:r>
            <a:endParaRPr lang="es-ES_tradnl" altLang="en-US" sz="1700" dirty="0"/>
          </a:p>
        </p:txBody>
      </p:sp>
      <p:sp>
        <p:nvSpPr>
          <p:cNvPr id="16390" name="Rectangle 8"/>
          <p:cNvSpPr>
            <a:spLocks noGrp="1" noChangeArrowheads="1"/>
          </p:cNvSpPr>
          <p:nvPr>
            <p:ph type="title"/>
          </p:nvPr>
        </p:nvSpPr>
        <p:spPr>
          <a:xfrm>
            <a:off x="89756" y="58122"/>
            <a:ext cx="8964488" cy="564356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es-ES_tradnl" altLang="en-US" sz="2700" b="1" dirty="0">
                <a:solidFill>
                  <a:schemeClr val="bg1"/>
                </a:solidFill>
                <a:latin typeface="Calibri" panose="020F0502020204030204" pitchFamily="34" charset="0"/>
              </a:rPr>
              <a:t>METODOS ANTICONCEPTIVOS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093119" y="1149930"/>
            <a:ext cx="2478881" cy="470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 marL="177800" indent="-177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18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s-ES" altLang="en-US" sz="1700" b="1" dirty="0" smtClean="0">
                <a:latin typeface="Arial" panose="020B0604020202020204" pitchFamily="34" charset="0"/>
              </a:rPr>
              <a:t>DIU </a:t>
            </a:r>
          </a:p>
          <a:p>
            <a:pPr>
              <a:spcBef>
                <a:spcPct val="18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s-ES" altLang="en-US" sz="1700" b="1" dirty="0" smtClean="0">
                <a:latin typeface="Arial" panose="020B0604020202020204" pitchFamily="34" charset="0"/>
              </a:rPr>
              <a:t>La </a:t>
            </a:r>
            <a:r>
              <a:rPr lang="es-ES" altLang="en-US" sz="1700" b="1" dirty="0">
                <a:latin typeface="Arial" panose="020B0604020202020204" pitchFamily="34" charset="0"/>
              </a:rPr>
              <a:t>píldora</a:t>
            </a:r>
          </a:p>
          <a:p>
            <a:pPr>
              <a:spcBef>
                <a:spcPct val="18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s-ES" altLang="en-US" sz="1700" b="1" dirty="0" smtClean="0">
                <a:latin typeface="Arial" panose="020B0604020202020204" pitchFamily="34" charset="0"/>
              </a:rPr>
              <a:t>Inyectables </a:t>
            </a:r>
            <a:r>
              <a:rPr lang="es-ES" altLang="en-US" sz="1700" b="1" dirty="0">
                <a:latin typeface="Arial" panose="020B0604020202020204" pitchFamily="34" charset="0"/>
              </a:rPr>
              <a:t>de acción prolongada Tres </a:t>
            </a:r>
            <a:r>
              <a:rPr lang="es-ES" altLang="en-US" sz="1700" b="1" dirty="0" smtClean="0">
                <a:latin typeface="Arial" panose="020B0604020202020204" pitchFamily="34" charset="0"/>
              </a:rPr>
              <a:t>meses</a:t>
            </a:r>
          </a:p>
          <a:p>
            <a:pPr>
              <a:spcBef>
                <a:spcPct val="18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s-ES" altLang="en-US" sz="1700" b="1" dirty="0" smtClean="0">
                <a:latin typeface="Arial" panose="020B0604020202020204" pitchFamily="34" charset="0"/>
              </a:rPr>
              <a:t>Inyectables </a:t>
            </a:r>
            <a:r>
              <a:rPr lang="es-ES" altLang="en-US" sz="1700" b="1" dirty="0">
                <a:latin typeface="Arial" panose="020B0604020202020204" pitchFamily="34" charset="0"/>
              </a:rPr>
              <a:t>mensuales</a:t>
            </a:r>
          </a:p>
          <a:p>
            <a:pPr>
              <a:spcBef>
                <a:spcPct val="18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s-ES" altLang="en-US" sz="1700" b="1" dirty="0" smtClean="0">
                <a:latin typeface="Arial" panose="020B0604020202020204" pitchFamily="34" charset="0"/>
              </a:rPr>
              <a:t>Implantes</a:t>
            </a:r>
            <a:endParaRPr lang="es-ES" altLang="en-US" sz="1700" b="1" dirty="0">
              <a:latin typeface="Arial" panose="020B0604020202020204" pitchFamily="34" charset="0"/>
            </a:endParaRPr>
          </a:p>
        </p:txBody>
      </p:sp>
      <p:pic>
        <p:nvPicPr>
          <p:cNvPr id="16392" name="Picture 10" descr="28-DayP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479868"/>
            <a:ext cx="773907" cy="5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Injec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4154092"/>
            <a:ext cx="890589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23"/>
          <p:cNvGrpSpPr>
            <a:grpSpLocks/>
          </p:cNvGrpSpPr>
          <p:nvPr/>
        </p:nvGrpSpPr>
        <p:grpSpPr bwMode="auto">
          <a:xfrm>
            <a:off x="4572001" y="4088606"/>
            <a:ext cx="910506" cy="561975"/>
            <a:chOff x="3336" y="3264"/>
            <a:chExt cx="576" cy="472"/>
          </a:xfrm>
        </p:grpSpPr>
        <p:sp>
          <p:nvSpPr>
            <p:cNvPr id="16411" name="AutoShape 24"/>
            <p:cNvSpPr>
              <a:spLocks noChangeArrowheads="1"/>
            </p:cNvSpPr>
            <p:nvPr/>
          </p:nvSpPr>
          <p:spPr bwMode="auto">
            <a:xfrm>
              <a:off x="3336" y="3264"/>
              <a:ext cx="576" cy="472"/>
            </a:xfrm>
            <a:prstGeom prst="roundRect">
              <a:avLst>
                <a:gd name="adj" fmla="val 16667"/>
              </a:avLst>
            </a:prstGeom>
            <a:solidFill>
              <a:srgbClr val="83E3A8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0500" tIns="8100" rIns="40500" bIns="8100" anchor="ctr" anchorCtr="1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165000"/>
                </a:spcBef>
                <a:buClr>
                  <a:srgbClr val="FF0000"/>
                </a:buClr>
                <a:buSzTx/>
                <a:buFontTx/>
                <a:buNone/>
              </a:pPr>
              <a:endParaRPr lang="en-GB" altLang="en-US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412" name="Picture 25" descr="FertilityAwareness-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3316"/>
              <a:ext cx="50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5" name="Picture 26" descr="beeds-t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36" y="4435078"/>
            <a:ext cx="311944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8" descr="I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421607"/>
            <a:ext cx="948215" cy="6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34"/>
          <p:cNvSpPr>
            <a:spLocks noChangeArrowheads="1"/>
          </p:cNvSpPr>
          <p:nvPr/>
        </p:nvSpPr>
        <p:spPr bwMode="auto">
          <a:xfrm>
            <a:off x="1052512" y="3314698"/>
            <a:ext cx="889398" cy="58817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99" name="Picture 35" descr="Injec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73" y="3340894"/>
            <a:ext cx="588169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0" name="Group 42"/>
          <p:cNvGrpSpPr>
            <a:grpSpLocks/>
          </p:cNvGrpSpPr>
          <p:nvPr/>
        </p:nvGrpSpPr>
        <p:grpSpPr bwMode="auto">
          <a:xfrm>
            <a:off x="4637050" y="1881313"/>
            <a:ext cx="798541" cy="794869"/>
            <a:chOff x="3312" y="1479"/>
            <a:chExt cx="576" cy="472"/>
          </a:xfrm>
        </p:grpSpPr>
        <p:sp>
          <p:nvSpPr>
            <p:cNvPr id="16408" name="AutoShape 30"/>
            <p:cNvSpPr>
              <a:spLocks noChangeArrowheads="1"/>
            </p:cNvSpPr>
            <p:nvPr/>
          </p:nvSpPr>
          <p:spPr bwMode="auto">
            <a:xfrm>
              <a:off x="3312" y="1479"/>
              <a:ext cx="576" cy="472"/>
            </a:xfrm>
            <a:prstGeom prst="roundRect">
              <a:avLst>
                <a:gd name="adj" fmla="val 16667"/>
              </a:avLst>
            </a:prstGeom>
            <a:solidFill>
              <a:srgbClr val="83E3A8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0500" tIns="8100" rIns="40500" bIns="8100" anchor="ctr" anchorCtr="1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165000"/>
                </a:spcBef>
                <a:buClr>
                  <a:srgbClr val="FF0000"/>
                </a:buClr>
                <a:buSzTx/>
                <a:buFontTx/>
                <a:buNone/>
              </a:pPr>
              <a:endParaRPr lang="en-GB" altLang="en-US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409" name="Picture 31" descr="FemaleCondom-cop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1487"/>
              <a:ext cx="148" cy="393"/>
            </a:xfrm>
            <a:prstGeom prst="rect">
              <a:avLst/>
            </a:prstGeom>
            <a:solidFill>
              <a:srgbClr val="83E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41" descr="CondomSolidPa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6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1" name="AutoShape 20"/>
          <p:cNvSpPr>
            <a:spLocks noChangeArrowheads="1"/>
          </p:cNvSpPr>
          <p:nvPr/>
        </p:nvSpPr>
        <p:spPr bwMode="auto">
          <a:xfrm>
            <a:off x="4572001" y="872385"/>
            <a:ext cx="937456" cy="7643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402" name="Group 53"/>
          <p:cNvGrpSpPr>
            <a:grpSpLocks/>
          </p:cNvGrpSpPr>
          <p:nvPr/>
        </p:nvGrpSpPr>
        <p:grpSpPr bwMode="auto">
          <a:xfrm>
            <a:off x="4839901" y="996970"/>
            <a:ext cx="595313" cy="501253"/>
            <a:chOff x="3346" y="799"/>
            <a:chExt cx="542" cy="421"/>
          </a:xfrm>
        </p:grpSpPr>
        <p:pic>
          <p:nvPicPr>
            <p:cNvPr id="16406" name="Picture 47" descr="Steriliz(arms)(cuts)8-8-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60"/>
              <a:ext cx="28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51" descr="Vasectomy(cuts)7-28-04)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799"/>
              <a:ext cx="28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3" name="AutoShape 5"/>
          <p:cNvSpPr>
            <a:spLocks noChangeArrowheads="1"/>
          </p:cNvSpPr>
          <p:nvPr/>
        </p:nvSpPr>
        <p:spPr bwMode="auto">
          <a:xfrm>
            <a:off x="1090612" y="4856560"/>
            <a:ext cx="862013" cy="864632"/>
          </a:xfrm>
          <a:prstGeom prst="roundRect">
            <a:avLst>
              <a:gd name="adj" fmla="val 16667"/>
            </a:avLst>
          </a:prstGeom>
          <a:solidFill>
            <a:srgbClr val="FFB3D9"/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00" tIns="8100" rIns="40500" bIns="8100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165000"/>
              </a:spcBef>
              <a:buClr>
                <a:srgbClr val="FF0000"/>
              </a:buClr>
              <a:buSzTx/>
              <a:buFontTx/>
              <a:buNone/>
            </a:pPr>
            <a:endParaRPr lang="en-GB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404" name="Picture 3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04" y="4954191"/>
            <a:ext cx="545306" cy="67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5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01" y="2997747"/>
            <a:ext cx="804785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51650" y="52438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MELA</a:t>
            </a: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30" name="Imagen 2"/>
          <p:cNvPicPr>
            <a:picLocks noChangeAspect="1"/>
          </p:cNvPicPr>
          <p:nvPr/>
        </p:nvPicPr>
        <p:blipFill rotWithShape="1">
          <a:blip r:embed="rId14"/>
          <a:srcRect l="72475" t="6197" r="14293" b="47602"/>
          <a:stretch/>
        </p:blipFill>
        <p:spPr>
          <a:xfrm>
            <a:off x="4732678" y="5041072"/>
            <a:ext cx="841829" cy="8037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0882" y="6109539"/>
            <a:ext cx="8882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chemeClr val="accent5">
                    <a:lumMod val="75000"/>
                  </a:schemeClr>
                </a:solidFill>
              </a:rPr>
              <a:t>El Ministerio de Salud no promueve prácticas como el coitus interruptus o los métodos folclóricos debido a su baja eficacia, y en algunos casos por carecer de fundamento científico. </a:t>
            </a:r>
          </a:p>
        </p:txBody>
      </p:sp>
    </p:spTree>
    <p:extLst>
      <p:ext uri="{BB962C8B-B14F-4D97-AF65-F5344CB8AC3E}">
        <p14:creationId xmlns:p14="http://schemas.microsoft.com/office/powerpoint/2010/main" val="20165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8000</TotalTime>
  <Words>503</Words>
  <Application>Microsoft Office PowerPoint</Application>
  <PresentationFormat>Presentación en pantalla (4:3)</PresentationFormat>
  <Paragraphs>163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Candara</vt:lpstr>
      <vt:lpstr>Symbol</vt:lpstr>
      <vt:lpstr>Times New Roman</vt:lpstr>
      <vt:lpstr>Tema de Office</vt:lpstr>
      <vt:lpstr>Presentación de PowerPoint</vt:lpstr>
      <vt:lpstr>Presentación de PowerPoint</vt:lpstr>
      <vt:lpstr>Producto 4: Prevención del embarazo en adolescente</vt:lpstr>
      <vt:lpstr>Presentación de PowerPoint</vt:lpstr>
      <vt:lpstr>DERECHOS Y PLANIFICACIÓN FAMILIAR</vt:lpstr>
      <vt:lpstr>Presentación de PowerPoint</vt:lpstr>
      <vt:lpstr>Presentación de PowerPoint</vt:lpstr>
      <vt:lpstr>Presentación de PowerPoint</vt:lpstr>
      <vt:lpstr>METODOS ANTICONCEPTIVOS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formación</dc:title>
  <dc:creator>Dra. Lucy del Carpio A.</dc:creator>
  <cp:lastModifiedBy>MARYSOL CAMPOS FANOLA</cp:lastModifiedBy>
  <cp:revision>1003</cp:revision>
  <cp:lastPrinted>2013-09-06T21:35:40Z</cp:lastPrinted>
  <dcterms:created xsi:type="dcterms:W3CDTF">2012-01-12T03:40:00Z</dcterms:created>
  <dcterms:modified xsi:type="dcterms:W3CDTF">2018-04-16T22:25:31Z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rectSourceMarket">
    <vt:lpwstr>english</vt:lpwstr>
  </property>
  <property fmtid="{D5CDD505-2E9C-101B-9397-08002B2CF9AE}" pid="3" name="OriginalSourceMarket">
    <vt:lpwstr>english</vt:lpwstr>
  </property>
  <property fmtid="{D5CDD505-2E9C-101B-9397-08002B2CF9AE}" pid="4" name="Markets">
    <vt:lpwstr/>
  </property>
  <property fmtid="{D5CDD505-2E9C-101B-9397-08002B2CF9AE}" pid="5" name="AssetType">
    <vt:lpwstr>TP</vt:lpwstr>
  </property>
  <property fmtid="{D5CDD505-2E9C-101B-9397-08002B2CF9AE}" pid="6" name="TPInstallLocation">
    <vt:lpwstr>{My Templates}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250</vt:lpwstr>
  </property>
  <property fmtid="{D5CDD505-2E9C-101B-9397-08002B2CF9AE}" pid="10" name="CHMName">
    <vt:lpwstr/>
  </property>
  <property fmtid="{D5CDD505-2E9C-101B-9397-08002B2CF9AE}" pid="11" name="Milestone">
    <vt:lpwstr>Continuous</vt:lpwstr>
  </property>
  <property fmtid="{D5CDD505-2E9C-101B-9397-08002B2CF9AE}" pid="12" name="TPAppVersion">
    <vt:lpwstr>11</vt:lpwstr>
  </property>
  <property fmtid="{D5CDD505-2E9C-101B-9397-08002B2CF9AE}" pid="13" name="TPCommandLine">
    <vt:lpwstr>{PP} /n {FilePath}</vt:lpwstr>
  </property>
  <property fmtid="{D5CDD505-2E9C-101B-9397-08002B2CF9AE}" pid="14" name="TPComponent">
    <vt:lpwstr>PPTFiles</vt:lpwstr>
  </property>
  <property fmtid="{D5CDD505-2E9C-101B-9397-08002B2CF9AE}" pid="15" name="AssetId">
    <vt:lpwstr>TS006256168</vt:lpwstr>
  </property>
  <property fmtid="{D5CDD505-2E9C-101B-9397-08002B2CF9AE}" pid="16" name="EditorialStatus">
    <vt:lpwstr/>
  </property>
  <property fmtid="{D5CDD505-2E9C-101B-9397-08002B2CF9AE}" pid="17" name="NumericId">
    <vt:lpwstr>-1.00000000000000</vt:lpwstr>
  </property>
  <property fmtid="{D5CDD505-2E9C-101B-9397-08002B2CF9AE}" pid="18" name="PublishTargets">
    <vt:lpwstr>OfficeOnline</vt:lpwstr>
  </property>
  <property fmtid="{D5CDD505-2E9C-101B-9397-08002B2CF9AE}" pid="19" name="TPLaunchHelpLinkType">
    <vt:lpwstr/>
  </property>
  <property fmtid="{D5CDD505-2E9C-101B-9397-08002B2CF9AE}" pid="20" name="TPFriendlyName">
    <vt:lpwstr>Presentación de seminario de formación</vt:lpwstr>
  </property>
  <property fmtid="{D5CDD505-2E9C-101B-9397-08002B2CF9AE}" pid="21" name="IsSearchable">
    <vt:lpwstr>0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108</vt:lpwstr>
  </property>
  <property fmtid="{D5CDD505-2E9C-101B-9397-08002B2CF9AE}" pid="24" name="SourceTitle">
    <vt:lpwstr>Employee training presentation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LocRecommendation">
    <vt:lpwstr>Localize</vt:lpwstr>
  </property>
  <property fmtid="{D5CDD505-2E9C-101B-9397-08002B2CF9AE}" pid="29" name="UALocComments">
    <vt:lpwstr/>
  </property>
  <property fmtid="{D5CDD505-2E9C-101B-9397-08002B2CF9AE}" pid="30" name="Applications">
    <vt:lpwstr>172;#Office 2000;#-1;#TBD;#-1;#TBD;#-1;#TBD;#-1;#TBD;#-1;#TBD</vt:lpwstr>
  </property>
  <property fmtid="{D5CDD505-2E9C-101B-9397-08002B2CF9AE}" pid="31" name="UANotes">
    <vt:lpwstr>399466L. LEGACY FROM TOW. . updated design and some updates to text. SEO Pilot 2008</vt:lpwstr>
  </property>
  <property fmtid="{D5CDD505-2E9C-101B-9397-08002B2CF9AE}" pid="32" name="ContentTypeId">
    <vt:lpwstr>0x0101006025706CF4CD034688BEBAE97A2E701D02020031B273255504BF44A115CCF3B457D731</vt:lpwstr>
  </property>
  <property fmtid="{D5CDD505-2E9C-101B-9397-08002B2CF9AE}" pid="33" name="IsDeleted">
    <vt:lpwstr>0</vt:lpwstr>
  </property>
  <property fmtid="{D5CDD505-2E9C-101B-9397-08002B2CF9AE}" pid="34" name="ParentAssetId">
    <vt:lpwstr/>
  </property>
  <property fmtid="{D5CDD505-2E9C-101B-9397-08002B2CF9AE}" pid="35" name="ShowIn">
    <vt:lpwstr>Show everywhere</vt:lpwstr>
  </property>
  <property fmtid="{D5CDD505-2E9C-101B-9397-08002B2CF9AE}" pid="36" name="Content Type">
    <vt:lpwstr>OOFile</vt:lpwstr>
  </property>
  <property fmtid="{D5CDD505-2E9C-101B-9397-08002B2CF9AE}" pid="37" name="AuthoringAssetId">
    <vt:lpwstr>TP006256168</vt:lpwstr>
  </property>
</Properties>
</file>