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68" r:id="rId4"/>
    <p:sldId id="260" r:id="rId5"/>
    <p:sldId id="271" r:id="rId6"/>
    <p:sldId id="273" r:id="rId7"/>
    <p:sldId id="274" r:id="rId8"/>
    <p:sldId id="278" r:id="rId9"/>
    <p:sldId id="277" r:id="rId10"/>
    <p:sldId id="259" r:id="rId11"/>
    <p:sldId id="264" r:id="rId12"/>
    <p:sldId id="266" r:id="rId13"/>
    <p:sldId id="263" r:id="rId14"/>
    <p:sldId id="265" r:id="rId15"/>
  </p:sldIdLst>
  <p:sldSz cx="9144000" cy="6858000" type="screen4x3"/>
  <p:notesSz cx="6797675" cy="9926638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CC"/>
    <a:srgbClr val="0080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595652-2309-402D-B565-C9A0767F03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5EC54A-A6F3-461D-989D-1F8E20DD975B}">
      <dgm:prSet phldrT="[Texto]" custT="1"/>
      <dgm:spPr/>
      <dgm:t>
        <a:bodyPr/>
        <a:lstStyle/>
        <a:p>
          <a:r>
            <a:rPr lang="es-MX" sz="2000" b="1" dirty="0" smtClean="0"/>
            <a:t>Actividad 1</a:t>
          </a:r>
        </a:p>
        <a:p>
          <a:r>
            <a:rPr lang="es-MX" sz="2000" b="1" dirty="0" smtClean="0"/>
            <a:t>Convocar al Consejo Directivo de la Organización Comunal</a:t>
          </a:r>
          <a:endParaRPr lang="es-PE" sz="2000" b="1" dirty="0"/>
        </a:p>
      </dgm:t>
    </dgm:pt>
    <dgm:pt modelId="{394D0FE7-3600-4125-9104-CC754D419FC7}" type="parTrans" cxnId="{AAFEBDB7-AC6B-4368-A03A-43C83FFB6A67}">
      <dgm:prSet/>
      <dgm:spPr/>
      <dgm:t>
        <a:bodyPr/>
        <a:lstStyle/>
        <a:p>
          <a:endParaRPr lang="es-PE" sz="1200"/>
        </a:p>
      </dgm:t>
    </dgm:pt>
    <dgm:pt modelId="{B96427B5-E739-4A7C-AB12-2CB3CB43551C}" type="sibTrans" cxnId="{AAFEBDB7-AC6B-4368-A03A-43C83FFB6A67}">
      <dgm:prSet/>
      <dgm:spPr/>
      <dgm:t>
        <a:bodyPr/>
        <a:lstStyle/>
        <a:p>
          <a:endParaRPr lang="es-PE" sz="1200"/>
        </a:p>
      </dgm:t>
    </dgm:pt>
    <dgm:pt modelId="{2BE516A3-F338-4D04-9A61-48EA83DF760D}">
      <dgm:prSet phldrT="[Texto]" custT="1"/>
      <dgm:spPr/>
      <dgm:t>
        <a:bodyPr/>
        <a:lstStyle/>
        <a:p>
          <a:r>
            <a:rPr lang="es-MX" sz="1800" b="1" dirty="0" smtClean="0"/>
            <a:t>Actividad 2</a:t>
          </a:r>
        </a:p>
        <a:p>
          <a:r>
            <a:rPr lang="es-MX" sz="1800" b="1" dirty="0" smtClean="0"/>
            <a:t>Visita la localidad y reúnete con el Consejo Directivo de la Organización Comunal</a:t>
          </a:r>
          <a:endParaRPr lang="es-PE" sz="1800" b="1" dirty="0"/>
        </a:p>
      </dgm:t>
    </dgm:pt>
    <dgm:pt modelId="{B9B14E98-2258-41FD-A72D-EB9FD211A39F}" type="parTrans" cxnId="{FD1AF11F-8E1F-47B7-9C40-E28FBE333A49}">
      <dgm:prSet/>
      <dgm:spPr/>
      <dgm:t>
        <a:bodyPr/>
        <a:lstStyle/>
        <a:p>
          <a:endParaRPr lang="es-PE" sz="1200"/>
        </a:p>
      </dgm:t>
    </dgm:pt>
    <dgm:pt modelId="{62B3C04D-46A7-4F84-A017-D5A4A665A1A8}" type="sibTrans" cxnId="{FD1AF11F-8E1F-47B7-9C40-E28FBE333A49}">
      <dgm:prSet/>
      <dgm:spPr/>
      <dgm:t>
        <a:bodyPr/>
        <a:lstStyle/>
        <a:p>
          <a:endParaRPr lang="es-PE" sz="1200"/>
        </a:p>
      </dgm:t>
    </dgm:pt>
    <dgm:pt modelId="{C3AB9843-F0F9-49BA-947A-857B72038DEE}">
      <dgm:prSet phldrT="[Texto]" custT="1"/>
      <dgm:spPr/>
      <dgm:t>
        <a:bodyPr/>
        <a:lstStyle/>
        <a:p>
          <a:r>
            <a:rPr lang="es-MX" sz="2000" b="1" dirty="0" smtClean="0"/>
            <a:t>Actividad 3</a:t>
          </a:r>
        </a:p>
        <a:p>
          <a:r>
            <a:rPr lang="es-MX" sz="2000" b="1" dirty="0" smtClean="0"/>
            <a:t>Completa la ficha de supervisión y brinda asistencia técnica a la OC.</a:t>
          </a:r>
          <a:endParaRPr lang="es-PE" sz="2000" b="1" dirty="0"/>
        </a:p>
      </dgm:t>
    </dgm:pt>
    <dgm:pt modelId="{7A288BD6-6006-47FC-91FF-395C21EEE924}" type="parTrans" cxnId="{64F843D3-4F47-4FC4-94F2-64F268ADEF24}">
      <dgm:prSet/>
      <dgm:spPr/>
      <dgm:t>
        <a:bodyPr/>
        <a:lstStyle/>
        <a:p>
          <a:endParaRPr lang="es-PE" sz="1200"/>
        </a:p>
      </dgm:t>
    </dgm:pt>
    <dgm:pt modelId="{EF28FE9A-6844-4B55-AB96-2F0EFBDE33E5}" type="sibTrans" cxnId="{64F843D3-4F47-4FC4-94F2-64F268ADEF24}">
      <dgm:prSet/>
      <dgm:spPr/>
      <dgm:t>
        <a:bodyPr/>
        <a:lstStyle/>
        <a:p>
          <a:endParaRPr lang="es-PE" sz="1200"/>
        </a:p>
      </dgm:t>
    </dgm:pt>
    <dgm:pt modelId="{C406264B-1DF3-42B4-B458-9BC4A228910D}" type="pres">
      <dgm:prSet presAssocID="{2F595652-2309-402D-B565-C9A0767F035B}" presName="CompostProcess" presStyleCnt="0">
        <dgm:presLayoutVars>
          <dgm:dir/>
          <dgm:resizeHandles val="exact"/>
        </dgm:presLayoutVars>
      </dgm:prSet>
      <dgm:spPr/>
    </dgm:pt>
    <dgm:pt modelId="{C434E008-1F32-4563-86C9-669D6E56F557}" type="pres">
      <dgm:prSet presAssocID="{2F595652-2309-402D-B565-C9A0767F035B}" presName="arrow" presStyleLbl="bgShp" presStyleIdx="0" presStyleCnt="1"/>
      <dgm:spPr/>
    </dgm:pt>
    <dgm:pt modelId="{F188062C-D1D1-4409-92A1-525AB29B16D3}" type="pres">
      <dgm:prSet presAssocID="{2F595652-2309-402D-B565-C9A0767F035B}" presName="linearProcess" presStyleCnt="0"/>
      <dgm:spPr/>
    </dgm:pt>
    <dgm:pt modelId="{6F7CCE9C-ABA6-4A09-A860-294C9E7E7942}" type="pres">
      <dgm:prSet presAssocID="{FF5EC54A-A6F3-461D-989D-1F8E20DD975B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7F65BA87-4B0A-43BB-9873-9485B849AAE1}" type="pres">
      <dgm:prSet presAssocID="{B96427B5-E739-4A7C-AB12-2CB3CB43551C}" presName="sibTrans" presStyleCnt="0"/>
      <dgm:spPr/>
    </dgm:pt>
    <dgm:pt modelId="{2C273C30-1C95-4FC3-92DE-2B2B8D5C7348}" type="pres">
      <dgm:prSet presAssocID="{2BE516A3-F338-4D04-9A61-48EA83DF760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0138A53C-A3C6-4C51-B242-A294B3834946}" type="pres">
      <dgm:prSet presAssocID="{62B3C04D-46A7-4F84-A017-D5A4A665A1A8}" presName="sibTrans" presStyleCnt="0"/>
      <dgm:spPr/>
    </dgm:pt>
    <dgm:pt modelId="{A14174A3-7671-4420-9991-231A85285EFA}" type="pres">
      <dgm:prSet presAssocID="{C3AB9843-F0F9-49BA-947A-857B72038DEE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FD1AF11F-8E1F-47B7-9C40-E28FBE333A49}" srcId="{2F595652-2309-402D-B565-C9A0767F035B}" destId="{2BE516A3-F338-4D04-9A61-48EA83DF760D}" srcOrd="1" destOrd="0" parTransId="{B9B14E98-2258-41FD-A72D-EB9FD211A39F}" sibTransId="{62B3C04D-46A7-4F84-A017-D5A4A665A1A8}"/>
    <dgm:cxn modelId="{CB31034F-7EF5-443A-A40F-32648BFB4F5C}" type="presOf" srcId="{FF5EC54A-A6F3-461D-989D-1F8E20DD975B}" destId="{6F7CCE9C-ABA6-4A09-A860-294C9E7E7942}" srcOrd="0" destOrd="0" presId="urn:microsoft.com/office/officeart/2005/8/layout/hProcess9"/>
    <dgm:cxn modelId="{EFE0F071-3E96-4569-998C-F3BBA7CAFD1D}" type="presOf" srcId="{C3AB9843-F0F9-49BA-947A-857B72038DEE}" destId="{A14174A3-7671-4420-9991-231A85285EFA}" srcOrd="0" destOrd="0" presId="urn:microsoft.com/office/officeart/2005/8/layout/hProcess9"/>
    <dgm:cxn modelId="{64F843D3-4F47-4FC4-94F2-64F268ADEF24}" srcId="{2F595652-2309-402D-B565-C9A0767F035B}" destId="{C3AB9843-F0F9-49BA-947A-857B72038DEE}" srcOrd="2" destOrd="0" parTransId="{7A288BD6-6006-47FC-91FF-395C21EEE924}" sibTransId="{EF28FE9A-6844-4B55-AB96-2F0EFBDE33E5}"/>
    <dgm:cxn modelId="{8CA6DCCE-1407-4CEB-B490-5B50CABFAA3F}" type="presOf" srcId="{2F595652-2309-402D-B565-C9A0767F035B}" destId="{C406264B-1DF3-42B4-B458-9BC4A228910D}" srcOrd="0" destOrd="0" presId="urn:microsoft.com/office/officeart/2005/8/layout/hProcess9"/>
    <dgm:cxn modelId="{DA23F633-F184-4FB7-BFE4-AE7965BDD8A5}" type="presOf" srcId="{2BE516A3-F338-4D04-9A61-48EA83DF760D}" destId="{2C273C30-1C95-4FC3-92DE-2B2B8D5C7348}" srcOrd="0" destOrd="0" presId="urn:microsoft.com/office/officeart/2005/8/layout/hProcess9"/>
    <dgm:cxn modelId="{AAFEBDB7-AC6B-4368-A03A-43C83FFB6A67}" srcId="{2F595652-2309-402D-B565-C9A0767F035B}" destId="{FF5EC54A-A6F3-461D-989D-1F8E20DD975B}" srcOrd="0" destOrd="0" parTransId="{394D0FE7-3600-4125-9104-CC754D419FC7}" sibTransId="{B96427B5-E739-4A7C-AB12-2CB3CB43551C}"/>
    <dgm:cxn modelId="{21B4AAD2-9259-4D3B-89B3-80D3BC9FC91F}" type="presParOf" srcId="{C406264B-1DF3-42B4-B458-9BC4A228910D}" destId="{C434E008-1F32-4563-86C9-669D6E56F557}" srcOrd="0" destOrd="0" presId="urn:microsoft.com/office/officeart/2005/8/layout/hProcess9"/>
    <dgm:cxn modelId="{65448E1F-DD9D-4ED0-8D65-CA13C067194B}" type="presParOf" srcId="{C406264B-1DF3-42B4-B458-9BC4A228910D}" destId="{F188062C-D1D1-4409-92A1-525AB29B16D3}" srcOrd="1" destOrd="0" presId="urn:microsoft.com/office/officeart/2005/8/layout/hProcess9"/>
    <dgm:cxn modelId="{90979EAF-A27D-4B15-B28F-8AFB8A057A7B}" type="presParOf" srcId="{F188062C-D1D1-4409-92A1-525AB29B16D3}" destId="{6F7CCE9C-ABA6-4A09-A860-294C9E7E7942}" srcOrd="0" destOrd="0" presId="urn:microsoft.com/office/officeart/2005/8/layout/hProcess9"/>
    <dgm:cxn modelId="{C05EBF0A-97F1-4202-9DE4-273AEE483817}" type="presParOf" srcId="{F188062C-D1D1-4409-92A1-525AB29B16D3}" destId="{7F65BA87-4B0A-43BB-9873-9485B849AAE1}" srcOrd="1" destOrd="0" presId="urn:microsoft.com/office/officeart/2005/8/layout/hProcess9"/>
    <dgm:cxn modelId="{C896F1E5-2FC8-46D0-A461-8A48D2633F4E}" type="presParOf" srcId="{F188062C-D1D1-4409-92A1-525AB29B16D3}" destId="{2C273C30-1C95-4FC3-92DE-2B2B8D5C7348}" srcOrd="2" destOrd="0" presId="urn:microsoft.com/office/officeart/2005/8/layout/hProcess9"/>
    <dgm:cxn modelId="{C6ED6322-CB22-4418-BE01-90D23E39F7E4}" type="presParOf" srcId="{F188062C-D1D1-4409-92A1-525AB29B16D3}" destId="{0138A53C-A3C6-4C51-B242-A294B3834946}" srcOrd="3" destOrd="0" presId="urn:microsoft.com/office/officeart/2005/8/layout/hProcess9"/>
    <dgm:cxn modelId="{5A1029E8-2932-436E-BA2C-A9BAC5327184}" type="presParOf" srcId="{F188062C-D1D1-4409-92A1-525AB29B16D3}" destId="{A14174A3-7671-4420-9991-231A85285EF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34E008-1F32-4563-86C9-669D6E56F557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CCE9C-ABA6-4A09-A860-294C9E7E7942}">
      <dsp:nvSpPr>
        <dsp:cNvPr id="0" name=""/>
        <dsp:cNvSpPr/>
      </dsp:nvSpPr>
      <dsp:spPr>
        <a:xfrm>
          <a:off x="1984" y="1357788"/>
          <a:ext cx="252327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Actividad 1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Convocar al Consejo Directivo de la Organización Comunal</a:t>
          </a:r>
          <a:endParaRPr lang="es-PE" sz="2000" b="1" kern="1200" dirty="0"/>
        </a:p>
      </dsp:txBody>
      <dsp:txXfrm>
        <a:off x="90360" y="1446164"/>
        <a:ext cx="2346526" cy="1633633"/>
      </dsp:txXfrm>
    </dsp:sp>
    <dsp:sp modelId="{2C273C30-1C95-4FC3-92DE-2B2B8D5C7348}">
      <dsp:nvSpPr>
        <dsp:cNvPr id="0" name=""/>
        <dsp:cNvSpPr/>
      </dsp:nvSpPr>
      <dsp:spPr>
        <a:xfrm>
          <a:off x="2853160" y="1357788"/>
          <a:ext cx="252327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/>
            <a:t>Actividad 2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/>
            <a:t>Visita la localidad y reúnete con el Consejo Directivo de la Organización Comunal</a:t>
          </a:r>
          <a:endParaRPr lang="es-PE" sz="1800" b="1" kern="1200" dirty="0"/>
        </a:p>
      </dsp:txBody>
      <dsp:txXfrm>
        <a:off x="2941536" y="1446164"/>
        <a:ext cx="2346526" cy="1633633"/>
      </dsp:txXfrm>
    </dsp:sp>
    <dsp:sp modelId="{A14174A3-7671-4420-9991-231A85285EFA}">
      <dsp:nvSpPr>
        <dsp:cNvPr id="0" name=""/>
        <dsp:cNvSpPr/>
      </dsp:nvSpPr>
      <dsp:spPr>
        <a:xfrm>
          <a:off x="5704337" y="1357788"/>
          <a:ext cx="252327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Actividad 3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Completa la ficha de supervisión y brinda asistencia técnica a la OC.</a:t>
          </a:r>
          <a:endParaRPr lang="es-PE" sz="2000" b="1" kern="1200" dirty="0"/>
        </a:p>
      </dsp:txBody>
      <dsp:txXfrm>
        <a:off x="5792713" y="1446164"/>
        <a:ext cx="2346526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A37E6-B0E0-4443-A927-5AE7AFCD3805}" type="datetimeFigureOut">
              <a:rPr lang="es-PE" smtClean="0"/>
              <a:t>10/04/2018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8EF4B-11D3-4288-A55B-FE2E47B7B36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36886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10/04/2018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7061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10/04/2018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0097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10/04/2018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84564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10/04/2018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8899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10/04/2018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5528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10/04/2018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9587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10/04/2018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684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10/04/2018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69643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10/04/2018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8099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10/04/2018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8837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10/04/2018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5675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D5C1D-D235-4D9B-AD92-07535C6B830B}" type="datetimeFigureOut">
              <a:rPr lang="es-PE" smtClean="0"/>
              <a:t>10/04/2018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9332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ellomunicipal.pnsr@vivienda.gob.p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hyperlink" Target="mailto:sellomunicipal.pnsr@vivienda.Gob.pe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pnsr.vivienda.gob.pe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www3.vivienda.gob.pe/centros_de_atencion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mailto:sellomunicipal.pnsr@vivienda.gob.pe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717281"/>
            <a:ext cx="7772400" cy="1872208"/>
          </a:xfrm>
        </p:spPr>
        <p:txBody>
          <a:bodyPr>
            <a:noAutofit/>
          </a:bodyPr>
          <a:lstStyle/>
          <a:p>
            <a:r>
              <a:rPr lang="es-MX" sz="4000" b="1" i="1" dirty="0"/>
              <a:t/>
            </a:r>
            <a:br>
              <a:rPr lang="es-MX" sz="4000" b="1" i="1" dirty="0"/>
            </a:br>
            <a:r>
              <a:rPr lang="es-MX" sz="4000" b="1" dirty="0"/>
              <a:t>TALLER DE FORTALECIMIENTO DE CAPACIDADES PARA MUNICIPALIDADES DEL SELLO MUNICIPAL</a:t>
            </a:r>
            <a:r>
              <a:rPr lang="es-MX" sz="4000" b="1" i="1" dirty="0"/>
              <a:t/>
            </a:r>
            <a:br>
              <a:rPr lang="es-MX" sz="4000" b="1" i="1" dirty="0"/>
            </a:br>
            <a:endParaRPr lang="es-PE" sz="4000" b="1" dirty="0">
              <a:solidFill>
                <a:srgbClr val="C0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177370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es-MX" b="1" dirty="0" smtClean="0">
                <a:solidFill>
                  <a:schemeClr val="accent1"/>
                </a:solidFill>
              </a:rPr>
              <a:t>PROGRAMA NACIONAL DE SANEAMIENTO RURAL </a:t>
            </a:r>
            <a:r>
              <a:rPr lang="es-MX" b="1" dirty="0" smtClean="0">
                <a:solidFill>
                  <a:schemeClr val="accent1"/>
                </a:solidFill>
              </a:rPr>
              <a:t>DEL MINISTERIO </a:t>
            </a:r>
            <a:r>
              <a:rPr lang="es-MX" b="1" dirty="0" smtClean="0">
                <a:solidFill>
                  <a:schemeClr val="accent1"/>
                </a:solidFill>
              </a:rPr>
              <a:t>DE VIVIENDA CONSTRUCCIÓN Y SANEAMIENTO </a:t>
            </a:r>
            <a:endParaRPr lang="es-PE" b="1" dirty="0">
              <a:solidFill>
                <a:schemeClr val="accent1"/>
              </a:solidFill>
            </a:endParaRPr>
          </a:p>
        </p:txBody>
      </p:sp>
      <p:pic>
        <p:nvPicPr>
          <p:cNvPr id="5" name="Imagen 2"/>
          <p:cNvPicPr>
            <a:picLocks noChangeAspect="1"/>
          </p:cNvPicPr>
          <p:nvPr/>
        </p:nvPicPr>
        <p:blipFill rotWithShape="1">
          <a:blip r:embed="rId2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7" name="Imagen 6" descr="C:\Users\JPintado\Desktop\nuevo logo-01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5537344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0559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2241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2800" b="1" dirty="0">
                <a:solidFill>
                  <a:schemeClr val="accent1"/>
                </a:solidFill>
                <a:ea typeface="Candara"/>
                <a:cs typeface="Candara"/>
              </a:rPr>
              <a:t>¿</a:t>
            </a:r>
            <a:r>
              <a:rPr lang="es-MX" sz="2800" b="1" dirty="0" smtClean="0">
                <a:solidFill>
                  <a:schemeClr val="accent1"/>
                </a:solidFill>
                <a:ea typeface="Candara"/>
                <a:cs typeface="Candara"/>
              </a:rPr>
              <a:t>QUE MEDIOS DE VERIFICACIÓN REPORTAMOS PARA SUSTENTAR EL LOGRO DEL PRODUCTO?</a:t>
            </a:r>
            <a:endParaRPr lang="es-PE" sz="2800" b="1" dirty="0">
              <a:solidFill>
                <a:schemeClr val="accent1"/>
              </a:solidFill>
              <a:ea typeface="Candara"/>
              <a:cs typeface="Candara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9666149"/>
              </p:ext>
            </p:extLst>
          </p:nvPr>
        </p:nvGraphicFramePr>
        <p:xfrm>
          <a:off x="457200" y="2328273"/>
          <a:ext cx="8291264" cy="3731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536"/>
                <a:gridCol w="1512168"/>
                <a:gridCol w="3168352"/>
                <a:gridCol w="1872208"/>
              </a:tblGrid>
              <a:tr h="1080119">
                <a:tc>
                  <a:txBody>
                    <a:bodyPr/>
                    <a:lstStyle/>
                    <a:p>
                      <a:pPr algn="ctr"/>
                      <a:r>
                        <a:rPr lang="es-MX" sz="1500" dirty="0" smtClean="0"/>
                        <a:t>MEDIO DE VERIFICACIÓN</a:t>
                      </a:r>
                      <a:endParaRPr lang="es-PE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500" dirty="0" smtClean="0"/>
                        <a:t>FECHA DE ENVÍO</a:t>
                      </a:r>
                      <a:endParaRPr lang="es-PE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500" dirty="0" smtClean="0"/>
                        <a:t>MODALIDAD DE ENVÍO (virtual</a:t>
                      </a:r>
                      <a:r>
                        <a:rPr lang="es-MX" sz="1500" baseline="0" dirty="0" smtClean="0"/>
                        <a:t> o formal)</a:t>
                      </a:r>
                      <a:endParaRPr lang="es-PE" sz="15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500" dirty="0" smtClean="0"/>
                        <a:t>PROFESIONAL</a:t>
                      </a:r>
                      <a:r>
                        <a:rPr lang="es-MX" sz="1500" baseline="0" dirty="0" smtClean="0"/>
                        <a:t> QUE RECEPCIONA LOS MEDIOS DE  VERIFICACIÓN</a:t>
                      </a:r>
                      <a:endParaRPr lang="es-PE" sz="1500" dirty="0" smtClean="0"/>
                    </a:p>
                  </a:txBody>
                  <a:tcPr anchor="ctr"/>
                </a:tc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s-MX" sz="1500" dirty="0" smtClean="0"/>
                        <a:t>Oficio</a:t>
                      </a:r>
                      <a:r>
                        <a:rPr lang="es-MX" sz="1500" baseline="0" dirty="0" smtClean="0"/>
                        <a:t> de convocatoria al CD de la </a:t>
                      </a:r>
                      <a:r>
                        <a:rPr lang="es-MX" sz="1500" baseline="0" dirty="0" err="1" smtClean="0"/>
                        <a:t>OC</a:t>
                      </a:r>
                      <a:endParaRPr lang="es-PE" sz="15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s-PE" sz="1500" dirty="0" smtClean="0"/>
                        <a:t>Primer</a:t>
                      </a:r>
                      <a:r>
                        <a:rPr lang="es-PE" sz="1500" baseline="0" dirty="0" smtClean="0"/>
                        <a:t> envío: hasta 28/06/2018</a:t>
                      </a:r>
                      <a:endParaRPr lang="es-PE" sz="15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PE" sz="1500" dirty="0" smtClean="0">
                          <a:solidFill>
                            <a:schemeClr val="bg1"/>
                          </a:solidFill>
                        </a:rPr>
                        <a:t>Enviar</a:t>
                      </a:r>
                      <a:r>
                        <a:rPr lang="es-PE" sz="1500" baseline="0" dirty="0" smtClean="0">
                          <a:solidFill>
                            <a:schemeClr val="bg1"/>
                          </a:solidFill>
                        </a:rPr>
                        <a:t> al correo</a:t>
                      </a:r>
                      <a:r>
                        <a:rPr lang="es-PE" sz="15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s-PE" sz="15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sellomunicipal.pnsr@vivienda.gob.pe</a:t>
                      </a:r>
                      <a:r>
                        <a:rPr lang="es-PE" sz="15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PE" sz="15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PE" sz="1500" baseline="0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500" dirty="0" smtClean="0"/>
                        <a:t>Ficha de supervisión</a:t>
                      </a:r>
                      <a:endParaRPr lang="es-PE" sz="15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500" dirty="0" smtClean="0"/>
                        <a:t>Oficio</a:t>
                      </a:r>
                      <a:r>
                        <a:rPr lang="es-MX" sz="1500" baseline="0" dirty="0" smtClean="0"/>
                        <a:t> de convocatoria al CD de la </a:t>
                      </a:r>
                      <a:r>
                        <a:rPr lang="es-MX" sz="1500" baseline="0" dirty="0" err="1" smtClean="0"/>
                        <a:t>OC</a:t>
                      </a:r>
                      <a:endParaRPr lang="es-PE" sz="15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500" dirty="0" smtClean="0"/>
                        <a:t>Segundo</a:t>
                      </a:r>
                      <a:r>
                        <a:rPr lang="es-PE" sz="1500" baseline="0" dirty="0" smtClean="0"/>
                        <a:t> envío: hasta 28/9/2018</a:t>
                      </a:r>
                      <a:endParaRPr lang="es-PE" sz="1500" dirty="0" smtClean="0"/>
                    </a:p>
                    <a:p>
                      <a:pPr algn="ctr">
                        <a:spcBef>
                          <a:spcPts val="600"/>
                        </a:spcBef>
                      </a:pPr>
                      <a:endParaRPr lang="es-PE" sz="15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500" dirty="0" smtClean="0">
                          <a:solidFill>
                            <a:schemeClr val="bg1"/>
                          </a:solidFill>
                        </a:rPr>
                        <a:t>Enviar</a:t>
                      </a:r>
                      <a:r>
                        <a:rPr lang="es-PE" sz="1500" baseline="0" dirty="0" smtClean="0">
                          <a:solidFill>
                            <a:schemeClr val="bg1"/>
                          </a:solidFill>
                        </a:rPr>
                        <a:t> al correo: </a:t>
                      </a:r>
                      <a:r>
                        <a:rPr lang="es-PE" sz="1500" baseline="0" dirty="0" smtClean="0">
                          <a:solidFill>
                            <a:schemeClr val="tx1"/>
                          </a:solidFill>
                          <a:hlinkClick r:id="rId4"/>
                        </a:rPr>
                        <a:t>sellomunicipal.pnsr@vivienda.gob.pe</a:t>
                      </a:r>
                      <a:r>
                        <a:rPr lang="es-PE" sz="15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PE" sz="1500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PE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500" dirty="0" smtClean="0"/>
                        <a:t>Ficha de supervisión</a:t>
                      </a:r>
                      <a:endParaRPr lang="es-PE" sz="15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5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7" name="Imagen 6" descr="C:\Users\JPintado\Desktop\nuevo logo-01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5537344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653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457200" y="1169436"/>
            <a:ext cx="8229600" cy="8914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2800" b="1" dirty="0" smtClean="0">
                <a:solidFill>
                  <a:schemeClr val="accent1"/>
                </a:solidFill>
                <a:ea typeface="Candara"/>
                <a:cs typeface="Candara"/>
              </a:rPr>
              <a:t>¿QUÉ MATERIALES DE CONSULTA TENEMOS PARA REALIZAR LAS ACTIVIDADES?</a:t>
            </a:r>
            <a:endParaRPr lang="es-PE" sz="2800" b="1" dirty="0">
              <a:solidFill>
                <a:schemeClr val="accent1"/>
              </a:solidFill>
              <a:ea typeface="Candara"/>
              <a:cs typeface="Candara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3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4" name="2 Marcador de contenido"/>
          <p:cNvSpPr>
            <a:spLocks noGrp="1"/>
          </p:cNvSpPr>
          <p:nvPr>
            <p:ph idx="1"/>
          </p:nvPr>
        </p:nvSpPr>
        <p:spPr>
          <a:xfrm>
            <a:off x="471110" y="2317802"/>
            <a:ext cx="8229600" cy="3993307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sz="2400" dirty="0" smtClean="0"/>
              <a:t>Guía de supervisión y evaluación de la capacitación a organizaciones comunales para la gestión de los servicios de saneamiento</a:t>
            </a:r>
            <a:r>
              <a:rPr lang="es-MX" sz="2400" dirty="0" smtClean="0"/>
              <a:t>.</a:t>
            </a:r>
          </a:p>
          <a:p>
            <a:pPr algn="just"/>
            <a:endParaRPr lang="es-MX" sz="2400" dirty="0" smtClean="0"/>
          </a:p>
          <a:p>
            <a:pPr algn="just"/>
            <a:r>
              <a:rPr lang="es-MX" sz="2400" dirty="0" smtClean="0"/>
              <a:t>Guía para la formulación de planes de capacitación a organizaciones comunales para la gestión de los servicios de saneamiento en el ámbito rural que estará publicada en la web del PNSR: </a:t>
            </a:r>
            <a:r>
              <a:rPr lang="es-MX" sz="2400" dirty="0">
                <a:ln>
                  <a:solidFill>
                    <a:schemeClr val="tx1"/>
                  </a:solidFill>
                </a:ln>
                <a:hlinkClick r:id="rId4"/>
              </a:rPr>
              <a:t>http://pnsr.vivienda.gob.pe</a:t>
            </a:r>
            <a:r>
              <a:rPr lang="es-MX" sz="2400" dirty="0" smtClean="0">
                <a:ln>
                  <a:solidFill>
                    <a:schemeClr val="tx1"/>
                  </a:solidFill>
                </a:ln>
                <a:hlinkClick r:id="rId4"/>
              </a:rPr>
              <a:t>/</a:t>
            </a:r>
            <a:endParaRPr lang="es-MX" sz="2400" dirty="0" smtClean="0">
              <a:ln>
                <a:solidFill>
                  <a:schemeClr val="tx1"/>
                </a:solidFill>
              </a:ln>
            </a:endParaRPr>
          </a:p>
          <a:p>
            <a:pPr algn="just"/>
            <a:endParaRPr lang="es-MX" sz="2400" dirty="0" smtClean="0">
              <a:ln>
                <a:solidFill>
                  <a:schemeClr val="tx1"/>
                </a:solidFill>
              </a:ln>
            </a:endParaRPr>
          </a:p>
          <a:p>
            <a:pPr algn="just"/>
            <a:r>
              <a:rPr lang="es-MX" sz="2400" dirty="0" smtClean="0"/>
              <a:t>Ficha de supervisión</a:t>
            </a:r>
          </a:p>
        </p:txBody>
      </p:sp>
      <p:pic>
        <p:nvPicPr>
          <p:cNvPr id="7" name="Imagen 6" descr="C:\Users\JPintado\Desktop\nuevo logo-01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5537344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559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8914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2800" b="1" dirty="0">
                <a:solidFill>
                  <a:schemeClr val="accent1"/>
                </a:solidFill>
                <a:ea typeface="Candara"/>
                <a:cs typeface="Candara"/>
              </a:rPr>
              <a:t>PUNTO FOCAL TERRITORIAL</a:t>
            </a:r>
            <a:endParaRPr lang="es-PE" sz="2800" b="1" dirty="0">
              <a:solidFill>
                <a:schemeClr val="accent1"/>
              </a:solidFill>
              <a:ea typeface="Candara"/>
              <a:cs typeface="Candara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0" name="2 Marcador de contenido"/>
          <p:cNvSpPr>
            <a:spLocks noGrp="1"/>
          </p:cNvSpPr>
          <p:nvPr>
            <p:ph idx="1"/>
          </p:nvPr>
        </p:nvSpPr>
        <p:spPr>
          <a:xfrm>
            <a:off x="457199" y="2132856"/>
            <a:ext cx="8497011" cy="39933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400" i="1" dirty="0" smtClean="0"/>
              <a:t>Centros de Atención al Ciudadano (CAC) del MVCS ubicados en las 24 capitales departamentales: </a:t>
            </a:r>
            <a:endParaRPr lang="es-MX" sz="2400" i="1" dirty="0" smtClean="0"/>
          </a:p>
          <a:p>
            <a:pPr marL="0" indent="0">
              <a:buNone/>
            </a:pPr>
            <a:endParaRPr lang="es-MX" sz="2400" i="1" dirty="0" smtClean="0"/>
          </a:p>
          <a:p>
            <a:pPr marL="0" indent="0">
              <a:buNone/>
            </a:pPr>
            <a:r>
              <a:rPr lang="es-PE" sz="2400" i="1" dirty="0">
                <a:ln>
                  <a:solidFill>
                    <a:schemeClr val="tx1"/>
                  </a:solidFill>
                </a:ln>
                <a:hlinkClick r:id="rId4"/>
              </a:rPr>
              <a:t>http://www3.vivienda.gob.pe/centros_de_atencion</a:t>
            </a:r>
            <a:r>
              <a:rPr lang="es-PE" sz="2400" i="1" dirty="0" smtClean="0">
                <a:ln>
                  <a:solidFill>
                    <a:schemeClr val="tx1"/>
                  </a:solidFill>
                </a:ln>
                <a:hlinkClick r:id="rId4"/>
              </a:rPr>
              <a:t>/</a:t>
            </a:r>
            <a:endParaRPr lang="es-PE" sz="2400" i="1" dirty="0" smtClean="0">
              <a:ln>
                <a:solidFill>
                  <a:schemeClr val="tx1"/>
                </a:solidFill>
              </a:ln>
            </a:endParaRPr>
          </a:p>
          <a:p>
            <a:pPr marL="0" indent="0">
              <a:buNone/>
            </a:pPr>
            <a:endParaRPr lang="es-PE" sz="2400" i="1" dirty="0" smtClean="0">
              <a:ln>
                <a:solidFill>
                  <a:schemeClr val="tx1"/>
                </a:solidFill>
              </a:ln>
            </a:endParaRPr>
          </a:p>
          <a:p>
            <a:pPr marL="0" indent="0">
              <a:buNone/>
            </a:pPr>
            <a:r>
              <a:rPr lang="es-PE" sz="2400" b="1" i="1" dirty="0" smtClean="0"/>
              <a:t>Responsables de la asistencia técnica y evaluación: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PE" sz="2400" i="1" dirty="0" smtClean="0"/>
              <a:t>Especialista en Sostenibilidad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PE" sz="2400" i="1" dirty="0" smtClean="0"/>
              <a:t>Especialista Social</a:t>
            </a:r>
            <a:endParaRPr lang="es-PE" sz="2400" i="1" dirty="0"/>
          </a:p>
        </p:txBody>
      </p:sp>
      <p:pic>
        <p:nvPicPr>
          <p:cNvPr id="7" name="Imagen 6" descr="C:\Users\JPintado\Desktop\nuevo logo-01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5537344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921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 txBox="1">
            <a:spLocks/>
          </p:cNvSpPr>
          <p:nvPr/>
        </p:nvSpPr>
        <p:spPr>
          <a:xfrm>
            <a:off x="457200" y="1169436"/>
            <a:ext cx="8229600" cy="8914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indent="-253979" algn="ctr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  <a:buNone/>
              <a:defRPr sz="3500" b="1" cap="small">
                <a:solidFill>
                  <a:srgbClr val="CD005D"/>
                </a:solidFill>
                <a:latin typeface="Candara"/>
                <a:ea typeface="Candara"/>
                <a:cs typeface="Candara"/>
              </a:defRPr>
            </a:lvl1pPr>
          </a:lstStyle>
          <a:p>
            <a:r>
              <a:rPr lang="es-MX" sz="2800" dirty="0">
                <a:solidFill>
                  <a:schemeClr val="accent1"/>
                </a:solidFill>
                <a:latin typeface="+mj-lt"/>
              </a:rPr>
              <a:t>RECOMENDACIONES</a:t>
            </a:r>
            <a:endParaRPr lang="es-PE" sz="2800" dirty="0">
              <a:solidFill>
                <a:schemeClr val="accent1"/>
              </a:solidFill>
              <a:latin typeface="+mj-lt"/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2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3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 lvl="0" algn="just">
              <a:spcAft>
                <a:spcPts val="1200"/>
              </a:spcAft>
            </a:pPr>
            <a:r>
              <a:rPr lang="es-PE" sz="2400" dirty="0" smtClean="0">
                <a:latin typeface="+mj-lt"/>
                <a:cs typeface="Arial" panose="020B0604020202020204" pitchFamily="34" charset="0"/>
              </a:rPr>
              <a:t>El/la responsable del ATM debe </a:t>
            </a:r>
            <a:r>
              <a:rPr lang="es-PE" sz="2400" dirty="0">
                <a:latin typeface="+mj-lt"/>
                <a:cs typeface="Arial" panose="020B0604020202020204" pitchFamily="34" charset="0"/>
              </a:rPr>
              <a:t>liderar el proceso para el cumplimiento </a:t>
            </a:r>
            <a:r>
              <a:rPr lang="es-PE" sz="2400" dirty="0" smtClean="0">
                <a:latin typeface="+mj-lt"/>
                <a:cs typeface="Arial" panose="020B0604020202020204" pitchFamily="34" charset="0"/>
              </a:rPr>
              <a:t>del producto</a:t>
            </a:r>
            <a:r>
              <a:rPr lang="es-PE" sz="2400" dirty="0" smtClean="0">
                <a:latin typeface="+mj-lt"/>
                <a:cs typeface="Arial" panose="020B0604020202020204" pitchFamily="34" charset="0"/>
              </a:rPr>
              <a:t>.</a:t>
            </a:r>
            <a:endParaRPr lang="es-PE" sz="2400" dirty="0">
              <a:latin typeface="+mj-lt"/>
            </a:endParaRPr>
          </a:p>
          <a:p>
            <a:pPr algn="just">
              <a:spcAft>
                <a:spcPts val="1200"/>
              </a:spcAft>
            </a:pPr>
            <a:r>
              <a:rPr lang="es-PE" sz="2400" dirty="0" smtClean="0">
                <a:latin typeface="+mj-lt"/>
                <a:cs typeface="Arial" panose="020B0604020202020204" pitchFamily="34" charset="0"/>
              </a:rPr>
              <a:t>Presentar los </a:t>
            </a:r>
            <a:r>
              <a:rPr lang="es-PE" sz="2400" dirty="0">
                <a:latin typeface="+mj-lt"/>
                <a:cs typeface="Arial" panose="020B0604020202020204" pitchFamily="34" charset="0"/>
              </a:rPr>
              <a:t>medios de verificación </a:t>
            </a:r>
            <a:r>
              <a:rPr lang="es-PE" sz="2400" dirty="0" smtClean="0">
                <a:latin typeface="+mj-lt"/>
                <a:cs typeface="Arial" panose="020B0604020202020204" pitchFamily="34" charset="0"/>
              </a:rPr>
              <a:t>con </a:t>
            </a:r>
            <a:r>
              <a:rPr lang="es-PE" sz="2400" dirty="0">
                <a:latin typeface="+mj-lt"/>
                <a:cs typeface="Arial" panose="020B0604020202020204" pitchFamily="34" charset="0"/>
              </a:rPr>
              <a:t>la debida anticipación </a:t>
            </a:r>
            <a:r>
              <a:rPr lang="es-PE" sz="2400" dirty="0" smtClean="0">
                <a:latin typeface="+mj-lt"/>
                <a:cs typeface="Arial" panose="020B0604020202020204" pitchFamily="34" charset="0"/>
              </a:rPr>
              <a:t>al correo electrónico </a:t>
            </a:r>
            <a:r>
              <a:rPr lang="es-PE" sz="2400" dirty="0">
                <a:ln>
                  <a:solidFill>
                    <a:schemeClr val="tx1"/>
                  </a:solidFill>
                </a:ln>
                <a:latin typeface="+mj-lt"/>
                <a:hlinkClick r:id="rId4"/>
              </a:rPr>
              <a:t>sellomunicipal.pnsr@vivienda.gob.pe</a:t>
            </a:r>
            <a:r>
              <a:rPr lang="es-PE" sz="2400" dirty="0">
                <a:ln>
                  <a:solidFill>
                    <a:schemeClr val="tx1"/>
                  </a:solidFill>
                </a:ln>
                <a:latin typeface="+mj-lt"/>
              </a:rPr>
              <a:t> </a:t>
            </a:r>
          </a:p>
          <a:p>
            <a:pPr lvl="0" algn="just">
              <a:spcAft>
                <a:spcPts val="1200"/>
              </a:spcAft>
            </a:pPr>
            <a:r>
              <a:rPr lang="es-PE" sz="2400" dirty="0" smtClean="0">
                <a:latin typeface="+mj-lt"/>
                <a:cs typeface="Arial" panose="020B0604020202020204" pitchFamily="34" charset="0"/>
              </a:rPr>
              <a:t>En </a:t>
            </a:r>
            <a:r>
              <a:rPr lang="es-PE" sz="2400" dirty="0">
                <a:latin typeface="+mj-lt"/>
                <a:cs typeface="Arial" panose="020B0604020202020204" pitchFamily="34" charset="0"/>
              </a:rPr>
              <a:t>las consultas por correo, indicar el nombre del distrito, provincia y departamento al que pertenecen y dejar un número de contacto. </a:t>
            </a:r>
          </a:p>
          <a:p>
            <a:pPr marL="0" indent="0">
              <a:buNone/>
            </a:pPr>
            <a:endParaRPr lang="es-MX" sz="2400" dirty="0" smtClean="0">
              <a:latin typeface="+mj-lt"/>
            </a:endParaRPr>
          </a:p>
        </p:txBody>
      </p:sp>
      <p:pic>
        <p:nvPicPr>
          <p:cNvPr id="7" name="Imagen 6" descr="C:\Users\JPintado\Desktop\nuevo logo-01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5537344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417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5900" y="1734327"/>
            <a:ext cx="6172200" cy="668559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>
                <a:solidFill>
                  <a:schemeClr val="accent1"/>
                </a:solidFill>
                <a:latin typeface="Candara"/>
                <a:ea typeface="Candara"/>
                <a:cs typeface="Candara"/>
              </a:rPr>
              <a:t>PREGUNTAS</a:t>
            </a:r>
            <a:endParaRPr lang="es-PE" sz="3500" b="1" cap="small" dirty="0">
              <a:solidFill>
                <a:schemeClr val="accent1"/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6" name="Picture 2" descr="http://www.ejemplos.co/wp-content/uploads/2015/05/Existen-preguntas-abiertas-y-cerradas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32" b="91611" l="9926" r="91811">
                        <a14:foregroundMark x1="35732" y1="12752" x2="27295" y2="15772"/>
                        <a14:foregroundMark x1="31017" y1="91946" x2="41687" y2="91275"/>
                        <a14:foregroundMark x1="13151" y1="62752" x2="10918" y2="66107"/>
                        <a14:foregroundMark x1="61787" y1="33221" x2="80397" y2="23154"/>
                        <a14:foregroundMark x1="84119" y1="21477" x2="91811" y2="38255"/>
                        <a14:foregroundMark x1="66998" y1="72483" x2="73449" y2="87919"/>
                        <a14:foregroundMark x1="37469" y1="10738" x2="29032" y2="1308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956" y="2780928"/>
            <a:ext cx="2878931" cy="212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4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2" name="Imagen 2"/>
          <p:cNvPicPr>
            <a:picLocks noChangeAspect="1"/>
          </p:cNvPicPr>
          <p:nvPr/>
        </p:nvPicPr>
        <p:blipFill rotWithShape="1">
          <a:blip r:embed="rId5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7" name="Imagen 6" descr="C:\Users\JPintado\Desktop\nuevo logo-01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5537344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691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316835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 smtClean="0">
                <a:solidFill>
                  <a:schemeClr val="accent1"/>
                </a:solidFill>
                <a:latin typeface="Candara"/>
                <a:ea typeface="Candara"/>
                <a:cs typeface="Candara"/>
              </a:rPr>
              <a:t>PRODUCTO</a:t>
            </a:r>
            <a:r>
              <a:rPr lang="es-MX" sz="3500" b="1" cap="small" dirty="0" smtClean="0">
                <a:latin typeface="Candara"/>
                <a:ea typeface="Candara"/>
                <a:cs typeface="Candara"/>
              </a:rPr>
              <a:t/>
            </a:r>
            <a:br>
              <a:rPr lang="es-MX" sz="3500" b="1" cap="small" dirty="0" smtClean="0">
                <a:latin typeface="Candara"/>
                <a:ea typeface="Candara"/>
                <a:cs typeface="Candara"/>
              </a:rPr>
            </a:br>
            <a:r>
              <a:rPr lang="es-MX" sz="2800" b="1" cap="small" dirty="0" smtClean="0">
                <a:latin typeface="Candara"/>
                <a:ea typeface="Candara"/>
                <a:cs typeface="Candara"/>
              </a:rPr>
              <a:t>ORGANIZACIONES COMUNALES QUE ADMINISTRAN, OPERAN Y MANTIENEN LOS SERVICIOS DE AGUA Y SANEAMIENTO SON SUPERVISADOS POR LA MUNICIPALIDAD</a:t>
            </a:r>
            <a:endParaRPr lang="es-PE" sz="2800" b="1" cap="small" dirty="0">
              <a:latin typeface="Candara"/>
              <a:ea typeface="Candara"/>
              <a:cs typeface="Candara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440160"/>
          </a:xfrm>
        </p:spPr>
        <p:txBody>
          <a:bodyPr>
            <a:normAutofit fontScale="77500" lnSpcReduction="20000"/>
          </a:bodyPr>
          <a:lstStyle/>
          <a:p>
            <a:r>
              <a:rPr lang="es-MX" b="1" dirty="0" smtClean="0">
                <a:solidFill>
                  <a:schemeClr val="accent1"/>
                </a:solidFill>
              </a:rPr>
              <a:t>Indicador</a:t>
            </a:r>
          </a:p>
          <a:p>
            <a:r>
              <a:rPr lang="es-MX" b="1" dirty="0" smtClean="0">
                <a:solidFill>
                  <a:schemeClr val="tx1"/>
                </a:solidFill>
              </a:rPr>
              <a:t>N° de organizaciones comunales supervisadas al menos dos veces por el Área Técnica Municipal de la Municipalidad. </a:t>
            </a:r>
            <a:endParaRPr lang="es-PE" b="1" dirty="0">
              <a:solidFill>
                <a:schemeClr val="tx1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8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9" name="Imagen 8" descr="C:\Users\JPintado\Desktop\nuevo logo-01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5537344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55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133872"/>
            <a:ext cx="8229600" cy="1143000"/>
          </a:xfrm>
        </p:spPr>
        <p:txBody>
          <a:bodyPr>
            <a:noAutofit/>
          </a:bodyPr>
          <a:lstStyle/>
          <a:p>
            <a:r>
              <a:rPr lang="es-PE" sz="2800" b="1" dirty="0" smtClean="0">
                <a:solidFill>
                  <a:schemeClr val="accent1"/>
                </a:solidFill>
              </a:rPr>
              <a:t>¿POR QUÉ ES IMPORTANTE IMPLEMENTAR ESTE PRODUCTO EN MI DISTRITO?</a:t>
            </a:r>
            <a:endParaRPr lang="es-PE" sz="2800" b="1" dirty="0">
              <a:solidFill>
                <a:schemeClr val="accent1"/>
              </a:solidFill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297868" y="2420888"/>
            <a:ext cx="8568952" cy="41901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03200" indent="-203200" algn="just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  <a:buFont typeface="Arial" panose="020B0604020202020204" pitchFamily="34" charset="0"/>
              <a:buChar char="•"/>
            </a:pPr>
            <a:r>
              <a:rPr lang="es-PE" sz="2800" dirty="0" smtClean="0">
                <a:latin typeface="Calibri" panose="020F0502020204030204" pitchFamily="34" charset="0"/>
                <a:ea typeface="Candara"/>
                <a:cs typeface="Calibri" panose="020F0502020204030204" pitchFamily="34" charset="0"/>
              </a:rPr>
              <a:t>Identifica los puntos críticos o cuellos de botella de las organizaciones comunitarias que gestionan los servicios de agua.</a:t>
            </a:r>
          </a:p>
          <a:p>
            <a:pPr marL="203200" indent="-203200" algn="just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  <a:buFont typeface="Arial" panose="020B0604020202020204" pitchFamily="34" charset="0"/>
              <a:buChar char="•"/>
            </a:pPr>
            <a:endParaRPr lang="es-PE" sz="2800" dirty="0" smtClean="0">
              <a:latin typeface="Calibri" panose="020F0502020204030204" pitchFamily="34" charset="0"/>
              <a:ea typeface="Candara"/>
              <a:cs typeface="Calibri" panose="020F0502020204030204" pitchFamily="34" charset="0"/>
            </a:endParaRPr>
          </a:p>
          <a:p>
            <a:pPr marL="203200" indent="-203200" algn="just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  <a:buFont typeface="Arial" panose="020B0604020202020204" pitchFamily="34" charset="0"/>
              <a:buChar char="•"/>
            </a:pPr>
            <a:r>
              <a:rPr lang="es-PE" sz="2800" dirty="0" smtClean="0">
                <a:latin typeface="Calibri" panose="020F0502020204030204" pitchFamily="34" charset="0"/>
                <a:ea typeface="Candara"/>
                <a:cs typeface="Calibri" panose="020F0502020204030204" pitchFamily="34" charset="0"/>
              </a:rPr>
              <a:t>Fortalece la gestión de las organizaciones comunales.</a:t>
            </a:r>
          </a:p>
          <a:p>
            <a:pPr marL="203200" indent="-203200" algn="just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  <a:buFont typeface="Arial" panose="020B0604020202020204" pitchFamily="34" charset="0"/>
              <a:buChar char="•"/>
            </a:pPr>
            <a:endParaRPr lang="es-PE" sz="2800" dirty="0" smtClean="0">
              <a:latin typeface="Calibri" panose="020F0502020204030204" pitchFamily="34" charset="0"/>
              <a:ea typeface="Candara"/>
              <a:cs typeface="Calibri" panose="020F0502020204030204" pitchFamily="34" charset="0"/>
            </a:endParaRPr>
          </a:p>
          <a:p>
            <a:pPr marL="203200" indent="-203200" algn="just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  <a:buFont typeface="Arial" panose="020B0604020202020204" pitchFamily="34" charset="0"/>
              <a:buChar char="•"/>
            </a:pPr>
            <a:r>
              <a:rPr lang="es-PE" sz="2800" dirty="0" smtClean="0">
                <a:latin typeface="Calibri" panose="020F0502020204030204" pitchFamily="34" charset="0"/>
                <a:ea typeface="Candara"/>
                <a:cs typeface="Calibri" panose="020F0502020204030204" pitchFamily="34" charset="0"/>
              </a:rPr>
              <a:t>Permite obtener información sobre el nivel de funcionamiento.</a:t>
            </a:r>
          </a:p>
          <a:p>
            <a:pPr marL="203200" indent="-203200" algn="just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  <a:buFont typeface="Arial" panose="020B0604020202020204" pitchFamily="34" charset="0"/>
              <a:buChar char="•"/>
            </a:pPr>
            <a:endParaRPr lang="es-PE" sz="2800" dirty="0" smtClean="0">
              <a:latin typeface="Calibri" panose="020F0502020204030204" pitchFamily="34" charset="0"/>
              <a:ea typeface="Candara"/>
              <a:cs typeface="Calibri" panose="020F0502020204030204" pitchFamily="34" charset="0"/>
            </a:endParaRPr>
          </a:p>
          <a:p>
            <a:pPr marL="203200" indent="-203200" algn="just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  <a:buFont typeface="Arial" panose="020B0604020202020204" pitchFamily="34" charset="0"/>
              <a:buChar char="•"/>
            </a:pPr>
            <a:r>
              <a:rPr lang="es-PE" sz="2800" dirty="0" smtClean="0">
                <a:latin typeface="Calibri" panose="020F0502020204030204" pitchFamily="34" charset="0"/>
                <a:ea typeface="Candara"/>
                <a:cs typeface="Calibri" panose="020F0502020204030204" pitchFamily="34" charset="0"/>
              </a:rPr>
              <a:t>Promueve la prestación adecuada de los servicios de agua.</a:t>
            </a:r>
            <a:endParaRPr lang="es-PE" sz="2800" dirty="0">
              <a:latin typeface="Calibri" panose="020F0502020204030204" pitchFamily="34" charset="0"/>
              <a:ea typeface="Candara"/>
              <a:cs typeface="Calibri" panose="020F0502020204030204" pitchFamily="34" charset="0"/>
            </a:endParaRPr>
          </a:p>
        </p:txBody>
      </p:sp>
      <p:pic>
        <p:nvPicPr>
          <p:cNvPr id="5" name="Imagen 2"/>
          <p:cNvPicPr>
            <a:picLocks noChangeAspect="1"/>
          </p:cNvPicPr>
          <p:nvPr/>
        </p:nvPicPr>
        <p:blipFill rotWithShape="1">
          <a:blip r:embed="rId2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6" name="Imagen 5" descr="C:\Users\JPintado\Desktop\nuevo logo-0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5537344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797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6654632"/>
              </p:ext>
            </p:extLst>
          </p:nvPr>
        </p:nvGraphicFramePr>
        <p:xfrm>
          <a:off x="457200" y="214339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8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7" name="Imagen 6" descr="C:\Users\JPintado\Desktop\nuevo logo-01.jpg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5537344" cy="72008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1 Título"/>
          <p:cNvSpPr txBox="1">
            <a:spLocks/>
          </p:cNvSpPr>
          <p:nvPr/>
        </p:nvSpPr>
        <p:spPr>
          <a:xfrm>
            <a:off x="197844" y="1196752"/>
            <a:ext cx="8229600" cy="8040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2800" b="1" dirty="0" smtClean="0">
                <a:solidFill>
                  <a:schemeClr val="accent1"/>
                </a:solidFill>
                <a:latin typeface="Calibri" panose="020F0502020204030204" pitchFamily="34" charset="0"/>
                <a:ea typeface="Candara"/>
                <a:cs typeface="Calibri" panose="020F0502020204030204" pitchFamily="34" charset="0"/>
              </a:rPr>
              <a:t>¿QUÉ NECESITAMOS HACER PARA LOGRAR EL PRODUCTO?</a:t>
            </a:r>
            <a:endParaRPr lang="es-PE" sz="2800" b="1" dirty="0">
              <a:solidFill>
                <a:schemeClr val="accent1"/>
              </a:solidFill>
              <a:latin typeface="Calibri" panose="020F0502020204030204" pitchFamily="34" charset="0"/>
              <a:ea typeface="Candar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51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3000" b="1" dirty="0" smtClean="0">
                <a:solidFill>
                  <a:schemeClr val="accent5">
                    <a:lumMod val="75000"/>
                  </a:schemeClr>
                </a:solidFill>
              </a:rPr>
              <a:t>Actividad 1. Convocar al Consejo Directivo de la Organización Comunal</a:t>
            </a:r>
            <a:endParaRPr lang="es-PE" sz="3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7971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PE" sz="2000" b="1" dirty="0" smtClean="0"/>
              <a:t>1.1</a:t>
            </a:r>
            <a:r>
              <a:rPr lang="es-PE" sz="2000" dirty="0" smtClean="0"/>
              <a:t> Coordina </a:t>
            </a:r>
            <a:r>
              <a:rPr lang="es-PE" sz="2000" dirty="0"/>
              <a:t>con la </a:t>
            </a:r>
            <a:r>
              <a:rPr lang="es-PE" sz="2000" dirty="0" smtClean="0"/>
              <a:t>Dirección </a:t>
            </a:r>
            <a:r>
              <a:rPr lang="es-PE" sz="2000" dirty="0"/>
              <a:t>Regional de Vivienda, Construcción </a:t>
            </a:r>
            <a:r>
              <a:rPr lang="es-PE" sz="2000" dirty="0" smtClean="0"/>
              <a:t>y Saneamiento </a:t>
            </a:r>
            <a:r>
              <a:rPr lang="es-PE" sz="2000" dirty="0"/>
              <a:t>y solicita que capaciten al área técnica </a:t>
            </a:r>
            <a:r>
              <a:rPr lang="es-PE" sz="2000" dirty="0" smtClean="0"/>
              <a:t>municipal (ATM</a:t>
            </a:r>
            <a:r>
              <a:rPr lang="es-PE" sz="2000" dirty="0" smtClean="0"/>
              <a:t>).</a:t>
            </a:r>
          </a:p>
          <a:p>
            <a:pPr marL="0" indent="0" algn="just">
              <a:buNone/>
            </a:pPr>
            <a:endParaRPr lang="es-PE" sz="2000" dirty="0" smtClean="0"/>
          </a:p>
          <a:p>
            <a:pPr marL="0" indent="0" algn="just">
              <a:buNone/>
            </a:pPr>
            <a:r>
              <a:rPr lang="es-PE" sz="2000" b="1" dirty="0" smtClean="0"/>
              <a:t>1.2</a:t>
            </a:r>
            <a:r>
              <a:rPr lang="es-PE" sz="2000" dirty="0" smtClean="0"/>
              <a:t> </a:t>
            </a:r>
            <a:r>
              <a:rPr lang="es-PE" sz="2000" dirty="0"/>
              <a:t>Identifica a las organizaciones comunales que administran, operan y mantienen </a:t>
            </a:r>
            <a:r>
              <a:rPr lang="es-PE" sz="2000" dirty="0" smtClean="0"/>
              <a:t>los servicios </a:t>
            </a:r>
            <a:r>
              <a:rPr lang="es-PE" sz="2000" dirty="0"/>
              <a:t>de agua y saneamiento en el distrito. </a:t>
            </a:r>
            <a:endParaRPr lang="es-PE" sz="2000" dirty="0" smtClean="0"/>
          </a:p>
          <a:p>
            <a:pPr marL="0" indent="0" algn="just">
              <a:buNone/>
            </a:pPr>
            <a:endParaRPr lang="es-PE" sz="2000" dirty="0" smtClean="0"/>
          </a:p>
          <a:p>
            <a:pPr marL="0" indent="0" algn="just">
              <a:buNone/>
            </a:pPr>
            <a:r>
              <a:rPr lang="es-PE" sz="2000" b="1" dirty="0"/>
              <a:t>1.3</a:t>
            </a:r>
            <a:r>
              <a:rPr lang="es-PE" sz="2000" dirty="0"/>
              <a:t> Cita a las y los miembros del consejo directivo de las organizaciones comunales, mediante un oficio, indicando el día, la hora y el lugar de la supervisión (CCPP), a la vez solicita que deben tener toda la documentación de la administración del servicio. </a:t>
            </a:r>
            <a:endParaRPr lang="es-PE" sz="2000" dirty="0" smtClean="0"/>
          </a:p>
          <a:p>
            <a:pPr marL="0" indent="0" algn="just">
              <a:buNone/>
            </a:pPr>
            <a:endParaRPr lang="es-PE" sz="2000" dirty="0"/>
          </a:p>
          <a:p>
            <a:pPr marL="0" indent="0" algn="just">
              <a:buNone/>
            </a:pPr>
            <a:r>
              <a:rPr lang="es-PE" sz="2000" b="1" dirty="0" smtClean="0"/>
              <a:t>1.4</a:t>
            </a:r>
            <a:r>
              <a:rPr lang="es-PE" sz="2000" dirty="0" smtClean="0"/>
              <a:t> </a:t>
            </a:r>
            <a:r>
              <a:rPr lang="es-PE" sz="2000" dirty="0"/>
              <a:t>Comunícate con alguna autoridad comunal de la organización comunal para confirmar la fecha, hora y lugar de la supervisión. Recuerda que debes de realizar dos visitas de supervisión (una entre abril-junio y otra entre julio-setiembre) a cada organización comunal, de acuerdo a la meta planteada.</a:t>
            </a:r>
          </a:p>
          <a:p>
            <a:pPr marL="0" indent="0" algn="just">
              <a:buNone/>
            </a:pPr>
            <a:endParaRPr lang="es-PE" sz="2000" dirty="0"/>
          </a:p>
        </p:txBody>
      </p:sp>
    </p:spTree>
    <p:extLst>
      <p:ext uri="{BB962C8B-B14F-4D97-AF65-F5344CB8AC3E}">
        <p14:creationId xmlns:p14="http://schemas.microsoft.com/office/powerpoint/2010/main" val="1678681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9998" y="490662"/>
            <a:ext cx="8401162" cy="1282154"/>
          </a:xfrm>
        </p:spPr>
        <p:txBody>
          <a:bodyPr>
            <a:noAutofit/>
          </a:bodyPr>
          <a:lstStyle/>
          <a:p>
            <a:r>
              <a:rPr lang="es-PE" sz="3000" b="1" dirty="0">
                <a:solidFill>
                  <a:schemeClr val="accent5">
                    <a:lumMod val="75000"/>
                  </a:schemeClr>
                </a:solidFill>
              </a:rPr>
              <a:t>Actividad 2: Visita la localidad y reúnete con el consejo directivo de la organización comunal el día y la hora acordada.</a:t>
            </a:r>
            <a:endParaRPr lang="es-PE" sz="3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3068" y="2060849"/>
            <a:ext cx="8401162" cy="424847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PE" sz="2500" b="1" dirty="0" smtClean="0"/>
              <a:t>2.1</a:t>
            </a:r>
            <a:r>
              <a:rPr lang="es-PE" sz="2500" dirty="0" smtClean="0"/>
              <a:t> Prepara </a:t>
            </a:r>
            <a:r>
              <a:rPr lang="es-PE" sz="2500" dirty="0"/>
              <a:t>y verifica que tengas </a:t>
            </a:r>
            <a:r>
              <a:rPr lang="es-PE" sz="2500" dirty="0" smtClean="0"/>
              <a:t>las </a:t>
            </a:r>
            <a:r>
              <a:rPr lang="es-PE" sz="2500" dirty="0"/>
              <a:t>“fichas de supervisión del desempeño de </a:t>
            </a:r>
            <a:r>
              <a:rPr lang="es-PE" sz="2500" dirty="0" smtClean="0"/>
              <a:t>las organizaciones </a:t>
            </a:r>
            <a:r>
              <a:rPr lang="es-PE" sz="2500" dirty="0"/>
              <a:t>comunales prestadoras del servicio de saneamiento” y tu </a:t>
            </a:r>
            <a:r>
              <a:rPr lang="es-PE" sz="2500" dirty="0" smtClean="0"/>
              <a:t>equipo comparador </a:t>
            </a:r>
            <a:r>
              <a:rPr lang="es-PE" sz="2500" dirty="0"/>
              <a:t>de cloro</a:t>
            </a:r>
            <a:r>
              <a:rPr lang="es-PE" sz="2500" dirty="0" smtClean="0"/>
              <a:t>.</a:t>
            </a:r>
          </a:p>
          <a:p>
            <a:pPr marL="0" indent="0" algn="just">
              <a:buNone/>
            </a:pPr>
            <a:endParaRPr lang="es-PE" sz="2500" dirty="0"/>
          </a:p>
          <a:p>
            <a:pPr marL="0" indent="0" algn="just">
              <a:buNone/>
            </a:pPr>
            <a:r>
              <a:rPr lang="es-PE" sz="2500" b="1" dirty="0" smtClean="0"/>
              <a:t>2.2</a:t>
            </a:r>
            <a:r>
              <a:rPr lang="es-PE" sz="2500" dirty="0" smtClean="0"/>
              <a:t> Trasládate </a:t>
            </a:r>
            <a:r>
              <a:rPr lang="es-PE" sz="2500" dirty="0"/>
              <a:t>a la localidad con el tiempo necesario para llegar a la hora programada </a:t>
            </a:r>
            <a:r>
              <a:rPr lang="es-PE" sz="2500" dirty="0" smtClean="0"/>
              <a:t>de la </a:t>
            </a:r>
            <a:r>
              <a:rPr lang="es-PE" sz="2500" dirty="0"/>
              <a:t>reunión</a:t>
            </a:r>
            <a:r>
              <a:rPr lang="es-PE" sz="2500" dirty="0" smtClean="0"/>
              <a:t>.</a:t>
            </a:r>
          </a:p>
          <a:p>
            <a:pPr marL="0" indent="0" algn="just">
              <a:buNone/>
            </a:pPr>
            <a:endParaRPr lang="es-PE" sz="2500" dirty="0"/>
          </a:p>
          <a:p>
            <a:pPr marL="0" indent="0" algn="just">
              <a:buNone/>
            </a:pPr>
            <a:r>
              <a:rPr lang="es-PE" sz="2500" b="1" dirty="0" smtClean="0"/>
              <a:t>2.3</a:t>
            </a:r>
            <a:r>
              <a:rPr lang="es-PE" sz="2500" dirty="0" smtClean="0"/>
              <a:t> En </a:t>
            </a:r>
            <a:r>
              <a:rPr lang="es-PE" sz="2500" dirty="0"/>
              <a:t>el lugar concertado toma la asistencia de los miembros del consejo directivo. Si </a:t>
            </a:r>
            <a:r>
              <a:rPr lang="es-PE" sz="2500" dirty="0" smtClean="0"/>
              <a:t>no llegaran </a:t>
            </a:r>
            <a:r>
              <a:rPr lang="es-PE" sz="2500" dirty="0"/>
              <a:t>al lugar de concentración, ubicarlos en sus domicilios para realizar </a:t>
            </a:r>
            <a:r>
              <a:rPr lang="es-PE" sz="2500" dirty="0" smtClean="0"/>
              <a:t>la supervisión</a:t>
            </a:r>
            <a:r>
              <a:rPr lang="es-PE" sz="2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8496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90872" y="1916832"/>
            <a:ext cx="8013576" cy="8640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PE" sz="2500" b="1" dirty="0" smtClean="0"/>
              <a:t>2.4 </a:t>
            </a:r>
            <a:r>
              <a:rPr lang="es-PE" sz="2500" dirty="0" smtClean="0"/>
              <a:t>Revisa </a:t>
            </a:r>
            <a:r>
              <a:rPr lang="es-PE" sz="2500" dirty="0"/>
              <a:t>los documentos de gestión si están </a:t>
            </a:r>
            <a:r>
              <a:rPr lang="es-PE" sz="2500" dirty="0"/>
              <a:t>llenado correctamente y si está vigente. 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593145"/>
              </p:ext>
            </p:extLst>
          </p:nvPr>
        </p:nvGraphicFramePr>
        <p:xfrm>
          <a:off x="1403648" y="2997272"/>
          <a:ext cx="6192688" cy="3384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2"/>
                <a:gridCol w="3381964"/>
                <a:gridCol w="794500"/>
                <a:gridCol w="1008112"/>
              </a:tblGrid>
              <a:tr h="504056">
                <a:tc rowSpan="9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 dirty="0">
                          <a:effectLst/>
                        </a:rPr>
                        <a:t>¿La OC  cuenta con instrumentos </a:t>
                      </a:r>
                      <a:br>
                        <a:rPr lang="es-PE" sz="1100" dirty="0">
                          <a:effectLst/>
                        </a:rPr>
                      </a:br>
                      <a:r>
                        <a:rPr lang="es-PE" sz="1100" dirty="0">
                          <a:effectLst/>
                        </a:rPr>
                        <a:t>de gestión ?  (*)</a:t>
                      </a:r>
                      <a:br>
                        <a:rPr lang="es-PE" sz="1100" dirty="0">
                          <a:effectLst/>
                        </a:rPr>
                      </a:br>
                      <a:r>
                        <a:rPr lang="es-PE" sz="1100" dirty="0">
                          <a:effectLst/>
                        </a:rPr>
                        <a:t>Si (  )   No (  )</a:t>
                      </a:r>
                      <a:endParaRPr lang="es-P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1. Plan Operativo Anual y presupuesto aprobado en asamblea general.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 SÍ  (  )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No  (  )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</a:tr>
              <a:tr h="360000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2.Estatuto aprobado.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 Sí  (  )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No  (  )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</a:tr>
              <a:tr h="360000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3. Reglamento aprobado en asamblea.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 SÍ  (  )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No  (  )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</a:tr>
              <a:tr h="360000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4. Libro padrón de asociados actualizado a la fecha que se realiza la visita.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 Sí (  )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No  (  )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</a:tr>
              <a:tr h="360000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5. Libro de actas de Asamblea General actualizado de acuerdo a la última asamblea programada en el POA.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 SÍ  (  )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No  (  )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</a:tr>
              <a:tr h="360000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 dirty="0">
                          <a:effectLst/>
                        </a:rPr>
                        <a:t>6. Libro de actas de Consejo Directivo de acuerdo a la última reunión programada en el POA.</a:t>
                      </a:r>
                      <a:endParaRPr lang="es-P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 SÍ  (  )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 dirty="0">
                          <a:effectLst/>
                        </a:rPr>
                        <a:t>No  (  )</a:t>
                      </a:r>
                      <a:endParaRPr lang="es-P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</a:tr>
              <a:tr h="360000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7. Libro de inventarios actualizado al año que se hace la última visita.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 dirty="0">
                          <a:effectLst/>
                        </a:rPr>
                        <a:t> Sí  (  )</a:t>
                      </a:r>
                      <a:endParaRPr lang="es-P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No  (  )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</a:tr>
              <a:tr h="360000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8. Libro de caja actualizado al mes anterior que se hace la última visita.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 SÍ (  )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No  (  )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</a:tr>
              <a:tr h="360000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 dirty="0">
                          <a:effectLst/>
                        </a:rPr>
                        <a:t>9. Libro de recaudos  actualizado al mes anterior que se hace a la última visita.</a:t>
                      </a:r>
                      <a:endParaRPr lang="es-P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>
                          <a:effectLst/>
                        </a:rPr>
                        <a:t> Sí  (  )</a:t>
                      </a:r>
                      <a:endParaRPr lang="es-P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100" dirty="0">
                          <a:effectLst/>
                        </a:rPr>
                        <a:t>No  (  )</a:t>
                      </a:r>
                      <a:endParaRPr lang="es-P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3" marR="39503" marT="0" marB="0" anchor="ctr"/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39998" y="490662"/>
            <a:ext cx="8401162" cy="1282154"/>
          </a:xfrm>
        </p:spPr>
        <p:txBody>
          <a:bodyPr>
            <a:noAutofit/>
          </a:bodyPr>
          <a:lstStyle/>
          <a:p>
            <a:r>
              <a:rPr lang="es-PE" sz="3000" b="1" dirty="0">
                <a:solidFill>
                  <a:schemeClr val="accent5">
                    <a:lumMod val="75000"/>
                  </a:schemeClr>
                </a:solidFill>
              </a:rPr>
              <a:t>Actividad 2: Visita la localidad y reúnete con el consejo directivo de la organización comunal el día y la hora acordada.</a:t>
            </a:r>
            <a:endParaRPr lang="es-PE" sz="3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890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1010" y="2060848"/>
            <a:ext cx="8517632" cy="4104456"/>
          </a:xfrm>
        </p:spPr>
        <p:txBody>
          <a:bodyPr>
            <a:noAutofit/>
          </a:bodyPr>
          <a:lstStyle/>
          <a:p>
            <a:pPr algn="just"/>
            <a:r>
              <a:rPr lang="es-PE" sz="2500" dirty="0" smtClean="0"/>
              <a:t>Realiza </a:t>
            </a:r>
            <a:r>
              <a:rPr lang="es-PE" sz="2500" dirty="0"/>
              <a:t>el cálculo de la cuota familiar vigente y verifica si el monto aprobado </a:t>
            </a:r>
            <a:r>
              <a:rPr lang="es-PE" sz="2500" dirty="0" smtClean="0"/>
              <a:t>en asamblea </a:t>
            </a:r>
            <a:r>
              <a:rPr lang="es-PE" sz="2500" dirty="0"/>
              <a:t>cubre los costos para la AOM del sistema</a:t>
            </a:r>
            <a:r>
              <a:rPr lang="es-PE" sz="2500" dirty="0" smtClean="0"/>
              <a:t>.</a:t>
            </a:r>
          </a:p>
          <a:p>
            <a:pPr algn="just"/>
            <a:r>
              <a:rPr lang="es-PE" sz="2500" dirty="0" smtClean="0"/>
              <a:t>Verifica </a:t>
            </a:r>
            <a:r>
              <a:rPr lang="es-PE" sz="2500" dirty="0"/>
              <a:t>el cuaderno del Operador para conocer si realizan la operación </a:t>
            </a:r>
            <a:r>
              <a:rPr lang="es-PE" sz="2500" dirty="0" smtClean="0"/>
              <a:t>y mantenimiento </a:t>
            </a:r>
            <a:r>
              <a:rPr lang="es-PE" sz="2500" dirty="0"/>
              <a:t>de los servicios de saneamiento y la cloración del agua </a:t>
            </a:r>
            <a:r>
              <a:rPr lang="es-PE" sz="2500" dirty="0" smtClean="0"/>
              <a:t>para consumo </a:t>
            </a:r>
            <a:r>
              <a:rPr lang="es-PE" sz="2500" dirty="0"/>
              <a:t>humano</a:t>
            </a:r>
            <a:r>
              <a:rPr lang="es-PE" sz="2500" dirty="0" smtClean="0"/>
              <a:t>.</a:t>
            </a:r>
          </a:p>
          <a:p>
            <a:pPr algn="just"/>
            <a:r>
              <a:rPr lang="es-PE" sz="2500" dirty="0" smtClean="0"/>
              <a:t>Verifica </a:t>
            </a:r>
            <a:r>
              <a:rPr lang="es-PE" sz="2500" dirty="0"/>
              <a:t>si la organización comunal cuenta con POA y presupuesto aprobado </a:t>
            </a:r>
            <a:r>
              <a:rPr lang="es-PE" sz="2500" dirty="0" smtClean="0"/>
              <a:t>en asamblea </a:t>
            </a:r>
            <a:r>
              <a:rPr lang="es-PE" sz="2500" dirty="0"/>
              <a:t>general lo ejecutan, monitorean y evalúan, y si realizan rendición </a:t>
            </a:r>
            <a:r>
              <a:rPr lang="es-PE" sz="2500" dirty="0" smtClean="0"/>
              <a:t>de cuentas </a:t>
            </a:r>
            <a:r>
              <a:rPr lang="es-PE" sz="2500" dirty="0"/>
              <a:t>de la prestación de los servicios.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39998" y="490662"/>
            <a:ext cx="8401162" cy="1282154"/>
          </a:xfrm>
        </p:spPr>
        <p:txBody>
          <a:bodyPr>
            <a:noAutofit/>
          </a:bodyPr>
          <a:lstStyle/>
          <a:p>
            <a:r>
              <a:rPr lang="es-PE" sz="3000" b="1" dirty="0">
                <a:solidFill>
                  <a:schemeClr val="accent5">
                    <a:lumMod val="75000"/>
                  </a:schemeClr>
                </a:solidFill>
              </a:rPr>
              <a:t>Actividad 2: Visita la localidad y reúnete con el consejo directivo de la organización comunal el día y la hora acordada.</a:t>
            </a:r>
            <a:endParaRPr lang="es-PE" sz="3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024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9998" y="116632"/>
            <a:ext cx="8401162" cy="1656184"/>
          </a:xfrm>
        </p:spPr>
        <p:txBody>
          <a:bodyPr>
            <a:noAutofit/>
          </a:bodyPr>
          <a:lstStyle/>
          <a:p>
            <a:r>
              <a:rPr lang="es-PE" sz="2800" b="1" dirty="0" smtClean="0">
                <a:solidFill>
                  <a:schemeClr val="accent1"/>
                </a:solidFill>
              </a:rPr>
              <a:t>Actividad 3: Completa la ficha de supervisión y brinda asistencia técnica a la organización comunal para fortalecer su organización, su gestión y refuerza los aspectos débiles encontrados .</a:t>
            </a:r>
            <a:endParaRPr lang="es-PE" sz="2800" b="1" dirty="0">
              <a:solidFill>
                <a:schemeClr val="accent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9512" y="1916832"/>
            <a:ext cx="8661648" cy="47525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PE" sz="2000" dirty="0" smtClean="0"/>
              <a:t>3.1 Llena </a:t>
            </a:r>
            <a:r>
              <a:rPr lang="es-PE" sz="2000" dirty="0"/>
              <a:t>las “fichas de supervisión del desempeño de las organizaciones </a:t>
            </a:r>
            <a:r>
              <a:rPr lang="es-PE" sz="2000" dirty="0" smtClean="0"/>
              <a:t>comunales prestadoras </a:t>
            </a:r>
            <a:r>
              <a:rPr lang="es-PE" sz="2000" dirty="0"/>
              <a:t>del servicio de saneamiento”, de acuerdo con las </a:t>
            </a:r>
            <a:r>
              <a:rPr lang="es-PE" sz="2000" dirty="0" smtClean="0"/>
              <a:t>competencias desarrolladas </a:t>
            </a:r>
            <a:r>
              <a:rPr lang="es-PE" sz="2000" dirty="0"/>
              <a:t>por las organizaciones comunales. </a:t>
            </a:r>
            <a:endParaRPr lang="es-PE" sz="2000" dirty="0" smtClean="0"/>
          </a:p>
          <a:p>
            <a:pPr algn="just">
              <a:buFont typeface="+mj-lt"/>
              <a:buAutoNum type="arabicPeriod"/>
            </a:pPr>
            <a:endParaRPr lang="es-PE" sz="1000" dirty="0" smtClean="0"/>
          </a:p>
          <a:p>
            <a:pPr marL="0" indent="0" algn="just">
              <a:buNone/>
            </a:pPr>
            <a:r>
              <a:rPr lang="es-PE" sz="2000" dirty="0" smtClean="0"/>
              <a:t>3.2 Brinda </a:t>
            </a:r>
            <a:r>
              <a:rPr lang="es-PE" sz="2000" dirty="0"/>
              <a:t>asistencia técnica a la organización comunal para que mejoren en </a:t>
            </a:r>
            <a:r>
              <a:rPr lang="es-PE" sz="2000" dirty="0" smtClean="0"/>
              <a:t>los aspectos </a:t>
            </a:r>
            <a:r>
              <a:rPr lang="es-PE" sz="2000" dirty="0"/>
              <a:t>débiles detectados en la gestión de los servicios durante la supervisión </a:t>
            </a:r>
            <a:r>
              <a:rPr lang="es-PE" sz="2000" dirty="0" smtClean="0"/>
              <a:t>y revisión </a:t>
            </a:r>
            <a:r>
              <a:rPr lang="es-PE" sz="2000" dirty="0"/>
              <a:t>de los documentos de gestión</a:t>
            </a:r>
            <a:r>
              <a:rPr lang="es-PE" sz="2000" dirty="0" smtClean="0"/>
              <a:t>.</a:t>
            </a:r>
          </a:p>
          <a:p>
            <a:pPr marL="0" indent="0" algn="just">
              <a:buNone/>
            </a:pPr>
            <a:endParaRPr lang="es-PE" sz="1100" dirty="0" smtClean="0"/>
          </a:p>
          <a:p>
            <a:pPr marL="0" indent="0" algn="just">
              <a:buNone/>
            </a:pPr>
            <a:r>
              <a:rPr lang="es-PE" sz="2000" dirty="0" smtClean="0"/>
              <a:t>3.3 Deja </a:t>
            </a:r>
            <a:r>
              <a:rPr lang="es-PE" sz="2000" dirty="0"/>
              <a:t>recomendaciones a la organización comunal, a fin de que mejoren la </a:t>
            </a:r>
            <a:r>
              <a:rPr lang="es-PE" sz="2000" dirty="0" smtClean="0"/>
              <a:t>gestión del </a:t>
            </a:r>
            <a:r>
              <a:rPr lang="es-PE" sz="2000" dirty="0"/>
              <a:t>servicio. Si es la primera visita de supervisión, programa la próxima visita</a:t>
            </a:r>
            <a:r>
              <a:rPr lang="es-PE" sz="2000" dirty="0" smtClean="0"/>
              <a:t>. Recuerda </a:t>
            </a:r>
            <a:r>
              <a:rPr lang="es-PE" sz="2000" dirty="0"/>
              <a:t>que son dos visitas por cada organización comunal en </a:t>
            </a:r>
            <a:r>
              <a:rPr lang="es-PE" sz="2000" dirty="0" smtClean="0"/>
              <a:t>momentos diferentes.</a:t>
            </a:r>
          </a:p>
          <a:p>
            <a:pPr marL="0" indent="0" algn="just">
              <a:buNone/>
            </a:pPr>
            <a:endParaRPr lang="es-PE" sz="1100" dirty="0" smtClean="0"/>
          </a:p>
          <a:p>
            <a:pPr marL="0" indent="0" algn="just">
              <a:buNone/>
            </a:pPr>
            <a:r>
              <a:rPr lang="es-PE" sz="2000" dirty="0" smtClean="0"/>
              <a:t>3.4 Envía </a:t>
            </a:r>
            <a:r>
              <a:rPr lang="es-PE" sz="2000" dirty="0"/>
              <a:t>las fichas de supervisión escaneadas al </a:t>
            </a:r>
            <a:r>
              <a:rPr lang="es-PE" sz="2000" dirty="0" smtClean="0"/>
              <a:t>correo sellomunicipal.pnsr@vivienda.gob.pe</a:t>
            </a:r>
            <a:r>
              <a:rPr lang="es-PE" sz="2000" dirty="0"/>
              <a:t>, dentro de los plazos establecidos.</a:t>
            </a:r>
          </a:p>
        </p:txBody>
      </p:sp>
    </p:spTree>
    <p:extLst>
      <p:ext uri="{BB962C8B-B14F-4D97-AF65-F5344CB8AC3E}">
        <p14:creationId xmlns:p14="http://schemas.microsoft.com/office/powerpoint/2010/main" val="27587710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</TotalTime>
  <Words>1134</Words>
  <Application>Microsoft Office PowerPoint</Application>
  <PresentationFormat>Presentación en pantalla (4:3)</PresentationFormat>
  <Paragraphs>108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0" baseType="lpstr">
      <vt:lpstr>Arial</vt:lpstr>
      <vt:lpstr>Calibri</vt:lpstr>
      <vt:lpstr>Candara</vt:lpstr>
      <vt:lpstr>Times New Roman</vt:lpstr>
      <vt:lpstr>Wingdings</vt:lpstr>
      <vt:lpstr>Tema de Office</vt:lpstr>
      <vt:lpstr> TALLER DE FORTALECIMIENTO DE CAPACIDADES PARA MUNICIPALIDADES DEL SELLO MUNICIPAL </vt:lpstr>
      <vt:lpstr>PRODUCTO ORGANIZACIONES COMUNALES QUE ADMINISTRAN, OPERAN Y MANTIENEN LOS SERVICIOS DE AGUA Y SANEAMIENTO SON SUPERVISADOS POR LA MUNICIPALIDAD</vt:lpstr>
      <vt:lpstr>¿POR QUÉ ES IMPORTANTE IMPLEMENTAR ESTE PRODUCTO EN MI DISTRITO?</vt:lpstr>
      <vt:lpstr>Presentación de PowerPoint</vt:lpstr>
      <vt:lpstr>Actividad 1. Convocar al Consejo Directivo de la Organización Comunal</vt:lpstr>
      <vt:lpstr>Actividad 2: Visita la localidad y reúnete con el consejo directivo de la organización comunal el día y la hora acordada.</vt:lpstr>
      <vt:lpstr>Actividad 2: Visita la localidad y reúnete con el consejo directivo de la organización comunal el día y la hora acordada.</vt:lpstr>
      <vt:lpstr>Actividad 2: Visita la localidad y reúnete con el consejo directivo de la organización comunal el día y la hora acordada.</vt:lpstr>
      <vt:lpstr>Actividad 3: Completa la ficha de supervisión y brinda asistencia técnica a la organización comunal para fortalecer su organización, su gestión y refuerza los aspectos débiles encontrados .</vt:lpstr>
      <vt:lpstr>¿QUE MEDIOS DE VERIFICACIÓN REPORTAMOS PARA SUSTENTAR EL LOGRO DEL PRODUCTO?</vt:lpstr>
      <vt:lpstr>¿QUÉ MATERIALES DE CONSULTA TENEMOS PARA REALIZAR LAS ACTIVIDADES?</vt:lpstr>
      <vt:lpstr>PUNTO FOCAL TERRITORIAL</vt:lpstr>
      <vt:lpstr>Presentación de PowerPoint</vt:lpstr>
      <vt:lpstr>PREGUNTAS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Apoyo Sellomunicipal2</dc:creator>
  <cp:lastModifiedBy>apoyo2_dpip</cp:lastModifiedBy>
  <cp:revision>65</cp:revision>
  <cp:lastPrinted>2018-03-14T19:33:30Z</cp:lastPrinted>
  <dcterms:created xsi:type="dcterms:W3CDTF">2018-02-28T17:44:33Z</dcterms:created>
  <dcterms:modified xsi:type="dcterms:W3CDTF">2018-04-10T17:50:11Z</dcterms:modified>
</cp:coreProperties>
</file>