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70" r:id="rId5"/>
    <p:sldId id="265" r:id="rId6"/>
    <p:sldId id="259" r:id="rId7"/>
    <p:sldId id="260" r:id="rId8"/>
    <p:sldId id="266" r:id="rId9"/>
    <p:sldId id="261" r:id="rId10"/>
    <p:sldId id="267" r:id="rId11"/>
    <p:sldId id="268" r:id="rId12"/>
    <p:sldId id="262" r:id="rId13"/>
    <p:sldId id="263" r:id="rId14"/>
  </p:sldIdLst>
  <p:sldSz cx="9144000" cy="6858000" type="screen4x3"/>
  <p:notesSz cx="6858000" cy="9144000"/>
  <p:defaultTextStyle>
    <a:defPPr lvl="0">
      <a:defRPr lang="es-PE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1219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595652-2309-402D-B565-C9A0767F035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53497D8-CE86-4DAC-AE1B-D446104E5EC4}">
      <dgm:prSet/>
      <dgm:spPr/>
      <dgm:t>
        <a:bodyPr/>
        <a:lstStyle/>
        <a:p>
          <a:r>
            <a:rPr lang="es-PE" dirty="0"/>
            <a:t>Trámite de DNI</a:t>
          </a:r>
        </a:p>
      </dgm:t>
    </dgm:pt>
    <dgm:pt modelId="{F8573CBC-142E-436A-A18C-E446E9622D7B}" type="parTrans" cxnId="{9C71814F-4510-43EB-8744-70E65B10B40B}">
      <dgm:prSet/>
      <dgm:spPr/>
      <dgm:t>
        <a:bodyPr/>
        <a:lstStyle/>
        <a:p>
          <a:endParaRPr lang="es-PE"/>
        </a:p>
      </dgm:t>
    </dgm:pt>
    <dgm:pt modelId="{3A929E2F-3176-40C3-8977-700C44831DE2}" type="sibTrans" cxnId="{9C71814F-4510-43EB-8744-70E65B10B40B}">
      <dgm:prSet/>
      <dgm:spPr/>
      <dgm:t>
        <a:bodyPr/>
        <a:lstStyle/>
        <a:p>
          <a:endParaRPr lang="es-PE"/>
        </a:p>
      </dgm:t>
    </dgm:pt>
    <dgm:pt modelId="{4B42E88C-91A8-43E5-8BE6-670CE0DFFB43}">
      <dgm:prSet/>
      <dgm:spPr/>
      <dgm:t>
        <a:bodyPr/>
        <a:lstStyle/>
        <a:p>
          <a:r>
            <a:rPr lang="es-PE" dirty="0"/>
            <a:t>Certificado de nacimiento</a:t>
          </a:r>
        </a:p>
        <a:p>
          <a:r>
            <a:rPr lang="es-PE" dirty="0"/>
            <a:t>En línea</a:t>
          </a:r>
        </a:p>
      </dgm:t>
    </dgm:pt>
    <dgm:pt modelId="{7B691F6E-49B5-4C11-B061-47693A622DF0}" type="parTrans" cxnId="{04CC0816-9255-4F64-A5A6-3A7F19DCA2FB}">
      <dgm:prSet/>
      <dgm:spPr/>
      <dgm:t>
        <a:bodyPr/>
        <a:lstStyle/>
        <a:p>
          <a:endParaRPr lang="es-PE"/>
        </a:p>
      </dgm:t>
    </dgm:pt>
    <dgm:pt modelId="{CC52BC45-943C-408C-9D9C-CFFA95901740}" type="sibTrans" cxnId="{04CC0816-9255-4F64-A5A6-3A7F19DCA2FB}">
      <dgm:prSet/>
      <dgm:spPr/>
      <dgm:t>
        <a:bodyPr/>
        <a:lstStyle/>
        <a:p>
          <a:endParaRPr lang="es-PE"/>
        </a:p>
      </dgm:t>
    </dgm:pt>
    <dgm:pt modelId="{8CBC082B-8142-4AD8-8569-8CD2A7F7C58A}">
      <dgm:prSet/>
      <dgm:spPr/>
      <dgm:t>
        <a:bodyPr/>
        <a:lstStyle/>
        <a:p>
          <a:r>
            <a:rPr lang="es-PE" dirty="0"/>
            <a:t>Difusión de los servicios</a:t>
          </a:r>
        </a:p>
      </dgm:t>
    </dgm:pt>
    <dgm:pt modelId="{61E595DE-EFEA-4E9D-BB2B-F9C2EB8335B3}" type="parTrans" cxnId="{9D96FACD-2BCD-4B10-A8D2-54A88A0133B9}">
      <dgm:prSet/>
      <dgm:spPr/>
      <dgm:t>
        <a:bodyPr/>
        <a:lstStyle/>
        <a:p>
          <a:endParaRPr lang="es-PE"/>
        </a:p>
      </dgm:t>
    </dgm:pt>
    <dgm:pt modelId="{6DAF1C8F-F9CD-4A13-9D4E-866AA45C8129}" type="sibTrans" cxnId="{9D96FACD-2BCD-4B10-A8D2-54A88A0133B9}">
      <dgm:prSet/>
      <dgm:spPr/>
      <dgm:t>
        <a:bodyPr/>
        <a:lstStyle/>
        <a:p>
          <a:endParaRPr lang="es-PE"/>
        </a:p>
      </dgm:t>
    </dgm:pt>
    <dgm:pt modelId="{AB700C55-8FCB-47BD-BFFB-3CAD36570B50}">
      <dgm:prSet/>
      <dgm:spPr/>
      <dgm:t>
        <a:bodyPr/>
        <a:lstStyle/>
        <a:p>
          <a:r>
            <a:rPr lang="es-PE" dirty="0"/>
            <a:t>Registro de nacimiento</a:t>
          </a:r>
        </a:p>
      </dgm:t>
    </dgm:pt>
    <dgm:pt modelId="{9BDEBC85-A73A-48C8-8EBD-D5D9460A224D}" type="parTrans" cxnId="{D063A2A3-DA54-4D3F-B88C-26D80A0158FC}">
      <dgm:prSet/>
      <dgm:spPr/>
      <dgm:t>
        <a:bodyPr/>
        <a:lstStyle/>
        <a:p>
          <a:endParaRPr lang="es-PE"/>
        </a:p>
      </dgm:t>
    </dgm:pt>
    <dgm:pt modelId="{1565135D-5E5F-4846-B11C-1E4158C72BA2}" type="sibTrans" cxnId="{D063A2A3-DA54-4D3F-B88C-26D80A0158FC}">
      <dgm:prSet/>
      <dgm:spPr/>
      <dgm:t>
        <a:bodyPr/>
        <a:lstStyle/>
        <a:p>
          <a:endParaRPr lang="es-PE"/>
        </a:p>
      </dgm:t>
    </dgm:pt>
    <dgm:pt modelId="{D4E543E5-D460-4512-8A6A-E87BF12DC769}">
      <dgm:prSet/>
      <dgm:spPr/>
      <dgm:t>
        <a:bodyPr/>
        <a:lstStyle/>
        <a:p>
          <a:r>
            <a:rPr lang="es-PE" dirty="0"/>
            <a:t>Aprobación, emisión y entrega de DNI</a:t>
          </a:r>
        </a:p>
        <a:p>
          <a:r>
            <a:rPr lang="es-PE" dirty="0"/>
            <a:t>Generación de información de bases de datos</a:t>
          </a:r>
        </a:p>
        <a:p>
          <a:r>
            <a:rPr lang="es-PE" dirty="0"/>
            <a:t>Envío a MIDIS</a:t>
          </a:r>
        </a:p>
      </dgm:t>
    </dgm:pt>
    <dgm:pt modelId="{3FA556B1-2791-4061-9BA6-5BBA0B2BBB15}" type="parTrans" cxnId="{D27D39C3-DE18-421F-AE3D-85CD83135E4F}">
      <dgm:prSet/>
      <dgm:spPr/>
      <dgm:t>
        <a:bodyPr/>
        <a:lstStyle/>
        <a:p>
          <a:endParaRPr lang="es-PE"/>
        </a:p>
      </dgm:t>
    </dgm:pt>
    <dgm:pt modelId="{3AE4DA99-5EB4-4383-9B15-DACF4A740091}" type="sibTrans" cxnId="{D27D39C3-DE18-421F-AE3D-85CD83135E4F}">
      <dgm:prSet/>
      <dgm:spPr/>
      <dgm:t>
        <a:bodyPr/>
        <a:lstStyle/>
        <a:p>
          <a:endParaRPr lang="es-PE"/>
        </a:p>
      </dgm:t>
    </dgm:pt>
    <dgm:pt modelId="{C406264B-1DF3-42B4-B458-9BC4A228910D}" type="pres">
      <dgm:prSet presAssocID="{2F595652-2309-402D-B565-C9A0767F035B}" presName="CompostProcess" presStyleCnt="0">
        <dgm:presLayoutVars>
          <dgm:dir/>
          <dgm:resizeHandles val="exact"/>
        </dgm:presLayoutVars>
      </dgm:prSet>
      <dgm:spPr/>
    </dgm:pt>
    <dgm:pt modelId="{C434E008-1F32-4563-86C9-669D6E56F557}" type="pres">
      <dgm:prSet presAssocID="{2F595652-2309-402D-B565-C9A0767F035B}" presName="arrow" presStyleLbl="bgShp" presStyleIdx="0" presStyleCnt="1"/>
      <dgm:spPr/>
    </dgm:pt>
    <dgm:pt modelId="{F188062C-D1D1-4409-92A1-525AB29B16D3}" type="pres">
      <dgm:prSet presAssocID="{2F595652-2309-402D-B565-C9A0767F035B}" presName="linearProcess" presStyleCnt="0"/>
      <dgm:spPr/>
    </dgm:pt>
    <dgm:pt modelId="{0E73CD81-4505-43E2-A103-7277ED24D620}" type="pres">
      <dgm:prSet presAssocID="{8CBC082B-8142-4AD8-8569-8CD2A7F7C58A}" presName="textNode" presStyleLbl="node1" presStyleIdx="0" presStyleCnt="5">
        <dgm:presLayoutVars>
          <dgm:bulletEnabled val="1"/>
        </dgm:presLayoutVars>
      </dgm:prSet>
      <dgm:spPr/>
    </dgm:pt>
    <dgm:pt modelId="{A8720832-A8A9-43B0-B195-AC93B994509C}" type="pres">
      <dgm:prSet presAssocID="{6DAF1C8F-F9CD-4A13-9D4E-866AA45C8129}" presName="sibTrans" presStyleCnt="0"/>
      <dgm:spPr/>
    </dgm:pt>
    <dgm:pt modelId="{51A9C819-F083-4C78-B7EB-8F4E48C61BB2}" type="pres">
      <dgm:prSet presAssocID="{4B42E88C-91A8-43E5-8BE6-670CE0DFFB43}" presName="textNode" presStyleLbl="node1" presStyleIdx="1" presStyleCnt="5">
        <dgm:presLayoutVars>
          <dgm:bulletEnabled val="1"/>
        </dgm:presLayoutVars>
      </dgm:prSet>
      <dgm:spPr/>
    </dgm:pt>
    <dgm:pt modelId="{76829071-430F-44FF-B338-ED17106231D9}" type="pres">
      <dgm:prSet presAssocID="{CC52BC45-943C-408C-9D9C-CFFA95901740}" presName="sibTrans" presStyleCnt="0"/>
      <dgm:spPr/>
    </dgm:pt>
    <dgm:pt modelId="{FDE7A3E2-0164-43BD-99D2-AF96AABC85D3}" type="pres">
      <dgm:prSet presAssocID="{AB700C55-8FCB-47BD-BFFB-3CAD36570B50}" presName="textNode" presStyleLbl="node1" presStyleIdx="2" presStyleCnt="5">
        <dgm:presLayoutVars>
          <dgm:bulletEnabled val="1"/>
        </dgm:presLayoutVars>
      </dgm:prSet>
      <dgm:spPr/>
    </dgm:pt>
    <dgm:pt modelId="{90A57836-FECD-4BA3-B54F-960B53B5CA45}" type="pres">
      <dgm:prSet presAssocID="{1565135D-5E5F-4846-B11C-1E4158C72BA2}" presName="sibTrans" presStyleCnt="0"/>
      <dgm:spPr/>
    </dgm:pt>
    <dgm:pt modelId="{1814D9E9-1671-42D6-A614-BC5A6A01DA86}" type="pres">
      <dgm:prSet presAssocID="{153497D8-CE86-4DAC-AE1B-D446104E5EC4}" presName="textNode" presStyleLbl="node1" presStyleIdx="3" presStyleCnt="5">
        <dgm:presLayoutVars>
          <dgm:bulletEnabled val="1"/>
        </dgm:presLayoutVars>
      </dgm:prSet>
      <dgm:spPr/>
    </dgm:pt>
    <dgm:pt modelId="{FF3DD08D-07B5-4DED-BB55-90376D2E7F5E}" type="pres">
      <dgm:prSet presAssocID="{3A929E2F-3176-40C3-8977-700C44831DE2}" presName="sibTrans" presStyleCnt="0"/>
      <dgm:spPr/>
    </dgm:pt>
    <dgm:pt modelId="{B2566A6D-F283-4BE8-8370-94E749D31359}" type="pres">
      <dgm:prSet presAssocID="{D4E543E5-D460-4512-8A6A-E87BF12DC769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04CC0816-9255-4F64-A5A6-3A7F19DCA2FB}" srcId="{2F595652-2309-402D-B565-C9A0767F035B}" destId="{4B42E88C-91A8-43E5-8BE6-670CE0DFFB43}" srcOrd="1" destOrd="0" parTransId="{7B691F6E-49B5-4C11-B061-47693A622DF0}" sibTransId="{CC52BC45-943C-408C-9D9C-CFFA95901740}"/>
    <dgm:cxn modelId="{9C71814F-4510-43EB-8744-70E65B10B40B}" srcId="{2F595652-2309-402D-B565-C9A0767F035B}" destId="{153497D8-CE86-4DAC-AE1B-D446104E5EC4}" srcOrd="3" destOrd="0" parTransId="{F8573CBC-142E-436A-A18C-E446E9622D7B}" sibTransId="{3A929E2F-3176-40C3-8977-700C44831DE2}"/>
    <dgm:cxn modelId="{D063A2A3-DA54-4D3F-B88C-26D80A0158FC}" srcId="{2F595652-2309-402D-B565-C9A0767F035B}" destId="{AB700C55-8FCB-47BD-BFFB-3CAD36570B50}" srcOrd="2" destOrd="0" parTransId="{9BDEBC85-A73A-48C8-8EBD-D5D9460A224D}" sibTransId="{1565135D-5E5F-4846-B11C-1E4158C72BA2}"/>
    <dgm:cxn modelId="{1B9BD8A9-73F9-43D1-8B16-93636D74AF3E}" type="presOf" srcId="{153497D8-CE86-4DAC-AE1B-D446104E5EC4}" destId="{1814D9E9-1671-42D6-A614-BC5A6A01DA86}" srcOrd="0" destOrd="0" presId="urn:microsoft.com/office/officeart/2005/8/layout/hProcess9"/>
    <dgm:cxn modelId="{0A9B19B8-8A56-401B-9755-198C873DB7BA}" type="presOf" srcId="{8CBC082B-8142-4AD8-8569-8CD2A7F7C58A}" destId="{0E73CD81-4505-43E2-A103-7277ED24D620}" srcOrd="0" destOrd="0" presId="urn:microsoft.com/office/officeart/2005/8/layout/hProcess9"/>
    <dgm:cxn modelId="{D537E9BB-B0DA-406B-A0B2-DA0BB63B3F1E}" type="presOf" srcId="{AB700C55-8FCB-47BD-BFFB-3CAD36570B50}" destId="{FDE7A3E2-0164-43BD-99D2-AF96AABC85D3}" srcOrd="0" destOrd="0" presId="urn:microsoft.com/office/officeart/2005/8/layout/hProcess9"/>
    <dgm:cxn modelId="{D27D39C3-DE18-421F-AE3D-85CD83135E4F}" srcId="{2F595652-2309-402D-B565-C9A0767F035B}" destId="{D4E543E5-D460-4512-8A6A-E87BF12DC769}" srcOrd="4" destOrd="0" parTransId="{3FA556B1-2791-4061-9BA6-5BBA0B2BBB15}" sibTransId="{3AE4DA99-5EB4-4383-9B15-DACF4A740091}"/>
    <dgm:cxn modelId="{9D96FACD-2BCD-4B10-A8D2-54A88A0133B9}" srcId="{2F595652-2309-402D-B565-C9A0767F035B}" destId="{8CBC082B-8142-4AD8-8569-8CD2A7F7C58A}" srcOrd="0" destOrd="0" parTransId="{61E595DE-EFEA-4E9D-BB2B-F9C2EB8335B3}" sibTransId="{6DAF1C8F-F9CD-4A13-9D4E-866AA45C8129}"/>
    <dgm:cxn modelId="{8CA6DCCE-1407-4CEB-B490-5B50CABFAA3F}" type="presOf" srcId="{2F595652-2309-402D-B565-C9A0767F035B}" destId="{C406264B-1DF3-42B4-B458-9BC4A228910D}" srcOrd="0" destOrd="0" presId="urn:microsoft.com/office/officeart/2005/8/layout/hProcess9"/>
    <dgm:cxn modelId="{CB535AE0-2FB4-49BC-BDAE-8B28B9BF9B5D}" type="presOf" srcId="{4B42E88C-91A8-43E5-8BE6-670CE0DFFB43}" destId="{51A9C819-F083-4C78-B7EB-8F4E48C61BB2}" srcOrd="0" destOrd="0" presId="urn:microsoft.com/office/officeart/2005/8/layout/hProcess9"/>
    <dgm:cxn modelId="{CBE1D4EF-2ACD-4AAC-9526-0C58C3AB5F6C}" type="presOf" srcId="{D4E543E5-D460-4512-8A6A-E87BF12DC769}" destId="{B2566A6D-F283-4BE8-8370-94E749D31359}" srcOrd="0" destOrd="0" presId="urn:microsoft.com/office/officeart/2005/8/layout/hProcess9"/>
    <dgm:cxn modelId="{21B4AAD2-9259-4D3B-89B3-80D3BC9FC91F}" type="presParOf" srcId="{C406264B-1DF3-42B4-B458-9BC4A228910D}" destId="{C434E008-1F32-4563-86C9-669D6E56F557}" srcOrd="0" destOrd="0" presId="urn:microsoft.com/office/officeart/2005/8/layout/hProcess9"/>
    <dgm:cxn modelId="{65448E1F-DD9D-4ED0-8D65-CA13C067194B}" type="presParOf" srcId="{C406264B-1DF3-42B4-B458-9BC4A228910D}" destId="{F188062C-D1D1-4409-92A1-525AB29B16D3}" srcOrd="1" destOrd="0" presId="urn:microsoft.com/office/officeart/2005/8/layout/hProcess9"/>
    <dgm:cxn modelId="{E9DAFDCB-DBF1-4106-8676-C58A570DBE5F}" type="presParOf" srcId="{F188062C-D1D1-4409-92A1-525AB29B16D3}" destId="{0E73CD81-4505-43E2-A103-7277ED24D620}" srcOrd="0" destOrd="0" presId="urn:microsoft.com/office/officeart/2005/8/layout/hProcess9"/>
    <dgm:cxn modelId="{E2BD9877-B11F-4104-B97C-901E2ACB5086}" type="presParOf" srcId="{F188062C-D1D1-4409-92A1-525AB29B16D3}" destId="{A8720832-A8A9-43B0-B195-AC93B994509C}" srcOrd="1" destOrd="0" presId="urn:microsoft.com/office/officeart/2005/8/layout/hProcess9"/>
    <dgm:cxn modelId="{25242E12-DB62-440E-99AE-812B2521DBC8}" type="presParOf" srcId="{F188062C-D1D1-4409-92A1-525AB29B16D3}" destId="{51A9C819-F083-4C78-B7EB-8F4E48C61BB2}" srcOrd="2" destOrd="0" presId="urn:microsoft.com/office/officeart/2005/8/layout/hProcess9"/>
    <dgm:cxn modelId="{D78E8FC3-6624-42B2-9C38-A54F85080706}" type="presParOf" srcId="{F188062C-D1D1-4409-92A1-525AB29B16D3}" destId="{76829071-430F-44FF-B338-ED17106231D9}" srcOrd="3" destOrd="0" presId="urn:microsoft.com/office/officeart/2005/8/layout/hProcess9"/>
    <dgm:cxn modelId="{39F6796D-D029-49BF-9588-887BB0DBFEA0}" type="presParOf" srcId="{F188062C-D1D1-4409-92A1-525AB29B16D3}" destId="{FDE7A3E2-0164-43BD-99D2-AF96AABC85D3}" srcOrd="4" destOrd="0" presId="urn:microsoft.com/office/officeart/2005/8/layout/hProcess9"/>
    <dgm:cxn modelId="{2AC3C0DE-8961-46F7-A512-AD54C031A34A}" type="presParOf" srcId="{F188062C-D1D1-4409-92A1-525AB29B16D3}" destId="{90A57836-FECD-4BA3-B54F-960B53B5CA45}" srcOrd="5" destOrd="0" presId="urn:microsoft.com/office/officeart/2005/8/layout/hProcess9"/>
    <dgm:cxn modelId="{6FD42168-9118-48F5-AAE2-0ACA56903D8D}" type="presParOf" srcId="{F188062C-D1D1-4409-92A1-525AB29B16D3}" destId="{1814D9E9-1671-42D6-A614-BC5A6A01DA86}" srcOrd="6" destOrd="0" presId="urn:microsoft.com/office/officeart/2005/8/layout/hProcess9"/>
    <dgm:cxn modelId="{9B0E9F7B-B91E-4DAD-83DC-3654C81DA41C}" type="presParOf" srcId="{F188062C-D1D1-4409-92A1-525AB29B16D3}" destId="{FF3DD08D-07B5-4DED-BB55-90376D2E7F5E}" srcOrd="7" destOrd="0" presId="urn:microsoft.com/office/officeart/2005/8/layout/hProcess9"/>
    <dgm:cxn modelId="{DC4197D8-6B39-4453-B779-6CEB273583AF}" type="presParOf" srcId="{F188062C-D1D1-4409-92A1-525AB29B16D3}" destId="{B2566A6D-F283-4BE8-8370-94E749D31359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4E008-1F32-4563-86C9-669D6E56F557}">
      <dsp:nvSpPr>
        <dsp:cNvPr id="0" name=""/>
        <dsp:cNvSpPr/>
      </dsp:nvSpPr>
      <dsp:spPr>
        <a:xfrm>
          <a:off x="628649" y="0"/>
          <a:ext cx="7124700" cy="459105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3CD81-4505-43E2-A103-7277ED24D620}">
      <dsp:nvSpPr>
        <dsp:cNvPr id="0" name=""/>
        <dsp:cNvSpPr/>
      </dsp:nvSpPr>
      <dsp:spPr>
        <a:xfrm>
          <a:off x="3683" y="1377315"/>
          <a:ext cx="1610506" cy="1836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/>
            <a:t>Difusión de los servicios</a:t>
          </a:r>
        </a:p>
      </dsp:txBody>
      <dsp:txXfrm>
        <a:off x="82301" y="1455933"/>
        <a:ext cx="1453270" cy="1679184"/>
      </dsp:txXfrm>
    </dsp:sp>
    <dsp:sp modelId="{51A9C819-F083-4C78-B7EB-8F4E48C61BB2}">
      <dsp:nvSpPr>
        <dsp:cNvPr id="0" name=""/>
        <dsp:cNvSpPr/>
      </dsp:nvSpPr>
      <dsp:spPr>
        <a:xfrm>
          <a:off x="1694715" y="1377315"/>
          <a:ext cx="1610506" cy="1836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/>
            <a:t>Certificado de nacimiento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/>
            <a:t>En línea</a:t>
          </a:r>
        </a:p>
      </dsp:txBody>
      <dsp:txXfrm>
        <a:off x="1773333" y="1455933"/>
        <a:ext cx="1453270" cy="1679184"/>
      </dsp:txXfrm>
    </dsp:sp>
    <dsp:sp modelId="{FDE7A3E2-0164-43BD-99D2-AF96AABC85D3}">
      <dsp:nvSpPr>
        <dsp:cNvPr id="0" name=""/>
        <dsp:cNvSpPr/>
      </dsp:nvSpPr>
      <dsp:spPr>
        <a:xfrm>
          <a:off x="3385746" y="1377315"/>
          <a:ext cx="1610506" cy="1836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/>
            <a:t>Registro de nacimiento</a:t>
          </a:r>
        </a:p>
      </dsp:txBody>
      <dsp:txXfrm>
        <a:off x="3464364" y="1455933"/>
        <a:ext cx="1453270" cy="1679184"/>
      </dsp:txXfrm>
    </dsp:sp>
    <dsp:sp modelId="{1814D9E9-1671-42D6-A614-BC5A6A01DA86}">
      <dsp:nvSpPr>
        <dsp:cNvPr id="0" name=""/>
        <dsp:cNvSpPr/>
      </dsp:nvSpPr>
      <dsp:spPr>
        <a:xfrm>
          <a:off x="5076778" y="1377315"/>
          <a:ext cx="1610506" cy="1836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/>
            <a:t>Trámite de DNI</a:t>
          </a:r>
        </a:p>
      </dsp:txBody>
      <dsp:txXfrm>
        <a:off x="5155396" y="1455933"/>
        <a:ext cx="1453270" cy="1679184"/>
      </dsp:txXfrm>
    </dsp:sp>
    <dsp:sp modelId="{B2566A6D-F283-4BE8-8370-94E749D31359}">
      <dsp:nvSpPr>
        <dsp:cNvPr id="0" name=""/>
        <dsp:cNvSpPr/>
      </dsp:nvSpPr>
      <dsp:spPr>
        <a:xfrm>
          <a:off x="6767810" y="1377315"/>
          <a:ext cx="1610506" cy="1836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/>
            <a:t>Aprobación, emisión y entrega de DNI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/>
            <a:t>Generación de información de bases de datos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/>
            <a:t>Envío a MIDIS</a:t>
          </a:r>
        </a:p>
      </dsp:txBody>
      <dsp:txXfrm>
        <a:off x="6846428" y="1455933"/>
        <a:ext cx="1453270" cy="1679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CE4EF-8C9F-4EE9-AB81-475D88CFE724}" type="datetimeFigureOut">
              <a:rPr lang="es-PE" smtClean="0"/>
              <a:t>17/04/2018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9518B-A825-43E6-943E-75223A520BD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4372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9518B-A825-43E6-943E-75223A520BDD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19084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i="1" dirty="0"/>
              <a:t>“Mencionar el plan de asistencia técnica de</a:t>
            </a:r>
            <a:r>
              <a:rPr lang="x-none" i="1" dirty="0"/>
              <a:t> </a:t>
            </a:r>
            <a:r>
              <a:rPr lang="es-MX" i="1" dirty="0"/>
              <a:t>l</a:t>
            </a:r>
            <a:r>
              <a:rPr lang="x-none" i="1" dirty="0"/>
              <a:t>a</a:t>
            </a:r>
            <a:r>
              <a:rPr lang="es-MX" i="1" dirty="0"/>
              <a:t> </a:t>
            </a:r>
            <a:r>
              <a:rPr lang="x-none" i="1" dirty="0"/>
              <a:t>entidad pública en los departamentos</a:t>
            </a:r>
            <a:r>
              <a:rPr lang="es-MX" i="1" dirty="0"/>
              <a:t> a las municipalidades”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9518B-A825-43E6-943E-75223A520BDD}" type="slidenum">
              <a:rPr lang="es-PE" smtClean="0"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8083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D5C1D-D235-4D9B-AD92-07535C6B830B}" type="datetimeFigureOut">
              <a:rPr lang="es-PE" smtClean="0"/>
              <a:t>17/04/2018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468E-23DD-4301-A047-77E7F7F066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7061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D5C1D-D235-4D9B-AD92-07535C6B830B}" type="datetimeFigureOut">
              <a:rPr lang="es-PE" smtClean="0"/>
              <a:t>17/04/2018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468E-23DD-4301-A047-77E7F7F066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0971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D5C1D-D235-4D9B-AD92-07535C6B830B}" type="datetimeFigureOut">
              <a:rPr lang="es-PE" smtClean="0"/>
              <a:t>17/04/2018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468E-23DD-4301-A047-77E7F7F066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84564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D5C1D-D235-4D9B-AD92-07535C6B830B}" type="datetimeFigureOut">
              <a:rPr lang="es-PE" smtClean="0"/>
              <a:t>17/04/2018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468E-23DD-4301-A047-77E7F7F066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8998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D5C1D-D235-4D9B-AD92-07535C6B830B}" type="datetimeFigureOut">
              <a:rPr lang="es-PE" smtClean="0"/>
              <a:t>17/04/2018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468E-23DD-4301-A047-77E7F7F066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5528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D5C1D-D235-4D9B-AD92-07535C6B830B}" type="datetimeFigureOut">
              <a:rPr lang="es-PE" smtClean="0"/>
              <a:t>17/04/2018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468E-23DD-4301-A047-77E7F7F066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587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D5C1D-D235-4D9B-AD92-07535C6B830B}" type="datetimeFigureOut">
              <a:rPr lang="es-PE" smtClean="0"/>
              <a:t>17/04/2018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468E-23DD-4301-A047-77E7F7F066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9684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D5C1D-D235-4D9B-AD92-07535C6B830B}" type="datetimeFigureOut">
              <a:rPr lang="es-PE" smtClean="0"/>
              <a:t>17/04/2018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468E-23DD-4301-A047-77E7F7F066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964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D5C1D-D235-4D9B-AD92-07535C6B830B}" type="datetimeFigureOut">
              <a:rPr lang="es-PE" smtClean="0"/>
              <a:t>17/04/2018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468E-23DD-4301-A047-77E7F7F066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8099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D5C1D-D235-4D9B-AD92-07535C6B830B}" type="datetimeFigureOut">
              <a:rPr lang="es-PE" smtClean="0"/>
              <a:t>17/04/2018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468E-23DD-4301-A047-77E7F7F066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8837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D5C1D-D235-4D9B-AD92-07535C6B830B}" type="datetimeFigureOut">
              <a:rPr lang="es-PE" smtClean="0"/>
              <a:t>17/04/2018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468E-23DD-4301-A047-77E7F7F066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56756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D5C1D-D235-4D9B-AD92-07535C6B830B}" type="datetimeFigureOut">
              <a:rPr lang="es-PE" smtClean="0"/>
              <a:t>17/04/2018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D468E-23DD-4301-A047-77E7F7F066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933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.png"/><Relationship Id="rId7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reniec.gob.pe/portal/intro.htm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i="1" dirty="0">
                <a:latin typeface="Cambria" panose="02040503050406030204" pitchFamily="18" charset="0"/>
              </a:rPr>
              <a:t>TALLER DE FORTALECIMIENTO DE CAPACIDADES PARA COORDINADORES DE ENLACE </a:t>
            </a:r>
            <a:endParaRPr lang="es-PE" i="1" dirty="0">
              <a:latin typeface="Cambria" panose="02040503050406030204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RENIEC</a:t>
            </a:r>
            <a:endParaRPr lang="es-PE" sz="4000" b="1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Imagen 2"/>
          <p:cNvPicPr>
            <a:picLocks noChangeAspect="1"/>
          </p:cNvPicPr>
          <p:nvPr/>
        </p:nvPicPr>
        <p:blipFill rotWithShape="1">
          <a:blip r:embed="rId2"/>
          <a:srcRect l="5691" t="10838" r="3247" b="12460"/>
          <a:stretch/>
        </p:blipFill>
        <p:spPr>
          <a:xfrm>
            <a:off x="6155290" y="260648"/>
            <a:ext cx="2798921" cy="64807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687" r="1172" b="26662"/>
          <a:stretch/>
        </p:blipFill>
        <p:spPr>
          <a:xfrm>
            <a:off x="0" y="5929970"/>
            <a:ext cx="9144000" cy="936526"/>
          </a:xfrm>
          <a:prstGeom prst="rect">
            <a:avLst/>
          </a:prstGeom>
        </p:spPr>
      </p:pic>
      <p:pic>
        <p:nvPicPr>
          <p:cNvPr id="8" name="Picture 6" descr="Resultado de imagen para registro nacional de identificación y estado civ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5" y="102771"/>
            <a:ext cx="2521047" cy="98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595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t="4182"/>
          <a:stretch/>
        </p:blipFill>
        <p:spPr>
          <a:xfrm>
            <a:off x="65868" y="1156370"/>
            <a:ext cx="9012263" cy="503750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687" r="1172" b="26662"/>
          <a:stretch/>
        </p:blipFill>
        <p:spPr>
          <a:xfrm>
            <a:off x="0" y="5929970"/>
            <a:ext cx="9144000" cy="936526"/>
          </a:xfrm>
          <a:prstGeom prst="rect">
            <a:avLst/>
          </a:prstGeom>
        </p:spPr>
      </p:pic>
      <p:pic>
        <p:nvPicPr>
          <p:cNvPr id="4" name="Imagen 2"/>
          <p:cNvPicPr>
            <a:picLocks noChangeAspect="1"/>
          </p:cNvPicPr>
          <p:nvPr/>
        </p:nvPicPr>
        <p:blipFill rotWithShape="1">
          <a:blip r:embed="rId4"/>
          <a:srcRect l="5691" t="10838" r="3247" b="12460"/>
          <a:stretch/>
        </p:blipFill>
        <p:spPr>
          <a:xfrm>
            <a:off x="6155290" y="260648"/>
            <a:ext cx="2798921" cy="648072"/>
          </a:xfrm>
          <a:prstGeom prst="rect">
            <a:avLst/>
          </a:prstGeom>
        </p:spPr>
      </p:pic>
      <p:pic>
        <p:nvPicPr>
          <p:cNvPr id="5" name="Picture 6" descr="Resultado de imagen para registro nacional de identificación y estado civ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5" y="102771"/>
            <a:ext cx="2521047" cy="98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38125" y="5997356"/>
            <a:ext cx="5391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b="1" dirty="0"/>
              <a:t>Fuente: GERENCIA DE OPERACIONES REGISTRALES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296024" y="1163681"/>
            <a:ext cx="733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002060"/>
                </a:solidFill>
              </a:rPr>
              <a:t>GOR</a:t>
            </a:r>
          </a:p>
        </p:txBody>
      </p:sp>
    </p:spTree>
    <p:extLst>
      <p:ext uri="{BB962C8B-B14F-4D97-AF65-F5344CB8AC3E}">
        <p14:creationId xmlns:p14="http://schemas.microsoft.com/office/powerpoint/2010/main" val="2676533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2813"/>
          <a:stretch/>
        </p:blipFill>
        <p:spPr>
          <a:xfrm>
            <a:off x="68055" y="1036865"/>
            <a:ext cx="9008965" cy="464258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687" r="1172" b="26662"/>
          <a:stretch/>
        </p:blipFill>
        <p:spPr>
          <a:xfrm>
            <a:off x="0" y="5929970"/>
            <a:ext cx="9144000" cy="936526"/>
          </a:xfrm>
          <a:prstGeom prst="rect">
            <a:avLst/>
          </a:prstGeom>
        </p:spPr>
      </p:pic>
      <p:pic>
        <p:nvPicPr>
          <p:cNvPr id="5" name="Imagen 2"/>
          <p:cNvPicPr>
            <a:picLocks noChangeAspect="1"/>
          </p:cNvPicPr>
          <p:nvPr/>
        </p:nvPicPr>
        <p:blipFill rotWithShape="1">
          <a:blip r:embed="rId4"/>
          <a:srcRect l="5691" t="10838" r="3247" b="12460"/>
          <a:stretch/>
        </p:blipFill>
        <p:spPr>
          <a:xfrm>
            <a:off x="6155290" y="260648"/>
            <a:ext cx="2798921" cy="648072"/>
          </a:xfrm>
          <a:prstGeom prst="rect">
            <a:avLst/>
          </a:prstGeom>
        </p:spPr>
      </p:pic>
      <p:pic>
        <p:nvPicPr>
          <p:cNvPr id="6" name="Picture 6" descr="Resultado de imagen para registro nacional de identificación y estado civ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5" y="102771"/>
            <a:ext cx="2521047" cy="98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219075" y="5776081"/>
            <a:ext cx="5391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/>
              <a:t>Fuente: GERENCIA REGISTRAL DE APOYO SOCIAL</a:t>
            </a:r>
          </a:p>
        </p:txBody>
      </p:sp>
    </p:spTree>
    <p:extLst>
      <p:ext uri="{BB962C8B-B14F-4D97-AF65-F5344CB8AC3E}">
        <p14:creationId xmlns:p14="http://schemas.microsoft.com/office/powerpoint/2010/main" val="2507055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457200" y="1169436"/>
            <a:ext cx="8229600" cy="891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-253979" algn="ctr" defTabSz="1007745">
              <a:lnSpc>
                <a:spcPct val="90000"/>
              </a:lnSpc>
              <a:spcBef>
                <a:spcPts val="0"/>
              </a:spcBef>
              <a:buClr>
                <a:srgbClr val="CD005D"/>
              </a:buClr>
              <a:buSzPts val="4000"/>
              <a:buNone/>
              <a:defRPr sz="3500" b="1" cap="small">
                <a:solidFill>
                  <a:srgbClr val="CD005D"/>
                </a:solidFill>
                <a:latin typeface="Candara"/>
                <a:ea typeface="Candara"/>
                <a:cs typeface="Candara"/>
              </a:defRPr>
            </a:lvl1pPr>
          </a:lstStyle>
          <a:p>
            <a:r>
              <a:rPr lang="es-MX" dirty="0"/>
              <a:t>RECOMENDACIONES</a:t>
            </a:r>
            <a:endParaRPr lang="es-PE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687" r="1172" b="26662"/>
          <a:stretch/>
        </p:blipFill>
        <p:spPr>
          <a:xfrm>
            <a:off x="0" y="5929970"/>
            <a:ext cx="9144000" cy="936526"/>
          </a:xfrm>
          <a:prstGeom prst="rect">
            <a:avLst/>
          </a:prstGeom>
        </p:spPr>
      </p:pic>
      <p:pic>
        <p:nvPicPr>
          <p:cNvPr id="12" name="Imagen 2"/>
          <p:cNvPicPr>
            <a:picLocks noChangeAspect="1"/>
          </p:cNvPicPr>
          <p:nvPr/>
        </p:nvPicPr>
        <p:blipFill rotWithShape="1">
          <a:blip r:embed="rId3"/>
          <a:srcRect l="5691" t="10838" r="3247" b="12460"/>
          <a:stretch/>
        </p:blipFill>
        <p:spPr>
          <a:xfrm>
            <a:off x="6155290" y="260648"/>
            <a:ext cx="2798921" cy="648072"/>
          </a:xfrm>
          <a:prstGeom prst="rect">
            <a:avLst/>
          </a:prstGeom>
        </p:spPr>
      </p:pic>
      <p:sp>
        <p:nvSpPr>
          <p:cNvPr id="13" name="2 Marcador de contenido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s-MX" sz="2400" i="1" dirty="0"/>
              <a:t>Por diversos motivos que puedan surgir durante el registro oportuno no impedirá que se lleve a cabo en los plazos establecidos.</a:t>
            </a:r>
          </a:p>
          <a:p>
            <a:pPr>
              <a:lnSpc>
                <a:spcPct val="110000"/>
              </a:lnSpc>
            </a:pPr>
            <a:r>
              <a:rPr lang="es-MX" sz="2400" i="1" dirty="0"/>
              <a:t>Ante cualquier problema durante el tramite y/o registro estarán los servicios de telefonía, redes sociales, mensajería de texto para responder a sus consultas</a:t>
            </a:r>
          </a:p>
          <a:p>
            <a:pPr>
              <a:lnSpc>
                <a:spcPct val="110000"/>
              </a:lnSpc>
            </a:pPr>
            <a:r>
              <a:rPr lang="es-MX" sz="2400" i="1" dirty="0"/>
              <a:t>Sera necesario dar a conocer la diferencias entre las oficinas RENIEC para que el ciudadano no tenga complicación</a:t>
            </a:r>
            <a:r>
              <a:rPr lang="es-PE" sz="2400" i="1" dirty="0"/>
              <a:t>.</a:t>
            </a:r>
            <a:endParaRPr lang="es-MX" sz="2400" i="1" dirty="0"/>
          </a:p>
        </p:txBody>
      </p:sp>
      <p:pic>
        <p:nvPicPr>
          <p:cNvPr id="7" name="Picture 6" descr="Resultado de imagen para registro nacional de identificación y estado civ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5" y="102771"/>
            <a:ext cx="2521047" cy="98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171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85900" y="1734327"/>
            <a:ext cx="6172200" cy="668559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53979" defTabSz="1007745">
              <a:lnSpc>
                <a:spcPct val="90000"/>
              </a:lnSpc>
              <a:spcBef>
                <a:spcPts val="0"/>
              </a:spcBef>
              <a:buClr>
                <a:srgbClr val="CD005D"/>
              </a:buClr>
              <a:buSzPts val="4000"/>
            </a:pPr>
            <a:r>
              <a:rPr lang="es-MX" sz="3500" b="1" cap="small" dirty="0">
                <a:solidFill>
                  <a:srgbClr val="CD005D"/>
                </a:solidFill>
                <a:latin typeface="Candara"/>
                <a:ea typeface="Candara"/>
                <a:cs typeface="Candara"/>
              </a:rPr>
              <a:t>PREGUNTAS</a:t>
            </a:r>
            <a:endParaRPr lang="es-PE" sz="3500" b="1" cap="small" dirty="0">
              <a:solidFill>
                <a:srgbClr val="CD005D"/>
              </a:solidFill>
              <a:latin typeface="Candara"/>
              <a:ea typeface="Candara"/>
              <a:cs typeface="Candara"/>
            </a:endParaRPr>
          </a:p>
        </p:txBody>
      </p:sp>
      <p:pic>
        <p:nvPicPr>
          <p:cNvPr id="6" name="Picture 2" descr="http://www.ejemplos.co/wp-content/uploads/2015/05/Existen-preguntas-abiertas-y-cerrada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32" b="91611" l="9926" r="91811">
                        <a14:foregroundMark x1="35732" y1="12752" x2="27295" y2="15772"/>
                        <a14:foregroundMark x1="31017" y1="91946" x2="41687" y2="91275"/>
                        <a14:foregroundMark x1="13151" y1="62752" x2="10918" y2="66107"/>
                        <a14:foregroundMark x1="61787" y1="33221" x2="80397" y2="23154"/>
                        <a14:foregroundMark x1="84119" y1="21477" x2="91811" y2="38255"/>
                        <a14:foregroundMark x1="66998" y1="72483" x2="73449" y2="87919"/>
                        <a14:foregroundMark x1="37469" y1="10738" x2="29032" y2="13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956" y="2780928"/>
            <a:ext cx="2878931" cy="212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l="687" r="1172" b="26662"/>
          <a:stretch/>
        </p:blipFill>
        <p:spPr>
          <a:xfrm>
            <a:off x="0" y="5929970"/>
            <a:ext cx="9144000" cy="936526"/>
          </a:xfrm>
          <a:prstGeom prst="rect">
            <a:avLst/>
          </a:prstGeom>
        </p:spPr>
      </p:pic>
      <p:pic>
        <p:nvPicPr>
          <p:cNvPr id="12" name="Imagen 2"/>
          <p:cNvPicPr>
            <a:picLocks noChangeAspect="1"/>
          </p:cNvPicPr>
          <p:nvPr/>
        </p:nvPicPr>
        <p:blipFill rotWithShape="1">
          <a:blip r:embed="rId5"/>
          <a:srcRect l="5691" t="10838" r="3247" b="12460"/>
          <a:stretch/>
        </p:blipFill>
        <p:spPr>
          <a:xfrm>
            <a:off x="6155290" y="260648"/>
            <a:ext cx="2798921" cy="648072"/>
          </a:xfrm>
          <a:prstGeom prst="rect">
            <a:avLst/>
          </a:prstGeom>
        </p:spPr>
      </p:pic>
      <p:pic>
        <p:nvPicPr>
          <p:cNvPr id="7" name="Picture 6" descr="Resultado de imagen para registro nacional de identificación y estado civi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5" y="102771"/>
            <a:ext cx="2521047" cy="98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913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1195" y="1806463"/>
            <a:ext cx="7689903" cy="14700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53979" defTabSz="1007745">
              <a:lnSpc>
                <a:spcPct val="90000"/>
              </a:lnSpc>
              <a:spcBef>
                <a:spcPts val="0"/>
              </a:spcBef>
              <a:buClr>
                <a:srgbClr val="CD005D"/>
              </a:buClr>
              <a:buSzPts val="4000"/>
            </a:pPr>
            <a:r>
              <a:rPr lang="es-PE" sz="3200" i="1" dirty="0">
                <a:latin typeface="Cambria" panose="02040503050406030204" pitchFamily="18" charset="0"/>
              </a:rPr>
              <a:t>Niñas y niños menores de 12 meses de edad con trámite oportuno de identidad</a:t>
            </a:r>
            <a:br>
              <a:rPr lang="es-MX" sz="2400" b="1" cap="small" dirty="0">
                <a:solidFill>
                  <a:srgbClr val="CD005D"/>
                </a:solidFill>
                <a:latin typeface="Cambria" panose="02040503050406030204" pitchFamily="18" charset="0"/>
                <a:ea typeface="Candara"/>
                <a:cs typeface="Candara"/>
              </a:rPr>
            </a:br>
            <a:endParaRPr lang="es-PE" sz="2400" b="1" cap="small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ndara"/>
              <a:cs typeface="Candara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type="subTitle" idx="1"/>
          </p:nvPr>
        </p:nvSpPr>
        <p:spPr>
          <a:xfrm>
            <a:off x="420033" y="3562202"/>
            <a:ext cx="7216346" cy="2702086"/>
          </a:xfrm>
        </p:spPr>
        <p:txBody>
          <a:bodyPr>
            <a:normAutofit fontScale="92500"/>
          </a:bodyPr>
          <a:lstStyle/>
          <a:p>
            <a:r>
              <a:rPr lang="es-PE" i="1" dirty="0">
                <a:latin typeface="Cambria" panose="02040503050406030204" pitchFamily="18" charset="0"/>
              </a:rPr>
              <a:t>“Porcentaje de niñas y niños menores de 12 meses de edad con trámite del Documento Nacional de Identidad (DNI) iniciado hasta los 30 días después de su nacimiento.”</a:t>
            </a:r>
            <a:r>
              <a:rPr lang="es-MX" i="1" dirty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</a:p>
          <a:p>
            <a:r>
              <a:rPr lang="es-MX" i="1" dirty="0">
                <a:solidFill>
                  <a:schemeClr val="accent2"/>
                </a:solidFill>
                <a:latin typeface="Cambria" panose="02040503050406030204" pitchFamily="18" charset="0"/>
              </a:rPr>
              <a:t> </a:t>
            </a:r>
            <a:endParaRPr lang="es-PE" i="1" dirty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687" r="1172" b="26662"/>
          <a:stretch/>
        </p:blipFill>
        <p:spPr>
          <a:xfrm>
            <a:off x="0" y="5929970"/>
            <a:ext cx="9144000" cy="936526"/>
          </a:xfrm>
          <a:prstGeom prst="rect">
            <a:avLst/>
          </a:prstGeom>
        </p:spPr>
      </p:pic>
      <p:pic>
        <p:nvPicPr>
          <p:cNvPr id="8" name="Imagen 2"/>
          <p:cNvPicPr>
            <a:picLocks noChangeAspect="1"/>
          </p:cNvPicPr>
          <p:nvPr/>
        </p:nvPicPr>
        <p:blipFill rotWithShape="1">
          <a:blip r:embed="rId3"/>
          <a:srcRect l="5691" t="10838" r="3247" b="12460"/>
          <a:stretch/>
        </p:blipFill>
        <p:spPr>
          <a:xfrm>
            <a:off x="6155290" y="260648"/>
            <a:ext cx="2798921" cy="648072"/>
          </a:xfrm>
          <a:prstGeom prst="rect">
            <a:avLst/>
          </a:prstGeom>
        </p:spPr>
      </p:pic>
      <p:pic>
        <p:nvPicPr>
          <p:cNvPr id="9" name="Picture 6" descr="Resultado de imagen para registro nacional de identificación y estado civ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5" y="102771"/>
            <a:ext cx="2521047" cy="98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550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53979" defTabSz="1007745">
              <a:lnSpc>
                <a:spcPct val="90000"/>
              </a:lnSpc>
              <a:spcBef>
                <a:spcPts val="0"/>
              </a:spcBef>
              <a:buClr>
                <a:srgbClr val="CD005D"/>
              </a:buClr>
              <a:buSzPts val="4000"/>
            </a:pPr>
            <a:r>
              <a:rPr lang="es-MX" sz="3500" b="1" cap="small" dirty="0">
                <a:solidFill>
                  <a:srgbClr val="CD005D"/>
                </a:solidFill>
                <a:latin typeface="Candara"/>
                <a:ea typeface="Candara"/>
                <a:cs typeface="Candara"/>
              </a:rPr>
              <a:t>ACTIVIDADES</a:t>
            </a:r>
            <a:endParaRPr lang="es-PE" sz="3500" b="1" cap="small" dirty="0">
              <a:solidFill>
                <a:srgbClr val="CD005D"/>
              </a:solidFill>
              <a:latin typeface="Candara"/>
              <a:ea typeface="Candara"/>
              <a:cs typeface="Candara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6568169"/>
              </p:ext>
            </p:extLst>
          </p:nvPr>
        </p:nvGraphicFramePr>
        <p:xfrm>
          <a:off x="457200" y="1600200"/>
          <a:ext cx="8382000" cy="4591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/>
          <a:srcRect l="687" r="1172" b="26662"/>
          <a:stretch/>
        </p:blipFill>
        <p:spPr>
          <a:xfrm>
            <a:off x="0" y="5929970"/>
            <a:ext cx="9144000" cy="936526"/>
          </a:xfrm>
          <a:prstGeom prst="rect">
            <a:avLst/>
          </a:prstGeom>
        </p:spPr>
      </p:pic>
      <p:pic>
        <p:nvPicPr>
          <p:cNvPr id="9" name="Imagen 2"/>
          <p:cNvPicPr>
            <a:picLocks noChangeAspect="1"/>
          </p:cNvPicPr>
          <p:nvPr/>
        </p:nvPicPr>
        <p:blipFill rotWithShape="1">
          <a:blip r:embed="rId8"/>
          <a:srcRect l="5691" t="10838" r="3247" b="12460"/>
          <a:stretch/>
        </p:blipFill>
        <p:spPr>
          <a:xfrm>
            <a:off x="6155290" y="260648"/>
            <a:ext cx="2798921" cy="648072"/>
          </a:xfrm>
          <a:prstGeom prst="rect">
            <a:avLst/>
          </a:prstGeom>
        </p:spPr>
      </p:pic>
      <p:pic>
        <p:nvPicPr>
          <p:cNvPr id="7" name="Picture 6" descr="Resultado de imagen para registro nacional de identificación y estado civi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5" y="102771"/>
            <a:ext cx="2521047" cy="98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515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53979" defTabSz="1007745">
              <a:lnSpc>
                <a:spcPct val="90000"/>
              </a:lnSpc>
              <a:spcBef>
                <a:spcPts val="0"/>
              </a:spcBef>
              <a:buClr>
                <a:srgbClr val="CD005D"/>
              </a:buClr>
              <a:buSzPts val="4000"/>
            </a:pPr>
            <a:r>
              <a:rPr lang="es-MX" sz="3500" b="1" cap="small" dirty="0">
                <a:solidFill>
                  <a:srgbClr val="CD005D"/>
                </a:solidFill>
                <a:latin typeface="Candara"/>
                <a:ea typeface="Candara"/>
                <a:cs typeface="Candara"/>
              </a:rPr>
              <a:t>ACTIVIDADES</a:t>
            </a:r>
            <a:endParaRPr lang="es-PE" sz="3500" b="1" cap="small" dirty="0">
              <a:solidFill>
                <a:srgbClr val="CD005D"/>
              </a:solidFill>
              <a:latin typeface="Candara"/>
              <a:ea typeface="Candara"/>
              <a:cs typeface="Candara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687" r="1172" b="26662"/>
          <a:stretch/>
        </p:blipFill>
        <p:spPr>
          <a:xfrm>
            <a:off x="0" y="5929970"/>
            <a:ext cx="9144000" cy="936526"/>
          </a:xfrm>
          <a:prstGeom prst="rect">
            <a:avLst/>
          </a:prstGeom>
        </p:spPr>
      </p:pic>
      <p:pic>
        <p:nvPicPr>
          <p:cNvPr id="9" name="Imagen 2"/>
          <p:cNvPicPr>
            <a:picLocks noChangeAspect="1"/>
          </p:cNvPicPr>
          <p:nvPr/>
        </p:nvPicPr>
        <p:blipFill rotWithShape="1">
          <a:blip r:embed="rId3"/>
          <a:srcRect l="5691" t="10838" r="3247" b="12460"/>
          <a:stretch/>
        </p:blipFill>
        <p:spPr>
          <a:xfrm>
            <a:off x="6155290" y="260648"/>
            <a:ext cx="2798921" cy="648072"/>
          </a:xfrm>
          <a:prstGeom prst="rect">
            <a:avLst/>
          </a:prstGeom>
        </p:spPr>
      </p:pic>
      <p:pic>
        <p:nvPicPr>
          <p:cNvPr id="7" name="Picture 6" descr="Resultado de imagen para registro nacional de identificación y estado civ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5" y="102771"/>
            <a:ext cx="2521047" cy="98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9528" y="484834"/>
            <a:ext cx="5164416" cy="622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38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687" r="1172" b="26662"/>
          <a:stretch/>
        </p:blipFill>
        <p:spPr>
          <a:xfrm>
            <a:off x="-10717" y="5664450"/>
            <a:ext cx="9154718" cy="937624"/>
          </a:xfrm>
          <a:prstGeom prst="rect">
            <a:avLst/>
          </a:prstGeom>
        </p:spPr>
      </p:pic>
      <p:pic>
        <p:nvPicPr>
          <p:cNvPr id="7" name="Imagen 2"/>
          <p:cNvPicPr>
            <a:picLocks noChangeAspect="1"/>
          </p:cNvPicPr>
          <p:nvPr/>
        </p:nvPicPr>
        <p:blipFill rotWithShape="1">
          <a:blip r:embed="rId3"/>
          <a:srcRect l="5691" t="10838" r="3247" b="12460"/>
          <a:stretch/>
        </p:blipFill>
        <p:spPr>
          <a:xfrm>
            <a:off x="5681807" y="504368"/>
            <a:ext cx="2583619" cy="598220"/>
          </a:xfrm>
          <a:prstGeom prst="rect">
            <a:avLst/>
          </a:prstGeom>
        </p:spPr>
      </p:pic>
      <p:pic>
        <p:nvPicPr>
          <p:cNvPr id="8" name="Picture 6" descr="Resultado de imagen para registro nacional de identificación y estado civ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21" y="358635"/>
            <a:ext cx="2327120" cy="90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968" y="1235526"/>
            <a:ext cx="9366810" cy="438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2182"/>
            <a:ext cx="2009106" cy="46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" name="133 CuadroTexto">
            <a:hlinkClick r:id="rId7" action="ppaction://hlinksldjump"/>
          </p:cNvPr>
          <p:cNvSpPr txBox="1"/>
          <p:nvPr/>
        </p:nvSpPr>
        <p:spPr>
          <a:xfrm>
            <a:off x="-206585" y="6154226"/>
            <a:ext cx="1262910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215" b="1" dirty="0"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2" name="1 Rectángulo"/>
          <p:cNvSpPr/>
          <p:nvPr/>
        </p:nvSpPr>
        <p:spPr>
          <a:xfrm>
            <a:off x="583865" y="6220695"/>
            <a:ext cx="1439818" cy="348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662" b="1" dirty="0">
                <a:latin typeface="Arial" pitchFamily="34" charset="0"/>
                <a:cs typeface="Arial" pitchFamily="34" charset="0"/>
              </a:rPr>
              <a:t>Actividades </a:t>
            </a:r>
            <a:endParaRPr lang="es-PE" sz="1662" dirty="0"/>
          </a:p>
        </p:txBody>
      </p:sp>
      <p:sp>
        <p:nvSpPr>
          <p:cNvPr id="9" name="Flecha derecha 8">
            <a:hlinkClick r:id="rId8" action="ppaction://hlinksldjump"/>
          </p:cNvPr>
          <p:cNvSpPr/>
          <p:nvPr/>
        </p:nvSpPr>
        <p:spPr>
          <a:xfrm>
            <a:off x="8694333" y="5622475"/>
            <a:ext cx="399768" cy="2893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6840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385460"/>
            <a:ext cx="8229600" cy="8914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53979" defTabSz="1007745">
              <a:lnSpc>
                <a:spcPct val="90000"/>
              </a:lnSpc>
              <a:spcBef>
                <a:spcPts val="0"/>
              </a:spcBef>
              <a:buClr>
                <a:srgbClr val="CD005D"/>
              </a:buClr>
              <a:buSzPts val="4000"/>
            </a:pPr>
            <a:r>
              <a:rPr lang="es-MX" sz="3500" b="1" cap="small" dirty="0">
                <a:solidFill>
                  <a:srgbClr val="CD005D"/>
                </a:solidFill>
                <a:latin typeface="Candara"/>
                <a:ea typeface="Candara"/>
                <a:cs typeface="Candara"/>
              </a:rPr>
              <a:t>MEDIOS DE VERIFICACIÓN Y CRONOGRAMA</a:t>
            </a:r>
            <a:endParaRPr lang="es-PE" sz="3500" b="1" cap="small" dirty="0">
              <a:solidFill>
                <a:srgbClr val="CD005D"/>
              </a:solidFill>
              <a:latin typeface="Candara"/>
              <a:ea typeface="Candara"/>
              <a:cs typeface="Candara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687" r="1172" b="26662"/>
          <a:stretch/>
        </p:blipFill>
        <p:spPr>
          <a:xfrm>
            <a:off x="0" y="5929970"/>
            <a:ext cx="9144000" cy="936526"/>
          </a:xfrm>
          <a:prstGeom prst="rect">
            <a:avLst/>
          </a:prstGeom>
        </p:spPr>
      </p:pic>
      <p:pic>
        <p:nvPicPr>
          <p:cNvPr id="9" name="Imagen 2"/>
          <p:cNvPicPr>
            <a:picLocks noChangeAspect="1"/>
          </p:cNvPicPr>
          <p:nvPr/>
        </p:nvPicPr>
        <p:blipFill rotWithShape="1">
          <a:blip r:embed="rId3"/>
          <a:srcRect l="5691" t="10838" r="3247" b="12460"/>
          <a:stretch/>
        </p:blipFill>
        <p:spPr>
          <a:xfrm>
            <a:off x="6155290" y="260648"/>
            <a:ext cx="2798921" cy="648072"/>
          </a:xfrm>
          <a:prstGeom prst="rect">
            <a:avLst/>
          </a:prstGeom>
        </p:spPr>
      </p:pic>
      <p:pic>
        <p:nvPicPr>
          <p:cNvPr id="7" name="Picture 6" descr="Resultado de imagen para registro nacional de identificación y estado civ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5" y="102771"/>
            <a:ext cx="2521047" cy="98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i="1" dirty="0"/>
          </a:p>
          <a:p>
            <a:endParaRPr lang="es-PE" i="1" dirty="0"/>
          </a:p>
          <a:p>
            <a:r>
              <a:rPr lang="es-PE" i="1" dirty="0"/>
              <a:t>En relación a la meta, RENIEC provee de información a MIDIS sobre el avance del registro, de acuerdo a los medios y los plazos establecidos entre ambas entidades</a:t>
            </a:r>
          </a:p>
          <a:p>
            <a:endParaRPr lang="es-PE" i="1" dirty="0"/>
          </a:p>
        </p:txBody>
      </p:sp>
    </p:spTree>
    <p:extLst>
      <p:ext uri="{BB962C8B-B14F-4D97-AF65-F5344CB8AC3E}">
        <p14:creationId xmlns:p14="http://schemas.microsoft.com/office/powerpoint/2010/main" val="3866537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57200" y="1169436"/>
            <a:ext cx="8229600" cy="8914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53979" defTabSz="1007745">
              <a:lnSpc>
                <a:spcPct val="90000"/>
              </a:lnSpc>
              <a:spcBef>
                <a:spcPts val="0"/>
              </a:spcBef>
              <a:buClr>
                <a:srgbClr val="CD005D"/>
              </a:buClr>
              <a:buSzPts val="4000"/>
            </a:pPr>
            <a:r>
              <a:rPr lang="es-MX" sz="3500" b="1" cap="small" dirty="0">
                <a:solidFill>
                  <a:srgbClr val="CD005D"/>
                </a:solidFill>
                <a:latin typeface="Candara"/>
                <a:ea typeface="Candara"/>
                <a:cs typeface="Candara"/>
              </a:rPr>
              <a:t>MATERIALES DE CONSULTA</a:t>
            </a:r>
            <a:endParaRPr lang="es-PE" sz="3500" b="1" cap="small" dirty="0">
              <a:solidFill>
                <a:srgbClr val="CD005D"/>
              </a:solidFill>
              <a:latin typeface="Candara"/>
              <a:ea typeface="Candara"/>
              <a:cs typeface="Candara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687" r="1172" b="26662"/>
          <a:stretch/>
        </p:blipFill>
        <p:spPr>
          <a:xfrm>
            <a:off x="0" y="5929970"/>
            <a:ext cx="9144000" cy="936526"/>
          </a:xfrm>
          <a:prstGeom prst="rect">
            <a:avLst/>
          </a:prstGeom>
        </p:spPr>
      </p:pic>
      <p:pic>
        <p:nvPicPr>
          <p:cNvPr id="13" name="Imagen 2"/>
          <p:cNvPicPr>
            <a:picLocks noChangeAspect="1"/>
          </p:cNvPicPr>
          <p:nvPr/>
        </p:nvPicPr>
        <p:blipFill rotWithShape="1">
          <a:blip r:embed="rId4"/>
          <a:srcRect l="5691" t="10838" r="3247" b="12460"/>
          <a:stretch/>
        </p:blipFill>
        <p:spPr>
          <a:xfrm>
            <a:off x="6155290" y="260648"/>
            <a:ext cx="2798921" cy="648072"/>
          </a:xfrm>
          <a:prstGeom prst="rect">
            <a:avLst/>
          </a:prstGeom>
        </p:spPr>
      </p:pic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457200" y="1998756"/>
            <a:ext cx="8229600" cy="3993307"/>
          </a:xfrm>
        </p:spPr>
        <p:txBody>
          <a:bodyPr>
            <a:normAutofit/>
          </a:bodyPr>
          <a:lstStyle/>
          <a:p>
            <a:r>
              <a:rPr lang="es-MX" sz="2400" i="1" dirty="0"/>
              <a:t>CNV Normas emitidas por MINSA</a:t>
            </a:r>
          </a:p>
          <a:p>
            <a:r>
              <a:rPr lang="es-MX" sz="2400" i="1" dirty="0"/>
              <a:t>Red de atención de RENIEC</a:t>
            </a:r>
          </a:p>
          <a:p>
            <a:pPr lvl="1"/>
            <a:r>
              <a:rPr lang="es-MX" sz="2000" i="1" dirty="0" err="1"/>
              <a:t>Pag</a:t>
            </a:r>
            <a:r>
              <a:rPr lang="es-MX" sz="2000" i="1" dirty="0"/>
              <a:t> web </a:t>
            </a:r>
            <a:r>
              <a:rPr lang="es-MX" sz="2000" i="1" dirty="0">
                <a:hlinkClick r:id="rId5"/>
              </a:rPr>
              <a:t>https://www.reniec.gob.pe/portal/intro.htm</a:t>
            </a:r>
            <a:endParaRPr lang="es-MX" sz="2000" i="1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s-MX" sz="2400" i="1" dirty="0"/>
              <a:t>Consultas sobre requisitos para trámites</a:t>
            </a:r>
          </a:p>
          <a:p>
            <a:r>
              <a:rPr lang="es-MX" sz="2400" i="1" dirty="0"/>
              <a:t>Material informativo RENIEC (afiches, folletos, </a:t>
            </a:r>
            <a:r>
              <a:rPr lang="es-MX" sz="2400" i="1" dirty="0" err="1"/>
              <a:t>guias</a:t>
            </a:r>
            <a:r>
              <a:rPr lang="es-MX" sz="2400" i="1" dirty="0"/>
              <a:t>)</a:t>
            </a:r>
          </a:p>
          <a:p>
            <a:r>
              <a:rPr lang="es-PE" sz="2400" i="1" dirty="0"/>
              <a:t>Desplazamientos (GRIAS)</a:t>
            </a:r>
          </a:p>
        </p:txBody>
      </p:sp>
      <p:pic>
        <p:nvPicPr>
          <p:cNvPr id="7" name="Picture 6" descr="Resultado de imagen para registro nacional de identificación y estado civi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5" y="102771"/>
            <a:ext cx="2521047" cy="98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593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977" r="16487" b="995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218648" y="483784"/>
            <a:ext cx="1686351" cy="10211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6260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3315" y="974736"/>
            <a:ext cx="8229600" cy="8914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53979" defTabSz="1007745">
              <a:lnSpc>
                <a:spcPct val="90000"/>
              </a:lnSpc>
              <a:spcBef>
                <a:spcPts val="0"/>
              </a:spcBef>
              <a:buClr>
                <a:srgbClr val="CD005D"/>
              </a:buClr>
              <a:buSzPts val="4000"/>
            </a:pPr>
            <a:r>
              <a:rPr lang="es-MX" sz="3500" b="1" cap="small" dirty="0">
                <a:solidFill>
                  <a:srgbClr val="CD005D"/>
                </a:solidFill>
                <a:latin typeface="Candara"/>
                <a:ea typeface="Candara"/>
                <a:cs typeface="Candara"/>
              </a:rPr>
              <a:t>PUNTO FOCAL TERRITORIAL</a:t>
            </a:r>
            <a:endParaRPr lang="es-PE" sz="3500" b="1" cap="small" dirty="0">
              <a:solidFill>
                <a:srgbClr val="CD005D"/>
              </a:solidFill>
              <a:latin typeface="Candara"/>
              <a:ea typeface="Candara"/>
              <a:cs typeface="Candara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687" r="1172" b="26662"/>
          <a:stretch/>
        </p:blipFill>
        <p:spPr>
          <a:xfrm>
            <a:off x="0" y="5929970"/>
            <a:ext cx="9144000" cy="936526"/>
          </a:xfrm>
          <a:prstGeom prst="rect">
            <a:avLst/>
          </a:prstGeom>
        </p:spPr>
      </p:pic>
      <p:pic>
        <p:nvPicPr>
          <p:cNvPr id="9" name="Imagen 2"/>
          <p:cNvPicPr>
            <a:picLocks noChangeAspect="1"/>
          </p:cNvPicPr>
          <p:nvPr/>
        </p:nvPicPr>
        <p:blipFill rotWithShape="1">
          <a:blip r:embed="rId4"/>
          <a:srcRect l="5691" t="10838" r="3247" b="12460"/>
          <a:stretch/>
        </p:blipFill>
        <p:spPr>
          <a:xfrm>
            <a:off x="6155290" y="260648"/>
            <a:ext cx="2798921" cy="648072"/>
          </a:xfrm>
          <a:prstGeom prst="rect">
            <a:avLst/>
          </a:prstGeom>
        </p:spPr>
      </p:pic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457200" y="1626017"/>
            <a:ext cx="8229600" cy="487754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MX" i="1" dirty="0"/>
              <a:t>Funciones de Puntos Focales</a:t>
            </a:r>
          </a:p>
          <a:p>
            <a:pPr marL="0" indent="0">
              <a:buNone/>
            </a:pPr>
            <a:endParaRPr lang="es-MX" sz="900" i="1" dirty="0"/>
          </a:p>
          <a:p>
            <a:pPr>
              <a:buFont typeface="Wingdings" panose="05000000000000000000" pitchFamily="2" charset="2"/>
              <a:buChar char="ü"/>
            </a:pPr>
            <a:endParaRPr lang="es-MX" sz="3000" i="1" dirty="0"/>
          </a:p>
          <a:p>
            <a:pPr marL="0" indent="0">
              <a:buNone/>
            </a:pPr>
            <a:endParaRPr lang="es-MX" sz="3000" i="1" dirty="0"/>
          </a:p>
          <a:p>
            <a:pPr marL="0" indent="0">
              <a:buNone/>
            </a:pPr>
            <a:r>
              <a:rPr lang="es-MX" sz="3000" i="1" dirty="0"/>
              <a:t>Asistencia técnica en las Municipalidades: </a:t>
            </a:r>
          </a:p>
          <a:p>
            <a:pPr marL="0" indent="0">
              <a:buNone/>
            </a:pPr>
            <a:r>
              <a:rPr lang="es-MX" sz="2800" i="1" dirty="0"/>
              <a:t>Coordinación para</a:t>
            </a:r>
          </a:p>
          <a:p>
            <a:r>
              <a:rPr lang="es-MX" sz="2600" i="1" dirty="0"/>
              <a:t>Atención al servicio de las OREC en línea</a:t>
            </a:r>
          </a:p>
          <a:p>
            <a:r>
              <a:rPr lang="es-MX" sz="2600" i="1" dirty="0"/>
              <a:t>Solución de consultas registrales </a:t>
            </a:r>
          </a:p>
          <a:p>
            <a:r>
              <a:rPr lang="es-MX" sz="2600" i="1" dirty="0"/>
              <a:t>Implementar OREC en Línea </a:t>
            </a:r>
          </a:p>
          <a:p>
            <a:r>
              <a:rPr lang="es-MX" sz="2600" i="1" dirty="0"/>
              <a:t>Participar en las actividades del  sello municipal en su ámbito</a:t>
            </a:r>
            <a:endParaRPr lang="es-PE" sz="2600" i="1" dirty="0"/>
          </a:p>
        </p:txBody>
      </p:sp>
      <p:pic>
        <p:nvPicPr>
          <p:cNvPr id="7" name="Picture 6" descr="Resultado de imagen para registro nacional de identificación y estado civ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5" y="102771"/>
            <a:ext cx="2521047" cy="98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654518" y="2202956"/>
            <a:ext cx="70243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Los puntos focales departamentales están conformados por personal administrativo o responsables de oficinas  cuya labor permitirá: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dirty="0"/>
              <a:t>Facilitar la comunicación entre municipio y RENIEC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dirty="0"/>
              <a:t>Atender las consultas de los municipios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892193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2700</TotalTime>
  <Words>353</Words>
  <Application>Microsoft Office PowerPoint</Application>
  <PresentationFormat>Presentación en pantalla (4:3)</PresentationFormat>
  <Paragraphs>53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</vt:lpstr>
      <vt:lpstr>Candara</vt:lpstr>
      <vt:lpstr>Wingdings</vt:lpstr>
      <vt:lpstr>Tema de Office</vt:lpstr>
      <vt:lpstr>TALLER DE FORTALECIMIENTO DE CAPACIDADES PARA COORDINADORES DE ENLACE </vt:lpstr>
      <vt:lpstr>Niñas y niños menores de 12 meses de edad con trámite oportuno de identidad </vt:lpstr>
      <vt:lpstr>ACTIVIDADES</vt:lpstr>
      <vt:lpstr>ACTIVIDADES</vt:lpstr>
      <vt:lpstr>Presentación de PowerPoint</vt:lpstr>
      <vt:lpstr>MEDIOS DE VERIFICACIÓN Y CRONOGRAMA</vt:lpstr>
      <vt:lpstr>MATERIALES DE CONSULTA</vt:lpstr>
      <vt:lpstr>Presentación de PowerPoint</vt:lpstr>
      <vt:lpstr>PUNTO FOCAL TERRITORIAL</vt:lpstr>
      <vt:lpstr>Presentación de PowerPoint</vt:lpstr>
      <vt:lpstr>Presentación de PowerPoint</vt:lpstr>
      <vt:lpstr>Presentación de PowerPoint</vt:lpstr>
      <vt:lpstr>PREGUNTAS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FORTALECIMIENTO DE CAPACIDADES PARA COORDINADORES DE ENLACE</dc:title>
  <dc:creator>Mijael Rivera Lopez</dc:creator>
  <cp:lastModifiedBy>Personal</cp:lastModifiedBy>
  <cp:revision>32</cp:revision>
  <dcterms:modified xsi:type="dcterms:W3CDTF">2018-04-17T22:30:00Z</dcterms:modified>
</cp:coreProperties>
</file>