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71" r:id="rId5"/>
    <p:sldId id="259" r:id="rId6"/>
    <p:sldId id="264" r:id="rId7"/>
    <p:sldId id="266" r:id="rId8"/>
    <p:sldId id="263" r:id="rId9"/>
    <p:sldId id="265" r:id="rId10"/>
  </p:sldIdLst>
  <p:sldSz cx="9144000" cy="6858000" type="screen4x3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BB358-BF4E-4954-B649-8185AA051399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708DBDD7-F1C4-42CE-8FB9-1D9EE3F92E78}">
      <dgm:prSet phldrT="[Texto]" custT="1"/>
      <dgm:spPr/>
      <dgm:t>
        <a:bodyPr/>
        <a:lstStyle/>
        <a:p>
          <a:r>
            <a:rPr lang="es-ES" sz="1600" b="1" dirty="0" smtClean="0">
              <a:latin typeface="Arial Narrow" panose="020B0606020202030204" pitchFamily="34" charset="0"/>
            </a:rPr>
            <a:t>Actividad 1:</a:t>
          </a:r>
          <a:endParaRPr lang="es-PE" sz="1600" dirty="0"/>
        </a:p>
      </dgm:t>
    </dgm:pt>
    <dgm:pt modelId="{6B59827E-4EC0-43E1-943E-1DCAB7E294EC}" type="parTrans" cxnId="{83341EDC-7E81-41F0-8FF7-A94363296308}">
      <dgm:prSet/>
      <dgm:spPr/>
      <dgm:t>
        <a:bodyPr/>
        <a:lstStyle/>
        <a:p>
          <a:endParaRPr lang="es-PE" sz="1600"/>
        </a:p>
      </dgm:t>
    </dgm:pt>
    <dgm:pt modelId="{B83C22C1-7127-44DA-969A-A8EDAB5CCDEB}" type="sibTrans" cxnId="{83341EDC-7E81-41F0-8FF7-A94363296308}">
      <dgm:prSet custT="1"/>
      <dgm:spPr/>
      <dgm:t>
        <a:bodyPr/>
        <a:lstStyle/>
        <a:p>
          <a:endParaRPr lang="es-PE" sz="1600"/>
        </a:p>
      </dgm:t>
    </dgm:pt>
    <dgm:pt modelId="{4A8AC44E-FB9E-46C5-AFED-4283924FCB17}">
      <dgm:prSet phldrT="[Texto]" custT="1"/>
      <dgm:spPr/>
      <dgm:t>
        <a:bodyPr/>
        <a:lstStyle/>
        <a:p>
          <a:r>
            <a:rPr lang="es-ES" sz="1600" b="0" dirty="0" smtClean="0">
              <a:latin typeface="Arial Narrow" panose="020B0606020202030204" pitchFamily="34" charset="0"/>
            </a:rPr>
            <a:t>Institucionaliza la intervención Saberes Productivos en tu distrito</a:t>
          </a:r>
          <a:endParaRPr lang="es-PE" sz="1600" dirty="0"/>
        </a:p>
      </dgm:t>
    </dgm:pt>
    <dgm:pt modelId="{84A0833E-51AA-474F-8044-5D540C78352E}" type="parTrans" cxnId="{E0E8976A-1F36-45FB-9E1E-69C6F28F9DC4}">
      <dgm:prSet/>
      <dgm:spPr/>
      <dgm:t>
        <a:bodyPr/>
        <a:lstStyle/>
        <a:p>
          <a:endParaRPr lang="es-PE" sz="1600"/>
        </a:p>
      </dgm:t>
    </dgm:pt>
    <dgm:pt modelId="{F4B52707-AAC5-4D86-87B0-091ECE7FB690}" type="sibTrans" cxnId="{E0E8976A-1F36-45FB-9E1E-69C6F28F9DC4}">
      <dgm:prSet/>
      <dgm:spPr/>
      <dgm:t>
        <a:bodyPr/>
        <a:lstStyle/>
        <a:p>
          <a:endParaRPr lang="es-PE" sz="1600"/>
        </a:p>
      </dgm:t>
    </dgm:pt>
    <dgm:pt modelId="{AB261CF2-5DDD-42A8-BA61-31B4340BCAA2}">
      <dgm:prSet phldrT="[Texto]" custT="1"/>
      <dgm:spPr/>
      <dgm:t>
        <a:bodyPr/>
        <a:lstStyle/>
        <a:p>
          <a:r>
            <a:rPr lang="es-ES" sz="1600" b="1" dirty="0" smtClean="0">
              <a:latin typeface="Arial Narrow" panose="020B0606020202030204" pitchFamily="34" charset="0"/>
            </a:rPr>
            <a:t>Actividad 2:</a:t>
          </a:r>
          <a:r>
            <a:rPr lang="es-ES" sz="1600" b="0" dirty="0" smtClean="0">
              <a:latin typeface="Arial Narrow" panose="020B0606020202030204" pitchFamily="34" charset="0"/>
            </a:rPr>
            <a:t> </a:t>
          </a:r>
          <a:endParaRPr lang="es-PE" sz="1600" dirty="0"/>
        </a:p>
      </dgm:t>
    </dgm:pt>
    <dgm:pt modelId="{14C047C9-93EE-49E4-A2AC-CA12B199B4CB}" type="parTrans" cxnId="{FB4016E9-049C-4D3C-8153-7BC165204D4A}">
      <dgm:prSet/>
      <dgm:spPr/>
      <dgm:t>
        <a:bodyPr/>
        <a:lstStyle/>
        <a:p>
          <a:endParaRPr lang="es-PE" sz="1600"/>
        </a:p>
      </dgm:t>
    </dgm:pt>
    <dgm:pt modelId="{E4615C3E-3781-4DB3-8C07-79BCA878EBB8}" type="sibTrans" cxnId="{FB4016E9-049C-4D3C-8153-7BC165204D4A}">
      <dgm:prSet custT="1"/>
      <dgm:spPr/>
      <dgm:t>
        <a:bodyPr/>
        <a:lstStyle/>
        <a:p>
          <a:endParaRPr lang="es-PE" sz="1600"/>
        </a:p>
      </dgm:t>
    </dgm:pt>
    <dgm:pt modelId="{BEE2CF6B-CD08-44C4-AC94-6A08D135EA50}">
      <dgm:prSet phldrT="[Texto]" custT="1"/>
      <dgm:spPr/>
      <dgm:t>
        <a:bodyPr/>
        <a:lstStyle/>
        <a:p>
          <a:r>
            <a:rPr lang="es-ES" sz="1600" b="0" dirty="0" smtClean="0">
              <a:latin typeface="Arial Narrow" panose="020B0606020202030204" pitchFamily="34" charset="0"/>
            </a:rPr>
            <a:t>Planifica la implementación de la intervención Saberes Productivos, considerando los recursos disponibles y promoviendo el trabajo articulado con las entidades públicas y los actores sociales presentes en tu distrito</a:t>
          </a:r>
          <a:endParaRPr lang="es-PE" sz="1600" dirty="0"/>
        </a:p>
      </dgm:t>
    </dgm:pt>
    <dgm:pt modelId="{5B361033-0301-4150-B4EC-6C11229113F8}" type="parTrans" cxnId="{BC1A9A97-C3F5-44C1-986E-2BAF7B0FD38F}">
      <dgm:prSet/>
      <dgm:spPr/>
      <dgm:t>
        <a:bodyPr/>
        <a:lstStyle/>
        <a:p>
          <a:endParaRPr lang="es-PE" sz="1600"/>
        </a:p>
      </dgm:t>
    </dgm:pt>
    <dgm:pt modelId="{45A1101A-773E-4954-99D0-BC4D17131370}" type="sibTrans" cxnId="{BC1A9A97-C3F5-44C1-986E-2BAF7B0FD38F}">
      <dgm:prSet/>
      <dgm:spPr/>
      <dgm:t>
        <a:bodyPr/>
        <a:lstStyle/>
        <a:p>
          <a:endParaRPr lang="es-PE" sz="1600"/>
        </a:p>
      </dgm:t>
    </dgm:pt>
    <dgm:pt modelId="{9A15582E-BACD-4CE1-9D1D-0E0BBBFCA74F}">
      <dgm:prSet phldrT="[Texto]" custT="1"/>
      <dgm:spPr/>
      <dgm:t>
        <a:bodyPr/>
        <a:lstStyle/>
        <a:p>
          <a:r>
            <a:rPr lang="es-ES" sz="1600" b="1" dirty="0" smtClean="0">
              <a:latin typeface="Arial Narrow" panose="020B0606020202030204" pitchFamily="34" charset="0"/>
            </a:rPr>
            <a:t>Actividad 3:</a:t>
          </a:r>
          <a:endParaRPr lang="es-PE" sz="1600" dirty="0"/>
        </a:p>
      </dgm:t>
    </dgm:pt>
    <dgm:pt modelId="{D9F353FD-4A93-4E18-95F8-C440CF12E7C9}" type="parTrans" cxnId="{4ACCABEA-2FA4-41A7-B84C-3253322DCDD6}">
      <dgm:prSet/>
      <dgm:spPr/>
      <dgm:t>
        <a:bodyPr/>
        <a:lstStyle/>
        <a:p>
          <a:endParaRPr lang="es-PE" sz="1600"/>
        </a:p>
      </dgm:t>
    </dgm:pt>
    <dgm:pt modelId="{BD4D44CD-B045-42B0-9CB5-2AAD20DB43B2}" type="sibTrans" cxnId="{4ACCABEA-2FA4-41A7-B84C-3253322DCDD6}">
      <dgm:prSet/>
      <dgm:spPr/>
      <dgm:t>
        <a:bodyPr/>
        <a:lstStyle/>
        <a:p>
          <a:endParaRPr lang="es-PE" sz="1600"/>
        </a:p>
      </dgm:t>
    </dgm:pt>
    <dgm:pt modelId="{1A8013B2-DC36-4B2B-8F05-0096896FED02}">
      <dgm:prSet phldrT="[Texto]" custT="1"/>
      <dgm:spPr/>
      <dgm:t>
        <a:bodyPr/>
        <a:lstStyle/>
        <a:p>
          <a:r>
            <a:rPr lang="es-ES" sz="1600" b="0" smtClean="0">
              <a:latin typeface="Arial Narrow" panose="020B0606020202030204" pitchFamily="34" charset="0"/>
            </a:rPr>
            <a:t>Realiza las acciones de identificación, diálogo, registro, trasmisión y difusión de los Saberes Productivos de las personas adultas mayores, en coordinación con las entidades públicas y los actores sociales involucrados</a:t>
          </a:r>
          <a:endParaRPr lang="es-PE" sz="1600" dirty="0"/>
        </a:p>
      </dgm:t>
    </dgm:pt>
    <dgm:pt modelId="{A8559531-2F73-4DAB-878A-264F5E84AD9D}" type="parTrans" cxnId="{253433A3-2B08-4AEA-90EF-5F4B4506C0BB}">
      <dgm:prSet/>
      <dgm:spPr/>
      <dgm:t>
        <a:bodyPr/>
        <a:lstStyle/>
        <a:p>
          <a:endParaRPr lang="es-PE" sz="1600"/>
        </a:p>
      </dgm:t>
    </dgm:pt>
    <dgm:pt modelId="{F8A0C889-4F26-40B5-BEBF-A7261DB5C6DE}" type="sibTrans" cxnId="{253433A3-2B08-4AEA-90EF-5F4B4506C0BB}">
      <dgm:prSet/>
      <dgm:spPr/>
      <dgm:t>
        <a:bodyPr/>
        <a:lstStyle/>
        <a:p>
          <a:endParaRPr lang="es-PE" sz="1600"/>
        </a:p>
      </dgm:t>
    </dgm:pt>
    <dgm:pt modelId="{3CF20E98-E57A-4B29-883A-B5F7BDB1BAB0}" type="pres">
      <dgm:prSet presAssocID="{52ABB358-BF4E-4954-B649-8185AA0513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5C961522-91AD-406F-868D-D81CEAEA1559}" type="pres">
      <dgm:prSet presAssocID="{708DBDD7-F1C4-42CE-8FB9-1D9EE3F92E78}" presName="composite" presStyleCnt="0"/>
      <dgm:spPr/>
    </dgm:pt>
    <dgm:pt modelId="{0792E668-E55B-4653-A199-E0B11202028B}" type="pres">
      <dgm:prSet presAssocID="{708DBDD7-F1C4-42CE-8FB9-1D9EE3F92E78}" presName="LShape" presStyleLbl="alignNode1" presStyleIdx="0" presStyleCnt="5"/>
      <dgm:spPr/>
    </dgm:pt>
    <dgm:pt modelId="{19EA277B-7D99-4AAD-A4C6-EE47D8A8BC83}" type="pres">
      <dgm:prSet presAssocID="{708DBDD7-F1C4-42CE-8FB9-1D9EE3F92E7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95FD04-0F65-49F2-BE1F-BEACDB3CEE60}" type="pres">
      <dgm:prSet presAssocID="{708DBDD7-F1C4-42CE-8FB9-1D9EE3F92E78}" presName="Triangle" presStyleLbl="alignNode1" presStyleIdx="1" presStyleCnt="5"/>
      <dgm:spPr/>
    </dgm:pt>
    <dgm:pt modelId="{EFDFBA44-4C90-40AD-B94E-429695E041CA}" type="pres">
      <dgm:prSet presAssocID="{B83C22C1-7127-44DA-969A-A8EDAB5CCDEB}" presName="sibTrans" presStyleCnt="0"/>
      <dgm:spPr/>
    </dgm:pt>
    <dgm:pt modelId="{6A9AE216-DD35-40F9-A02F-D0960EE7AA3D}" type="pres">
      <dgm:prSet presAssocID="{B83C22C1-7127-44DA-969A-A8EDAB5CCDEB}" presName="space" presStyleCnt="0"/>
      <dgm:spPr/>
    </dgm:pt>
    <dgm:pt modelId="{E4FC970A-2D3B-4390-82EB-249927C7C1E9}" type="pres">
      <dgm:prSet presAssocID="{AB261CF2-5DDD-42A8-BA61-31B4340BCAA2}" presName="composite" presStyleCnt="0"/>
      <dgm:spPr/>
    </dgm:pt>
    <dgm:pt modelId="{5BB8B87B-C398-474B-B98B-C27FB6197061}" type="pres">
      <dgm:prSet presAssocID="{AB261CF2-5DDD-42A8-BA61-31B4340BCAA2}" presName="LShape" presStyleLbl="alignNode1" presStyleIdx="2" presStyleCnt="5"/>
      <dgm:spPr/>
    </dgm:pt>
    <dgm:pt modelId="{5AE60266-10C4-44BD-B964-4575D92B2316}" type="pres">
      <dgm:prSet presAssocID="{AB261CF2-5DDD-42A8-BA61-31B4340BCAA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AEFD269-308C-4E2D-9B92-1D11C327FCD6}" type="pres">
      <dgm:prSet presAssocID="{AB261CF2-5DDD-42A8-BA61-31B4340BCAA2}" presName="Triangle" presStyleLbl="alignNode1" presStyleIdx="3" presStyleCnt="5"/>
      <dgm:spPr/>
    </dgm:pt>
    <dgm:pt modelId="{6F96D80B-4518-4E4E-8236-45D41D630086}" type="pres">
      <dgm:prSet presAssocID="{E4615C3E-3781-4DB3-8C07-79BCA878EBB8}" presName="sibTrans" presStyleCnt="0"/>
      <dgm:spPr/>
    </dgm:pt>
    <dgm:pt modelId="{00D7E9C6-FE32-4BFD-8E6E-662B0D973C63}" type="pres">
      <dgm:prSet presAssocID="{E4615C3E-3781-4DB3-8C07-79BCA878EBB8}" presName="space" presStyleCnt="0"/>
      <dgm:spPr/>
    </dgm:pt>
    <dgm:pt modelId="{031F3396-78FF-4927-ABB5-378C895F18FF}" type="pres">
      <dgm:prSet presAssocID="{9A15582E-BACD-4CE1-9D1D-0E0BBBFCA74F}" presName="composite" presStyleCnt="0"/>
      <dgm:spPr/>
    </dgm:pt>
    <dgm:pt modelId="{D45DA325-A03E-4C14-B551-43B4E0E9C52E}" type="pres">
      <dgm:prSet presAssocID="{9A15582E-BACD-4CE1-9D1D-0E0BBBFCA74F}" presName="LShape" presStyleLbl="alignNode1" presStyleIdx="4" presStyleCnt="5"/>
      <dgm:spPr/>
    </dgm:pt>
    <dgm:pt modelId="{47C710F3-84CA-469E-BCE6-4BD6FA99D1A3}" type="pres">
      <dgm:prSet presAssocID="{9A15582E-BACD-4CE1-9D1D-0E0BBBFCA74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B4016E9-049C-4D3C-8153-7BC165204D4A}" srcId="{52ABB358-BF4E-4954-B649-8185AA051399}" destId="{AB261CF2-5DDD-42A8-BA61-31B4340BCAA2}" srcOrd="1" destOrd="0" parTransId="{14C047C9-93EE-49E4-A2AC-CA12B199B4CB}" sibTransId="{E4615C3E-3781-4DB3-8C07-79BCA878EBB8}"/>
    <dgm:cxn modelId="{97B15E84-7567-4D0A-95B3-BB17215021C5}" type="presOf" srcId="{4A8AC44E-FB9E-46C5-AFED-4283924FCB17}" destId="{19EA277B-7D99-4AAD-A4C6-EE47D8A8BC83}" srcOrd="0" destOrd="1" presId="urn:microsoft.com/office/officeart/2009/3/layout/StepUpProcess"/>
    <dgm:cxn modelId="{E7426DA3-D42E-4DDD-963C-30C8EC11A935}" type="presOf" srcId="{AB261CF2-5DDD-42A8-BA61-31B4340BCAA2}" destId="{5AE60266-10C4-44BD-B964-4575D92B2316}" srcOrd="0" destOrd="0" presId="urn:microsoft.com/office/officeart/2009/3/layout/StepUpProcess"/>
    <dgm:cxn modelId="{2FCB81E1-24DC-4981-8C96-97CE9FCE5208}" type="presOf" srcId="{708DBDD7-F1C4-42CE-8FB9-1D9EE3F92E78}" destId="{19EA277B-7D99-4AAD-A4C6-EE47D8A8BC83}" srcOrd="0" destOrd="0" presId="urn:microsoft.com/office/officeart/2009/3/layout/StepUpProcess"/>
    <dgm:cxn modelId="{C8DF3D21-C4DF-4820-9D8E-1796B0FFA675}" type="presOf" srcId="{9A15582E-BACD-4CE1-9D1D-0E0BBBFCA74F}" destId="{47C710F3-84CA-469E-BCE6-4BD6FA99D1A3}" srcOrd="0" destOrd="0" presId="urn:microsoft.com/office/officeart/2009/3/layout/StepUpProcess"/>
    <dgm:cxn modelId="{6D2AF6DA-FEC3-45DC-8A7A-8A1EF5C54ABC}" type="presOf" srcId="{52ABB358-BF4E-4954-B649-8185AA051399}" destId="{3CF20E98-E57A-4B29-883A-B5F7BDB1BAB0}" srcOrd="0" destOrd="0" presId="urn:microsoft.com/office/officeart/2009/3/layout/StepUpProcess"/>
    <dgm:cxn modelId="{4ACCABEA-2FA4-41A7-B84C-3253322DCDD6}" srcId="{52ABB358-BF4E-4954-B649-8185AA051399}" destId="{9A15582E-BACD-4CE1-9D1D-0E0BBBFCA74F}" srcOrd="2" destOrd="0" parTransId="{D9F353FD-4A93-4E18-95F8-C440CF12E7C9}" sibTransId="{BD4D44CD-B045-42B0-9CB5-2AAD20DB43B2}"/>
    <dgm:cxn modelId="{7334140A-8C2A-4EEC-BA7D-82D98188672E}" type="presOf" srcId="{1A8013B2-DC36-4B2B-8F05-0096896FED02}" destId="{47C710F3-84CA-469E-BCE6-4BD6FA99D1A3}" srcOrd="0" destOrd="1" presId="urn:microsoft.com/office/officeart/2009/3/layout/StepUpProcess"/>
    <dgm:cxn modelId="{BC1A9A97-C3F5-44C1-986E-2BAF7B0FD38F}" srcId="{AB261CF2-5DDD-42A8-BA61-31B4340BCAA2}" destId="{BEE2CF6B-CD08-44C4-AC94-6A08D135EA50}" srcOrd="0" destOrd="0" parTransId="{5B361033-0301-4150-B4EC-6C11229113F8}" sibTransId="{45A1101A-773E-4954-99D0-BC4D17131370}"/>
    <dgm:cxn modelId="{83341EDC-7E81-41F0-8FF7-A94363296308}" srcId="{52ABB358-BF4E-4954-B649-8185AA051399}" destId="{708DBDD7-F1C4-42CE-8FB9-1D9EE3F92E78}" srcOrd="0" destOrd="0" parTransId="{6B59827E-4EC0-43E1-943E-1DCAB7E294EC}" sibTransId="{B83C22C1-7127-44DA-969A-A8EDAB5CCDEB}"/>
    <dgm:cxn modelId="{C7FFE28C-61D3-4566-85A7-5B7A667C7151}" type="presOf" srcId="{BEE2CF6B-CD08-44C4-AC94-6A08D135EA50}" destId="{5AE60266-10C4-44BD-B964-4575D92B2316}" srcOrd="0" destOrd="1" presId="urn:microsoft.com/office/officeart/2009/3/layout/StepUpProcess"/>
    <dgm:cxn modelId="{E0E8976A-1F36-45FB-9E1E-69C6F28F9DC4}" srcId="{708DBDD7-F1C4-42CE-8FB9-1D9EE3F92E78}" destId="{4A8AC44E-FB9E-46C5-AFED-4283924FCB17}" srcOrd="0" destOrd="0" parTransId="{84A0833E-51AA-474F-8044-5D540C78352E}" sibTransId="{F4B52707-AAC5-4D86-87B0-091ECE7FB690}"/>
    <dgm:cxn modelId="{253433A3-2B08-4AEA-90EF-5F4B4506C0BB}" srcId="{9A15582E-BACD-4CE1-9D1D-0E0BBBFCA74F}" destId="{1A8013B2-DC36-4B2B-8F05-0096896FED02}" srcOrd="0" destOrd="0" parTransId="{A8559531-2F73-4DAB-878A-264F5E84AD9D}" sibTransId="{F8A0C889-4F26-40B5-BEBF-A7261DB5C6DE}"/>
    <dgm:cxn modelId="{DB7F7AD2-885C-4628-885F-80A30939D4C0}" type="presParOf" srcId="{3CF20E98-E57A-4B29-883A-B5F7BDB1BAB0}" destId="{5C961522-91AD-406F-868D-D81CEAEA1559}" srcOrd="0" destOrd="0" presId="urn:microsoft.com/office/officeart/2009/3/layout/StepUpProcess"/>
    <dgm:cxn modelId="{49B0872E-70F9-48D6-B4EF-56A02B8DCDF2}" type="presParOf" srcId="{5C961522-91AD-406F-868D-D81CEAEA1559}" destId="{0792E668-E55B-4653-A199-E0B11202028B}" srcOrd="0" destOrd="0" presId="urn:microsoft.com/office/officeart/2009/3/layout/StepUpProcess"/>
    <dgm:cxn modelId="{0CBD6A54-7502-483E-B020-6DC1B6B6CA0E}" type="presParOf" srcId="{5C961522-91AD-406F-868D-D81CEAEA1559}" destId="{19EA277B-7D99-4AAD-A4C6-EE47D8A8BC83}" srcOrd="1" destOrd="0" presId="urn:microsoft.com/office/officeart/2009/3/layout/StepUpProcess"/>
    <dgm:cxn modelId="{3B5FA2AE-E648-4E1D-889F-14857A85FB73}" type="presParOf" srcId="{5C961522-91AD-406F-868D-D81CEAEA1559}" destId="{8D95FD04-0F65-49F2-BE1F-BEACDB3CEE60}" srcOrd="2" destOrd="0" presId="urn:microsoft.com/office/officeart/2009/3/layout/StepUpProcess"/>
    <dgm:cxn modelId="{315D6E99-C84E-4717-810B-C327702FEA49}" type="presParOf" srcId="{3CF20E98-E57A-4B29-883A-B5F7BDB1BAB0}" destId="{EFDFBA44-4C90-40AD-B94E-429695E041CA}" srcOrd="1" destOrd="0" presId="urn:microsoft.com/office/officeart/2009/3/layout/StepUpProcess"/>
    <dgm:cxn modelId="{E45BA39D-B8AC-45E9-8CE6-D573AF950851}" type="presParOf" srcId="{EFDFBA44-4C90-40AD-B94E-429695E041CA}" destId="{6A9AE216-DD35-40F9-A02F-D0960EE7AA3D}" srcOrd="0" destOrd="0" presId="urn:microsoft.com/office/officeart/2009/3/layout/StepUpProcess"/>
    <dgm:cxn modelId="{DDA74A16-76BA-4638-B604-5BDE82C3227B}" type="presParOf" srcId="{3CF20E98-E57A-4B29-883A-B5F7BDB1BAB0}" destId="{E4FC970A-2D3B-4390-82EB-249927C7C1E9}" srcOrd="2" destOrd="0" presId="urn:microsoft.com/office/officeart/2009/3/layout/StepUpProcess"/>
    <dgm:cxn modelId="{7D476EA1-D67F-4EEB-A61E-DDF6D5305FDD}" type="presParOf" srcId="{E4FC970A-2D3B-4390-82EB-249927C7C1E9}" destId="{5BB8B87B-C398-474B-B98B-C27FB6197061}" srcOrd="0" destOrd="0" presId="urn:microsoft.com/office/officeart/2009/3/layout/StepUpProcess"/>
    <dgm:cxn modelId="{6C0E9334-BBA2-496E-AE63-5481C49BF30F}" type="presParOf" srcId="{E4FC970A-2D3B-4390-82EB-249927C7C1E9}" destId="{5AE60266-10C4-44BD-B964-4575D92B2316}" srcOrd="1" destOrd="0" presId="urn:microsoft.com/office/officeart/2009/3/layout/StepUpProcess"/>
    <dgm:cxn modelId="{E5852F49-7D8D-47D3-B747-ECB74F1E4A82}" type="presParOf" srcId="{E4FC970A-2D3B-4390-82EB-249927C7C1E9}" destId="{4AEFD269-308C-4E2D-9B92-1D11C327FCD6}" srcOrd="2" destOrd="0" presId="urn:microsoft.com/office/officeart/2009/3/layout/StepUpProcess"/>
    <dgm:cxn modelId="{52CEDBAA-009E-4769-BB40-F5E693977C9D}" type="presParOf" srcId="{3CF20E98-E57A-4B29-883A-B5F7BDB1BAB0}" destId="{6F96D80B-4518-4E4E-8236-45D41D630086}" srcOrd="3" destOrd="0" presId="urn:microsoft.com/office/officeart/2009/3/layout/StepUpProcess"/>
    <dgm:cxn modelId="{DFD778A5-BBB5-414C-98F8-28420BFF9AE0}" type="presParOf" srcId="{6F96D80B-4518-4E4E-8236-45D41D630086}" destId="{00D7E9C6-FE32-4BFD-8E6E-662B0D973C63}" srcOrd="0" destOrd="0" presId="urn:microsoft.com/office/officeart/2009/3/layout/StepUpProcess"/>
    <dgm:cxn modelId="{3348C63B-AB61-41DC-8524-5EF5F202F859}" type="presParOf" srcId="{3CF20E98-E57A-4B29-883A-B5F7BDB1BAB0}" destId="{031F3396-78FF-4927-ABB5-378C895F18FF}" srcOrd="4" destOrd="0" presId="urn:microsoft.com/office/officeart/2009/3/layout/StepUpProcess"/>
    <dgm:cxn modelId="{09DC7347-FE3D-4400-81B5-4EAF8D019B5F}" type="presParOf" srcId="{031F3396-78FF-4927-ABB5-378C895F18FF}" destId="{D45DA325-A03E-4C14-B551-43B4E0E9C52E}" srcOrd="0" destOrd="0" presId="urn:microsoft.com/office/officeart/2009/3/layout/StepUpProcess"/>
    <dgm:cxn modelId="{27E27805-A271-4435-A06A-15CCD9812153}" type="presParOf" srcId="{031F3396-78FF-4927-ABB5-378C895F18FF}" destId="{47C710F3-84CA-469E-BCE6-4BD6FA99D1A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EFF8C-A086-467F-A86C-80DF9F1561F0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F070-9052-49BF-A29E-1745153D18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90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F070-9052-49BF-A29E-1745153D180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260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06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097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45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99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52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58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68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964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9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837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675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5C1D-D235-4D9B-AD92-07535C6B830B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3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jpeg"/><Relationship Id="rId5" Type="http://schemas.openxmlformats.org/officeDocument/2006/relationships/image" Target="../media/image17.png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5.wdp"/><Relationship Id="rId7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8512" y="1546377"/>
            <a:ext cx="7772400" cy="1470025"/>
          </a:xfrm>
        </p:spPr>
        <p:txBody>
          <a:bodyPr>
            <a:noAutofit/>
          </a:bodyPr>
          <a:lstStyle/>
          <a:p>
            <a:r>
              <a:rPr lang="es-MX" sz="3600" dirty="0" smtClean="0"/>
              <a:t>TALLER DE FORTALECIMIENTO DE CAPACIDADES PARA COORDINADORES DE ENLACE </a:t>
            </a:r>
            <a:endParaRPr lang="es-PE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325610"/>
            <a:ext cx="6400800" cy="1067050"/>
          </a:xfr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PROGRAMA NACIONAL DE ASISTENCIA SOLIDARIA PENSIÓN 65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385991"/>
            <a:ext cx="2510003" cy="581175"/>
          </a:xfrm>
          <a:prstGeom prst="rect">
            <a:avLst/>
          </a:prstGeom>
        </p:spPr>
      </p:pic>
      <p:pic>
        <p:nvPicPr>
          <p:cNvPr id="9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05264"/>
            <a:ext cx="2257493" cy="6480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440160" cy="7554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29006"/>
            <a:ext cx="1681030" cy="11215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025" y="4420503"/>
            <a:ext cx="1693774" cy="11300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49" y="4429006"/>
            <a:ext cx="1681029" cy="11215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28" y="4429006"/>
            <a:ext cx="1687736" cy="1126036"/>
          </a:xfrm>
          <a:prstGeom prst="rect">
            <a:avLst/>
          </a:prstGeom>
        </p:spPr>
      </p:pic>
      <p:pic>
        <p:nvPicPr>
          <p:cNvPr id="2050" name="Picture 2" descr="http://www.pension65.gob.pe/wp-content/uploads/2018/02/Arequipa-Feliciano-Llallacachi-y-Simona-Laccacta-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429006"/>
            <a:ext cx="1495416" cy="11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009" y="5569228"/>
            <a:ext cx="1887754" cy="112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21" y="5569228"/>
            <a:ext cx="1680216" cy="11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99979"/>
            <a:ext cx="8352928" cy="4698522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7917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78105" marR="57150">
              <a:lnSpc>
                <a:spcPct val="100000"/>
              </a:lnSpc>
            </a:pPr>
            <a:r>
              <a:rPr lang="es-MX" sz="2800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ea typeface="Candara"/>
                <a:cs typeface="Candara"/>
              </a:rPr>
              <a:t>PRODUCTO</a:t>
            </a:r>
            <a:r>
              <a:rPr lang="es-MX" sz="28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/>
            </a:r>
            <a:br>
              <a:rPr lang="es-MX" sz="28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</a:br>
            <a:r>
              <a:rPr lang="es-PE" sz="2800" cap="small" dirty="0">
                <a:latin typeface="Candara"/>
                <a:ea typeface="Candara"/>
                <a:cs typeface="Candara"/>
              </a:rPr>
              <a:t>L</a:t>
            </a:r>
            <a:r>
              <a:rPr lang="es-PE" sz="2800" cap="small" dirty="0" smtClean="0">
                <a:latin typeface="Candara"/>
                <a:ea typeface="Candara"/>
                <a:cs typeface="Candara"/>
              </a:rPr>
              <a:t>a municipalidad implementa acciones que  contribuyen a la protección, revaloración y  autonomía de las personas adultas mayores</a:t>
            </a:r>
            <a:endParaRPr lang="es-PE" sz="2800" cap="small" dirty="0">
              <a:latin typeface="Candara"/>
              <a:ea typeface="Candara"/>
              <a:cs typeface="Candar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1371600" y="3562201"/>
            <a:ext cx="6400800" cy="2025037"/>
          </a:xfrm>
        </p:spPr>
        <p:txBody>
          <a:bodyPr>
            <a:normAutofit fontScale="25000" lnSpcReduction="20000"/>
          </a:bodyPr>
          <a:lstStyle/>
          <a:p>
            <a:r>
              <a:rPr lang="es-MX" sz="1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</a:t>
            </a:r>
          </a:p>
          <a:p>
            <a:r>
              <a:rPr lang="es-PE" sz="9600" dirty="0">
                <a:solidFill>
                  <a:schemeClr val="tx1"/>
                </a:solidFill>
              </a:rPr>
              <a:t>Número de acciones implementadas por la municipalidad, </a:t>
            </a:r>
            <a:r>
              <a:rPr lang="es-PE" sz="9600" dirty="0" smtClean="0">
                <a:solidFill>
                  <a:schemeClr val="tx1"/>
                </a:solidFill>
              </a:rPr>
              <a:t>que contribuyen </a:t>
            </a:r>
            <a:r>
              <a:rPr lang="es-PE" sz="9600" dirty="0">
                <a:solidFill>
                  <a:schemeClr val="tx1"/>
                </a:solidFill>
              </a:rPr>
              <a:t>a la protección, revaloración y autonomía de </a:t>
            </a:r>
            <a:r>
              <a:rPr lang="es-PE" sz="9600" dirty="0" smtClean="0">
                <a:solidFill>
                  <a:schemeClr val="tx1"/>
                </a:solidFill>
              </a:rPr>
              <a:t>las </a:t>
            </a:r>
            <a:r>
              <a:rPr lang="es-PE" sz="9600" dirty="0">
                <a:solidFill>
                  <a:schemeClr val="tx1"/>
                </a:solidFill>
              </a:rPr>
              <a:t>personas adultas mayores, en el marco de la intervención Saberes </a:t>
            </a:r>
            <a:r>
              <a:rPr lang="es-PE" sz="9600" dirty="0" smtClean="0">
                <a:solidFill>
                  <a:schemeClr val="tx1"/>
                </a:solidFill>
              </a:rPr>
              <a:t>Productivos </a:t>
            </a:r>
            <a:endParaRPr lang="es-PE" sz="9600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accent2"/>
                </a:solidFill>
              </a:rPr>
              <a:t> </a:t>
            </a:r>
            <a:endParaRPr lang="es-PE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512168" cy="79320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05264"/>
            <a:ext cx="22574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3" y="977694"/>
            <a:ext cx="8846707" cy="4976273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ACTIVIDADES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260648"/>
            <a:ext cx="2293979" cy="5311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224136" cy="642121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0419800"/>
              </p:ext>
            </p:extLst>
          </p:nvPr>
        </p:nvGraphicFramePr>
        <p:xfrm>
          <a:off x="395536" y="2098192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10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05264"/>
            <a:ext cx="2257493" cy="648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0" y="1484784"/>
            <a:ext cx="2857810" cy="190669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815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6291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ACTIVIDADES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512168" cy="793208"/>
          </a:xfrm>
          <a:prstGeom prst="rect">
            <a:avLst/>
          </a:prstGeom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05264"/>
            <a:ext cx="2257493" cy="6480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336204"/>
            <a:ext cx="2878281" cy="239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66" t="2859" b="15022"/>
          <a:stretch/>
        </p:blipFill>
        <p:spPr>
          <a:xfrm>
            <a:off x="539552" y="3782423"/>
            <a:ext cx="3697551" cy="2080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3259" y="1336204"/>
            <a:ext cx="3931858" cy="2219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523189"/>
            <a:ext cx="3373743" cy="2689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3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8848104" cy="474486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5131"/>
            <a:ext cx="8229600" cy="3874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20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MEDIOS DE VERIFICACIÓN Y CRONOGRAMA</a:t>
            </a:r>
            <a:endParaRPr lang="es-PE" sz="20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260648"/>
            <a:ext cx="2221971" cy="5144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152128" cy="6043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5212" y="1047092"/>
            <a:ext cx="82455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municipalidades, deben </a:t>
            </a:r>
            <a:r>
              <a:rPr lang="es-PE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presentar un informe mensual</a:t>
            </a:r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adjuntando evidencias mínimas: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5859"/>
            <a:ext cx="1512168" cy="4341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16216" y="3717032"/>
            <a:ext cx="2549638" cy="31849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0000"/>
                </a:solidFill>
              </a:rPr>
              <a:t>xxxxxxxxxxx</a:t>
            </a:r>
            <a:r>
              <a:rPr lang="es-PE" sz="1400" dirty="0" smtClean="0">
                <a:solidFill>
                  <a:schemeClr val="tx1"/>
                </a:solidFill>
              </a:rPr>
              <a:t>@pension65.gob.pe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86858" y="4622676"/>
            <a:ext cx="2549638" cy="31849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0000"/>
                </a:solidFill>
              </a:rPr>
              <a:t>xxxxxxxxxxx</a:t>
            </a:r>
            <a:r>
              <a:rPr lang="es-PE" sz="1400" dirty="0" smtClean="0">
                <a:solidFill>
                  <a:schemeClr val="tx1"/>
                </a:solidFill>
              </a:rPr>
              <a:t>@pension65.gob.pe</a:t>
            </a:r>
            <a:endParaRPr lang="es-P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20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MATERIALES DE CONSULTA</a:t>
            </a:r>
            <a:endParaRPr lang="es-PE" sz="20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1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260648"/>
            <a:ext cx="2149963" cy="497810"/>
          </a:xfrm>
          <a:prstGeom prst="rect">
            <a:avLst/>
          </a:prstGeom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94995" y="1148233"/>
            <a:ext cx="5817166" cy="2856832"/>
          </a:xfrm>
        </p:spPr>
        <p:txBody>
          <a:bodyPr>
            <a:noAutofit/>
          </a:bodyPr>
          <a:lstStyle/>
          <a:p>
            <a:pPr lvl="0"/>
            <a:r>
              <a:rPr lang="es-PE" sz="1800" dirty="0"/>
              <a:t>Modelo de ordenanza municipal, que institucionaliza la implementación de los Saberes Productivos en el distrito.</a:t>
            </a:r>
          </a:p>
          <a:p>
            <a:pPr lvl="0"/>
            <a:r>
              <a:rPr lang="es-PE" sz="1800" dirty="0"/>
              <a:t>Modelo de resolución de alcaldía, que formaliza el equipo técnico municipal Guía de Saberes Productivos para los equipos designados por los gobiernos locales</a:t>
            </a:r>
          </a:p>
          <a:p>
            <a:pPr lvl="0"/>
            <a:r>
              <a:rPr lang="es-PE" sz="1800" dirty="0"/>
              <a:t>Modelo de resolución de alcaldía que aprueba el plan anual de trabajo y dispone la inclusión de las acciones programadas en el plan operativo </a:t>
            </a:r>
            <a:r>
              <a:rPr lang="es-PE" sz="1800" dirty="0" smtClean="0"/>
              <a:t>institucional</a:t>
            </a: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224136" cy="642121"/>
          </a:xfrm>
          <a:prstGeom prst="rect">
            <a:avLst/>
          </a:prstGeom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6347249"/>
            <a:ext cx="1296144" cy="3720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25001"/>
            <a:ext cx="2854713" cy="2534107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194995" y="3756173"/>
            <a:ext cx="8630682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 smtClean="0"/>
              <a:t>Modelo de resolución de alcaldía que asigna el espacio físico para Saberes Productivos</a:t>
            </a:r>
          </a:p>
          <a:p>
            <a:r>
              <a:rPr lang="es-PE" sz="1800" dirty="0" smtClean="0"/>
              <a:t>Modelo de acuerdo de asignación de espacio físico para Saberes Productivos</a:t>
            </a:r>
          </a:p>
          <a:p>
            <a:r>
              <a:rPr lang="es-PE" sz="1800" dirty="0" smtClean="0"/>
              <a:t>Modelo de acuerdos de trabajo interinstitucional con instituciones educativas</a:t>
            </a:r>
          </a:p>
          <a:p>
            <a:r>
              <a:rPr lang="es-PE" sz="1800" dirty="0" smtClean="0"/>
              <a:t>Guía Metodológica para la realización de Taller de Identificación de Saberes</a:t>
            </a:r>
          </a:p>
          <a:p>
            <a:r>
              <a:rPr lang="es-PE" sz="1800" dirty="0" smtClean="0"/>
              <a:t>Guía Metodológica para la realización de Diálogos de Saberes</a:t>
            </a:r>
          </a:p>
          <a:p>
            <a:r>
              <a:rPr lang="es-PE" sz="1800" dirty="0" smtClean="0"/>
              <a:t>Ficha de registro de saberes.</a:t>
            </a:r>
          </a:p>
          <a:p>
            <a:r>
              <a:rPr lang="es-PE" sz="1800" dirty="0" smtClean="0"/>
              <a:t>Guía para la realización de Acciones de Transmisión Intergeneracional</a:t>
            </a:r>
          </a:p>
          <a:p>
            <a:r>
              <a:rPr lang="es-PE" sz="1800" dirty="0" smtClean="0"/>
              <a:t>Guía para la organización de Encuentros de Saberes Productivos.</a:t>
            </a:r>
          </a:p>
          <a:p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26355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239" y="1021706"/>
            <a:ext cx="8229600" cy="3929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20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PUNTO FOCAL TERRITORIAL</a:t>
            </a:r>
            <a:endParaRPr lang="es-PE" sz="20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260648"/>
            <a:ext cx="2077955" cy="481137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552" y="1598030"/>
            <a:ext cx="4176464" cy="4567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E" i="1" dirty="0" smtClean="0"/>
              <a:t>A nivel departamental, pueden coordinar con:</a:t>
            </a:r>
          </a:p>
          <a:p>
            <a:r>
              <a:rPr lang="es-PE" i="1" dirty="0" smtClean="0"/>
              <a:t>Jefe de la Unidad Territorial.</a:t>
            </a:r>
          </a:p>
          <a:p>
            <a:r>
              <a:rPr lang="es-PE" i="1" dirty="0" smtClean="0"/>
              <a:t>Asistente técnico de Saberes Productivos.</a:t>
            </a:r>
          </a:p>
          <a:p>
            <a:pPr marL="0" indent="0">
              <a:buNone/>
            </a:pPr>
            <a:endParaRPr lang="es-MX" i="1" dirty="0" smtClean="0"/>
          </a:p>
          <a:p>
            <a:pPr marL="0" indent="0">
              <a:buNone/>
            </a:pPr>
            <a:r>
              <a:rPr lang="es-MX" i="1" dirty="0" smtClean="0"/>
              <a:t>Asimismo:</a:t>
            </a:r>
          </a:p>
          <a:p>
            <a:r>
              <a:rPr lang="es-MX" i="1" dirty="0" smtClean="0"/>
              <a:t>Se brindará capacitación y asistencia técnica para el proceso de implementación de Saberes Productivos.</a:t>
            </a:r>
          </a:p>
          <a:p>
            <a:r>
              <a:rPr lang="es-MX" i="1" dirty="0" smtClean="0"/>
              <a:t>Seguimiento y monitoreo de las actividades.</a:t>
            </a:r>
            <a:endParaRPr lang="es-PE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152128" cy="60434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6119164"/>
            <a:ext cx="1944216" cy="5581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179" y="1758426"/>
            <a:ext cx="4177032" cy="31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57200" y="1169436"/>
            <a:ext cx="8229600" cy="459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-253979" algn="ctr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  <a:buNone/>
              <a:defRPr sz="3500" b="1" cap="small">
                <a:solidFill>
                  <a:srgbClr val="CD005D"/>
                </a:solidFill>
                <a:latin typeface="Candara"/>
                <a:ea typeface="Candara"/>
                <a:cs typeface="Candara"/>
              </a:defRPr>
            </a:lvl1pPr>
          </a:lstStyle>
          <a:p>
            <a:r>
              <a:rPr lang="es-MX" sz="2400" dirty="0"/>
              <a:t>RECOMENDACIONES</a:t>
            </a:r>
            <a:endParaRPr lang="es-PE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67544" y="1658026"/>
            <a:ext cx="5112568" cy="4372928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Difundir y seguir las indicaciones de la cartilla establecida.</a:t>
            </a:r>
          </a:p>
          <a:p>
            <a:r>
              <a:rPr lang="es-MX" dirty="0" smtClean="0"/>
              <a:t>Para los reportes de las municipalidades, promover el uso de los correos indicados.</a:t>
            </a:r>
          </a:p>
          <a:p>
            <a:r>
              <a:rPr lang="es-MX" dirty="0" smtClean="0"/>
              <a:t>Coordinar las acciones o tareas de manera articulada con responsables de la Unidad Territorial.</a:t>
            </a:r>
          </a:p>
          <a:p>
            <a:r>
              <a:rPr lang="es-MX" dirty="0" smtClean="0"/>
              <a:t>Si hubiera dificultades, comunicar al correo del jefe de la Unidad Territorial con copia al asistente técnico de Saberes Productivos y personal de la Unidad de Proyectos y Diseño de Intervenciones de la sede central del Programa.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512168" cy="793208"/>
          </a:xfrm>
          <a:prstGeom prst="rect">
            <a:avLst/>
          </a:prstGeom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57" y="6030954"/>
            <a:ext cx="1656184" cy="475451"/>
          </a:xfrm>
          <a:prstGeom prst="rect">
            <a:avLst/>
          </a:prstGeom>
        </p:spPr>
      </p:pic>
      <p:pic>
        <p:nvPicPr>
          <p:cNvPr id="4098" name="Picture 2" descr="http://www.pension65.gob.pe/wp-content/uploads/2018/02/Piura-Alejandro-Flores-Adrianzen-y-Emma-Seminario-Nole-en-su-vivienda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217" y="1819393"/>
            <a:ext cx="3186255" cy="35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7658" y="1066162"/>
            <a:ext cx="6172200" cy="6685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PREGUNTAS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6" name="Picture 2" descr="http://www.ejemplos.co/wp-content/uploads/2015/05/Existen-preguntas-abiertas-y-cerrad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2" b="91611" l="9926" r="91811">
                        <a14:foregroundMark x1="35732" y1="12752" x2="27295" y2="15772"/>
                        <a14:foregroundMark x1="31017" y1="91946" x2="41687" y2="91275"/>
                        <a14:foregroundMark x1="13151" y1="62752" x2="10918" y2="66107"/>
                        <a14:foregroundMark x1="61787" y1="33221" x2="80397" y2="23154"/>
                        <a14:foregroundMark x1="84119" y1="21477" x2="91811" y2="38255"/>
                        <a14:foregroundMark x1="66998" y1="72483" x2="73449" y2="87919"/>
                        <a14:foregroundMark x1="37469" y1="10738" x2="29032" y2="1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00441"/>
            <a:ext cx="2878931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6496"/>
            <a:ext cx="1512168" cy="793208"/>
          </a:xfrm>
          <a:prstGeom prst="rect">
            <a:avLst/>
          </a:prstGeom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05264"/>
            <a:ext cx="2257493" cy="6480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517" y="2655778"/>
            <a:ext cx="5963525" cy="31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429</Words>
  <Application>Microsoft Office PowerPoint</Application>
  <PresentationFormat>Presentación en pantalla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Candara</vt:lpstr>
      <vt:lpstr>Times New Roman</vt:lpstr>
      <vt:lpstr>Tema de Office</vt:lpstr>
      <vt:lpstr>TALLER DE FORTALECIMIENTO DE CAPACIDADES PARA COORDINADORES DE ENLACE </vt:lpstr>
      <vt:lpstr>PRODUCTO La municipalidad implementa acciones que  contribuyen a la protección, revaloración y  autonomía de las personas adultas mayores</vt:lpstr>
      <vt:lpstr>ACTIVIDADES</vt:lpstr>
      <vt:lpstr>ACTIVIDADES</vt:lpstr>
      <vt:lpstr>MEDIOS DE VERIFICACIÓN Y CRONOGRAMA</vt:lpstr>
      <vt:lpstr>MATERIALES DE CONSULTA</vt:lpstr>
      <vt:lpstr>PUNTO FOCAL TERRITORIAL</vt:lpstr>
      <vt:lpstr>Presentación de PowerPoint</vt:lpstr>
      <vt:lpstr>PREGUNTAS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Apoyo Sellomunicipal2</dc:creator>
  <cp:lastModifiedBy>apoyo2_dpip</cp:lastModifiedBy>
  <cp:revision>55</cp:revision>
  <cp:lastPrinted>2018-03-07T19:31:42Z</cp:lastPrinted>
  <dcterms:created xsi:type="dcterms:W3CDTF">2018-02-28T17:44:33Z</dcterms:created>
  <dcterms:modified xsi:type="dcterms:W3CDTF">2018-04-10T22:59:55Z</dcterms:modified>
</cp:coreProperties>
</file>