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9" r:id="rId5"/>
    <p:sldId id="264" r:id="rId6"/>
    <p:sldId id="266" r:id="rId7"/>
    <p:sldId id="263" r:id="rId8"/>
    <p:sldId id="265" r:id="rId9"/>
  </p:sldIdLst>
  <p:sldSz cx="9144000" cy="6858000" type="screen4x3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5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70" d="100"/>
        <a:sy n="17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F595652-2309-402D-B565-C9A0767F035B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FF5EC54A-A6F3-461D-989D-1F8E20DD975B}">
      <dgm:prSet phldrT="[Texto]" custT="1"/>
      <dgm:spPr/>
      <dgm:t>
        <a:bodyPr/>
        <a:lstStyle/>
        <a:p>
          <a:r>
            <a:rPr lang="es-ES" sz="1600" b="0" dirty="0" smtClean="0">
              <a:latin typeface="Arial Narrow" panose="020B0606020202030204" pitchFamily="34" charset="0"/>
            </a:rPr>
            <a:t>Actividad 1: Designa al </a:t>
          </a:r>
          <a:r>
            <a:rPr lang="es-419" sz="1600" b="0" dirty="0" smtClean="0">
              <a:latin typeface="Arial Narrow" panose="020B0606020202030204" pitchFamily="34" charset="0"/>
            </a:rPr>
            <a:t>personal </a:t>
          </a:r>
          <a:r>
            <a:rPr lang="es-ES" sz="1600" b="0" dirty="0" smtClean="0">
              <a:latin typeface="Arial Narrow" panose="020B0606020202030204" pitchFamily="34" charset="0"/>
            </a:rPr>
            <a:t>responsable </a:t>
          </a:r>
          <a:r>
            <a:rPr lang="es-419" sz="1600" b="0" dirty="0" smtClean="0">
              <a:latin typeface="Arial Narrow" panose="020B0606020202030204" pitchFamily="34" charset="0"/>
            </a:rPr>
            <a:t>del Padrón Nominal</a:t>
          </a:r>
          <a:r>
            <a:rPr lang="es-ES" sz="1600" b="0" dirty="0" smtClean="0">
              <a:latin typeface="Arial Narrow" panose="020B0606020202030204" pitchFamily="34" charset="0"/>
            </a:rPr>
            <a:t>, y </a:t>
          </a:r>
          <a:r>
            <a:rPr lang="es-419" sz="1600" b="0" dirty="0" err="1" smtClean="0">
              <a:latin typeface="Arial Narrow" panose="020B0606020202030204" pitchFamily="34" charset="0"/>
            </a:rPr>
            <a:t>presénta</a:t>
          </a:r>
          <a:r>
            <a:rPr lang="es-ES" sz="1600" b="0" dirty="0" smtClean="0">
              <a:latin typeface="Arial Narrow" panose="020B0606020202030204" pitchFamily="34" charset="0"/>
            </a:rPr>
            <a:t>la/lo ante la </a:t>
          </a:r>
          <a:r>
            <a:rPr lang="es-PE" sz="1600" dirty="0" smtClean="0">
              <a:latin typeface="Arial Narrow" panose="020B0606020202030204" pitchFamily="34" charset="0"/>
            </a:rPr>
            <a:t>Oficina General de Tecnológico Información (OGTI) </a:t>
          </a:r>
          <a:r>
            <a:rPr lang="es-ES" sz="1600" b="0" dirty="0" smtClean="0">
              <a:latin typeface="Arial Narrow" panose="020B0606020202030204" pitchFamily="34" charset="0"/>
            </a:rPr>
            <a:t>del </a:t>
          </a:r>
          <a:r>
            <a:rPr lang="es-419" sz="1600" b="0" dirty="0" smtClean="0">
              <a:latin typeface="Arial Narrow" panose="020B0606020202030204" pitchFamily="34" charset="0"/>
            </a:rPr>
            <a:t>MINSA</a:t>
          </a:r>
          <a:r>
            <a:rPr lang="es-ES" sz="1600" b="0" dirty="0" smtClean="0">
              <a:latin typeface="Arial Narrow" panose="020B0606020202030204" pitchFamily="34" charset="0"/>
            </a:rPr>
            <a:t>.</a:t>
          </a:r>
          <a:endParaRPr lang="es-PE" sz="1600" dirty="0"/>
        </a:p>
      </dgm:t>
    </dgm:pt>
    <dgm:pt modelId="{394D0FE7-3600-4125-9104-CC754D419FC7}" type="parTrans" cxnId="{AAFEBDB7-AC6B-4368-A03A-43C83FFB6A67}">
      <dgm:prSet/>
      <dgm:spPr/>
      <dgm:t>
        <a:bodyPr/>
        <a:lstStyle/>
        <a:p>
          <a:endParaRPr lang="es-PE" sz="1200"/>
        </a:p>
      </dgm:t>
    </dgm:pt>
    <dgm:pt modelId="{B96427B5-E739-4A7C-AB12-2CB3CB43551C}" type="sibTrans" cxnId="{AAFEBDB7-AC6B-4368-A03A-43C83FFB6A67}">
      <dgm:prSet/>
      <dgm:spPr/>
      <dgm:t>
        <a:bodyPr/>
        <a:lstStyle/>
        <a:p>
          <a:endParaRPr lang="es-PE" sz="1200"/>
        </a:p>
      </dgm:t>
    </dgm:pt>
    <dgm:pt modelId="{2BE516A3-F338-4D04-9A61-48EA83DF760D}">
      <dgm:prSet phldrT="[Texto]" custT="1"/>
      <dgm:spPr/>
      <dgm:t>
        <a:bodyPr/>
        <a:lstStyle/>
        <a:p>
          <a:r>
            <a:rPr lang="es-MX" sz="1600" b="0" dirty="0" smtClean="0">
              <a:latin typeface="Arial Narrow" panose="020B0606020202030204" pitchFamily="34" charset="0"/>
            </a:rPr>
            <a:t>Actividad 2: </a:t>
          </a:r>
          <a:r>
            <a:rPr lang="es-419" sz="1600" b="0" dirty="0" smtClean="0">
              <a:latin typeface="Arial Narrow" panose="020B0606020202030204" pitchFamily="34" charset="0"/>
            </a:rPr>
            <a:t>Identifica </a:t>
          </a:r>
          <a:r>
            <a:rPr lang="es-PE" sz="1600" b="0" dirty="0" smtClean="0">
              <a:latin typeface="Arial Narrow" panose="020B0606020202030204" pitchFamily="34" charset="0"/>
            </a:rPr>
            <a:t>a las</a:t>
          </a:r>
          <a:r>
            <a:rPr lang="es-419" sz="1600" b="0" dirty="0" smtClean="0">
              <a:latin typeface="Arial Narrow" panose="020B0606020202030204" pitchFamily="34" charset="0"/>
            </a:rPr>
            <a:t> </a:t>
          </a:r>
          <a:r>
            <a:rPr lang="es-PE" sz="1600" b="0" dirty="0" smtClean="0">
              <a:latin typeface="Arial Narrow" panose="020B0606020202030204" pitchFamily="34" charset="0"/>
            </a:rPr>
            <a:t>niñas y niños menores de 36 meses</a:t>
          </a:r>
          <a:r>
            <a:rPr lang="es-419" sz="1600" b="0" dirty="0" smtClean="0">
              <a:latin typeface="Arial Narrow" panose="020B0606020202030204" pitchFamily="34" charset="0"/>
            </a:rPr>
            <a:t> de edad de tu distrito, en coordinación con la población</a:t>
          </a:r>
          <a:r>
            <a:rPr lang="es-ES" sz="1600" b="0" dirty="0" smtClean="0">
              <a:latin typeface="Arial Narrow" panose="020B0606020202030204" pitchFamily="34" charset="0"/>
            </a:rPr>
            <a:t>, entidades públicas</a:t>
          </a:r>
          <a:r>
            <a:rPr lang="es-419" sz="1600" b="0" dirty="0" smtClean="0">
              <a:latin typeface="Arial Narrow" panose="020B0606020202030204" pitchFamily="34" charset="0"/>
            </a:rPr>
            <a:t> y los actores sociales presentes en tu jurisdicción</a:t>
          </a:r>
          <a:r>
            <a:rPr lang="es-PE" sz="1600" b="0" dirty="0" smtClean="0">
              <a:latin typeface="Arial Narrow" panose="020B0606020202030204" pitchFamily="34" charset="0"/>
            </a:rPr>
            <a:t>.</a:t>
          </a:r>
          <a:endParaRPr lang="es-PE" sz="1600" b="0" dirty="0">
            <a:latin typeface="Arial Narrow" panose="020B0606020202030204" pitchFamily="34" charset="0"/>
          </a:endParaRPr>
        </a:p>
      </dgm:t>
    </dgm:pt>
    <dgm:pt modelId="{B9B14E98-2258-41FD-A72D-EB9FD211A39F}" type="parTrans" cxnId="{FD1AF11F-8E1F-47B7-9C40-E28FBE333A49}">
      <dgm:prSet/>
      <dgm:spPr/>
      <dgm:t>
        <a:bodyPr/>
        <a:lstStyle/>
        <a:p>
          <a:endParaRPr lang="es-PE" sz="1200"/>
        </a:p>
      </dgm:t>
    </dgm:pt>
    <dgm:pt modelId="{62B3C04D-46A7-4F84-A017-D5A4A665A1A8}" type="sibTrans" cxnId="{FD1AF11F-8E1F-47B7-9C40-E28FBE333A49}">
      <dgm:prSet/>
      <dgm:spPr/>
      <dgm:t>
        <a:bodyPr/>
        <a:lstStyle/>
        <a:p>
          <a:endParaRPr lang="es-PE" sz="1200"/>
        </a:p>
      </dgm:t>
    </dgm:pt>
    <dgm:pt modelId="{C3AB9843-F0F9-49BA-947A-857B72038DEE}">
      <dgm:prSet phldrT="[Texto]" custT="1"/>
      <dgm:spPr/>
      <dgm:t>
        <a:bodyPr/>
        <a:lstStyle/>
        <a:p>
          <a:r>
            <a:rPr lang="es-ES" sz="1600" b="0" dirty="0" smtClean="0">
              <a:latin typeface="Arial Narrow" panose="020B0606020202030204" pitchFamily="34" charset="0"/>
            </a:rPr>
            <a:t>Actividad 3: Registra</a:t>
          </a:r>
          <a:r>
            <a:rPr lang="es-419" sz="1600" b="0" dirty="0" smtClean="0">
              <a:latin typeface="Arial Narrow" panose="020B0606020202030204" pitchFamily="34" charset="0"/>
            </a:rPr>
            <a:t> y actualiza continuamente la información de </a:t>
          </a:r>
          <a:r>
            <a:rPr lang="es-ES" sz="1600" b="0" dirty="0" smtClean="0">
              <a:latin typeface="Arial Narrow" panose="020B0606020202030204" pitchFamily="34" charset="0"/>
            </a:rPr>
            <a:t>las niñas y niños menores de 36 meses </a:t>
          </a:r>
          <a:r>
            <a:rPr lang="es-419" sz="1600" b="0" dirty="0" smtClean="0">
              <a:latin typeface="Arial Narrow" panose="020B0606020202030204" pitchFamily="34" charset="0"/>
            </a:rPr>
            <a:t>identificados en el Sistema Padrón Nominal.</a:t>
          </a:r>
          <a:endParaRPr lang="es-PE" sz="1600" dirty="0"/>
        </a:p>
      </dgm:t>
    </dgm:pt>
    <dgm:pt modelId="{7A288BD6-6006-47FC-91FF-395C21EEE924}" type="parTrans" cxnId="{64F843D3-4F47-4FC4-94F2-64F268ADEF24}">
      <dgm:prSet/>
      <dgm:spPr/>
      <dgm:t>
        <a:bodyPr/>
        <a:lstStyle/>
        <a:p>
          <a:endParaRPr lang="es-PE" sz="1200"/>
        </a:p>
      </dgm:t>
    </dgm:pt>
    <dgm:pt modelId="{EF28FE9A-6844-4B55-AB96-2F0EFBDE33E5}" type="sibTrans" cxnId="{64F843D3-4F47-4FC4-94F2-64F268ADEF24}">
      <dgm:prSet/>
      <dgm:spPr/>
      <dgm:t>
        <a:bodyPr/>
        <a:lstStyle/>
        <a:p>
          <a:endParaRPr lang="es-PE" sz="1200"/>
        </a:p>
      </dgm:t>
    </dgm:pt>
    <dgm:pt modelId="{C406264B-1DF3-42B4-B458-9BC4A228910D}" type="pres">
      <dgm:prSet presAssocID="{2F595652-2309-402D-B565-C9A0767F035B}" presName="CompostProcess" presStyleCnt="0">
        <dgm:presLayoutVars>
          <dgm:dir/>
          <dgm:resizeHandles val="exact"/>
        </dgm:presLayoutVars>
      </dgm:prSet>
      <dgm:spPr/>
    </dgm:pt>
    <dgm:pt modelId="{C434E008-1F32-4563-86C9-669D6E56F557}" type="pres">
      <dgm:prSet presAssocID="{2F595652-2309-402D-B565-C9A0767F035B}" presName="arrow" presStyleLbl="bgShp" presStyleIdx="0" presStyleCnt="1"/>
      <dgm:spPr/>
    </dgm:pt>
    <dgm:pt modelId="{F188062C-D1D1-4409-92A1-525AB29B16D3}" type="pres">
      <dgm:prSet presAssocID="{2F595652-2309-402D-B565-C9A0767F035B}" presName="linearProcess" presStyleCnt="0"/>
      <dgm:spPr/>
    </dgm:pt>
    <dgm:pt modelId="{6F7CCE9C-ABA6-4A09-A860-294C9E7E7942}" type="pres">
      <dgm:prSet presAssocID="{FF5EC54A-A6F3-461D-989D-1F8E20DD975B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7F65BA87-4B0A-43BB-9873-9485B849AAE1}" type="pres">
      <dgm:prSet presAssocID="{B96427B5-E739-4A7C-AB12-2CB3CB43551C}" presName="sibTrans" presStyleCnt="0"/>
      <dgm:spPr/>
    </dgm:pt>
    <dgm:pt modelId="{2C273C30-1C95-4FC3-92DE-2B2B8D5C7348}" type="pres">
      <dgm:prSet presAssocID="{2BE516A3-F338-4D04-9A61-48EA83DF760D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0138A53C-A3C6-4C51-B242-A294B3834946}" type="pres">
      <dgm:prSet presAssocID="{62B3C04D-46A7-4F84-A017-D5A4A665A1A8}" presName="sibTrans" presStyleCnt="0"/>
      <dgm:spPr/>
    </dgm:pt>
    <dgm:pt modelId="{A14174A3-7671-4420-9991-231A85285EFA}" type="pres">
      <dgm:prSet presAssocID="{C3AB9843-F0F9-49BA-947A-857B72038DEE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</dgm:ptLst>
  <dgm:cxnLst>
    <dgm:cxn modelId="{FD1AF11F-8E1F-47B7-9C40-E28FBE333A49}" srcId="{2F595652-2309-402D-B565-C9A0767F035B}" destId="{2BE516A3-F338-4D04-9A61-48EA83DF760D}" srcOrd="1" destOrd="0" parTransId="{B9B14E98-2258-41FD-A72D-EB9FD211A39F}" sibTransId="{62B3C04D-46A7-4F84-A017-D5A4A665A1A8}"/>
    <dgm:cxn modelId="{CB31034F-7EF5-443A-A40F-32648BFB4F5C}" type="presOf" srcId="{FF5EC54A-A6F3-461D-989D-1F8E20DD975B}" destId="{6F7CCE9C-ABA6-4A09-A860-294C9E7E7942}" srcOrd="0" destOrd="0" presId="urn:microsoft.com/office/officeart/2005/8/layout/hProcess9"/>
    <dgm:cxn modelId="{EFE0F071-3E96-4569-998C-F3BBA7CAFD1D}" type="presOf" srcId="{C3AB9843-F0F9-49BA-947A-857B72038DEE}" destId="{A14174A3-7671-4420-9991-231A85285EFA}" srcOrd="0" destOrd="0" presId="urn:microsoft.com/office/officeart/2005/8/layout/hProcess9"/>
    <dgm:cxn modelId="{64F843D3-4F47-4FC4-94F2-64F268ADEF24}" srcId="{2F595652-2309-402D-B565-C9A0767F035B}" destId="{C3AB9843-F0F9-49BA-947A-857B72038DEE}" srcOrd="2" destOrd="0" parTransId="{7A288BD6-6006-47FC-91FF-395C21EEE924}" sibTransId="{EF28FE9A-6844-4B55-AB96-2F0EFBDE33E5}"/>
    <dgm:cxn modelId="{8CA6DCCE-1407-4CEB-B490-5B50CABFAA3F}" type="presOf" srcId="{2F595652-2309-402D-B565-C9A0767F035B}" destId="{C406264B-1DF3-42B4-B458-9BC4A228910D}" srcOrd="0" destOrd="0" presId="urn:microsoft.com/office/officeart/2005/8/layout/hProcess9"/>
    <dgm:cxn modelId="{DA23F633-F184-4FB7-BFE4-AE7965BDD8A5}" type="presOf" srcId="{2BE516A3-F338-4D04-9A61-48EA83DF760D}" destId="{2C273C30-1C95-4FC3-92DE-2B2B8D5C7348}" srcOrd="0" destOrd="0" presId="urn:microsoft.com/office/officeart/2005/8/layout/hProcess9"/>
    <dgm:cxn modelId="{AAFEBDB7-AC6B-4368-A03A-43C83FFB6A67}" srcId="{2F595652-2309-402D-B565-C9A0767F035B}" destId="{FF5EC54A-A6F3-461D-989D-1F8E20DD975B}" srcOrd="0" destOrd="0" parTransId="{394D0FE7-3600-4125-9104-CC754D419FC7}" sibTransId="{B96427B5-E739-4A7C-AB12-2CB3CB43551C}"/>
    <dgm:cxn modelId="{21B4AAD2-9259-4D3B-89B3-80D3BC9FC91F}" type="presParOf" srcId="{C406264B-1DF3-42B4-B458-9BC4A228910D}" destId="{C434E008-1F32-4563-86C9-669D6E56F557}" srcOrd="0" destOrd="0" presId="urn:microsoft.com/office/officeart/2005/8/layout/hProcess9"/>
    <dgm:cxn modelId="{65448E1F-DD9D-4ED0-8D65-CA13C067194B}" type="presParOf" srcId="{C406264B-1DF3-42B4-B458-9BC4A228910D}" destId="{F188062C-D1D1-4409-92A1-525AB29B16D3}" srcOrd="1" destOrd="0" presId="urn:microsoft.com/office/officeart/2005/8/layout/hProcess9"/>
    <dgm:cxn modelId="{90979EAF-A27D-4B15-B28F-8AFB8A057A7B}" type="presParOf" srcId="{F188062C-D1D1-4409-92A1-525AB29B16D3}" destId="{6F7CCE9C-ABA6-4A09-A860-294C9E7E7942}" srcOrd="0" destOrd="0" presId="urn:microsoft.com/office/officeart/2005/8/layout/hProcess9"/>
    <dgm:cxn modelId="{C05EBF0A-97F1-4202-9DE4-273AEE483817}" type="presParOf" srcId="{F188062C-D1D1-4409-92A1-525AB29B16D3}" destId="{7F65BA87-4B0A-43BB-9873-9485B849AAE1}" srcOrd="1" destOrd="0" presId="urn:microsoft.com/office/officeart/2005/8/layout/hProcess9"/>
    <dgm:cxn modelId="{C896F1E5-2FC8-46D0-A461-8A48D2633F4E}" type="presParOf" srcId="{F188062C-D1D1-4409-92A1-525AB29B16D3}" destId="{2C273C30-1C95-4FC3-92DE-2B2B8D5C7348}" srcOrd="2" destOrd="0" presId="urn:microsoft.com/office/officeart/2005/8/layout/hProcess9"/>
    <dgm:cxn modelId="{C6ED6322-CB22-4418-BE01-90D23E39F7E4}" type="presParOf" srcId="{F188062C-D1D1-4409-92A1-525AB29B16D3}" destId="{0138A53C-A3C6-4C51-B242-A294B3834946}" srcOrd="3" destOrd="0" presId="urn:microsoft.com/office/officeart/2005/8/layout/hProcess9"/>
    <dgm:cxn modelId="{5A1029E8-2932-436E-BA2C-A9BAC5327184}" type="presParOf" srcId="{F188062C-D1D1-4409-92A1-525AB29B16D3}" destId="{A14174A3-7671-4420-9991-231A85285EFA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34E008-1F32-4563-86C9-669D6E56F557}">
      <dsp:nvSpPr>
        <dsp:cNvPr id="0" name=""/>
        <dsp:cNvSpPr/>
      </dsp:nvSpPr>
      <dsp:spPr>
        <a:xfrm>
          <a:off x="617219" y="0"/>
          <a:ext cx="6995160" cy="4525963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7CCE9C-ABA6-4A09-A860-294C9E7E7942}">
      <dsp:nvSpPr>
        <dsp:cNvPr id="0" name=""/>
        <dsp:cNvSpPr/>
      </dsp:nvSpPr>
      <dsp:spPr>
        <a:xfrm>
          <a:off x="4018" y="1357788"/>
          <a:ext cx="2483346" cy="1810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0" kern="1200" dirty="0" smtClean="0">
              <a:latin typeface="Arial Narrow" panose="020B0606020202030204" pitchFamily="34" charset="0"/>
            </a:rPr>
            <a:t>Actividad 1: Designa al </a:t>
          </a:r>
          <a:r>
            <a:rPr lang="es-419" sz="1600" b="0" kern="1200" dirty="0" smtClean="0">
              <a:latin typeface="Arial Narrow" panose="020B0606020202030204" pitchFamily="34" charset="0"/>
            </a:rPr>
            <a:t>personal </a:t>
          </a:r>
          <a:r>
            <a:rPr lang="es-ES" sz="1600" b="0" kern="1200" dirty="0" smtClean="0">
              <a:latin typeface="Arial Narrow" panose="020B0606020202030204" pitchFamily="34" charset="0"/>
            </a:rPr>
            <a:t>responsable </a:t>
          </a:r>
          <a:r>
            <a:rPr lang="es-419" sz="1600" b="0" kern="1200" dirty="0" smtClean="0">
              <a:latin typeface="Arial Narrow" panose="020B0606020202030204" pitchFamily="34" charset="0"/>
            </a:rPr>
            <a:t>del Padrón Nominal</a:t>
          </a:r>
          <a:r>
            <a:rPr lang="es-ES" sz="1600" b="0" kern="1200" dirty="0" smtClean="0">
              <a:latin typeface="Arial Narrow" panose="020B0606020202030204" pitchFamily="34" charset="0"/>
            </a:rPr>
            <a:t>, y </a:t>
          </a:r>
          <a:r>
            <a:rPr lang="es-419" sz="1600" b="0" kern="1200" dirty="0" err="1" smtClean="0">
              <a:latin typeface="Arial Narrow" panose="020B0606020202030204" pitchFamily="34" charset="0"/>
            </a:rPr>
            <a:t>presénta</a:t>
          </a:r>
          <a:r>
            <a:rPr lang="es-ES" sz="1600" b="0" kern="1200" dirty="0" smtClean="0">
              <a:latin typeface="Arial Narrow" panose="020B0606020202030204" pitchFamily="34" charset="0"/>
            </a:rPr>
            <a:t>la/lo ante la </a:t>
          </a:r>
          <a:r>
            <a:rPr lang="es-PE" sz="1600" kern="1200" dirty="0" smtClean="0">
              <a:latin typeface="Arial Narrow" panose="020B0606020202030204" pitchFamily="34" charset="0"/>
            </a:rPr>
            <a:t>Oficina General de Tecnológico Información (OGTI) </a:t>
          </a:r>
          <a:r>
            <a:rPr lang="es-ES" sz="1600" b="0" kern="1200" dirty="0" smtClean="0">
              <a:latin typeface="Arial Narrow" panose="020B0606020202030204" pitchFamily="34" charset="0"/>
            </a:rPr>
            <a:t>del </a:t>
          </a:r>
          <a:r>
            <a:rPr lang="es-419" sz="1600" b="0" kern="1200" dirty="0" smtClean="0">
              <a:latin typeface="Arial Narrow" panose="020B0606020202030204" pitchFamily="34" charset="0"/>
            </a:rPr>
            <a:t>MINSA</a:t>
          </a:r>
          <a:r>
            <a:rPr lang="es-ES" sz="1600" b="0" kern="1200" dirty="0" smtClean="0">
              <a:latin typeface="Arial Narrow" panose="020B0606020202030204" pitchFamily="34" charset="0"/>
            </a:rPr>
            <a:t>.</a:t>
          </a:r>
          <a:endParaRPr lang="es-PE" sz="1600" kern="1200" dirty="0"/>
        </a:p>
      </dsp:txBody>
      <dsp:txXfrm>
        <a:off x="92394" y="1446164"/>
        <a:ext cx="2306594" cy="1633633"/>
      </dsp:txXfrm>
    </dsp:sp>
    <dsp:sp modelId="{2C273C30-1C95-4FC3-92DE-2B2B8D5C7348}">
      <dsp:nvSpPr>
        <dsp:cNvPr id="0" name=""/>
        <dsp:cNvSpPr/>
      </dsp:nvSpPr>
      <dsp:spPr>
        <a:xfrm>
          <a:off x="2873126" y="1357788"/>
          <a:ext cx="2483346" cy="1810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b="0" kern="1200" dirty="0" smtClean="0">
              <a:latin typeface="Arial Narrow" panose="020B0606020202030204" pitchFamily="34" charset="0"/>
            </a:rPr>
            <a:t>Actividad 2: </a:t>
          </a:r>
          <a:r>
            <a:rPr lang="es-419" sz="1600" b="0" kern="1200" dirty="0" smtClean="0">
              <a:latin typeface="Arial Narrow" panose="020B0606020202030204" pitchFamily="34" charset="0"/>
            </a:rPr>
            <a:t>Identifica </a:t>
          </a:r>
          <a:r>
            <a:rPr lang="es-PE" sz="1600" b="0" kern="1200" dirty="0" smtClean="0">
              <a:latin typeface="Arial Narrow" panose="020B0606020202030204" pitchFamily="34" charset="0"/>
            </a:rPr>
            <a:t>a las</a:t>
          </a:r>
          <a:r>
            <a:rPr lang="es-419" sz="1600" b="0" kern="1200" dirty="0" smtClean="0">
              <a:latin typeface="Arial Narrow" panose="020B0606020202030204" pitchFamily="34" charset="0"/>
            </a:rPr>
            <a:t> </a:t>
          </a:r>
          <a:r>
            <a:rPr lang="es-PE" sz="1600" b="0" kern="1200" dirty="0" smtClean="0">
              <a:latin typeface="Arial Narrow" panose="020B0606020202030204" pitchFamily="34" charset="0"/>
            </a:rPr>
            <a:t>niñas y niños menores de 36 meses</a:t>
          </a:r>
          <a:r>
            <a:rPr lang="es-419" sz="1600" b="0" kern="1200" dirty="0" smtClean="0">
              <a:latin typeface="Arial Narrow" panose="020B0606020202030204" pitchFamily="34" charset="0"/>
            </a:rPr>
            <a:t> de edad de tu distrito, en coordinación con la población</a:t>
          </a:r>
          <a:r>
            <a:rPr lang="es-ES" sz="1600" b="0" kern="1200" dirty="0" smtClean="0">
              <a:latin typeface="Arial Narrow" panose="020B0606020202030204" pitchFamily="34" charset="0"/>
            </a:rPr>
            <a:t>, entidades públicas</a:t>
          </a:r>
          <a:r>
            <a:rPr lang="es-419" sz="1600" b="0" kern="1200" dirty="0" smtClean="0">
              <a:latin typeface="Arial Narrow" panose="020B0606020202030204" pitchFamily="34" charset="0"/>
            </a:rPr>
            <a:t> y los actores sociales presentes en tu jurisdicción</a:t>
          </a:r>
          <a:r>
            <a:rPr lang="es-PE" sz="1600" b="0" kern="1200" dirty="0" smtClean="0">
              <a:latin typeface="Arial Narrow" panose="020B0606020202030204" pitchFamily="34" charset="0"/>
            </a:rPr>
            <a:t>.</a:t>
          </a:r>
          <a:endParaRPr lang="es-PE" sz="1600" b="0" kern="1200" dirty="0">
            <a:latin typeface="Arial Narrow" panose="020B0606020202030204" pitchFamily="34" charset="0"/>
          </a:endParaRPr>
        </a:p>
      </dsp:txBody>
      <dsp:txXfrm>
        <a:off x="2961502" y="1446164"/>
        <a:ext cx="2306594" cy="1633633"/>
      </dsp:txXfrm>
    </dsp:sp>
    <dsp:sp modelId="{A14174A3-7671-4420-9991-231A85285EFA}">
      <dsp:nvSpPr>
        <dsp:cNvPr id="0" name=""/>
        <dsp:cNvSpPr/>
      </dsp:nvSpPr>
      <dsp:spPr>
        <a:xfrm>
          <a:off x="5742235" y="1357788"/>
          <a:ext cx="2483346" cy="1810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0" kern="1200" dirty="0" smtClean="0">
              <a:latin typeface="Arial Narrow" panose="020B0606020202030204" pitchFamily="34" charset="0"/>
            </a:rPr>
            <a:t>Actividad 3: Registra</a:t>
          </a:r>
          <a:r>
            <a:rPr lang="es-419" sz="1600" b="0" kern="1200" dirty="0" smtClean="0">
              <a:latin typeface="Arial Narrow" panose="020B0606020202030204" pitchFamily="34" charset="0"/>
            </a:rPr>
            <a:t> y actualiza continuamente la información de </a:t>
          </a:r>
          <a:r>
            <a:rPr lang="es-ES" sz="1600" b="0" kern="1200" dirty="0" smtClean="0">
              <a:latin typeface="Arial Narrow" panose="020B0606020202030204" pitchFamily="34" charset="0"/>
            </a:rPr>
            <a:t>las niñas y niños menores de 36 meses </a:t>
          </a:r>
          <a:r>
            <a:rPr lang="es-419" sz="1600" b="0" kern="1200" dirty="0" smtClean="0">
              <a:latin typeface="Arial Narrow" panose="020B0606020202030204" pitchFamily="34" charset="0"/>
            </a:rPr>
            <a:t>identificados en el Sistema Padrón Nominal.</a:t>
          </a:r>
          <a:endParaRPr lang="es-PE" sz="1600" kern="1200" dirty="0"/>
        </a:p>
      </dsp:txBody>
      <dsp:txXfrm>
        <a:off x="5830611" y="1446164"/>
        <a:ext cx="2306594" cy="16336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D5C1D-D235-4D9B-AD92-07535C6B830B}" type="datetimeFigureOut">
              <a:rPr lang="es-PE" smtClean="0"/>
              <a:t>04/04/2018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468E-23DD-4301-A047-77E7F7F0667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870612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D5C1D-D235-4D9B-AD92-07535C6B830B}" type="datetimeFigureOut">
              <a:rPr lang="es-PE" smtClean="0"/>
              <a:t>04/04/2018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468E-23DD-4301-A047-77E7F7F0667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800971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D5C1D-D235-4D9B-AD92-07535C6B830B}" type="datetimeFigureOut">
              <a:rPr lang="es-PE" smtClean="0"/>
              <a:t>04/04/2018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468E-23DD-4301-A047-77E7F7F0667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784564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D5C1D-D235-4D9B-AD92-07535C6B830B}" type="datetimeFigureOut">
              <a:rPr lang="es-PE" smtClean="0"/>
              <a:t>04/04/2018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468E-23DD-4301-A047-77E7F7F0667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088998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D5C1D-D235-4D9B-AD92-07535C6B830B}" type="datetimeFigureOut">
              <a:rPr lang="es-PE" smtClean="0"/>
              <a:t>04/04/2018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468E-23DD-4301-A047-77E7F7F0667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755289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D5C1D-D235-4D9B-AD92-07535C6B830B}" type="datetimeFigureOut">
              <a:rPr lang="es-PE" smtClean="0"/>
              <a:t>04/04/2018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468E-23DD-4301-A047-77E7F7F0667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99587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D5C1D-D235-4D9B-AD92-07535C6B830B}" type="datetimeFigureOut">
              <a:rPr lang="es-PE" smtClean="0"/>
              <a:t>04/04/2018</a:t>
            </a:fld>
            <a:endParaRPr lang="es-PE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468E-23DD-4301-A047-77E7F7F0667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79684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D5C1D-D235-4D9B-AD92-07535C6B830B}" type="datetimeFigureOut">
              <a:rPr lang="es-PE" smtClean="0"/>
              <a:t>04/04/2018</a:t>
            </a:fld>
            <a:endParaRPr lang="es-PE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468E-23DD-4301-A047-77E7F7F0667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169643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D5C1D-D235-4D9B-AD92-07535C6B830B}" type="datetimeFigureOut">
              <a:rPr lang="es-PE" smtClean="0"/>
              <a:t>04/04/2018</a:t>
            </a:fld>
            <a:endParaRPr lang="es-PE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468E-23DD-4301-A047-77E7F7F0667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580994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D5C1D-D235-4D9B-AD92-07535C6B830B}" type="datetimeFigureOut">
              <a:rPr lang="es-PE" smtClean="0"/>
              <a:t>04/04/2018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468E-23DD-4301-A047-77E7F7F0667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788373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D5C1D-D235-4D9B-AD92-07535C6B830B}" type="datetimeFigureOut">
              <a:rPr lang="es-PE" smtClean="0"/>
              <a:t>04/04/2018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468E-23DD-4301-A047-77E7F7F0667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056756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1D5C1D-D235-4D9B-AD92-07535C6B830B}" type="datetimeFigureOut">
              <a:rPr lang="es-PE" smtClean="0"/>
              <a:t>04/04/2018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2D468E-23DD-4301-A047-77E7F7F0667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89332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MX" b="1" dirty="0" smtClean="0"/>
              <a:t>“TALLER DE FORTALECIMIENTO DE CAPACIDADES PARA COORDINADORES DE ENLACE” </a:t>
            </a:r>
            <a:endParaRPr lang="es-PE" b="1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sz="3600" b="1" dirty="0" smtClean="0"/>
              <a:t>MINISTERIO DE SALUD</a:t>
            </a:r>
          </a:p>
          <a:p>
            <a:r>
              <a:rPr lang="es-PE" b="1" dirty="0">
                <a:solidFill>
                  <a:schemeClr val="dk1"/>
                </a:solidFill>
              </a:rPr>
              <a:t>Oficina General de Tecnología de Información (OGTI)</a:t>
            </a:r>
            <a:endParaRPr lang="es-PE" b="1" dirty="0"/>
          </a:p>
          <a:p>
            <a:endParaRPr lang="es-MX" dirty="0" smtClean="0"/>
          </a:p>
          <a:p>
            <a:endParaRPr lang="es-PE" dirty="0"/>
          </a:p>
        </p:txBody>
      </p:sp>
      <p:pic>
        <p:nvPicPr>
          <p:cNvPr id="5" name="Imagen 2"/>
          <p:cNvPicPr>
            <a:picLocks noChangeAspect="1"/>
          </p:cNvPicPr>
          <p:nvPr/>
        </p:nvPicPr>
        <p:blipFill rotWithShape="1">
          <a:blip r:embed="rId2"/>
          <a:srcRect l="5691" t="10838" r="3247" b="12460"/>
          <a:stretch/>
        </p:blipFill>
        <p:spPr>
          <a:xfrm>
            <a:off x="6155290" y="260648"/>
            <a:ext cx="2798921" cy="648072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3"/>
          <a:srcRect l="687" r="1172" b="26662"/>
          <a:stretch/>
        </p:blipFill>
        <p:spPr>
          <a:xfrm>
            <a:off x="0" y="5929970"/>
            <a:ext cx="9144000" cy="936526"/>
          </a:xfrm>
          <a:prstGeom prst="rect">
            <a:avLst/>
          </a:prstGeom>
        </p:spPr>
      </p:pic>
      <p:pic>
        <p:nvPicPr>
          <p:cNvPr id="7" name="Picture 2" descr="Resultado de imagen para LOGO MINISTERIO DE SALU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04476"/>
            <a:ext cx="2592288" cy="6042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5595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806463"/>
            <a:ext cx="7772400" cy="1470025"/>
          </a:xfrm>
        </p:spPr>
        <p:txBody>
          <a:bodyPr vert="horz" lIns="91440" tIns="45720" rIns="91440" bIns="45720" rtlCol="0" anchor="ctr">
            <a:noAutofit/>
          </a:bodyPr>
          <a:lstStyle/>
          <a:p>
            <a:pPr indent="-253979" defTabSz="1007745">
              <a:lnSpc>
                <a:spcPct val="90000"/>
              </a:lnSpc>
              <a:spcBef>
                <a:spcPts val="0"/>
              </a:spcBef>
              <a:buClr>
                <a:srgbClr val="CD005D"/>
              </a:buClr>
              <a:buSzPts val="4000"/>
            </a:pPr>
            <a:r>
              <a:rPr lang="es-MX" sz="3500" b="1" cap="small" dirty="0" smtClean="0">
                <a:latin typeface="Candara"/>
                <a:ea typeface="Candara"/>
                <a:cs typeface="Candara"/>
              </a:rPr>
              <a:t>PRODUCTO</a:t>
            </a:r>
            <a:r>
              <a:rPr lang="es-MX" sz="3500" b="1" cap="small" dirty="0" smtClean="0">
                <a:solidFill>
                  <a:srgbClr val="CD005D"/>
                </a:solidFill>
                <a:latin typeface="Candara"/>
                <a:ea typeface="Candara"/>
                <a:cs typeface="Candara"/>
              </a:rPr>
              <a:t/>
            </a:r>
            <a:br>
              <a:rPr lang="es-MX" sz="3500" b="1" cap="small" dirty="0" smtClean="0">
                <a:solidFill>
                  <a:srgbClr val="CD005D"/>
                </a:solidFill>
                <a:latin typeface="Candara"/>
                <a:ea typeface="Candara"/>
                <a:cs typeface="Candara"/>
              </a:rPr>
            </a:br>
            <a:r>
              <a:rPr lang="es-PE" sz="2800" i="1" dirty="0"/>
              <a:t>Niñas y niños menores de 36 meses de edad registradas/os en el padrón nominal del distrito con información completa y actualizada.</a:t>
            </a:r>
            <a:endParaRPr lang="es-PE" sz="2800" cap="small" dirty="0">
              <a:solidFill>
                <a:schemeClr val="accent5">
                  <a:lumMod val="75000"/>
                </a:schemeClr>
              </a:solidFill>
              <a:latin typeface="Candara"/>
              <a:ea typeface="Candara"/>
              <a:cs typeface="Candara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type="subTitle" idx="1"/>
          </p:nvPr>
        </p:nvSpPr>
        <p:spPr>
          <a:xfrm>
            <a:off x="1259632" y="3562202"/>
            <a:ext cx="6912768" cy="2367767"/>
          </a:xfrm>
        </p:spPr>
        <p:txBody>
          <a:bodyPr>
            <a:noAutofit/>
          </a:bodyPr>
          <a:lstStyle/>
          <a:p>
            <a:r>
              <a:rPr lang="es-MX" sz="2800" b="1" dirty="0" smtClean="0">
                <a:solidFill>
                  <a:schemeClr val="tx1"/>
                </a:solidFill>
              </a:rPr>
              <a:t>Indicador</a:t>
            </a:r>
          </a:p>
          <a:p>
            <a:r>
              <a:rPr lang="es-PE" sz="2400" dirty="0">
                <a:solidFill>
                  <a:schemeClr val="tx1"/>
                </a:solidFill>
              </a:rPr>
              <a:t>Porcentaje de niñas y niños menores de 36 meses de edad registradas/os en el Padrón Nominal del distrito con información completa y actualizada sobre centro poblado, tipo de seguro y acceso a programas sociales</a:t>
            </a:r>
            <a:r>
              <a:rPr lang="es-PE" sz="2000" dirty="0"/>
              <a:t>.</a:t>
            </a:r>
            <a:r>
              <a:rPr lang="es-MX" sz="2000" dirty="0" smtClean="0">
                <a:solidFill>
                  <a:schemeClr val="accent2"/>
                </a:solidFill>
              </a:rPr>
              <a:t> </a:t>
            </a:r>
            <a:endParaRPr lang="es-PE" sz="2000" dirty="0">
              <a:solidFill>
                <a:schemeClr val="accent2"/>
              </a:solidFill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 rotWithShape="1">
          <a:blip r:embed="rId2"/>
          <a:srcRect l="687" r="1172" b="26662"/>
          <a:stretch/>
        </p:blipFill>
        <p:spPr>
          <a:xfrm>
            <a:off x="0" y="5929970"/>
            <a:ext cx="9144000" cy="936526"/>
          </a:xfrm>
          <a:prstGeom prst="rect">
            <a:avLst/>
          </a:prstGeom>
        </p:spPr>
      </p:pic>
      <p:pic>
        <p:nvPicPr>
          <p:cNvPr id="8" name="Imagen 2"/>
          <p:cNvPicPr>
            <a:picLocks noChangeAspect="1"/>
          </p:cNvPicPr>
          <p:nvPr/>
        </p:nvPicPr>
        <p:blipFill rotWithShape="1">
          <a:blip r:embed="rId3"/>
          <a:srcRect l="5691" t="10838" r="3247" b="12460"/>
          <a:stretch/>
        </p:blipFill>
        <p:spPr>
          <a:xfrm>
            <a:off x="6155290" y="260648"/>
            <a:ext cx="2798921" cy="648072"/>
          </a:xfrm>
          <a:prstGeom prst="rect">
            <a:avLst/>
          </a:prstGeom>
        </p:spPr>
      </p:pic>
      <p:pic>
        <p:nvPicPr>
          <p:cNvPr id="9" name="Picture 2" descr="Resultado de imagen para LOGO MINISTERIO DE SALU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20376"/>
            <a:ext cx="2664296" cy="5883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5550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1143000"/>
          </a:xfrm>
        </p:spPr>
        <p:txBody>
          <a:bodyPr vert="horz" lIns="91440" tIns="45720" rIns="91440" bIns="45720" rtlCol="0" anchor="ctr">
            <a:noAutofit/>
          </a:bodyPr>
          <a:lstStyle/>
          <a:p>
            <a:pPr indent="-253979" defTabSz="1007745">
              <a:lnSpc>
                <a:spcPct val="90000"/>
              </a:lnSpc>
              <a:spcBef>
                <a:spcPts val="0"/>
              </a:spcBef>
              <a:buClr>
                <a:srgbClr val="CD005D"/>
              </a:buClr>
              <a:buSzPts val="4000"/>
            </a:pPr>
            <a:r>
              <a:rPr lang="es-MX" sz="3500" b="1" cap="small" dirty="0">
                <a:solidFill>
                  <a:srgbClr val="CD005D"/>
                </a:solidFill>
                <a:latin typeface="Candara"/>
                <a:ea typeface="Candara"/>
                <a:cs typeface="Candara"/>
              </a:rPr>
              <a:t>ACTIVIDADES</a:t>
            </a:r>
            <a:endParaRPr lang="es-PE" sz="3500" b="1" cap="small" dirty="0">
              <a:solidFill>
                <a:srgbClr val="CD005D"/>
              </a:solidFill>
              <a:latin typeface="Candara"/>
              <a:ea typeface="Candara"/>
              <a:cs typeface="Candara"/>
            </a:endParaRPr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531544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" name="Imagen 7"/>
          <p:cNvPicPr>
            <a:picLocks noChangeAspect="1"/>
          </p:cNvPicPr>
          <p:nvPr/>
        </p:nvPicPr>
        <p:blipFill rotWithShape="1">
          <a:blip r:embed="rId7"/>
          <a:srcRect l="687" r="1172" b="26662"/>
          <a:stretch/>
        </p:blipFill>
        <p:spPr>
          <a:xfrm>
            <a:off x="0" y="5929970"/>
            <a:ext cx="9144000" cy="936526"/>
          </a:xfrm>
          <a:prstGeom prst="rect">
            <a:avLst/>
          </a:prstGeom>
        </p:spPr>
      </p:pic>
      <p:pic>
        <p:nvPicPr>
          <p:cNvPr id="9" name="Imagen 2"/>
          <p:cNvPicPr>
            <a:picLocks noChangeAspect="1"/>
          </p:cNvPicPr>
          <p:nvPr/>
        </p:nvPicPr>
        <p:blipFill rotWithShape="1">
          <a:blip r:embed="rId8"/>
          <a:srcRect l="5691" t="10838" r="3247" b="12460"/>
          <a:stretch/>
        </p:blipFill>
        <p:spPr>
          <a:xfrm>
            <a:off x="6155290" y="260648"/>
            <a:ext cx="2798921" cy="648072"/>
          </a:xfrm>
          <a:prstGeom prst="rect">
            <a:avLst/>
          </a:prstGeom>
        </p:spPr>
      </p:pic>
      <p:pic>
        <p:nvPicPr>
          <p:cNvPr id="1026" name="Picture 2" descr="Resultado de imagen para LOGO MINISTERIO DE SALUD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789" y="260648"/>
            <a:ext cx="2608691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2515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385460"/>
            <a:ext cx="8229600" cy="891412"/>
          </a:xfrm>
        </p:spPr>
        <p:txBody>
          <a:bodyPr vert="horz" lIns="91440" tIns="45720" rIns="91440" bIns="45720" rtlCol="0" anchor="ctr">
            <a:noAutofit/>
          </a:bodyPr>
          <a:lstStyle/>
          <a:p>
            <a:pPr indent="-253979" defTabSz="1007745">
              <a:lnSpc>
                <a:spcPct val="90000"/>
              </a:lnSpc>
              <a:spcBef>
                <a:spcPts val="0"/>
              </a:spcBef>
              <a:buClr>
                <a:srgbClr val="CD005D"/>
              </a:buClr>
              <a:buSzPts val="4000"/>
            </a:pPr>
            <a:r>
              <a:rPr lang="es-MX" sz="3500" b="1" cap="small" dirty="0" smtClean="0">
                <a:solidFill>
                  <a:srgbClr val="CD005D"/>
                </a:solidFill>
                <a:latin typeface="Candara"/>
                <a:ea typeface="Candara"/>
                <a:cs typeface="Candara"/>
              </a:rPr>
              <a:t>MEDIOS DE VERIFICACIÓN Y CRONOGRAMA</a:t>
            </a:r>
            <a:endParaRPr lang="es-PE" sz="3500" b="1" cap="small" dirty="0">
              <a:solidFill>
                <a:srgbClr val="CD005D"/>
              </a:solidFill>
              <a:latin typeface="Candara"/>
              <a:ea typeface="Candara"/>
              <a:cs typeface="Candara"/>
            </a:endParaRPr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374427"/>
              </p:ext>
            </p:extLst>
          </p:nvPr>
        </p:nvGraphicFramePr>
        <p:xfrm>
          <a:off x="457199" y="2348880"/>
          <a:ext cx="8497012" cy="35505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4253"/>
                <a:gridCol w="2124253"/>
                <a:gridCol w="2124253"/>
                <a:gridCol w="2124253"/>
              </a:tblGrid>
              <a:tr h="1084974">
                <a:tc>
                  <a:txBody>
                    <a:bodyPr/>
                    <a:lstStyle/>
                    <a:p>
                      <a:pPr algn="ctr"/>
                      <a:r>
                        <a:rPr lang="es-MX" sz="1600" dirty="0" smtClean="0"/>
                        <a:t>MEDIO DE VERIFICACIÓN</a:t>
                      </a:r>
                      <a:endParaRPr lang="es-PE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 smtClean="0"/>
                        <a:t>FECHA DE ENVÍO</a:t>
                      </a:r>
                      <a:endParaRPr lang="es-PE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dirty="0" smtClean="0"/>
                        <a:t>MODALIDAD DE ENVÍO (virtual</a:t>
                      </a:r>
                      <a:r>
                        <a:rPr lang="es-MX" sz="1600" baseline="0" dirty="0" smtClean="0"/>
                        <a:t> o formal)</a:t>
                      </a:r>
                      <a:endParaRPr lang="es-PE" sz="16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dirty="0" smtClean="0"/>
                        <a:t>PROFESIONAL</a:t>
                      </a:r>
                      <a:r>
                        <a:rPr lang="es-MX" sz="1600" baseline="0" dirty="0" smtClean="0"/>
                        <a:t> QUE RECEPCIONA LOS MEDIOS DE  VERIFICACIÓN</a:t>
                      </a:r>
                      <a:endParaRPr lang="es-PE" sz="1600" dirty="0" smtClean="0"/>
                    </a:p>
                  </a:txBody>
                  <a:tcPr anchor="ctr"/>
                </a:tc>
              </a:tr>
              <a:tr h="107526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E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Oficio de la designación del responsable de Padrón Nominal.</a:t>
                      </a:r>
                      <a:endParaRPr lang="es-P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E" sz="1200" dirty="0" smtClean="0"/>
                        <a:t>Hasta el 30 de mayo de 2018.</a:t>
                      </a:r>
                    </a:p>
                    <a:p>
                      <a:endParaRPr lang="es-P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E" sz="1200" dirty="0" smtClean="0"/>
                        <a:t>Virtual</a:t>
                      </a:r>
                      <a:r>
                        <a:rPr lang="es-PE" sz="1200" baseline="0" dirty="0" smtClean="0"/>
                        <a:t> escaneado al correo de estadistica@minsa.gob.pe</a:t>
                      </a:r>
                      <a:endParaRPr lang="es-PE" sz="1200" dirty="0" smtClean="0"/>
                    </a:p>
                    <a:p>
                      <a:endParaRPr lang="es-P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E" sz="1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Oficina General de Tecnología de Información (OGTI)</a:t>
                      </a:r>
                      <a:endParaRPr lang="es-PE" dirty="0"/>
                    </a:p>
                  </a:txBody>
                  <a:tcPr/>
                </a:tc>
              </a:tr>
              <a:tr h="1390357">
                <a:tc>
                  <a:txBody>
                    <a:bodyPr/>
                    <a:lstStyle/>
                    <a:p>
                      <a:pPr algn="ctr"/>
                      <a:r>
                        <a:rPr lang="es-PE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Base de Datos</a:t>
                      </a:r>
                      <a:r>
                        <a:rPr lang="es-PE" sz="12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del</a:t>
                      </a:r>
                      <a:r>
                        <a:rPr lang="es-PE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Sistema de Padrón Nominal.</a:t>
                      </a:r>
                      <a:endParaRPr lang="es-P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E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Registro y actualización hasta el 30 de septiembre de 2018.</a:t>
                      </a:r>
                      <a:endParaRPr lang="es-PE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E" sz="1200" dirty="0" smtClean="0"/>
                        <a:t>Virtual a</a:t>
                      </a:r>
                      <a:r>
                        <a:rPr lang="es-PE" sz="1200" baseline="0" dirty="0" smtClean="0"/>
                        <a:t> través del Aplicativo del Padrón Nominal</a:t>
                      </a:r>
                      <a:endParaRPr lang="es-P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E" sz="1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Oficina General de Tecnología de Información (OGTI)</a:t>
                      </a:r>
                    </a:p>
                    <a:p>
                      <a:endParaRPr lang="es-PE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8" name="Imagen 7"/>
          <p:cNvPicPr>
            <a:picLocks noChangeAspect="1"/>
          </p:cNvPicPr>
          <p:nvPr/>
        </p:nvPicPr>
        <p:blipFill rotWithShape="1">
          <a:blip r:embed="rId2"/>
          <a:srcRect l="687" r="1172" b="26662"/>
          <a:stretch/>
        </p:blipFill>
        <p:spPr>
          <a:xfrm>
            <a:off x="0" y="6237312"/>
            <a:ext cx="9144000" cy="629184"/>
          </a:xfrm>
          <a:prstGeom prst="rect">
            <a:avLst/>
          </a:prstGeom>
        </p:spPr>
      </p:pic>
      <p:pic>
        <p:nvPicPr>
          <p:cNvPr id="9" name="Imagen 2"/>
          <p:cNvPicPr>
            <a:picLocks noChangeAspect="1"/>
          </p:cNvPicPr>
          <p:nvPr/>
        </p:nvPicPr>
        <p:blipFill rotWithShape="1">
          <a:blip r:embed="rId3"/>
          <a:srcRect l="5691" t="10838" r="3247" b="12460"/>
          <a:stretch/>
        </p:blipFill>
        <p:spPr>
          <a:xfrm>
            <a:off x="6155290" y="260648"/>
            <a:ext cx="2798921" cy="648072"/>
          </a:xfrm>
          <a:prstGeom prst="rect">
            <a:avLst/>
          </a:prstGeom>
        </p:spPr>
      </p:pic>
      <p:pic>
        <p:nvPicPr>
          <p:cNvPr id="7" name="Picture 2" descr="Resultado de imagen para LOGO MINISTERIO DE SALU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332656"/>
            <a:ext cx="2467118" cy="54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6537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1 Título"/>
          <p:cNvSpPr>
            <a:spLocks noGrp="1"/>
          </p:cNvSpPr>
          <p:nvPr>
            <p:ph type="title"/>
          </p:nvPr>
        </p:nvSpPr>
        <p:spPr>
          <a:xfrm>
            <a:off x="457200" y="1169436"/>
            <a:ext cx="8229600" cy="891412"/>
          </a:xfrm>
        </p:spPr>
        <p:txBody>
          <a:bodyPr vert="horz" lIns="91440" tIns="45720" rIns="91440" bIns="45720" rtlCol="0" anchor="ctr">
            <a:noAutofit/>
          </a:bodyPr>
          <a:lstStyle/>
          <a:p>
            <a:pPr indent="-253979" defTabSz="1007745">
              <a:lnSpc>
                <a:spcPct val="90000"/>
              </a:lnSpc>
              <a:spcBef>
                <a:spcPts val="0"/>
              </a:spcBef>
              <a:buClr>
                <a:srgbClr val="CD005D"/>
              </a:buClr>
              <a:buSzPts val="4000"/>
            </a:pPr>
            <a:r>
              <a:rPr lang="es-MX" sz="3500" b="1" cap="small" dirty="0" smtClean="0">
                <a:solidFill>
                  <a:srgbClr val="CD005D"/>
                </a:solidFill>
                <a:latin typeface="Candara"/>
                <a:ea typeface="Candara"/>
                <a:cs typeface="Candara"/>
              </a:rPr>
              <a:t>MATERIALES DE CONSULTA</a:t>
            </a:r>
            <a:endParaRPr lang="es-PE" sz="3500" b="1" cap="small" dirty="0">
              <a:solidFill>
                <a:srgbClr val="CD005D"/>
              </a:solidFill>
              <a:latin typeface="Candara"/>
              <a:ea typeface="Candara"/>
              <a:cs typeface="Candara"/>
            </a:endParaRPr>
          </a:p>
        </p:txBody>
      </p:sp>
      <p:pic>
        <p:nvPicPr>
          <p:cNvPr id="12" name="Imagen 11"/>
          <p:cNvPicPr>
            <a:picLocks noChangeAspect="1"/>
          </p:cNvPicPr>
          <p:nvPr/>
        </p:nvPicPr>
        <p:blipFill rotWithShape="1">
          <a:blip r:embed="rId2"/>
          <a:srcRect l="687" r="1172" b="26662"/>
          <a:stretch/>
        </p:blipFill>
        <p:spPr>
          <a:xfrm>
            <a:off x="0" y="5929970"/>
            <a:ext cx="9144000" cy="936526"/>
          </a:xfrm>
          <a:prstGeom prst="rect">
            <a:avLst/>
          </a:prstGeom>
        </p:spPr>
      </p:pic>
      <p:pic>
        <p:nvPicPr>
          <p:cNvPr id="13" name="Imagen 2"/>
          <p:cNvPicPr>
            <a:picLocks noChangeAspect="1"/>
          </p:cNvPicPr>
          <p:nvPr/>
        </p:nvPicPr>
        <p:blipFill rotWithShape="1">
          <a:blip r:embed="rId3"/>
          <a:srcRect l="5691" t="10838" r="3247" b="12460"/>
          <a:stretch/>
        </p:blipFill>
        <p:spPr>
          <a:xfrm>
            <a:off x="6155290" y="260648"/>
            <a:ext cx="2798921" cy="648072"/>
          </a:xfrm>
          <a:prstGeom prst="rect">
            <a:avLst/>
          </a:prstGeom>
        </p:spPr>
      </p:pic>
      <p:sp>
        <p:nvSpPr>
          <p:cNvPr id="14" name="2 Marcador de contenido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>
            <a:normAutofit/>
          </a:bodyPr>
          <a:lstStyle/>
          <a:p>
            <a:pPr lvl="0"/>
            <a:r>
              <a:rPr lang="es-PE" sz="2400" dirty="0"/>
              <a:t>Manual amigable con los puntos básicos del Sistema Padrón Nominal.</a:t>
            </a:r>
          </a:p>
          <a:p>
            <a:pPr lvl="0"/>
            <a:r>
              <a:rPr lang="es-PE" sz="2400" dirty="0"/>
              <a:t>Manual completo con los detalles técnicos del Sistema Padrón Nominal. </a:t>
            </a:r>
          </a:p>
          <a:p>
            <a:pPr lvl="0"/>
            <a:r>
              <a:rPr lang="es-PE" sz="2400" dirty="0"/>
              <a:t>Manual amigable del Tablero de indicadores del Padrón Nominal.</a:t>
            </a:r>
          </a:p>
          <a:p>
            <a:r>
              <a:rPr lang="es-PE" sz="2400" dirty="0"/>
              <a:t>Manual completo del Tablero de indicadores del Padrón Nominal</a:t>
            </a:r>
            <a:r>
              <a:rPr lang="es-PE" sz="2400" dirty="0" smtClean="0"/>
              <a:t>.</a:t>
            </a:r>
            <a:endParaRPr lang="es-MX" sz="2400" dirty="0" smtClean="0"/>
          </a:p>
        </p:txBody>
      </p:sp>
      <p:pic>
        <p:nvPicPr>
          <p:cNvPr id="7" name="Picture 2" descr="Resultado de imagen para LOGO MINISTERIO DE SALU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666" y="408346"/>
            <a:ext cx="2539126" cy="5607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5593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412776"/>
            <a:ext cx="8229600" cy="891412"/>
          </a:xfrm>
        </p:spPr>
        <p:txBody>
          <a:bodyPr vert="horz" lIns="91440" tIns="45720" rIns="91440" bIns="45720" rtlCol="0" anchor="ctr">
            <a:noAutofit/>
          </a:bodyPr>
          <a:lstStyle/>
          <a:p>
            <a:pPr indent="-253979" defTabSz="1007745">
              <a:lnSpc>
                <a:spcPct val="90000"/>
              </a:lnSpc>
              <a:spcBef>
                <a:spcPts val="0"/>
              </a:spcBef>
              <a:buClr>
                <a:srgbClr val="CD005D"/>
              </a:buClr>
              <a:buSzPts val="4000"/>
            </a:pPr>
            <a:r>
              <a:rPr lang="es-MX" sz="3500" b="1" cap="small" dirty="0" smtClean="0">
                <a:solidFill>
                  <a:srgbClr val="CD005D"/>
                </a:solidFill>
                <a:latin typeface="Candara"/>
                <a:ea typeface="Candara"/>
                <a:cs typeface="Candara"/>
              </a:rPr>
              <a:t>PUNTO FOCAL TERRITORIAL</a:t>
            </a:r>
            <a:endParaRPr lang="es-PE" sz="3500" b="1" cap="small" dirty="0">
              <a:solidFill>
                <a:srgbClr val="CD005D"/>
              </a:solidFill>
              <a:latin typeface="Candara"/>
              <a:ea typeface="Candara"/>
              <a:cs typeface="Candara"/>
            </a:endParaRP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 rotWithShape="1">
          <a:blip r:embed="rId2"/>
          <a:srcRect l="687" r="1172" b="26662"/>
          <a:stretch/>
        </p:blipFill>
        <p:spPr>
          <a:xfrm>
            <a:off x="0" y="5929970"/>
            <a:ext cx="9144000" cy="936526"/>
          </a:xfrm>
          <a:prstGeom prst="rect">
            <a:avLst/>
          </a:prstGeom>
        </p:spPr>
      </p:pic>
      <p:pic>
        <p:nvPicPr>
          <p:cNvPr id="9" name="Imagen 2"/>
          <p:cNvPicPr>
            <a:picLocks noChangeAspect="1"/>
          </p:cNvPicPr>
          <p:nvPr/>
        </p:nvPicPr>
        <p:blipFill rotWithShape="1">
          <a:blip r:embed="rId3"/>
          <a:srcRect l="5691" t="10838" r="3247" b="12460"/>
          <a:stretch/>
        </p:blipFill>
        <p:spPr>
          <a:xfrm>
            <a:off x="6155290" y="260648"/>
            <a:ext cx="2798921" cy="648072"/>
          </a:xfrm>
          <a:prstGeom prst="rect">
            <a:avLst/>
          </a:prstGeom>
        </p:spPr>
      </p:pic>
      <p:sp>
        <p:nvSpPr>
          <p:cNvPr id="10" name="2 Marcador de contenido"/>
          <p:cNvSpPr>
            <a:spLocks noGrp="1"/>
          </p:cNvSpPr>
          <p:nvPr>
            <p:ph idx="1"/>
          </p:nvPr>
        </p:nvSpPr>
        <p:spPr>
          <a:xfrm>
            <a:off x="457200" y="2132856"/>
            <a:ext cx="8363272" cy="3993307"/>
          </a:xfrm>
        </p:spPr>
        <p:txBody>
          <a:bodyPr>
            <a:normAutofit fontScale="92500" lnSpcReduction="20000"/>
          </a:bodyPr>
          <a:lstStyle/>
          <a:p>
            <a:r>
              <a:rPr lang="es-MX" i="1" dirty="0" smtClean="0"/>
              <a:t>La Oficina General de Tecnologías de Información de las DIRESA/DIRIS/GERESA o  sus similares en las regiones, estarán a cargo de la articulación en relación al Sistema del Padrón Nominal y otros relacionados.</a:t>
            </a:r>
          </a:p>
          <a:p>
            <a:r>
              <a:rPr lang="es-MX" i="1" dirty="0" smtClean="0"/>
              <a:t>Se realizara Reuniones mensuales a través de Videoconferencias a nivel nacional con los Gobiernos Locales y nuestros pares en la regiones a fin de poder asistir en temas relacionados al producto.</a:t>
            </a:r>
          </a:p>
        </p:txBody>
      </p:sp>
      <p:pic>
        <p:nvPicPr>
          <p:cNvPr id="7" name="Picture 2" descr="Resultado de imagen para LOGO MINISTERIO DE SALU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332656"/>
            <a:ext cx="2539126" cy="5607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9219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1 Título"/>
          <p:cNvSpPr txBox="1">
            <a:spLocks/>
          </p:cNvSpPr>
          <p:nvPr/>
        </p:nvSpPr>
        <p:spPr>
          <a:xfrm>
            <a:off x="457200" y="1169436"/>
            <a:ext cx="8229600" cy="89141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indent="-253979" algn="ctr" defTabSz="1007745">
              <a:lnSpc>
                <a:spcPct val="90000"/>
              </a:lnSpc>
              <a:spcBef>
                <a:spcPts val="0"/>
              </a:spcBef>
              <a:buClr>
                <a:srgbClr val="CD005D"/>
              </a:buClr>
              <a:buSzPts val="4000"/>
              <a:buNone/>
              <a:defRPr sz="3500" b="1" cap="small">
                <a:solidFill>
                  <a:srgbClr val="CD005D"/>
                </a:solidFill>
                <a:latin typeface="Candara"/>
                <a:ea typeface="Candara"/>
                <a:cs typeface="Candara"/>
              </a:defRPr>
            </a:lvl1pPr>
          </a:lstStyle>
          <a:p>
            <a:r>
              <a:rPr lang="es-MX" dirty="0"/>
              <a:t>RECOMENDACIONES</a:t>
            </a:r>
            <a:endParaRPr lang="es-PE" dirty="0"/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 rotWithShape="1">
          <a:blip r:embed="rId2"/>
          <a:srcRect l="687" r="1172" b="26662"/>
          <a:stretch/>
        </p:blipFill>
        <p:spPr>
          <a:xfrm>
            <a:off x="0" y="5929970"/>
            <a:ext cx="9144000" cy="936526"/>
          </a:xfrm>
          <a:prstGeom prst="rect">
            <a:avLst/>
          </a:prstGeom>
        </p:spPr>
      </p:pic>
      <p:pic>
        <p:nvPicPr>
          <p:cNvPr id="12" name="Imagen 2"/>
          <p:cNvPicPr>
            <a:picLocks noChangeAspect="1"/>
          </p:cNvPicPr>
          <p:nvPr/>
        </p:nvPicPr>
        <p:blipFill rotWithShape="1">
          <a:blip r:embed="rId3"/>
          <a:srcRect l="5691" t="10838" r="3247" b="12460"/>
          <a:stretch/>
        </p:blipFill>
        <p:spPr>
          <a:xfrm>
            <a:off x="6155290" y="260648"/>
            <a:ext cx="2798921" cy="648072"/>
          </a:xfrm>
          <a:prstGeom prst="rect">
            <a:avLst/>
          </a:prstGeom>
        </p:spPr>
      </p:pic>
      <p:sp>
        <p:nvSpPr>
          <p:cNvPr id="13" name="2 Marcador de contenido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/>
          <a:lstStyle/>
          <a:p>
            <a:r>
              <a:rPr lang="es-PE" dirty="0"/>
              <a:t>Cumplir con las actividades descritas en los tiempos </a:t>
            </a:r>
            <a:r>
              <a:rPr lang="es-PE" dirty="0" smtClean="0"/>
              <a:t>establecidos.</a:t>
            </a:r>
            <a:endParaRPr lang="es-MX" dirty="0" smtClean="0"/>
          </a:p>
          <a:p>
            <a:r>
              <a:rPr lang="es-PE" dirty="0" smtClean="0"/>
              <a:t>Revisar la cartilla para cumplimiento de actividades y manuales de ayuda.</a:t>
            </a:r>
          </a:p>
          <a:p>
            <a:r>
              <a:rPr lang="es-PE" dirty="0" smtClean="0"/>
              <a:t>Para la asistencia técnica en relación al uso del Padrón Nominal coordinar con los pares del MINSA en las regiones.</a:t>
            </a:r>
          </a:p>
          <a:p>
            <a:endParaRPr lang="es-MX" dirty="0" smtClean="0"/>
          </a:p>
          <a:p>
            <a:endParaRPr lang="es-PE" dirty="0"/>
          </a:p>
        </p:txBody>
      </p:sp>
      <p:pic>
        <p:nvPicPr>
          <p:cNvPr id="7" name="Picture 2" descr="Resultado de imagen para LOGO MINISTERIO DE SALU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332656"/>
            <a:ext cx="2539126" cy="5607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4171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29648" y="3121069"/>
            <a:ext cx="6172200" cy="668559"/>
          </a:xfrm>
        </p:spPr>
        <p:txBody>
          <a:bodyPr vert="horz" lIns="91440" tIns="45720" rIns="91440" bIns="45720" rtlCol="0" anchor="ctr">
            <a:noAutofit/>
          </a:bodyPr>
          <a:lstStyle/>
          <a:p>
            <a:pPr indent="-253979" defTabSz="1007745">
              <a:lnSpc>
                <a:spcPct val="90000"/>
              </a:lnSpc>
              <a:spcBef>
                <a:spcPts val="0"/>
              </a:spcBef>
              <a:buClr>
                <a:srgbClr val="CD005D"/>
              </a:buClr>
              <a:buSzPts val="4000"/>
            </a:pPr>
            <a:r>
              <a:rPr lang="es-MX" sz="3500" b="1" cap="small" dirty="0" smtClean="0">
                <a:solidFill>
                  <a:srgbClr val="CD005D"/>
                </a:solidFill>
                <a:latin typeface="Candara"/>
                <a:ea typeface="Candara"/>
                <a:cs typeface="Candara"/>
              </a:rPr>
              <a:t>gracias</a:t>
            </a:r>
            <a:endParaRPr lang="es-PE" sz="3500" b="1" cap="small" dirty="0">
              <a:solidFill>
                <a:srgbClr val="CD005D"/>
              </a:solidFill>
              <a:latin typeface="Candara"/>
              <a:ea typeface="Candara"/>
              <a:cs typeface="Candara"/>
            </a:endParaRPr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 rotWithShape="1">
          <a:blip r:embed="rId2"/>
          <a:srcRect l="687" r="1172" b="26662"/>
          <a:stretch/>
        </p:blipFill>
        <p:spPr>
          <a:xfrm>
            <a:off x="0" y="5929970"/>
            <a:ext cx="9144000" cy="936526"/>
          </a:xfrm>
          <a:prstGeom prst="rect">
            <a:avLst/>
          </a:prstGeom>
        </p:spPr>
      </p:pic>
      <p:pic>
        <p:nvPicPr>
          <p:cNvPr id="12" name="Imagen 2"/>
          <p:cNvPicPr>
            <a:picLocks noChangeAspect="1"/>
          </p:cNvPicPr>
          <p:nvPr/>
        </p:nvPicPr>
        <p:blipFill rotWithShape="1">
          <a:blip r:embed="rId3"/>
          <a:srcRect l="5691" t="10838" r="3247" b="12460"/>
          <a:stretch/>
        </p:blipFill>
        <p:spPr>
          <a:xfrm>
            <a:off x="6155290" y="260648"/>
            <a:ext cx="2798921" cy="648072"/>
          </a:xfrm>
          <a:prstGeom prst="rect">
            <a:avLst/>
          </a:prstGeom>
        </p:spPr>
      </p:pic>
      <p:pic>
        <p:nvPicPr>
          <p:cNvPr id="7" name="Picture 2" descr="Resultado de imagen para LOGO MINISTERIO DE SALU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666" y="420026"/>
            <a:ext cx="2539126" cy="5607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6913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408</TotalTime>
  <Words>405</Words>
  <Application>Microsoft Office PowerPoint</Application>
  <PresentationFormat>Presentación en pantalla (4:3)</PresentationFormat>
  <Paragraphs>36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3" baseType="lpstr">
      <vt:lpstr>Arial</vt:lpstr>
      <vt:lpstr>Arial Narrow</vt:lpstr>
      <vt:lpstr>Calibri</vt:lpstr>
      <vt:lpstr>Candara</vt:lpstr>
      <vt:lpstr>Tema de Office</vt:lpstr>
      <vt:lpstr>“TALLER DE FORTALECIMIENTO DE CAPACIDADES PARA COORDINADORES DE ENLACE” </vt:lpstr>
      <vt:lpstr>PRODUCTO Niñas y niños menores de 36 meses de edad registradas/os en el padrón nominal del distrito con información completa y actualizada.</vt:lpstr>
      <vt:lpstr>ACTIVIDADES</vt:lpstr>
      <vt:lpstr>MEDIOS DE VERIFICACIÓN Y CRONOGRAMA</vt:lpstr>
      <vt:lpstr>MATERIALES DE CONSULTA</vt:lpstr>
      <vt:lpstr>PUNTO FOCAL TERRITORIAL</vt:lpstr>
      <vt:lpstr>Presentación de PowerPoint</vt:lpstr>
      <vt:lpstr>gracias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Apoyo Sellomunicipal2</dc:creator>
  <cp:lastModifiedBy>JAMES FRITZ SANTIAGO GONZALES</cp:lastModifiedBy>
  <cp:revision>30</cp:revision>
  <dcterms:created xsi:type="dcterms:W3CDTF">2018-02-28T17:44:33Z</dcterms:created>
  <dcterms:modified xsi:type="dcterms:W3CDTF">2018-04-04T14:40:05Z</dcterms:modified>
</cp:coreProperties>
</file>