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0" r:id="rId5"/>
    <p:sldId id="271" r:id="rId6"/>
    <p:sldId id="260" r:id="rId7"/>
    <p:sldId id="272" r:id="rId8"/>
    <p:sldId id="273" r:id="rId9"/>
    <p:sldId id="274" r:id="rId10"/>
    <p:sldId id="275" r:id="rId11"/>
    <p:sldId id="259" r:id="rId12"/>
    <p:sldId id="264" r:id="rId13"/>
    <p:sldId id="263" r:id="rId14"/>
    <p:sldId id="265" r:id="rId1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MX" sz="1600" b="1" dirty="0" smtClean="0"/>
            <a:t>Actividad 1: </a:t>
          </a:r>
          <a:r>
            <a:rPr lang="es-ES" sz="1600" b="0" dirty="0" smtClean="0">
              <a:latin typeface="Arial Narrow" panose="020B0606020202030204" pitchFamily="34" charset="0"/>
            </a:rPr>
            <a:t>Designa al responsable de la Unidad Local de Empadronamiento (ULE), y acredítala/lo ante la Dirección de Operaciones de Focalización (DOF) del MIDIS.</a:t>
          </a:r>
          <a:endParaRPr lang="es-PE" sz="16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MX" sz="1600" b="1" dirty="0" smtClean="0"/>
            <a:t>Actividad 2</a:t>
          </a:r>
          <a:r>
            <a:rPr lang="es-ES" sz="1600" b="1" dirty="0" smtClean="0">
              <a:latin typeface="Arial Narrow" panose="020B0606020202030204" pitchFamily="34" charset="0"/>
            </a:rPr>
            <a:t>: </a:t>
          </a:r>
          <a:r>
            <a:rPr lang="es-ES" sz="1600" b="0" dirty="0" smtClean="0">
              <a:latin typeface="Arial Narrow" panose="020B0606020202030204" pitchFamily="34" charset="0"/>
            </a:rPr>
            <a:t>Planifica el trabajo de la ULE considerando el contexto local y los lineamientos establecidos para la operatividad del Sistema de Focalización de Hogares (SISFOH).</a:t>
          </a:r>
          <a:r>
            <a:rPr lang="es-MX" sz="1600" dirty="0" smtClean="0"/>
            <a:t> </a:t>
          </a:r>
          <a:endParaRPr lang="es-PE" sz="1600" dirty="0"/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MX" sz="1600" b="1" dirty="0" smtClean="0"/>
            <a:t>Actividad 3:</a:t>
          </a:r>
          <a:r>
            <a:rPr lang="es-MX" sz="1600" dirty="0" smtClean="0"/>
            <a:t> </a:t>
          </a:r>
          <a:r>
            <a:rPr lang="es-ES" sz="1600" b="0" dirty="0" smtClean="0">
              <a:latin typeface="Arial Narrow" panose="020B0606020202030204" pitchFamily="34" charset="0"/>
            </a:rPr>
            <a:t>Implementa las acciones de empadronamiento y remite la información sobre los hogares a la DOF del MIDIS en los plazos establecidos a través de los aplicativos del SISFOH.</a:t>
          </a:r>
          <a:endParaRPr lang="es-PE" sz="1600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2709"/>
            <a:ext cx="7772400" cy="1470025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TALLER DE FORTALECIMIENTO DE CAPACIDADES PARA ALCALDES Y RESPONSABLES DE SELLO MUNICIPAL</a:t>
            </a:r>
            <a:endParaRPr lang="es-PE" sz="28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062734"/>
            <a:ext cx="6400800" cy="1752600"/>
          </a:xfrm>
        </p:spPr>
        <p:txBody>
          <a:bodyPr>
            <a:normAutofit/>
          </a:bodyPr>
          <a:lstStyle/>
          <a:p>
            <a:r>
              <a:rPr lang="es-MX" sz="4000" b="1" dirty="0" smtClean="0"/>
              <a:t>SISTEMA DE FOCALIZACIÓN DE HOGARES</a:t>
            </a:r>
            <a:endParaRPr lang="es-PE" sz="4000" b="1" dirty="0"/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sp>
        <p:nvSpPr>
          <p:cNvPr id="7" name="AutoShape 2" descr="https://correoweb.midis.gob.pe/service/home/~/?auth=co&amp;loc=es&amp;id=74033&amp;part=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07504" y="1518232"/>
            <a:ext cx="7278359" cy="520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41167" tIns="58719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PE" altLang="es-PE" sz="1200" b="1" dirty="0" smtClean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D. </a:t>
            </a:r>
            <a:r>
              <a:rPr kumimoji="0" lang="es-PE" altLang="es-PE" sz="1200" b="1" i="0" u="none" strike="noStrike" cap="none" normalizeH="0" baseline="0" dirty="0" smtClean="0">
                <a:ln>
                  <a:noFill/>
                </a:ln>
                <a:solidFill>
                  <a:srgbClr val="414042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¿QUIÉN NOS BRINDA LA ASISTENCIA TÉCNICA PARA REALIZAR LAS ACTIVIDADES? </a:t>
            </a:r>
            <a:r>
              <a:rPr kumimoji="0" lang="en-US" altLang="es-PE" sz="500" b="1" i="0" u="none" strike="noStrike" cap="none" normalizeH="0" baseline="0" dirty="0" smtClean="0">
                <a:ln>
                  <a:noFill/>
                </a:ln>
                <a:solidFill>
                  <a:srgbClr val="A8CD55"/>
                </a:solidFill>
                <a:effectLst/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</a:t>
            </a:r>
            <a:endParaRPr kumimoji="0" lang="en-US" altLang="es-PE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s-P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469454" y="1916833"/>
            <a:ext cx="7846962" cy="1440160"/>
            <a:chOff x="566" y="245"/>
            <a:chExt cx="10773" cy="2217"/>
          </a:xfrm>
        </p:grpSpPr>
        <p:sp>
          <p:nvSpPr>
            <p:cNvPr id="11" name="AutoShape 18"/>
            <p:cNvSpPr>
              <a:spLocks/>
            </p:cNvSpPr>
            <p:nvPr/>
          </p:nvSpPr>
          <p:spPr bwMode="auto">
            <a:xfrm>
              <a:off x="5297" y="499"/>
              <a:ext cx="1322" cy="1324"/>
            </a:xfrm>
            <a:custGeom>
              <a:avLst/>
              <a:gdLst>
                <a:gd name="T0" fmla="+- 0 5824 5297"/>
                <a:gd name="T1" fmla="*/ T0 w 1322"/>
                <a:gd name="T2" fmla="+- 0 1661 499"/>
                <a:gd name="T3" fmla="*/ 1661 h 1324"/>
                <a:gd name="T4" fmla="+- 0 5835 5297"/>
                <a:gd name="T5" fmla="*/ T4 w 1322"/>
                <a:gd name="T6" fmla="+- 0 1765 499"/>
                <a:gd name="T7" fmla="*/ 1765 h 1324"/>
                <a:gd name="T8" fmla="+- 0 5890 5297"/>
                <a:gd name="T9" fmla="*/ T8 w 1322"/>
                <a:gd name="T10" fmla="+- 0 1820 499"/>
                <a:gd name="T11" fmla="*/ 1820 h 1324"/>
                <a:gd name="T12" fmla="+- 0 6052 5297"/>
                <a:gd name="T13" fmla="*/ T12 w 1322"/>
                <a:gd name="T14" fmla="+- 0 1817 499"/>
                <a:gd name="T15" fmla="*/ 1817 h 1324"/>
                <a:gd name="T16" fmla="+- 0 6089 5297"/>
                <a:gd name="T17" fmla="*/ T16 w 1322"/>
                <a:gd name="T18" fmla="+- 0 1735 499"/>
                <a:gd name="T19" fmla="*/ 1735 h 1324"/>
                <a:gd name="T20" fmla="+- 0 6095 5297"/>
                <a:gd name="T21" fmla="*/ T20 w 1322"/>
                <a:gd name="T22" fmla="+- 0 1666 499"/>
                <a:gd name="T23" fmla="*/ 1666 h 1324"/>
                <a:gd name="T24" fmla="+- 0 5577 5297"/>
                <a:gd name="T25" fmla="*/ T24 w 1322"/>
                <a:gd name="T26" fmla="+- 0 628 499"/>
                <a:gd name="T27" fmla="*/ 628 h 1324"/>
                <a:gd name="T28" fmla="+- 0 5463 5297"/>
                <a:gd name="T29" fmla="*/ T28 w 1322"/>
                <a:gd name="T30" fmla="+- 0 724 499"/>
                <a:gd name="T31" fmla="*/ 724 h 1324"/>
                <a:gd name="T32" fmla="+- 0 5423 5297"/>
                <a:gd name="T33" fmla="*/ T32 w 1322"/>
                <a:gd name="T34" fmla="+- 0 804 499"/>
                <a:gd name="T35" fmla="*/ 804 h 1324"/>
                <a:gd name="T36" fmla="+- 0 5499 5297"/>
                <a:gd name="T37" fmla="*/ T36 w 1322"/>
                <a:gd name="T38" fmla="+- 0 894 499"/>
                <a:gd name="T39" fmla="*/ 894 h 1324"/>
                <a:gd name="T40" fmla="+- 0 5487 5297"/>
                <a:gd name="T41" fmla="*/ T40 w 1322"/>
                <a:gd name="T42" fmla="+- 0 985 499"/>
                <a:gd name="T43" fmla="*/ 985 h 1324"/>
                <a:gd name="T44" fmla="+- 0 5359 5297"/>
                <a:gd name="T45" fmla="*/ T44 w 1322"/>
                <a:gd name="T46" fmla="+- 0 1037 499"/>
                <a:gd name="T47" fmla="*/ 1037 h 1324"/>
                <a:gd name="T48" fmla="+- 0 5312 5297"/>
                <a:gd name="T49" fmla="*/ T48 w 1322"/>
                <a:gd name="T50" fmla="+- 0 1052 499"/>
                <a:gd name="T51" fmla="*/ 1052 h 1324"/>
                <a:gd name="T52" fmla="+- 0 5297 5297"/>
                <a:gd name="T53" fmla="*/ T52 w 1322"/>
                <a:gd name="T54" fmla="+- 0 1190 499"/>
                <a:gd name="T55" fmla="*/ 1190 h 1324"/>
                <a:gd name="T56" fmla="+- 0 5313 5297"/>
                <a:gd name="T57" fmla="*/ T56 w 1322"/>
                <a:gd name="T58" fmla="+- 0 1278 499"/>
                <a:gd name="T59" fmla="*/ 1278 h 1324"/>
                <a:gd name="T60" fmla="+- 0 5446 5297"/>
                <a:gd name="T61" fmla="*/ T60 w 1322"/>
                <a:gd name="T62" fmla="+- 0 1294 499"/>
                <a:gd name="T63" fmla="*/ 1294 h 1324"/>
                <a:gd name="T64" fmla="+- 0 5500 5297"/>
                <a:gd name="T65" fmla="*/ T64 w 1322"/>
                <a:gd name="T66" fmla="+- 0 1371 499"/>
                <a:gd name="T67" fmla="*/ 1371 h 1324"/>
                <a:gd name="T68" fmla="+- 0 5450 5297"/>
                <a:gd name="T69" fmla="*/ T68 w 1322"/>
                <a:gd name="T70" fmla="+- 0 1491 499"/>
                <a:gd name="T71" fmla="*/ 1491 h 1324"/>
                <a:gd name="T72" fmla="+- 0 5426 5297"/>
                <a:gd name="T73" fmla="*/ T72 w 1322"/>
                <a:gd name="T74" fmla="+- 0 1542 499"/>
                <a:gd name="T75" fmla="*/ 1542 h 1324"/>
                <a:gd name="T76" fmla="+- 0 5514 5297"/>
                <a:gd name="T77" fmla="*/ T76 w 1322"/>
                <a:gd name="T78" fmla="+- 0 1648 499"/>
                <a:gd name="T79" fmla="*/ 1648 h 1324"/>
                <a:gd name="T80" fmla="+- 0 5607 5297"/>
                <a:gd name="T81" fmla="*/ T80 w 1322"/>
                <a:gd name="T82" fmla="+- 0 1693 499"/>
                <a:gd name="T83" fmla="*/ 1693 h 1324"/>
                <a:gd name="T84" fmla="+- 0 6163 5297"/>
                <a:gd name="T85" fmla="*/ T84 w 1322"/>
                <a:gd name="T86" fmla="+- 0 1618 499"/>
                <a:gd name="T87" fmla="*/ 1618 h 1324"/>
                <a:gd name="T88" fmla="+- 0 6477 5297"/>
                <a:gd name="T89" fmla="*/ T88 w 1322"/>
                <a:gd name="T90" fmla="+- 0 1574 499"/>
                <a:gd name="T91" fmla="*/ 1574 h 1324"/>
                <a:gd name="T92" fmla="+- 0 5967 5297"/>
                <a:gd name="T93" fmla="*/ T92 w 1322"/>
                <a:gd name="T94" fmla="+- 0 1518 499"/>
                <a:gd name="T95" fmla="*/ 1518 h 1324"/>
                <a:gd name="T96" fmla="+- 0 5701 5297"/>
                <a:gd name="T97" fmla="*/ T96 w 1322"/>
                <a:gd name="T98" fmla="+- 0 1411 499"/>
                <a:gd name="T99" fmla="*/ 1411 h 1324"/>
                <a:gd name="T100" fmla="+- 0 5599 5297"/>
                <a:gd name="T101" fmla="*/ T100 w 1322"/>
                <a:gd name="T102" fmla="+- 0 1143 499"/>
                <a:gd name="T103" fmla="*/ 1143 h 1324"/>
                <a:gd name="T104" fmla="+- 0 5721 5297"/>
                <a:gd name="T105" fmla="*/ T104 w 1322"/>
                <a:gd name="T106" fmla="+- 0 892 499"/>
                <a:gd name="T107" fmla="*/ 892 h 1324"/>
                <a:gd name="T108" fmla="+- 0 5980 5297"/>
                <a:gd name="T109" fmla="*/ T108 w 1322"/>
                <a:gd name="T110" fmla="+- 0 802 499"/>
                <a:gd name="T111" fmla="*/ 802 h 1324"/>
                <a:gd name="T112" fmla="+- 0 6173 5297"/>
                <a:gd name="T113" fmla="*/ T112 w 1322"/>
                <a:gd name="T114" fmla="+- 0 763 499"/>
                <a:gd name="T115" fmla="*/ 763 h 1324"/>
                <a:gd name="T116" fmla="+- 0 5638 5297"/>
                <a:gd name="T117" fmla="*/ T116 w 1322"/>
                <a:gd name="T118" fmla="+- 0 663 499"/>
                <a:gd name="T119" fmla="*/ 663 h 1324"/>
                <a:gd name="T120" fmla="+- 0 6440 5297"/>
                <a:gd name="T121" fmla="*/ T120 w 1322"/>
                <a:gd name="T122" fmla="+- 0 1610 499"/>
                <a:gd name="T123" fmla="*/ 1610 h 1324"/>
                <a:gd name="T124" fmla="+- 0 6288 5297"/>
                <a:gd name="T125" fmla="*/ T124 w 1322"/>
                <a:gd name="T126" fmla="+- 0 1666 499"/>
                <a:gd name="T127" fmla="*/ 1666 h 1324"/>
                <a:gd name="T128" fmla="+- 0 6334 5297"/>
                <a:gd name="T129" fmla="*/ T128 w 1322"/>
                <a:gd name="T130" fmla="+- 0 1691 499"/>
                <a:gd name="T131" fmla="*/ 1691 h 1324"/>
                <a:gd name="T132" fmla="+- 0 6427 5297"/>
                <a:gd name="T133" fmla="*/ T132 w 1322"/>
                <a:gd name="T134" fmla="+- 0 1623 499"/>
                <a:gd name="T135" fmla="*/ 1623 h 1324"/>
                <a:gd name="T136" fmla="+- 0 5755 5297"/>
                <a:gd name="T137" fmla="*/ T136 w 1322"/>
                <a:gd name="T138" fmla="+- 0 1621 499"/>
                <a:gd name="T139" fmla="*/ 1621 h 1324"/>
                <a:gd name="T140" fmla="+- 0 6114 5297"/>
                <a:gd name="T141" fmla="*/ T140 w 1322"/>
                <a:gd name="T142" fmla="+- 0 1644 499"/>
                <a:gd name="T143" fmla="*/ 1644 h 1324"/>
                <a:gd name="T144" fmla="+- 0 6381 5297"/>
                <a:gd name="T145" fmla="*/ T144 w 1322"/>
                <a:gd name="T146" fmla="+- 0 983 499"/>
                <a:gd name="T147" fmla="*/ 983 h 1324"/>
                <a:gd name="T148" fmla="+- 0 6317 5297"/>
                <a:gd name="T149" fmla="*/ T148 w 1322"/>
                <a:gd name="T150" fmla="+- 0 1072 499"/>
                <a:gd name="T151" fmla="*/ 1072 h 1324"/>
                <a:gd name="T152" fmla="+- 0 6317 5297"/>
                <a:gd name="T153" fmla="*/ T152 w 1322"/>
                <a:gd name="T154" fmla="+- 0 1171 499"/>
                <a:gd name="T155" fmla="*/ 1171 h 1324"/>
                <a:gd name="T156" fmla="+- 0 6266 5297"/>
                <a:gd name="T157" fmla="*/ T156 w 1322"/>
                <a:gd name="T158" fmla="+- 0 1347 499"/>
                <a:gd name="T159" fmla="*/ 1347 h 1324"/>
                <a:gd name="T160" fmla="+- 0 6040 5297"/>
                <a:gd name="T161" fmla="*/ T160 w 1322"/>
                <a:gd name="T162" fmla="+- 0 1509 499"/>
                <a:gd name="T163" fmla="*/ 1509 h 1324"/>
                <a:gd name="T164" fmla="+- 0 6478 5297"/>
                <a:gd name="T165" fmla="*/ T164 w 1322"/>
                <a:gd name="T166" fmla="+- 0 1494 499"/>
                <a:gd name="T167" fmla="*/ 1494 h 1324"/>
                <a:gd name="T168" fmla="+- 0 6418 5297"/>
                <a:gd name="T169" fmla="*/ T168 w 1322"/>
                <a:gd name="T170" fmla="+- 0 1426 499"/>
                <a:gd name="T171" fmla="*/ 1426 h 1324"/>
                <a:gd name="T172" fmla="+- 0 6431 5297"/>
                <a:gd name="T173" fmla="*/ T172 w 1322"/>
                <a:gd name="T174" fmla="+- 0 1335 499"/>
                <a:gd name="T175" fmla="*/ 1335 h 1324"/>
                <a:gd name="T176" fmla="+- 0 6554 5297"/>
                <a:gd name="T177" fmla="*/ T176 w 1322"/>
                <a:gd name="T178" fmla="+- 0 1284 499"/>
                <a:gd name="T179" fmla="*/ 1284 h 1324"/>
                <a:gd name="T180" fmla="+- 0 6616 5297"/>
                <a:gd name="T181" fmla="*/ T180 w 1322"/>
                <a:gd name="T182" fmla="+- 0 1247 499"/>
                <a:gd name="T183" fmla="*/ 1247 h 1324"/>
                <a:gd name="T184" fmla="+- 0 6604 5297"/>
                <a:gd name="T185" fmla="*/ T184 w 1322"/>
                <a:gd name="T186" fmla="+- 0 1043 499"/>
                <a:gd name="T187" fmla="*/ 1043 h 1324"/>
                <a:gd name="T188" fmla="+- 0 6462 5297"/>
                <a:gd name="T189" fmla="*/ T188 w 1322"/>
                <a:gd name="T190" fmla="+- 0 1018 499"/>
                <a:gd name="T191" fmla="*/ 1018 h 1324"/>
                <a:gd name="T192" fmla="+- 0 6419 5297"/>
                <a:gd name="T193" fmla="*/ T192 w 1322"/>
                <a:gd name="T194" fmla="+- 0 949 499"/>
                <a:gd name="T195" fmla="*/ 949 h 1324"/>
                <a:gd name="T196" fmla="+- 0 6046 5297"/>
                <a:gd name="T197" fmla="*/ T196 w 1322"/>
                <a:gd name="T198" fmla="+- 0 813 499"/>
                <a:gd name="T199" fmla="*/ 813 h 1324"/>
                <a:gd name="T200" fmla="+- 0 5917 5297"/>
                <a:gd name="T201" fmla="*/ T200 w 1322"/>
                <a:gd name="T202" fmla="+- 0 500 499"/>
                <a:gd name="T203" fmla="*/ 500 h 1324"/>
                <a:gd name="T204" fmla="+- 0 5831 5297"/>
                <a:gd name="T205" fmla="*/ T204 w 1322"/>
                <a:gd name="T206" fmla="+- 0 531 499"/>
                <a:gd name="T207" fmla="*/ 531 h 1324"/>
                <a:gd name="T208" fmla="+- 0 5826 5297"/>
                <a:gd name="T209" fmla="*/ T208 w 1322"/>
                <a:gd name="T210" fmla="+- 0 621 499"/>
                <a:gd name="T211" fmla="*/ 621 h 1324"/>
                <a:gd name="T212" fmla="+- 0 5808 5297"/>
                <a:gd name="T213" fmla="*/ T212 w 1322"/>
                <a:gd name="T214" fmla="+- 0 671 499"/>
                <a:gd name="T215" fmla="*/ 671 h 1324"/>
                <a:gd name="T216" fmla="+- 0 5702 5297"/>
                <a:gd name="T217" fmla="*/ T216 w 1322"/>
                <a:gd name="T218" fmla="+- 0 718 499"/>
                <a:gd name="T219" fmla="*/ 718 h 1324"/>
                <a:gd name="T220" fmla="+- 0 6197 5297"/>
                <a:gd name="T221" fmla="*/ T220 w 1322"/>
                <a:gd name="T222" fmla="+- 0 712 499"/>
                <a:gd name="T223" fmla="*/ 712 h 1324"/>
                <a:gd name="T224" fmla="+- 0 6096 5297"/>
                <a:gd name="T225" fmla="*/ T224 w 1322"/>
                <a:gd name="T226" fmla="+- 0 663 499"/>
                <a:gd name="T227" fmla="*/ 663 h 1324"/>
                <a:gd name="T228" fmla="+- 0 6081 5297"/>
                <a:gd name="T229" fmla="*/ T228 w 1322"/>
                <a:gd name="T230" fmla="+- 0 546 499"/>
                <a:gd name="T231" fmla="*/ 546 h 1324"/>
                <a:gd name="T232" fmla="+- 0 6032 5297"/>
                <a:gd name="T233" fmla="*/ T232 w 1322"/>
                <a:gd name="T234" fmla="+- 0 501 499"/>
                <a:gd name="T235" fmla="*/ 501 h 132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</a:cxnLst>
              <a:rect l="0" t="0" r="r" b="b"/>
              <a:pathLst>
                <a:path w="1322" h="1324">
                  <a:moveTo>
                    <a:pt x="817" y="1145"/>
                  </a:moveTo>
                  <a:lnTo>
                    <a:pt x="508" y="1145"/>
                  </a:lnTo>
                  <a:lnTo>
                    <a:pt x="516" y="1155"/>
                  </a:lnTo>
                  <a:lnTo>
                    <a:pt x="527" y="1162"/>
                  </a:lnTo>
                  <a:lnTo>
                    <a:pt x="533" y="1195"/>
                  </a:lnTo>
                  <a:lnTo>
                    <a:pt x="536" y="1219"/>
                  </a:lnTo>
                  <a:lnTo>
                    <a:pt x="539" y="1242"/>
                  </a:lnTo>
                  <a:lnTo>
                    <a:pt x="538" y="1266"/>
                  </a:lnTo>
                  <a:lnTo>
                    <a:pt x="541" y="1293"/>
                  </a:lnTo>
                  <a:lnTo>
                    <a:pt x="553" y="1309"/>
                  </a:lnTo>
                  <a:lnTo>
                    <a:pt x="571" y="1317"/>
                  </a:lnTo>
                  <a:lnTo>
                    <a:pt x="593" y="1321"/>
                  </a:lnTo>
                  <a:lnTo>
                    <a:pt x="627" y="1323"/>
                  </a:lnTo>
                  <a:lnTo>
                    <a:pt x="661" y="1324"/>
                  </a:lnTo>
                  <a:lnTo>
                    <a:pt x="729" y="1323"/>
                  </a:lnTo>
                  <a:lnTo>
                    <a:pt x="755" y="1318"/>
                  </a:lnTo>
                  <a:lnTo>
                    <a:pt x="774" y="1304"/>
                  </a:lnTo>
                  <a:lnTo>
                    <a:pt x="787" y="1283"/>
                  </a:lnTo>
                  <a:lnTo>
                    <a:pt x="792" y="1255"/>
                  </a:lnTo>
                  <a:lnTo>
                    <a:pt x="792" y="1236"/>
                  </a:lnTo>
                  <a:lnTo>
                    <a:pt x="793" y="1216"/>
                  </a:lnTo>
                  <a:lnTo>
                    <a:pt x="794" y="1196"/>
                  </a:lnTo>
                  <a:lnTo>
                    <a:pt x="796" y="1177"/>
                  </a:lnTo>
                  <a:lnTo>
                    <a:pt x="798" y="1167"/>
                  </a:lnTo>
                  <a:lnTo>
                    <a:pt x="804" y="1153"/>
                  </a:lnTo>
                  <a:lnTo>
                    <a:pt x="813" y="1148"/>
                  </a:lnTo>
                  <a:lnTo>
                    <a:pt x="817" y="1145"/>
                  </a:lnTo>
                  <a:close/>
                  <a:moveTo>
                    <a:pt x="280" y="129"/>
                  </a:moveTo>
                  <a:lnTo>
                    <a:pt x="261" y="134"/>
                  </a:lnTo>
                  <a:lnTo>
                    <a:pt x="242" y="148"/>
                  </a:lnTo>
                  <a:lnTo>
                    <a:pt x="226" y="164"/>
                  </a:lnTo>
                  <a:lnTo>
                    <a:pt x="166" y="225"/>
                  </a:lnTo>
                  <a:lnTo>
                    <a:pt x="140" y="250"/>
                  </a:lnTo>
                  <a:lnTo>
                    <a:pt x="127" y="268"/>
                  </a:lnTo>
                  <a:lnTo>
                    <a:pt x="122" y="287"/>
                  </a:lnTo>
                  <a:lnTo>
                    <a:pt x="126" y="305"/>
                  </a:lnTo>
                  <a:lnTo>
                    <a:pt x="139" y="323"/>
                  </a:lnTo>
                  <a:lnTo>
                    <a:pt x="171" y="359"/>
                  </a:lnTo>
                  <a:lnTo>
                    <a:pt x="187" y="376"/>
                  </a:lnTo>
                  <a:lnTo>
                    <a:pt x="202" y="395"/>
                  </a:lnTo>
                  <a:lnTo>
                    <a:pt x="208" y="403"/>
                  </a:lnTo>
                  <a:lnTo>
                    <a:pt x="214" y="417"/>
                  </a:lnTo>
                  <a:lnTo>
                    <a:pt x="211" y="426"/>
                  </a:lnTo>
                  <a:lnTo>
                    <a:pt x="190" y="486"/>
                  </a:lnTo>
                  <a:lnTo>
                    <a:pt x="167" y="518"/>
                  </a:lnTo>
                  <a:lnTo>
                    <a:pt x="130" y="532"/>
                  </a:lnTo>
                  <a:lnTo>
                    <a:pt x="68" y="537"/>
                  </a:lnTo>
                  <a:lnTo>
                    <a:pt x="62" y="538"/>
                  </a:lnTo>
                  <a:lnTo>
                    <a:pt x="57" y="538"/>
                  </a:lnTo>
                  <a:lnTo>
                    <a:pt x="51" y="538"/>
                  </a:lnTo>
                  <a:lnTo>
                    <a:pt x="30" y="543"/>
                  </a:lnTo>
                  <a:lnTo>
                    <a:pt x="15" y="553"/>
                  </a:lnTo>
                  <a:lnTo>
                    <a:pt x="5" y="568"/>
                  </a:lnTo>
                  <a:lnTo>
                    <a:pt x="1" y="588"/>
                  </a:lnTo>
                  <a:lnTo>
                    <a:pt x="0" y="626"/>
                  </a:lnTo>
                  <a:lnTo>
                    <a:pt x="0" y="691"/>
                  </a:lnTo>
                  <a:lnTo>
                    <a:pt x="0" y="703"/>
                  </a:lnTo>
                  <a:lnTo>
                    <a:pt x="1" y="741"/>
                  </a:lnTo>
                  <a:lnTo>
                    <a:pt x="5" y="763"/>
                  </a:lnTo>
                  <a:lnTo>
                    <a:pt x="16" y="779"/>
                  </a:lnTo>
                  <a:lnTo>
                    <a:pt x="32" y="788"/>
                  </a:lnTo>
                  <a:lnTo>
                    <a:pt x="54" y="792"/>
                  </a:lnTo>
                  <a:lnTo>
                    <a:pt x="133" y="793"/>
                  </a:lnTo>
                  <a:lnTo>
                    <a:pt x="149" y="795"/>
                  </a:lnTo>
                  <a:lnTo>
                    <a:pt x="162" y="801"/>
                  </a:lnTo>
                  <a:lnTo>
                    <a:pt x="173" y="812"/>
                  </a:lnTo>
                  <a:lnTo>
                    <a:pt x="183" y="826"/>
                  </a:lnTo>
                  <a:lnTo>
                    <a:pt x="203" y="872"/>
                  </a:lnTo>
                  <a:lnTo>
                    <a:pt x="207" y="914"/>
                  </a:lnTo>
                  <a:lnTo>
                    <a:pt x="193" y="953"/>
                  </a:lnTo>
                  <a:lnTo>
                    <a:pt x="158" y="989"/>
                  </a:lnTo>
                  <a:lnTo>
                    <a:pt x="153" y="992"/>
                  </a:lnTo>
                  <a:lnTo>
                    <a:pt x="151" y="997"/>
                  </a:lnTo>
                  <a:lnTo>
                    <a:pt x="147" y="1001"/>
                  </a:lnTo>
                  <a:lnTo>
                    <a:pt x="132" y="1023"/>
                  </a:lnTo>
                  <a:lnTo>
                    <a:pt x="129" y="1043"/>
                  </a:lnTo>
                  <a:lnTo>
                    <a:pt x="135" y="1064"/>
                  </a:lnTo>
                  <a:lnTo>
                    <a:pt x="151" y="1084"/>
                  </a:lnTo>
                  <a:lnTo>
                    <a:pt x="174" y="1105"/>
                  </a:lnTo>
                  <a:lnTo>
                    <a:pt x="217" y="1149"/>
                  </a:lnTo>
                  <a:lnTo>
                    <a:pt x="239" y="1171"/>
                  </a:lnTo>
                  <a:lnTo>
                    <a:pt x="265" y="1192"/>
                  </a:lnTo>
                  <a:lnTo>
                    <a:pt x="288" y="1200"/>
                  </a:lnTo>
                  <a:lnTo>
                    <a:pt x="310" y="1194"/>
                  </a:lnTo>
                  <a:lnTo>
                    <a:pt x="333" y="1173"/>
                  </a:lnTo>
                  <a:lnTo>
                    <a:pt x="373" y="1136"/>
                  </a:lnTo>
                  <a:lnTo>
                    <a:pt x="414" y="1119"/>
                  </a:lnTo>
                  <a:lnTo>
                    <a:pt x="866" y="1119"/>
                  </a:lnTo>
                  <a:lnTo>
                    <a:pt x="867" y="1119"/>
                  </a:lnTo>
                  <a:lnTo>
                    <a:pt x="905" y="1111"/>
                  </a:lnTo>
                  <a:lnTo>
                    <a:pt x="1143" y="1111"/>
                  </a:lnTo>
                  <a:lnTo>
                    <a:pt x="1180" y="1075"/>
                  </a:lnTo>
                  <a:lnTo>
                    <a:pt x="1195" y="1055"/>
                  </a:lnTo>
                  <a:lnTo>
                    <a:pt x="1200" y="1035"/>
                  </a:lnTo>
                  <a:lnTo>
                    <a:pt x="1196" y="1019"/>
                  </a:lnTo>
                  <a:lnTo>
                    <a:pt x="670" y="1019"/>
                  </a:lnTo>
                  <a:lnTo>
                    <a:pt x="593" y="1012"/>
                  </a:lnTo>
                  <a:lnTo>
                    <a:pt x="523" y="991"/>
                  </a:lnTo>
                  <a:lnTo>
                    <a:pt x="459" y="957"/>
                  </a:lnTo>
                  <a:lnTo>
                    <a:pt x="404" y="912"/>
                  </a:lnTo>
                  <a:lnTo>
                    <a:pt x="359" y="855"/>
                  </a:lnTo>
                  <a:lnTo>
                    <a:pt x="326" y="790"/>
                  </a:lnTo>
                  <a:lnTo>
                    <a:pt x="306" y="716"/>
                  </a:lnTo>
                  <a:lnTo>
                    <a:pt x="302" y="644"/>
                  </a:lnTo>
                  <a:lnTo>
                    <a:pt x="313" y="573"/>
                  </a:lnTo>
                  <a:lnTo>
                    <a:pt x="338" y="506"/>
                  </a:lnTo>
                  <a:lnTo>
                    <a:pt x="375" y="445"/>
                  </a:lnTo>
                  <a:lnTo>
                    <a:pt x="424" y="393"/>
                  </a:lnTo>
                  <a:lnTo>
                    <a:pt x="482" y="351"/>
                  </a:lnTo>
                  <a:lnTo>
                    <a:pt x="549" y="321"/>
                  </a:lnTo>
                  <a:lnTo>
                    <a:pt x="616" y="305"/>
                  </a:lnTo>
                  <a:lnTo>
                    <a:pt x="683" y="303"/>
                  </a:lnTo>
                  <a:lnTo>
                    <a:pt x="843" y="303"/>
                  </a:lnTo>
                  <a:lnTo>
                    <a:pt x="852" y="292"/>
                  </a:lnTo>
                  <a:lnTo>
                    <a:pt x="864" y="278"/>
                  </a:lnTo>
                  <a:lnTo>
                    <a:pt x="876" y="264"/>
                  </a:lnTo>
                  <a:lnTo>
                    <a:pt x="910" y="221"/>
                  </a:lnTo>
                  <a:lnTo>
                    <a:pt x="907" y="219"/>
                  </a:lnTo>
                  <a:lnTo>
                    <a:pt x="405" y="219"/>
                  </a:lnTo>
                  <a:lnTo>
                    <a:pt x="341" y="164"/>
                  </a:lnTo>
                  <a:lnTo>
                    <a:pt x="319" y="145"/>
                  </a:lnTo>
                  <a:lnTo>
                    <a:pt x="299" y="133"/>
                  </a:lnTo>
                  <a:lnTo>
                    <a:pt x="280" y="129"/>
                  </a:lnTo>
                  <a:close/>
                  <a:moveTo>
                    <a:pt x="1143" y="1111"/>
                  </a:moveTo>
                  <a:lnTo>
                    <a:pt x="905" y="1111"/>
                  </a:lnTo>
                  <a:lnTo>
                    <a:pt x="941" y="1126"/>
                  </a:lnTo>
                  <a:lnTo>
                    <a:pt x="989" y="1166"/>
                  </a:lnTo>
                  <a:lnTo>
                    <a:pt x="991" y="1167"/>
                  </a:lnTo>
                  <a:lnTo>
                    <a:pt x="994" y="1169"/>
                  </a:lnTo>
                  <a:lnTo>
                    <a:pt x="996" y="1171"/>
                  </a:lnTo>
                  <a:lnTo>
                    <a:pt x="1016" y="1187"/>
                  </a:lnTo>
                  <a:lnTo>
                    <a:pt x="1037" y="1192"/>
                  </a:lnTo>
                  <a:lnTo>
                    <a:pt x="1058" y="1187"/>
                  </a:lnTo>
                  <a:lnTo>
                    <a:pt x="1079" y="1173"/>
                  </a:lnTo>
                  <a:lnTo>
                    <a:pt x="1105" y="1149"/>
                  </a:lnTo>
                  <a:lnTo>
                    <a:pt x="1130" y="1124"/>
                  </a:lnTo>
                  <a:lnTo>
                    <a:pt x="1143" y="1111"/>
                  </a:lnTo>
                  <a:close/>
                  <a:moveTo>
                    <a:pt x="866" y="1119"/>
                  </a:moveTo>
                  <a:lnTo>
                    <a:pt x="414" y="1119"/>
                  </a:lnTo>
                  <a:lnTo>
                    <a:pt x="458" y="1122"/>
                  </a:lnTo>
                  <a:lnTo>
                    <a:pt x="505" y="1145"/>
                  </a:lnTo>
                  <a:lnTo>
                    <a:pt x="506" y="1145"/>
                  </a:lnTo>
                  <a:lnTo>
                    <a:pt x="508" y="1145"/>
                  </a:lnTo>
                  <a:lnTo>
                    <a:pt x="817" y="1145"/>
                  </a:lnTo>
                  <a:lnTo>
                    <a:pt x="866" y="1119"/>
                  </a:lnTo>
                  <a:close/>
                  <a:moveTo>
                    <a:pt x="1115" y="440"/>
                  </a:moveTo>
                  <a:lnTo>
                    <a:pt x="1099" y="463"/>
                  </a:lnTo>
                  <a:lnTo>
                    <a:pt x="1084" y="484"/>
                  </a:lnTo>
                  <a:lnTo>
                    <a:pt x="1068" y="504"/>
                  </a:lnTo>
                  <a:lnTo>
                    <a:pt x="1053" y="523"/>
                  </a:lnTo>
                  <a:lnTo>
                    <a:pt x="1033" y="547"/>
                  </a:lnTo>
                  <a:lnTo>
                    <a:pt x="1020" y="573"/>
                  </a:lnTo>
                  <a:lnTo>
                    <a:pt x="1014" y="602"/>
                  </a:lnTo>
                  <a:lnTo>
                    <a:pt x="1017" y="634"/>
                  </a:lnTo>
                  <a:lnTo>
                    <a:pt x="1020" y="653"/>
                  </a:lnTo>
                  <a:lnTo>
                    <a:pt x="1020" y="672"/>
                  </a:lnTo>
                  <a:lnTo>
                    <a:pt x="1019" y="692"/>
                  </a:lnTo>
                  <a:lnTo>
                    <a:pt x="1017" y="712"/>
                  </a:lnTo>
                  <a:lnTo>
                    <a:pt x="1000" y="783"/>
                  </a:lnTo>
                  <a:lnTo>
                    <a:pt x="969" y="848"/>
                  </a:lnTo>
                  <a:lnTo>
                    <a:pt x="926" y="904"/>
                  </a:lnTo>
                  <a:lnTo>
                    <a:pt x="873" y="951"/>
                  </a:lnTo>
                  <a:lnTo>
                    <a:pt x="811" y="987"/>
                  </a:lnTo>
                  <a:lnTo>
                    <a:pt x="743" y="1010"/>
                  </a:lnTo>
                  <a:lnTo>
                    <a:pt x="670" y="1019"/>
                  </a:lnTo>
                  <a:lnTo>
                    <a:pt x="1196" y="1019"/>
                  </a:lnTo>
                  <a:lnTo>
                    <a:pt x="1195" y="1016"/>
                  </a:lnTo>
                  <a:lnTo>
                    <a:pt x="1181" y="995"/>
                  </a:lnTo>
                  <a:lnTo>
                    <a:pt x="1166" y="979"/>
                  </a:lnTo>
                  <a:lnTo>
                    <a:pt x="1150" y="962"/>
                  </a:lnTo>
                  <a:lnTo>
                    <a:pt x="1135" y="945"/>
                  </a:lnTo>
                  <a:lnTo>
                    <a:pt x="1121" y="927"/>
                  </a:lnTo>
                  <a:lnTo>
                    <a:pt x="1114" y="919"/>
                  </a:lnTo>
                  <a:lnTo>
                    <a:pt x="1110" y="905"/>
                  </a:lnTo>
                  <a:lnTo>
                    <a:pt x="1113" y="896"/>
                  </a:lnTo>
                  <a:lnTo>
                    <a:pt x="1134" y="836"/>
                  </a:lnTo>
                  <a:lnTo>
                    <a:pt x="1156" y="804"/>
                  </a:lnTo>
                  <a:lnTo>
                    <a:pt x="1192" y="790"/>
                  </a:lnTo>
                  <a:lnTo>
                    <a:pt x="1255" y="785"/>
                  </a:lnTo>
                  <a:lnTo>
                    <a:pt x="1257" y="785"/>
                  </a:lnTo>
                  <a:lnTo>
                    <a:pt x="1260" y="784"/>
                  </a:lnTo>
                  <a:lnTo>
                    <a:pt x="1290" y="780"/>
                  </a:lnTo>
                  <a:lnTo>
                    <a:pt x="1309" y="768"/>
                  </a:lnTo>
                  <a:lnTo>
                    <a:pt x="1319" y="748"/>
                  </a:lnTo>
                  <a:lnTo>
                    <a:pt x="1322" y="717"/>
                  </a:lnTo>
                  <a:lnTo>
                    <a:pt x="1322" y="614"/>
                  </a:lnTo>
                  <a:lnTo>
                    <a:pt x="1319" y="570"/>
                  </a:lnTo>
                  <a:lnTo>
                    <a:pt x="1307" y="544"/>
                  </a:lnTo>
                  <a:lnTo>
                    <a:pt x="1282" y="532"/>
                  </a:lnTo>
                  <a:lnTo>
                    <a:pt x="1239" y="530"/>
                  </a:lnTo>
                  <a:lnTo>
                    <a:pt x="1198" y="529"/>
                  </a:lnTo>
                  <a:lnTo>
                    <a:pt x="1165" y="519"/>
                  </a:lnTo>
                  <a:lnTo>
                    <a:pt x="1140" y="497"/>
                  </a:lnTo>
                  <a:lnTo>
                    <a:pt x="1126" y="457"/>
                  </a:lnTo>
                  <a:lnTo>
                    <a:pt x="1125" y="453"/>
                  </a:lnTo>
                  <a:lnTo>
                    <a:pt x="1122" y="450"/>
                  </a:lnTo>
                  <a:lnTo>
                    <a:pt x="1115" y="440"/>
                  </a:lnTo>
                  <a:close/>
                  <a:moveTo>
                    <a:pt x="843" y="303"/>
                  </a:moveTo>
                  <a:lnTo>
                    <a:pt x="683" y="303"/>
                  </a:lnTo>
                  <a:lnTo>
                    <a:pt x="749" y="314"/>
                  </a:lnTo>
                  <a:lnTo>
                    <a:pt x="815" y="336"/>
                  </a:lnTo>
                  <a:lnTo>
                    <a:pt x="843" y="303"/>
                  </a:lnTo>
                  <a:close/>
                  <a:moveTo>
                    <a:pt x="658" y="0"/>
                  </a:moveTo>
                  <a:lnTo>
                    <a:pt x="620" y="1"/>
                  </a:lnTo>
                  <a:lnTo>
                    <a:pt x="581" y="2"/>
                  </a:lnTo>
                  <a:lnTo>
                    <a:pt x="560" y="6"/>
                  </a:lnTo>
                  <a:lnTo>
                    <a:pt x="544" y="16"/>
                  </a:lnTo>
                  <a:lnTo>
                    <a:pt x="534" y="32"/>
                  </a:lnTo>
                  <a:lnTo>
                    <a:pt x="530" y="54"/>
                  </a:lnTo>
                  <a:lnTo>
                    <a:pt x="530" y="78"/>
                  </a:lnTo>
                  <a:lnTo>
                    <a:pt x="529" y="100"/>
                  </a:lnTo>
                  <a:lnTo>
                    <a:pt x="529" y="122"/>
                  </a:lnTo>
                  <a:lnTo>
                    <a:pt x="526" y="145"/>
                  </a:lnTo>
                  <a:lnTo>
                    <a:pt x="524" y="154"/>
                  </a:lnTo>
                  <a:lnTo>
                    <a:pt x="518" y="164"/>
                  </a:lnTo>
                  <a:lnTo>
                    <a:pt x="511" y="172"/>
                  </a:lnTo>
                  <a:lnTo>
                    <a:pt x="503" y="178"/>
                  </a:lnTo>
                  <a:lnTo>
                    <a:pt x="480" y="189"/>
                  </a:lnTo>
                  <a:lnTo>
                    <a:pt x="456" y="199"/>
                  </a:lnTo>
                  <a:lnTo>
                    <a:pt x="405" y="219"/>
                  </a:lnTo>
                  <a:lnTo>
                    <a:pt x="907" y="219"/>
                  </a:lnTo>
                  <a:lnTo>
                    <a:pt x="905" y="217"/>
                  </a:lnTo>
                  <a:lnTo>
                    <a:pt x="903" y="214"/>
                  </a:lnTo>
                  <a:lnTo>
                    <a:pt x="900" y="213"/>
                  </a:lnTo>
                  <a:lnTo>
                    <a:pt x="872" y="203"/>
                  </a:lnTo>
                  <a:lnTo>
                    <a:pt x="843" y="193"/>
                  </a:lnTo>
                  <a:lnTo>
                    <a:pt x="818" y="181"/>
                  </a:lnTo>
                  <a:lnTo>
                    <a:pt x="799" y="164"/>
                  </a:lnTo>
                  <a:lnTo>
                    <a:pt x="789" y="139"/>
                  </a:lnTo>
                  <a:lnTo>
                    <a:pt x="786" y="110"/>
                  </a:lnTo>
                  <a:lnTo>
                    <a:pt x="785" y="78"/>
                  </a:lnTo>
                  <a:lnTo>
                    <a:pt x="784" y="47"/>
                  </a:lnTo>
                  <a:lnTo>
                    <a:pt x="779" y="28"/>
                  </a:lnTo>
                  <a:lnTo>
                    <a:pt x="768" y="14"/>
                  </a:lnTo>
                  <a:lnTo>
                    <a:pt x="753" y="5"/>
                  </a:lnTo>
                  <a:lnTo>
                    <a:pt x="735" y="2"/>
                  </a:lnTo>
                  <a:lnTo>
                    <a:pt x="696" y="1"/>
                  </a:lnTo>
                  <a:lnTo>
                    <a:pt x="658" y="0"/>
                  </a:lnTo>
                  <a:close/>
                </a:path>
              </a:pathLst>
            </a:custGeom>
            <a:solidFill>
              <a:srgbClr val="A8CD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2" name="AutoShape 17"/>
            <p:cNvSpPr>
              <a:spLocks/>
            </p:cNvSpPr>
            <p:nvPr/>
          </p:nvSpPr>
          <p:spPr bwMode="auto">
            <a:xfrm>
              <a:off x="5731" y="599"/>
              <a:ext cx="776" cy="761"/>
            </a:xfrm>
            <a:custGeom>
              <a:avLst/>
              <a:gdLst>
                <a:gd name="T0" fmla="+- 0 5811 5731"/>
                <a:gd name="T1" fmla="*/ T0 w 776"/>
                <a:gd name="T2" fmla="+- 0 1010 599"/>
                <a:gd name="T3" fmla="*/ 1010 h 761"/>
                <a:gd name="T4" fmla="+- 0 5782 5731"/>
                <a:gd name="T5" fmla="*/ T4 w 776"/>
                <a:gd name="T6" fmla="+- 0 1012 599"/>
                <a:gd name="T7" fmla="*/ 1012 h 761"/>
                <a:gd name="T8" fmla="+- 0 5756 5731"/>
                <a:gd name="T9" fmla="*/ T8 w 776"/>
                <a:gd name="T10" fmla="+- 0 1027 599"/>
                <a:gd name="T11" fmla="*/ 1027 h 761"/>
                <a:gd name="T12" fmla="+- 0 5738 5731"/>
                <a:gd name="T13" fmla="*/ T12 w 776"/>
                <a:gd name="T14" fmla="+- 0 1049 599"/>
                <a:gd name="T15" fmla="*/ 1049 h 761"/>
                <a:gd name="T16" fmla="+- 0 5731 5731"/>
                <a:gd name="T17" fmla="*/ T16 w 776"/>
                <a:gd name="T18" fmla="+- 0 1076 599"/>
                <a:gd name="T19" fmla="*/ 1076 h 761"/>
                <a:gd name="T20" fmla="+- 0 5736 5731"/>
                <a:gd name="T21" fmla="*/ T20 w 776"/>
                <a:gd name="T22" fmla="+- 0 1105 599"/>
                <a:gd name="T23" fmla="*/ 1105 h 761"/>
                <a:gd name="T24" fmla="+- 0 5753 5731"/>
                <a:gd name="T25" fmla="*/ T24 w 776"/>
                <a:gd name="T26" fmla="+- 0 1133 599"/>
                <a:gd name="T27" fmla="*/ 1133 h 761"/>
                <a:gd name="T28" fmla="+- 0 5790 5731"/>
                <a:gd name="T29" fmla="*/ T28 w 776"/>
                <a:gd name="T30" fmla="+- 0 1179 599"/>
                <a:gd name="T31" fmla="*/ 1179 h 761"/>
                <a:gd name="T32" fmla="+- 0 5901 5731"/>
                <a:gd name="T33" fmla="*/ T32 w 776"/>
                <a:gd name="T34" fmla="+- 0 1317 599"/>
                <a:gd name="T35" fmla="*/ 1317 h 761"/>
                <a:gd name="T36" fmla="+- 0 5937 5731"/>
                <a:gd name="T37" fmla="*/ T36 w 776"/>
                <a:gd name="T38" fmla="+- 0 1350 599"/>
                <a:gd name="T39" fmla="*/ 1350 h 761"/>
                <a:gd name="T40" fmla="+- 0 5971 5731"/>
                <a:gd name="T41" fmla="*/ T40 w 776"/>
                <a:gd name="T42" fmla="+- 0 1360 599"/>
                <a:gd name="T43" fmla="*/ 1360 h 761"/>
                <a:gd name="T44" fmla="+- 0 6006 5731"/>
                <a:gd name="T45" fmla="*/ T44 w 776"/>
                <a:gd name="T46" fmla="+- 0 1349 599"/>
                <a:gd name="T47" fmla="*/ 1349 h 761"/>
                <a:gd name="T48" fmla="+- 0 6039 5731"/>
                <a:gd name="T49" fmla="*/ T48 w 776"/>
                <a:gd name="T50" fmla="+- 0 1315 599"/>
                <a:gd name="T51" fmla="*/ 1315 h 761"/>
                <a:gd name="T52" fmla="+- 0 6149 5731"/>
                <a:gd name="T53" fmla="*/ T52 w 776"/>
                <a:gd name="T54" fmla="+- 0 1170 599"/>
                <a:gd name="T55" fmla="*/ 1170 h 761"/>
                <a:gd name="T56" fmla="+- 0 5968 5731"/>
                <a:gd name="T57" fmla="*/ T56 w 776"/>
                <a:gd name="T58" fmla="+- 0 1170 599"/>
                <a:gd name="T59" fmla="*/ 1170 h 761"/>
                <a:gd name="T60" fmla="+- 0 5916 5731"/>
                <a:gd name="T61" fmla="*/ T60 w 776"/>
                <a:gd name="T62" fmla="+- 0 1105 599"/>
                <a:gd name="T63" fmla="*/ 1105 h 761"/>
                <a:gd name="T64" fmla="+- 0 5890 5731"/>
                <a:gd name="T65" fmla="*/ T64 w 776"/>
                <a:gd name="T66" fmla="+- 0 1073 599"/>
                <a:gd name="T67" fmla="*/ 1073 h 761"/>
                <a:gd name="T68" fmla="+- 0 5865 5731"/>
                <a:gd name="T69" fmla="*/ T68 w 776"/>
                <a:gd name="T70" fmla="+- 0 1042 599"/>
                <a:gd name="T71" fmla="*/ 1042 h 761"/>
                <a:gd name="T72" fmla="+- 0 5839 5731"/>
                <a:gd name="T73" fmla="*/ T72 w 776"/>
                <a:gd name="T74" fmla="+- 0 1020 599"/>
                <a:gd name="T75" fmla="*/ 1020 h 761"/>
                <a:gd name="T76" fmla="+- 0 5811 5731"/>
                <a:gd name="T77" fmla="*/ T76 w 776"/>
                <a:gd name="T78" fmla="+- 0 1010 599"/>
                <a:gd name="T79" fmla="*/ 1010 h 761"/>
                <a:gd name="T80" fmla="+- 0 6423 5731"/>
                <a:gd name="T81" fmla="*/ T80 w 776"/>
                <a:gd name="T82" fmla="+- 0 599 599"/>
                <a:gd name="T83" fmla="*/ 599 h 761"/>
                <a:gd name="T84" fmla="+- 0 6394 5731"/>
                <a:gd name="T85" fmla="*/ T84 w 776"/>
                <a:gd name="T86" fmla="+- 0 613 599"/>
                <a:gd name="T87" fmla="*/ 613 h 761"/>
                <a:gd name="T88" fmla="+- 0 6367 5731"/>
                <a:gd name="T89" fmla="*/ T88 w 776"/>
                <a:gd name="T90" fmla="+- 0 641 599"/>
                <a:gd name="T91" fmla="*/ 641 h 761"/>
                <a:gd name="T92" fmla="+- 0 6338 5731"/>
                <a:gd name="T93" fmla="*/ T92 w 776"/>
                <a:gd name="T94" fmla="+- 0 680 599"/>
                <a:gd name="T95" fmla="*/ 680 h 761"/>
                <a:gd name="T96" fmla="+- 0 5968 5731"/>
                <a:gd name="T97" fmla="*/ T96 w 776"/>
                <a:gd name="T98" fmla="+- 0 1170 599"/>
                <a:gd name="T99" fmla="*/ 1170 h 761"/>
                <a:gd name="T100" fmla="+- 0 6149 5731"/>
                <a:gd name="T101" fmla="*/ T100 w 776"/>
                <a:gd name="T102" fmla="+- 0 1170 599"/>
                <a:gd name="T103" fmla="*/ 1170 h 761"/>
                <a:gd name="T104" fmla="+- 0 6483 5731"/>
                <a:gd name="T105" fmla="*/ T104 w 776"/>
                <a:gd name="T106" fmla="+- 0 727 599"/>
                <a:gd name="T107" fmla="*/ 727 h 761"/>
                <a:gd name="T108" fmla="+- 0 6501 5731"/>
                <a:gd name="T109" fmla="*/ T108 w 776"/>
                <a:gd name="T110" fmla="+- 0 695 599"/>
                <a:gd name="T111" fmla="*/ 695 h 761"/>
                <a:gd name="T112" fmla="+- 0 6506 5731"/>
                <a:gd name="T113" fmla="*/ T112 w 776"/>
                <a:gd name="T114" fmla="+- 0 664 599"/>
                <a:gd name="T115" fmla="*/ 664 h 761"/>
                <a:gd name="T116" fmla="+- 0 6499 5731"/>
                <a:gd name="T117" fmla="*/ T116 w 776"/>
                <a:gd name="T118" fmla="+- 0 637 599"/>
                <a:gd name="T119" fmla="*/ 637 h 761"/>
                <a:gd name="T120" fmla="+- 0 6480 5731"/>
                <a:gd name="T121" fmla="*/ T120 w 776"/>
                <a:gd name="T122" fmla="+- 0 614 599"/>
                <a:gd name="T123" fmla="*/ 614 h 761"/>
                <a:gd name="T124" fmla="+- 0 6452 5731"/>
                <a:gd name="T125" fmla="*/ T124 w 776"/>
                <a:gd name="T126" fmla="+- 0 599 599"/>
                <a:gd name="T127" fmla="*/ 599 h 761"/>
                <a:gd name="T128" fmla="+- 0 6423 5731"/>
                <a:gd name="T129" fmla="*/ T128 w 776"/>
                <a:gd name="T130" fmla="+- 0 599 599"/>
                <a:gd name="T131" fmla="*/ 599 h 7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</a:cxnLst>
              <a:rect l="0" t="0" r="r" b="b"/>
              <a:pathLst>
                <a:path w="776" h="761">
                  <a:moveTo>
                    <a:pt x="80" y="411"/>
                  </a:moveTo>
                  <a:lnTo>
                    <a:pt x="51" y="413"/>
                  </a:lnTo>
                  <a:lnTo>
                    <a:pt x="25" y="428"/>
                  </a:lnTo>
                  <a:lnTo>
                    <a:pt x="7" y="450"/>
                  </a:lnTo>
                  <a:lnTo>
                    <a:pt x="0" y="477"/>
                  </a:lnTo>
                  <a:lnTo>
                    <a:pt x="5" y="506"/>
                  </a:lnTo>
                  <a:lnTo>
                    <a:pt x="22" y="534"/>
                  </a:lnTo>
                  <a:lnTo>
                    <a:pt x="59" y="580"/>
                  </a:lnTo>
                  <a:lnTo>
                    <a:pt x="170" y="718"/>
                  </a:lnTo>
                  <a:lnTo>
                    <a:pt x="206" y="751"/>
                  </a:lnTo>
                  <a:lnTo>
                    <a:pt x="240" y="761"/>
                  </a:lnTo>
                  <a:lnTo>
                    <a:pt x="275" y="750"/>
                  </a:lnTo>
                  <a:lnTo>
                    <a:pt x="308" y="716"/>
                  </a:lnTo>
                  <a:lnTo>
                    <a:pt x="418" y="571"/>
                  </a:lnTo>
                  <a:lnTo>
                    <a:pt x="237" y="571"/>
                  </a:lnTo>
                  <a:lnTo>
                    <a:pt x="185" y="506"/>
                  </a:lnTo>
                  <a:lnTo>
                    <a:pt x="159" y="474"/>
                  </a:lnTo>
                  <a:lnTo>
                    <a:pt x="134" y="443"/>
                  </a:lnTo>
                  <a:lnTo>
                    <a:pt x="108" y="421"/>
                  </a:lnTo>
                  <a:lnTo>
                    <a:pt x="80" y="411"/>
                  </a:lnTo>
                  <a:close/>
                  <a:moveTo>
                    <a:pt x="692" y="0"/>
                  </a:moveTo>
                  <a:lnTo>
                    <a:pt x="663" y="14"/>
                  </a:lnTo>
                  <a:lnTo>
                    <a:pt x="636" y="42"/>
                  </a:lnTo>
                  <a:lnTo>
                    <a:pt x="607" y="81"/>
                  </a:lnTo>
                  <a:lnTo>
                    <a:pt x="237" y="571"/>
                  </a:lnTo>
                  <a:lnTo>
                    <a:pt x="418" y="571"/>
                  </a:lnTo>
                  <a:lnTo>
                    <a:pt x="752" y="128"/>
                  </a:lnTo>
                  <a:lnTo>
                    <a:pt x="770" y="96"/>
                  </a:lnTo>
                  <a:lnTo>
                    <a:pt x="775" y="65"/>
                  </a:lnTo>
                  <a:lnTo>
                    <a:pt x="768" y="38"/>
                  </a:lnTo>
                  <a:lnTo>
                    <a:pt x="749" y="15"/>
                  </a:lnTo>
                  <a:lnTo>
                    <a:pt x="721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rgbClr val="A8CD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4842" y="245"/>
              <a:ext cx="1032" cy="1828"/>
            </a:xfrm>
            <a:custGeom>
              <a:avLst/>
              <a:gdLst>
                <a:gd name="T0" fmla="+- 0 5743 4842"/>
                <a:gd name="T1" fmla="*/ T0 w 1032"/>
                <a:gd name="T2" fmla="+- 0 257 246"/>
                <a:gd name="T3" fmla="*/ 257 h 1828"/>
                <a:gd name="T4" fmla="+- 0 5600 4842"/>
                <a:gd name="T5" fmla="*/ T4 w 1032"/>
                <a:gd name="T6" fmla="+- 0 297 246"/>
                <a:gd name="T7" fmla="*/ 297 h 1828"/>
                <a:gd name="T8" fmla="+- 0 5469 4842"/>
                <a:gd name="T9" fmla="*/ T8 w 1032"/>
                <a:gd name="T10" fmla="+- 0 360 246"/>
                <a:gd name="T11" fmla="*/ 360 h 1828"/>
                <a:gd name="T12" fmla="+- 0 5351 4842"/>
                <a:gd name="T13" fmla="*/ T12 w 1032"/>
                <a:gd name="T14" fmla="+- 0 442 246"/>
                <a:gd name="T15" fmla="*/ 442 h 1828"/>
                <a:gd name="T16" fmla="+- 0 5248 4842"/>
                <a:gd name="T17" fmla="*/ T16 w 1032"/>
                <a:gd name="T18" fmla="+- 0 543 246"/>
                <a:gd name="T19" fmla="*/ 543 h 1828"/>
                <a:gd name="T20" fmla="+- 0 5162 4842"/>
                <a:gd name="T21" fmla="*/ T20 w 1032"/>
                <a:gd name="T22" fmla="+- 0 661 246"/>
                <a:gd name="T23" fmla="*/ 661 h 1828"/>
                <a:gd name="T24" fmla="+- 0 5096 4842"/>
                <a:gd name="T25" fmla="*/ T24 w 1032"/>
                <a:gd name="T26" fmla="+- 0 793 246"/>
                <a:gd name="T27" fmla="*/ 793 h 1828"/>
                <a:gd name="T28" fmla="+- 0 5050 4842"/>
                <a:gd name="T29" fmla="*/ T28 w 1032"/>
                <a:gd name="T30" fmla="+- 0 938 246"/>
                <a:gd name="T31" fmla="*/ 938 h 1828"/>
                <a:gd name="T32" fmla="+- 0 5013 4842"/>
                <a:gd name="T33" fmla="*/ T32 w 1032"/>
                <a:gd name="T34" fmla="+- 0 1034 246"/>
                <a:gd name="T35" fmla="*/ 1034 h 1828"/>
                <a:gd name="T36" fmla="+- 0 4925 4842"/>
                <a:gd name="T37" fmla="*/ T36 w 1032"/>
                <a:gd name="T38" fmla="+- 0 1088 246"/>
                <a:gd name="T39" fmla="*/ 1088 h 1828"/>
                <a:gd name="T40" fmla="+- 0 4859 4842"/>
                <a:gd name="T41" fmla="*/ T40 w 1032"/>
                <a:gd name="T42" fmla="+- 0 1124 246"/>
                <a:gd name="T43" fmla="*/ 1124 h 1828"/>
                <a:gd name="T44" fmla="+- 0 4844 4842"/>
                <a:gd name="T45" fmla="*/ T44 w 1032"/>
                <a:gd name="T46" fmla="+- 0 1148 246"/>
                <a:gd name="T47" fmla="*/ 1148 h 1828"/>
                <a:gd name="T48" fmla="+- 0 4845 4842"/>
                <a:gd name="T49" fmla="*/ T48 w 1032"/>
                <a:gd name="T50" fmla="+- 0 1177 246"/>
                <a:gd name="T51" fmla="*/ 1177 h 1828"/>
                <a:gd name="T52" fmla="+- 0 4861 4842"/>
                <a:gd name="T53" fmla="*/ T52 w 1032"/>
                <a:gd name="T54" fmla="+- 0 1200 246"/>
                <a:gd name="T55" fmla="*/ 1200 h 1828"/>
                <a:gd name="T56" fmla="+- 0 4925 4842"/>
                <a:gd name="T57" fmla="*/ T56 w 1032"/>
                <a:gd name="T58" fmla="+- 0 1230 246"/>
                <a:gd name="T59" fmla="*/ 1230 h 1828"/>
                <a:gd name="T60" fmla="+- 0 5010 4842"/>
                <a:gd name="T61" fmla="*/ T60 w 1032"/>
                <a:gd name="T62" fmla="+- 0 1275 246"/>
                <a:gd name="T63" fmla="*/ 1275 h 1828"/>
                <a:gd name="T64" fmla="+- 0 5048 4842"/>
                <a:gd name="T65" fmla="*/ T64 w 1032"/>
                <a:gd name="T66" fmla="+- 0 1367 246"/>
                <a:gd name="T67" fmla="*/ 1367 h 1828"/>
                <a:gd name="T68" fmla="+- 0 5093 4842"/>
                <a:gd name="T69" fmla="*/ T68 w 1032"/>
                <a:gd name="T70" fmla="+- 0 1509 246"/>
                <a:gd name="T71" fmla="*/ 1509 h 1828"/>
                <a:gd name="T72" fmla="+- 0 5160 4842"/>
                <a:gd name="T73" fmla="*/ T72 w 1032"/>
                <a:gd name="T74" fmla="+- 0 1641 246"/>
                <a:gd name="T75" fmla="*/ 1641 h 1828"/>
                <a:gd name="T76" fmla="+- 0 5246 4842"/>
                <a:gd name="T77" fmla="*/ T76 w 1032"/>
                <a:gd name="T78" fmla="+- 0 1759 246"/>
                <a:gd name="T79" fmla="*/ 1759 h 1828"/>
                <a:gd name="T80" fmla="+- 0 5349 4842"/>
                <a:gd name="T81" fmla="*/ T80 w 1032"/>
                <a:gd name="T82" fmla="+- 0 1862 246"/>
                <a:gd name="T83" fmla="*/ 1862 h 1828"/>
                <a:gd name="T84" fmla="+- 0 5468 4842"/>
                <a:gd name="T85" fmla="*/ T84 w 1032"/>
                <a:gd name="T86" fmla="+- 0 1948 246"/>
                <a:gd name="T87" fmla="*/ 1948 h 1828"/>
                <a:gd name="T88" fmla="+- 0 5599 4842"/>
                <a:gd name="T89" fmla="*/ T88 w 1032"/>
                <a:gd name="T90" fmla="+- 0 2014 246"/>
                <a:gd name="T91" fmla="*/ 2014 h 1828"/>
                <a:gd name="T92" fmla="+- 0 5742 4842"/>
                <a:gd name="T93" fmla="*/ T92 w 1032"/>
                <a:gd name="T94" fmla="+- 0 2059 246"/>
                <a:gd name="T95" fmla="*/ 2059 h 1828"/>
                <a:gd name="T96" fmla="+- 0 5822 4842"/>
                <a:gd name="T97" fmla="*/ T96 w 1032"/>
                <a:gd name="T98" fmla="+- 0 2073 246"/>
                <a:gd name="T99" fmla="*/ 2073 h 1828"/>
                <a:gd name="T100" fmla="+- 0 5842 4842"/>
                <a:gd name="T101" fmla="*/ T100 w 1032"/>
                <a:gd name="T102" fmla="+- 0 2070 246"/>
                <a:gd name="T103" fmla="*/ 2070 h 1828"/>
                <a:gd name="T104" fmla="+- 0 5868 4842"/>
                <a:gd name="T105" fmla="*/ T104 w 1032"/>
                <a:gd name="T106" fmla="+- 0 2048 246"/>
                <a:gd name="T107" fmla="*/ 2048 h 1828"/>
                <a:gd name="T108" fmla="+- 0 5872 4842"/>
                <a:gd name="T109" fmla="*/ T108 w 1032"/>
                <a:gd name="T110" fmla="+- 0 2011 246"/>
                <a:gd name="T111" fmla="*/ 2011 h 1828"/>
                <a:gd name="T112" fmla="+- 0 5850 4842"/>
                <a:gd name="T113" fmla="*/ T112 w 1032"/>
                <a:gd name="T114" fmla="+- 0 1980 246"/>
                <a:gd name="T115" fmla="*/ 1980 h 1828"/>
                <a:gd name="T116" fmla="+- 0 5754 4842"/>
                <a:gd name="T117" fmla="*/ T116 w 1032"/>
                <a:gd name="T118" fmla="+- 0 1959 246"/>
                <a:gd name="T119" fmla="*/ 1959 h 1828"/>
                <a:gd name="T120" fmla="+- 0 5609 4842"/>
                <a:gd name="T121" fmla="*/ T120 w 1032"/>
                <a:gd name="T122" fmla="+- 0 1910 246"/>
                <a:gd name="T123" fmla="*/ 1910 h 1828"/>
                <a:gd name="T124" fmla="+- 0 5478 4842"/>
                <a:gd name="T125" fmla="*/ T124 w 1032"/>
                <a:gd name="T126" fmla="+- 0 1836 246"/>
                <a:gd name="T127" fmla="*/ 1836 h 1828"/>
                <a:gd name="T128" fmla="+- 0 5363 4842"/>
                <a:gd name="T129" fmla="*/ T128 w 1032"/>
                <a:gd name="T130" fmla="+- 0 1739 246"/>
                <a:gd name="T131" fmla="*/ 1739 h 1828"/>
                <a:gd name="T132" fmla="+- 0 5267 4842"/>
                <a:gd name="T133" fmla="*/ T132 w 1032"/>
                <a:gd name="T134" fmla="+- 0 1623 246"/>
                <a:gd name="T135" fmla="*/ 1623 h 1828"/>
                <a:gd name="T136" fmla="+- 0 5194 4842"/>
                <a:gd name="T137" fmla="*/ T136 w 1032"/>
                <a:gd name="T138" fmla="+- 0 1491 246"/>
                <a:gd name="T139" fmla="*/ 1491 h 1828"/>
                <a:gd name="T140" fmla="+- 0 5146 4842"/>
                <a:gd name="T141" fmla="*/ T140 w 1032"/>
                <a:gd name="T142" fmla="+- 0 1346 246"/>
                <a:gd name="T143" fmla="*/ 1346 h 1828"/>
                <a:gd name="T144" fmla="+- 0 5128 4842"/>
                <a:gd name="T145" fmla="*/ T144 w 1032"/>
                <a:gd name="T146" fmla="+- 0 1253 246"/>
                <a:gd name="T147" fmla="*/ 1253 h 1828"/>
                <a:gd name="T148" fmla="+- 0 5076 4842"/>
                <a:gd name="T149" fmla="*/ T148 w 1032"/>
                <a:gd name="T150" fmla="+- 0 1199 246"/>
                <a:gd name="T151" fmla="*/ 1199 h 1828"/>
                <a:gd name="T152" fmla="+- 0 5076 4842"/>
                <a:gd name="T153" fmla="*/ T152 w 1032"/>
                <a:gd name="T154" fmla="+- 0 1112 246"/>
                <a:gd name="T155" fmla="*/ 1112 h 1828"/>
                <a:gd name="T156" fmla="+- 0 5130 4842"/>
                <a:gd name="T157" fmla="*/ T156 w 1032"/>
                <a:gd name="T158" fmla="+- 0 1052 246"/>
                <a:gd name="T159" fmla="*/ 1052 h 1828"/>
                <a:gd name="T160" fmla="+- 0 5148 4842"/>
                <a:gd name="T161" fmla="*/ T160 w 1032"/>
                <a:gd name="T162" fmla="+- 0 957 246"/>
                <a:gd name="T163" fmla="*/ 957 h 1828"/>
                <a:gd name="T164" fmla="+- 0 5197 4842"/>
                <a:gd name="T165" fmla="*/ T164 w 1032"/>
                <a:gd name="T166" fmla="+- 0 810 246"/>
                <a:gd name="T167" fmla="*/ 810 h 1828"/>
                <a:gd name="T168" fmla="+- 0 5270 4842"/>
                <a:gd name="T169" fmla="*/ T168 w 1032"/>
                <a:gd name="T170" fmla="+- 0 678 246"/>
                <a:gd name="T171" fmla="*/ 678 h 1828"/>
                <a:gd name="T172" fmla="+- 0 5365 4842"/>
                <a:gd name="T173" fmla="*/ T172 w 1032"/>
                <a:gd name="T174" fmla="+- 0 565 246"/>
                <a:gd name="T175" fmla="*/ 565 h 1828"/>
                <a:gd name="T176" fmla="+- 0 5479 4842"/>
                <a:gd name="T177" fmla="*/ T176 w 1032"/>
                <a:gd name="T178" fmla="+- 0 472 246"/>
                <a:gd name="T179" fmla="*/ 472 h 1828"/>
                <a:gd name="T180" fmla="+- 0 5609 4842"/>
                <a:gd name="T181" fmla="*/ T180 w 1032"/>
                <a:gd name="T182" fmla="+- 0 402 246"/>
                <a:gd name="T183" fmla="*/ 402 h 1828"/>
                <a:gd name="T184" fmla="+- 0 5753 4842"/>
                <a:gd name="T185" fmla="*/ T184 w 1032"/>
                <a:gd name="T186" fmla="+- 0 357 246"/>
                <a:gd name="T187" fmla="*/ 357 h 1828"/>
                <a:gd name="T188" fmla="+- 0 5848 4842"/>
                <a:gd name="T189" fmla="*/ T188 w 1032"/>
                <a:gd name="T190" fmla="+- 0 339 246"/>
                <a:gd name="T191" fmla="*/ 339 h 1828"/>
                <a:gd name="T192" fmla="+- 0 5872 4842"/>
                <a:gd name="T193" fmla="*/ T192 w 1032"/>
                <a:gd name="T194" fmla="+- 0 310 246"/>
                <a:gd name="T195" fmla="*/ 310 h 1828"/>
                <a:gd name="T196" fmla="+- 0 5868 4842"/>
                <a:gd name="T197" fmla="*/ T196 w 1032"/>
                <a:gd name="T198" fmla="+- 0 271 246"/>
                <a:gd name="T199" fmla="*/ 271 h 1828"/>
                <a:gd name="T200" fmla="+- 0 5839 4842"/>
                <a:gd name="T201" fmla="*/ T200 w 1032"/>
                <a:gd name="T202" fmla="+- 0 248 246"/>
                <a:gd name="T203" fmla="*/ 248 h 18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</a:cxnLst>
              <a:rect l="0" t="0" r="r" b="b"/>
              <a:pathLst>
                <a:path w="1032" h="1828">
                  <a:moveTo>
                    <a:pt x="977" y="0"/>
                  </a:moveTo>
                  <a:lnTo>
                    <a:pt x="901" y="11"/>
                  </a:lnTo>
                  <a:lnTo>
                    <a:pt x="829" y="28"/>
                  </a:lnTo>
                  <a:lnTo>
                    <a:pt x="758" y="51"/>
                  </a:lnTo>
                  <a:lnTo>
                    <a:pt x="691" y="80"/>
                  </a:lnTo>
                  <a:lnTo>
                    <a:pt x="627" y="114"/>
                  </a:lnTo>
                  <a:lnTo>
                    <a:pt x="566" y="153"/>
                  </a:lnTo>
                  <a:lnTo>
                    <a:pt x="509" y="196"/>
                  </a:lnTo>
                  <a:lnTo>
                    <a:pt x="455" y="245"/>
                  </a:lnTo>
                  <a:lnTo>
                    <a:pt x="406" y="297"/>
                  </a:lnTo>
                  <a:lnTo>
                    <a:pt x="361" y="354"/>
                  </a:lnTo>
                  <a:lnTo>
                    <a:pt x="320" y="415"/>
                  </a:lnTo>
                  <a:lnTo>
                    <a:pt x="285" y="479"/>
                  </a:lnTo>
                  <a:lnTo>
                    <a:pt x="254" y="547"/>
                  </a:lnTo>
                  <a:lnTo>
                    <a:pt x="228" y="618"/>
                  </a:lnTo>
                  <a:lnTo>
                    <a:pt x="208" y="692"/>
                  </a:lnTo>
                  <a:lnTo>
                    <a:pt x="194" y="769"/>
                  </a:lnTo>
                  <a:lnTo>
                    <a:pt x="171" y="788"/>
                  </a:lnTo>
                  <a:lnTo>
                    <a:pt x="132" y="814"/>
                  </a:lnTo>
                  <a:lnTo>
                    <a:pt x="83" y="842"/>
                  </a:lnTo>
                  <a:lnTo>
                    <a:pt x="29" y="870"/>
                  </a:lnTo>
                  <a:lnTo>
                    <a:pt x="17" y="878"/>
                  </a:lnTo>
                  <a:lnTo>
                    <a:pt x="8" y="889"/>
                  </a:lnTo>
                  <a:lnTo>
                    <a:pt x="2" y="902"/>
                  </a:lnTo>
                  <a:lnTo>
                    <a:pt x="0" y="916"/>
                  </a:lnTo>
                  <a:lnTo>
                    <a:pt x="3" y="931"/>
                  </a:lnTo>
                  <a:lnTo>
                    <a:pt x="9" y="943"/>
                  </a:lnTo>
                  <a:lnTo>
                    <a:pt x="19" y="954"/>
                  </a:lnTo>
                  <a:lnTo>
                    <a:pt x="31" y="961"/>
                  </a:lnTo>
                  <a:lnTo>
                    <a:pt x="83" y="984"/>
                  </a:lnTo>
                  <a:lnTo>
                    <a:pt x="130" y="1008"/>
                  </a:lnTo>
                  <a:lnTo>
                    <a:pt x="168" y="1029"/>
                  </a:lnTo>
                  <a:lnTo>
                    <a:pt x="192" y="1046"/>
                  </a:lnTo>
                  <a:lnTo>
                    <a:pt x="206" y="1121"/>
                  </a:lnTo>
                  <a:lnTo>
                    <a:pt x="226" y="1193"/>
                  </a:lnTo>
                  <a:lnTo>
                    <a:pt x="251" y="1263"/>
                  </a:lnTo>
                  <a:lnTo>
                    <a:pt x="282" y="1330"/>
                  </a:lnTo>
                  <a:lnTo>
                    <a:pt x="318" y="1395"/>
                  </a:lnTo>
                  <a:lnTo>
                    <a:pt x="358" y="1456"/>
                  </a:lnTo>
                  <a:lnTo>
                    <a:pt x="404" y="1513"/>
                  </a:lnTo>
                  <a:lnTo>
                    <a:pt x="453" y="1567"/>
                  </a:lnTo>
                  <a:lnTo>
                    <a:pt x="507" y="1616"/>
                  </a:lnTo>
                  <a:lnTo>
                    <a:pt x="565" y="1662"/>
                  </a:lnTo>
                  <a:lnTo>
                    <a:pt x="626" y="1702"/>
                  </a:lnTo>
                  <a:lnTo>
                    <a:pt x="690" y="1738"/>
                  </a:lnTo>
                  <a:lnTo>
                    <a:pt x="757" y="1768"/>
                  </a:lnTo>
                  <a:lnTo>
                    <a:pt x="828" y="1794"/>
                  </a:lnTo>
                  <a:lnTo>
                    <a:pt x="900" y="1813"/>
                  </a:lnTo>
                  <a:lnTo>
                    <a:pt x="975" y="1827"/>
                  </a:lnTo>
                  <a:lnTo>
                    <a:pt x="980" y="1827"/>
                  </a:lnTo>
                  <a:lnTo>
                    <a:pt x="982" y="1827"/>
                  </a:lnTo>
                  <a:lnTo>
                    <a:pt x="1000" y="1824"/>
                  </a:lnTo>
                  <a:lnTo>
                    <a:pt x="1015" y="1815"/>
                  </a:lnTo>
                  <a:lnTo>
                    <a:pt x="1026" y="1802"/>
                  </a:lnTo>
                  <a:lnTo>
                    <a:pt x="1032" y="1784"/>
                  </a:lnTo>
                  <a:lnTo>
                    <a:pt x="1030" y="1765"/>
                  </a:lnTo>
                  <a:lnTo>
                    <a:pt x="1022" y="1747"/>
                  </a:lnTo>
                  <a:lnTo>
                    <a:pt x="1008" y="1734"/>
                  </a:lnTo>
                  <a:lnTo>
                    <a:pt x="989" y="1728"/>
                  </a:lnTo>
                  <a:lnTo>
                    <a:pt x="912" y="1713"/>
                  </a:lnTo>
                  <a:lnTo>
                    <a:pt x="838" y="1692"/>
                  </a:lnTo>
                  <a:lnTo>
                    <a:pt x="767" y="1664"/>
                  </a:lnTo>
                  <a:lnTo>
                    <a:pt x="700" y="1630"/>
                  </a:lnTo>
                  <a:lnTo>
                    <a:pt x="636" y="1590"/>
                  </a:lnTo>
                  <a:lnTo>
                    <a:pt x="576" y="1544"/>
                  </a:lnTo>
                  <a:lnTo>
                    <a:pt x="521" y="1493"/>
                  </a:lnTo>
                  <a:lnTo>
                    <a:pt x="471" y="1437"/>
                  </a:lnTo>
                  <a:lnTo>
                    <a:pt x="425" y="1377"/>
                  </a:lnTo>
                  <a:lnTo>
                    <a:pt x="386" y="1313"/>
                  </a:lnTo>
                  <a:lnTo>
                    <a:pt x="352" y="1245"/>
                  </a:lnTo>
                  <a:lnTo>
                    <a:pt x="325" y="1174"/>
                  </a:lnTo>
                  <a:lnTo>
                    <a:pt x="304" y="1100"/>
                  </a:lnTo>
                  <a:lnTo>
                    <a:pt x="290" y="1023"/>
                  </a:lnTo>
                  <a:lnTo>
                    <a:pt x="286" y="1007"/>
                  </a:lnTo>
                  <a:lnTo>
                    <a:pt x="271" y="984"/>
                  </a:lnTo>
                  <a:lnTo>
                    <a:pt x="234" y="953"/>
                  </a:lnTo>
                  <a:lnTo>
                    <a:pt x="164" y="912"/>
                  </a:lnTo>
                  <a:lnTo>
                    <a:pt x="234" y="866"/>
                  </a:lnTo>
                  <a:lnTo>
                    <a:pt x="272" y="831"/>
                  </a:lnTo>
                  <a:lnTo>
                    <a:pt x="288" y="806"/>
                  </a:lnTo>
                  <a:lnTo>
                    <a:pt x="292" y="790"/>
                  </a:lnTo>
                  <a:lnTo>
                    <a:pt x="306" y="711"/>
                  </a:lnTo>
                  <a:lnTo>
                    <a:pt x="328" y="636"/>
                  </a:lnTo>
                  <a:lnTo>
                    <a:pt x="355" y="564"/>
                  </a:lnTo>
                  <a:lnTo>
                    <a:pt x="389" y="496"/>
                  </a:lnTo>
                  <a:lnTo>
                    <a:pt x="428" y="432"/>
                  </a:lnTo>
                  <a:lnTo>
                    <a:pt x="473" y="373"/>
                  </a:lnTo>
                  <a:lnTo>
                    <a:pt x="523" y="319"/>
                  </a:lnTo>
                  <a:lnTo>
                    <a:pt x="578" y="270"/>
                  </a:lnTo>
                  <a:lnTo>
                    <a:pt x="637" y="226"/>
                  </a:lnTo>
                  <a:lnTo>
                    <a:pt x="700" y="188"/>
                  </a:lnTo>
                  <a:lnTo>
                    <a:pt x="767" y="156"/>
                  </a:lnTo>
                  <a:lnTo>
                    <a:pt x="837" y="130"/>
                  </a:lnTo>
                  <a:lnTo>
                    <a:pt x="911" y="111"/>
                  </a:lnTo>
                  <a:lnTo>
                    <a:pt x="987" y="99"/>
                  </a:lnTo>
                  <a:lnTo>
                    <a:pt x="1006" y="93"/>
                  </a:lnTo>
                  <a:lnTo>
                    <a:pt x="1021" y="81"/>
                  </a:lnTo>
                  <a:lnTo>
                    <a:pt x="1030" y="64"/>
                  </a:lnTo>
                  <a:lnTo>
                    <a:pt x="1032" y="44"/>
                  </a:lnTo>
                  <a:lnTo>
                    <a:pt x="1026" y="25"/>
                  </a:lnTo>
                  <a:lnTo>
                    <a:pt x="1013" y="11"/>
                  </a:lnTo>
                  <a:lnTo>
                    <a:pt x="997" y="2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A8CD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566" y="295"/>
              <a:ext cx="4852" cy="2167"/>
            </a:xfrm>
            <a:custGeom>
              <a:avLst/>
              <a:gdLst>
                <a:gd name="T0" fmla="+- 0 5400 567"/>
                <a:gd name="T1" fmla="*/ T0 w 4852"/>
                <a:gd name="T2" fmla="+- 0 296 296"/>
                <a:gd name="T3" fmla="*/ 296 h 2167"/>
                <a:gd name="T4" fmla="+- 0 567 567"/>
                <a:gd name="T5" fmla="*/ T4 w 4852"/>
                <a:gd name="T6" fmla="+- 0 296 296"/>
                <a:gd name="T7" fmla="*/ 296 h 2167"/>
                <a:gd name="T8" fmla="+- 0 567 567"/>
                <a:gd name="T9" fmla="*/ T8 w 4852"/>
                <a:gd name="T10" fmla="+- 0 2462 296"/>
                <a:gd name="T11" fmla="*/ 2462 h 2167"/>
                <a:gd name="T12" fmla="+- 0 5418 567"/>
                <a:gd name="T13" fmla="*/ T12 w 4852"/>
                <a:gd name="T14" fmla="+- 0 2462 296"/>
                <a:gd name="T15" fmla="*/ 2462 h 2167"/>
                <a:gd name="T16" fmla="+- 0 5418 567"/>
                <a:gd name="T17" fmla="*/ T16 w 4852"/>
                <a:gd name="T18" fmla="+- 0 2023 296"/>
                <a:gd name="T19" fmla="*/ 2023 h 2167"/>
                <a:gd name="T20" fmla="+- 0 5355 567"/>
                <a:gd name="T21" fmla="*/ T20 w 4852"/>
                <a:gd name="T22" fmla="+- 0 1981 296"/>
                <a:gd name="T23" fmla="*/ 1981 h 2167"/>
                <a:gd name="T24" fmla="+- 0 5294 567"/>
                <a:gd name="T25" fmla="*/ T24 w 4852"/>
                <a:gd name="T26" fmla="+- 0 1934 296"/>
                <a:gd name="T27" fmla="*/ 1934 h 2167"/>
                <a:gd name="T28" fmla="+- 0 5238 567"/>
                <a:gd name="T29" fmla="*/ T28 w 4852"/>
                <a:gd name="T30" fmla="+- 0 1882 296"/>
                <a:gd name="T31" fmla="*/ 1882 h 2167"/>
                <a:gd name="T32" fmla="+- 0 5185 567"/>
                <a:gd name="T33" fmla="*/ T32 w 4852"/>
                <a:gd name="T34" fmla="+- 0 1827 296"/>
                <a:gd name="T35" fmla="*/ 1827 h 2167"/>
                <a:gd name="T36" fmla="+- 0 5137 567"/>
                <a:gd name="T37" fmla="*/ T36 w 4852"/>
                <a:gd name="T38" fmla="+- 0 1768 296"/>
                <a:gd name="T39" fmla="*/ 1768 h 2167"/>
                <a:gd name="T40" fmla="+- 0 5093 567"/>
                <a:gd name="T41" fmla="*/ T40 w 4852"/>
                <a:gd name="T42" fmla="+- 0 1705 296"/>
                <a:gd name="T43" fmla="*/ 1705 h 2167"/>
                <a:gd name="T44" fmla="+- 0 5054 567"/>
                <a:gd name="T45" fmla="*/ T44 w 4852"/>
                <a:gd name="T46" fmla="+- 0 1638 296"/>
                <a:gd name="T47" fmla="*/ 1638 h 2167"/>
                <a:gd name="T48" fmla="+- 0 5021 567"/>
                <a:gd name="T49" fmla="*/ T48 w 4852"/>
                <a:gd name="T50" fmla="+- 0 1569 296"/>
                <a:gd name="T51" fmla="*/ 1569 h 2167"/>
                <a:gd name="T52" fmla="+- 0 4992 567"/>
                <a:gd name="T53" fmla="*/ T52 w 4852"/>
                <a:gd name="T54" fmla="+- 0 1497 296"/>
                <a:gd name="T55" fmla="*/ 1497 h 2167"/>
                <a:gd name="T56" fmla="+- 0 4969 567"/>
                <a:gd name="T57" fmla="*/ T56 w 4852"/>
                <a:gd name="T58" fmla="+- 0 1422 296"/>
                <a:gd name="T59" fmla="*/ 1422 h 2167"/>
                <a:gd name="T60" fmla="+- 0 4951 567"/>
                <a:gd name="T61" fmla="*/ T60 w 4852"/>
                <a:gd name="T62" fmla="+- 0 1345 296"/>
                <a:gd name="T63" fmla="*/ 1345 h 2167"/>
                <a:gd name="T64" fmla="+- 0 4928 567"/>
                <a:gd name="T65" fmla="*/ T64 w 4852"/>
                <a:gd name="T66" fmla="+- 0 1332 296"/>
                <a:gd name="T67" fmla="*/ 1332 h 2167"/>
                <a:gd name="T68" fmla="+- 0 4899 567"/>
                <a:gd name="T69" fmla="*/ T68 w 4852"/>
                <a:gd name="T70" fmla="+- 0 1318 296"/>
                <a:gd name="T71" fmla="*/ 1318 h 2167"/>
                <a:gd name="T72" fmla="+- 0 4869 567"/>
                <a:gd name="T73" fmla="*/ T72 w 4852"/>
                <a:gd name="T74" fmla="+- 0 1304 296"/>
                <a:gd name="T75" fmla="*/ 1304 h 2167"/>
                <a:gd name="T76" fmla="+- 0 4838 567"/>
                <a:gd name="T77" fmla="*/ T76 w 4852"/>
                <a:gd name="T78" fmla="+- 0 1290 296"/>
                <a:gd name="T79" fmla="*/ 1290 h 2167"/>
                <a:gd name="T80" fmla="+- 0 4804 567"/>
                <a:gd name="T81" fmla="*/ T80 w 4852"/>
                <a:gd name="T82" fmla="+- 0 1270 296"/>
                <a:gd name="T83" fmla="*/ 1270 h 2167"/>
                <a:gd name="T84" fmla="+- 0 4777 567"/>
                <a:gd name="T85" fmla="*/ T84 w 4852"/>
                <a:gd name="T86" fmla="+- 0 1240 296"/>
                <a:gd name="T87" fmla="*/ 1240 h 2167"/>
                <a:gd name="T88" fmla="+- 0 4759 567"/>
                <a:gd name="T89" fmla="*/ T88 w 4852"/>
                <a:gd name="T90" fmla="+- 0 1205 296"/>
                <a:gd name="T91" fmla="*/ 1205 h 2167"/>
                <a:gd name="T92" fmla="+- 0 4752 567"/>
                <a:gd name="T93" fmla="*/ T92 w 4852"/>
                <a:gd name="T94" fmla="+- 0 1165 296"/>
                <a:gd name="T95" fmla="*/ 1165 h 2167"/>
                <a:gd name="T96" fmla="+- 0 4757 567"/>
                <a:gd name="T97" fmla="*/ T96 w 4852"/>
                <a:gd name="T98" fmla="+- 0 1125 296"/>
                <a:gd name="T99" fmla="*/ 1125 h 2167"/>
                <a:gd name="T100" fmla="+- 0 4773 567"/>
                <a:gd name="T101" fmla="*/ T100 w 4852"/>
                <a:gd name="T102" fmla="+- 0 1088 296"/>
                <a:gd name="T103" fmla="*/ 1088 h 2167"/>
                <a:gd name="T104" fmla="+- 0 4798 567"/>
                <a:gd name="T105" fmla="*/ T104 w 4852"/>
                <a:gd name="T106" fmla="+- 0 1058 296"/>
                <a:gd name="T107" fmla="*/ 1058 h 2167"/>
                <a:gd name="T108" fmla="+- 0 4832 567"/>
                <a:gd name="T109" fmla="*/ T108 w 4852"/>
                <a:gd name="T110" fmla="+- 0 1035 296"/>
                <a:gd name="T111" fmla="*/ 1035 h 2167"/>
                <a:gd name="T112" fmla="+- 0 4865 567"/>
                <a:gd name="T113" fmla="*/ T112 w 4852"/>
                <a:gd name="T114" fmla="+- 0 1018 296"/>
                <a:gd name="T115" fmla="*/ 1018 h 2167"/>
                <a:gd name="T116" fmla="+- 0 4898 567"/>
                <a:gd name="T117" fmla="*/ T116 w 4852"/>
                <a:gd name="T118" fmla="+- 0 1000 296"/>
                <a:gd name="T119" fmla="*/ 1000 h 2167"/>
                <a:gd name="T120" fmla="+- 0 4928 567"/>
                <a:gd name="T121" fmla="*/ T120 w 4852"/>
                <a:gd name="T122" fmla="+- 0 982 296"/>
                <a:gd name="T123" fmla="*/ 982 h 2167"/>
                <a:gd name="T124" fmla="+- 0 4952 567"/>
                <a:gd name="T125" fmla="*/ T124 w 4852"/>
                <a:gd name="T126" fmla="+- 0 967 296"/>
                <a:gd name="T127" fmla="*/ 967 h 2167"/>
                <a:gd name="T128" fmla="+- 0 4969 567"/>
                <a:gd name="T129" fmla="*/ T128 w 4852"/>
                <a:gd name="T130" fmla="+- 0 889 296"/>
                <a:gd name="T131" fmla="*/ 889 h 2167"/>
                <a:gd name="T132" fmla="+- 0 4992 567"/>
                <a:gd name="T133" fmla="*/ T132 w 4852"/>
                <a:gd name="T134" fmla="+- 0 814 296"/>
                <a:gd name="T135" fmla="*/ 814 h 2167"/>
                <a:gd name="T136" fmla="+- 0 5019 567"/>
                <a:gd name="T137" fmla="*/ T136 w 4852"/>
                <a:gd name="T138" fmla="+- 0 742 296"/>
                <a:gd name="T139" fmla="*/ 742 h 2167"/>
                <a:gd name="T140" fmla="+- 0 5052 567"/>
                <a:gd name="T141" fmla="*/ T140 w 4852"/>
                <a:gd name="T142" fmla="+- 0 673 296"/>
                <a:gd name="T143" fmla="*/ 673 h 2167"/>
                <a:gd name="T144" fmla="+- 0 5089 567"/>
                <a:gd name="T145" fmla="*/ T144 w 4852"/>
                <a:gd name="T146" fmla="+- 0 608 296"/>
                <a:gd name="T147" fmla="*/ 608 h 2167"/>
                <a:gd name="T148" fmla="+- 0 5131 567"/>
                <a:gd name="T149" fmla="*/ T148 w 4852"/>
                <a:gd name="T150" fmla="+- 0 546 296"/>
                <a:gd name="T151" fmla="*/ 546 h 2167"/>
                <a:gd name="T152" fmla="+- 0 5177 567"/>
                <a:gd name="T153" fmla="*/ T152 w 4852"/>
                <a:gd name="T154" fmla="+- 0 487 296"/>
                <a:gd name="T155" fmla="*/ 487 h 2167"/>
                <a:gd name="T156" fmla="+- 0 5227 567"/>
                <a:gd name="T157" fmla="*/ T156 w 4852"/>
                <a:gd name="T158" fmla="+- 0 433 296"/>
                <a:gd name="T159" fmla="*/ 433 h 2167"/>
                <a:gd name="T160" fmla="+- 0 5281 567"/>
                <a:gd name="T161" fmla="*/ T160 w 4852"/>
                <a:gd name="T162" fmla="+- 0 383 296"/>
                <a:gd name="T163" fmla="*/ 383 h 2167"/>
                <a:gd name="T164" fmla="+- 0 5339 567"/>
                <a:gd name="T165" fmla="*/ T164 w 4852"/>
                <a:gd name="T166" fmla="+- 0 337 296"/>
                <a:gd name="T167" fmla="*/ 337 h 2167"/>
                <a:gd name="T168" fmla="+- 0 5400 567"/>
                <a:gd name="T169" fmla="*/ T168 w 4852"/>
                <a:gd name="T170" fmla="+- 0 296 296"/>
                <a:gd name="T171" fmla="*/ 296 h 216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</a:cxnLst>
              <a:rect l="0" t="0" r="r" b="b"/>
              <a:pathLst>
                <a:path w="4852" h="2167">
                  <a:moveTo>
                    <a:pt x="4833" y="0"/>
                  </a:moveTo>
                  <a:lnTo>
                    <a:pt x="0" y="0"/>
                  </a:lnTo>
                  <a:lnTo>
                    <a:pt x="0" y="2166"/>
                  </a:lnTo>
                  <a:lnTo>
                    <a:pt x="4851" y="2166"/>
                  </a:lnTo>
                  <a:lnTo>
                    <a:pt x="4851" y="1727"/>
                  </a:lnTo>
                  <a:lnTo>
                    <a:pt x="4788" y="1685"/>
                  </a:lnTo>
                  <a:lnTo>
                    <a:pt x="4727" y="1638"/>
                  </a:lnTo>
                  <a:lnTo>
                    <a:pt x="4671" y="1586"/>
                  </a:lnTo>
                  <a:lnTo>
                    <a:pt x="4618" y="1531"/>
                  </a:lnTo>
                  <a:lnTo>
                    <a:pt x="4570" y="1472"/>
                  </a:lnTo>
                  <a:lnTo>
                    <a:pt x="4526" y="1409"/>
                  </a:lnTo>
                  <a:lnTo>
                    <a:pt x="4487" y="1342"/>
                  </a:lnTo>
                  <a:lnTo>
                    <a:pt x="4454" y="1273"/>
                  </a:lnTo>
                  <a:lnTo>
                    <a:pt x="4425" y="1201"/>
                  </a:lnTo>
                  <a:lnTo>
                    <a:pt x="4402" y="1126"/>
                  </a:lnTo>
                  <a:lnTo>
                    <a:pt x="4384" y="1049"/>
                  </a:lnTo>
                  <a:lnTo>
                    <a:pt x="4361" y="1036"/>
                  </a:lnTo>
                  <a:lnTo>
                    <a:pt x="4332" y="1022"/>
                  </a:lnTo>
                  <a:lnTo>
                    <a:pt x="4302" y="1008"/>
                  </a:lnTo>
                  <a:lnTo>
                    <a:pt x="4271" y="994"/>
                  </a:lnTo>
                  <a:lnTo>
                    <a:pt x="4237" y="974"/>
                  </a:lnTo>
                  <a:lnTo>
                    <a:pt x="4210" y="944"/>
                  </a:lnTo>
                  <a:lnTo>
                    <a:pt x="4192" y="909"/>
                  </a:lnTo>
                  <a:lnTo>
                    <a:pt x="4185" y="869"/>
                  </a:lnTo>
                  <a:lnTo>
                    <a:pt x="4190" y="829"/>
                  </a:lnTo>
                  <a:lnTo>
                    <a:pt x="4206" y="792"/>
                  </a:lnTo>
                  <a:lnTo>
                    <a:pt x="4231" y="762"/>
                  </a:lnTo>
                  <a:lnTo>
                    <a:pt x="4265" y="739"/>
                  </a:lnTo>
                  <a:lnTo>
                    <a:pt x="4298" y="722"/>
                  </a:lnTo>
                  <a:lnTo>
                    <a:pt x="4331" y="704"/>
                  </a:lnTo>
                  <a:lnTo>
                    <a:pt x="4361" y="686"/>
                  </a:lnTo>
                  <a:lnTo>
                    <a:pt x="4385" y="671"/>
                  </a:lnTo>
                  <a:lnTo>
                    <a:pt x="4402" y="593"/>
                  </a:lnTo>
                  <a:lnTo>
                    <a:pt x="4425" y="518"/>
                  </a:lnTo>
                  <a:lnTo>
                    <a:pt x="4452" y="446"/>
                  </a:lnTo>
                  <a:lnTo>
                    <a:pt x="4485" y="377"/>
                  </a:lnTo>
                  <a:lnTo>
                    <a:pt x="4522" y="312"/>
                  </a:lnTo>
                  <a:lnTo>
                    <a:pt x="4564" y="250"/>
                  </a:lnTo>
                  <a:lnTo>
                    <a:pt x="4610" y="191"/>
                  </a:lnTo>
                  <a:lnTo>
                    <a:pt x="4660" y="137"/>
                  </a:lnTo>
                  <a:lnTo>
                    <a:pt x="4714" y="87"/>
                  </a:lnTo>
                  <a:lnTo>
                    <a:pt x="4772" y="41"/>
                  </a:lnTo>
                  <a:lnTo>
                    <a:pt x="4833" y="0"/>
                  </a:lnTo>
                  <a:close/>
                </a:path>
              </a:pathLst>
            </a:custGeom>
            <a:solidFill>
              <a:srgbClr val="DAE8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037" y="245"/>
              <a:ext cx="1032" cy="1828"/>
            </a:xfrm>
            <a:custGeom>
              <a:avLst/>
              <a:gdLst>
                <a:gd name="T0" fmla="+- 0 6073 6037"/>
                <a:gd name="T1" fmla="*/ T0 w 1032"/>
                <a:gd name="T2" fmla="+- 0 248 246"/>
                <a:gd name="T3" fmla="*/ 248 h 1828"/>
                <a:gd name="T4" fmla="+- 0 6044 6037"/>
                <a:gd name="T5" fmla="*/ T4 w 1032"/>
                <a:gd name="T6" fmla="+- 0 271 246"/>
                <a:gd name="T7" fmla="*/ 271 h 1828"/>
                <a:gd name="T8" fmla="+- 0 6039 6037"/>
                <a:gd name="T9" fmla="*/ T8 w 1032"/>
                <a:gd name="T10" fmla="+- 0 310 246"/>
                <a:gd name="T11" fmla="*/ 310 h 1828"/>
                <a:gd name="T12" fmla="+- 0 6063 6037"/>
                <a:gd name="T13" fmla="*/ T12 w 1032"/>
                <a:gd name="T14" fmla="+- 0 339 246"/>
                <a:gd name="T15" fmla="*/ 339 h 1828"/>
                <a:gd name="T16" fmla="+- 0 6158 6037"/>
                <a:gd name="T17" fmla="*/ T16 w 1032"/>
                <a:gd name="T18" fmla="+- 0 357 246"/>
                <a:gd name="T19" fmla="*/ 357 h 1828"/>
                <a:gd name="T20" fmla="+- 0 6302 6037"/>
                <a:gd name="T21" fmla="*/ T20 w 1032"/>
                <a:gd name="T22" fmla="+- 0 402 246"/>
                <a:gd name="T23" fmla="*/ 402 h 1828"/>
                <a:gd name="T24" fmla="+- 0 6433 6037"/>
                <a:gd name="T25" fmla="*/ T24 w 1032"/>
                <a:gd name="T26" fmla="+- 0 472 246"/>
                <a:gd name="T27" fmla="*/ 472 h 1828"/>
                <a:gd name="T28" fmla="+- 0 6546 6037"/>
                <a:gd name="T29" fmla="*/ T28 w 1032"/>
                <a:gd name="T30" fmla="+- 0 565 246"/>
                <a:gd name="T31" fmla="*/ 565 h 1828"/>
                <a:gd name="T32" fmla="+- 0 6641 6037"/>
                <a:gd name="T33" fmla="*/ T32 w 1032"/>
                <a:gd name="T34" fmla="+- 0 678 246"/>
                <a:gd name="T35" fmla="*/ 678 h 1828"/>
                <a:gd name="T36" fmla="+- 0 6714 6037"/>
                <a:gd name="T37" fmla="*/ T36 w 1032"/>
                <a:gd name="T38" fmla="+- 0 810 246"/>
                <a:gd name="T39" fmla="*/ 810 h 1828"/>
                <a:gd name="T40" fmla="+- 0 6763 6037"/>
                <a:gd name="T41" fmla="*/ T40 w 1032"/>
                <a:gd name="T42" fmla="+- 0 957 246"/>
                <a:gd name="T43" fmla="*/ 957 h 1828"/>
                <a:gd name="T44" fmla="+- 0 6782 6037"/>
                <a:gd name="T45" fmla="*/ T44 w 1032"/>
                <a:gd name="T46" fmla="+- 0 1052 246"/>
                <a:gd name="T47" fmla="*/ 1052 h 1828"/>
                <a:gd name="T48" fmla="+- 0 6835 6037"/>
                <a:gd name="T49" fmla="*/ T48 w 1032"/>
                <a:gd name="T50" fmla="+- 0 1112 246"/>
                <a:gd name="T51" fmla="*/ 1112 h 1828"/>
                <a:gd name="T52" fmla="+- 0 6836 6037"/>
                <a:gd name="T53" fmla="*/ T52 w 1032"/>
                <a:gd name="T54" fmla="+- 0 1199 246"/>
                <a:gd name="T55" fmla="*/ 1199 h 1828"/>
                <a:gd name="T56" fmla="+- 0 6783 6037"/>
                <a:gd name="T57" fmla="*/ T56 w 1032"/>
                <a:gd name="T58" fmla="+- 0 1253 246"/>
                <a:gd name="T59" fmla="*/ 1253 h 1828"/>
                <a:gd name="T60" fmla="+- 0 6766 6037"/>
                <a:gd name="T61" fmla="*/ T60 w 1032"/>
                <a:gd name="T62" fmla="+- 0 1346 246"/>
                <a:gd name="T63" fmla="*/ 1346 h 1828"/>
                <a:gd name="T64" fmla="+- 0 6717 6037"/>
                <a:gd name="T65" fmla="*/ T64 w 1032"/>
                <a:gd name="T66" fmla="+- 0 1491 246"/>
                <a:gd name="T67" fmla="*/ 1491 h 1828"/>
                <a:gd name="T68" fmla="+- 0 6644 6037"/>
                <a:gd name="T69" fmla="*/ T68 w 1032"/>
                <a:gd name="T70" fmla="+- 0 1623 246"/>
                <a:gd name="T71" fmla="*/ 1623 h 1828"/>
                <a:gd name="T72" fmla="+- 0 6548 6037"/>
                <a:gd name="T73" fmla="*/ T72 w 1032"/>
                <a:gd name="T74" fmla="+- 0 1739 246"/>
                <a:gd name="T75" fmla="*/ 1739 h 1828"/>
                <a:gd name="T76" fmla="+- 0 6433 6037"/>
                <a:gd name="T77" fmla="*/ T76 w 1032"/>
                <a:gd name="T78" fmla="+- 0 1836 246"/>
                <a:gd name="T79" fmla="*/ 1836 h 1828"/>
                <a:gd name="T80" fmla="+- 0 6302 6037"/>
                <a:gd name="T81" fmla="*/ T80 w 1032"/>
                <a:gd name="T82" fmla="+- 0 1910 246"/>
                <a:gd name="T83" fmla="*/ 1910 h 1828"/>
                <a:gd name="T84" fmla="+- 0 6157 6037"/>
                <a:gd name="T85" fmla="*/ T84 w 1032"/>
                <a:gd name="T86" fmla="+- 0 1959 246"/>
                <a:gd name="T87" fmla="*/ 1959 h 1828"/>
                <a:gd name="T88" fmla="+- 0 6062 6037"/>
                <a:gd name="T89" fmla="*/ T88 w 1032"/>
                <a:gd name="T90" fmla="+- 0 1980 246"/>
                <a:gd name="T91" fmla="*/ 1980 h 1828"/>
                <a:gd name="T92" fmla="+- 0 6039 6037"/>
                <a:gd name="T93" fmla="*/ T92 w 1032"/>
                <a:gd name="T94" fmla="+- 0 2011 246"/>
                <a:gd name="T95" fmla="*/ 2011 h 1828"/>
                <a:gd name="T96" fmla="+- 0 6043 6037"/>
                <a:gd name="T97" fmla="*/ T96 w 1032"/>
                <a:gd name="T98" fmla="+- 0 2048 246"/>
                <a:gd name="T99" fmla="*/ 2048 h 1828"/>
                <a:gd name="T100" fmla="+- 0 6070 6037"/>
                <a:gd name="T101" fmla="*/ T100 w 1032"/>
                <a:gd name="T102" fmla="+- 0 2070 246"/>
                <a:gd name="T103" fmla="*/ 2070 h 1828"/>
                <a:gd name="T104" fmla="+- 0 6089 6037"/>
                <a:gd name="T105" fmla="*/ T104 w 1032"/>
                <a:gd name="T106" fmla="+- 0 2073 246"/>
                <a:gd name="T107" fmla="*/ 2073 h 1828"/>
                <a:gd name="T108" fmla="+- 0 6242 6037"/>
                <a:gd name="T109" fmla="*/ T108 w 1032"/>
                <a:gd name="T110" fmla="+- 0 2040 246"/>
                <a:gd name="T111" fmla="*/ 2040 h 1828"/>
                <a:gd name="T112" fmla="+- 0 6379 6037"/>
                <a:gd name="T113" fmla="*/ T112 w 1032"/>
                <a:gd name="T114" fmla="+- 0 1984 246"/>
                <a:gd name="T115" fmla="*/ 1984 h 1828"/>
                <a:gd name="T116" fmla="+- 0 6505 6037"/>
                <a:gd name="T117" fmla="*/ T116 w 1032"/>
                <a:gd name="T118" fmla="+- 0 1908 246"/>
                <a:gd name="T119" fmla="*/ 1908 h 1828"/>
                <a:gd name="T120" fmla="+- 0 6616 6037"/>
                <a:gd name="T121" fmla="*/ T120 w 1032"/>
                <a:gd name="T122" fmla="+- 0 1813 246"/>
                <a:gd name="T123" fmla="*/ 1813 h 1828"/>
                <a:gd name="T124" fmla="+- 0 6711 6037"/>
                <a:gd name="T125" fmla="*/ T124 w 1032"/>
                <a:gd name="T126" fmla="+- 0 1702 246"/>
                <a:gd name="T127" fmla="*/ 1702 h 1828"/>
                <a:gd name="T128" fmla="+- 0 6788 6037"/>
                <a:gd name="T129" fmla="*/ T128 w 1032"/>
                <a:gd name="T130" fmla="+- 0 1576 246"/>
                <a:gd name="T131" fmla="*/ 1576 h 1828"/>
                <a:gd name="T132" fmla="+- 0 6844 6037"/>
                <a:gd name="T133" fmla="*/ T132 w 1032"/>
                <a:gd name="T134" fmla="+- 0 1439 246"/>
                <a:gd name="T135" fmla="*/ 1439 h 1828"/>
                <a:gd name="T136" fmla="+- 0 6877 6037"/>
                <a:gd name="T137" fmla="*/ T136 w 1032"/>
                <a:gd name="T138" fmla="+- 0 1292 246"/>
                <a:gd name="T139" fmla="*/ 1292 h 1828"/>
                <a:gd name="T140" fmla="+- 0 6939 6037"/>
                <a:gd name="T141" fmla="*/ T140 w 1032"/>
                <a:gd name="T142" fmla="+- 0 1254 246"/>
                <a:gd name="T143" fmla="*/ 1254 h 1828"/>
                <a:gd name="T144" fmla="+- 0 7038 6037"/>
                <a:gd name="T145" fmla="*/ T144 w 1032"/>
                <a:gd name="T146" fmla="+- 0 1207 246"/>
                <a:gd name="T147" fmla="*/ 1207 h 1828"/>
                <a:gd name="T148" fmla="+- 0 7060 6037"/>
                <a:gd name="T149" fmla="*/ T148 w 1032"/>
                <a:gd name="T150" fmla="+- 0 1189 246"/>
                <a:gd name="T151" fmla="*/ 1189 h 1828"/>
                <a:gd name="T152" fmla="+- 0 7069 6037"/>
                <a:gd name="T153" fmla="*/ T152 w 1032"/>
                <a:gd name="T154" fmla="+- 0 1162 246"/>
                <a:gd name="T155" fmla="*/ 1162 h 1828"/>
                <a:gd name="T156" fmla="+- 0 7062 6037"/>
                <a:gd name="T157" fmla="*/ T156 w 1032"/>
                <a:gd name="T158" fmla="+- 0 1135 246"/>
                <a:gd name="T159" fmla="*/ 1135 h 1828"/>
                <a:gd name="T160" fmla="+- 0 7041 6037"/>
                <a:gd name="T161" fmla="*/ T160 w 1032"/>
                <a:gd name="T162" fmla="+- 0 1116 246"/>
                <a:gd name="T163" fmla="*/ 1116 h 1828"/>
                <a:gd name="T164" fmla="+- 0 6937 6037"/>
                <a:gd name="T165" fmla="*/ T164 w 1032"/>
                <a:gd name="T166" fmla="+- 0 1060 246"/>
                <a:gd name="T167" fmla="*/ 1060 h 1828"/>
                <a:gd name="T168" fmla="+- 0 6876 6037"/>
                <a:gd name="T169" fmla="*/ T168 w 1032"/>
                <a:gd name="T170" fmla="+- 0 1015 246"/>
                <a:gd name="T171" fmla="*/ 1015 h 1828"/>
                <a:gd name="T172" fmla="+- 0 6841 6037"/>
                <a:gd name="T173" fmla="*/ T172 w 1032"/>
                <a:gd name="T174" fmla="+- 0 864 246"/>
                <a:gd name="T175" fmla="*/ 864 h 1828"/>
                <a:gd name="T176" fmla="+- 0 6785 6037"/>
                <a:gd name="T177" fmla="*/ T176 w 1032"/>
                <a:gd name="T178" fmla="+- 0 725 246"/>
                <a:gd name="T179" fmla="*/ 725 h 1828"/>
                <a:gd name="T180" fmla="+- 0 6708 6037"/>
                <a:gd name="T181" fmla="*/ T180 w 1032"/>
                <a:gd name="T182" fmla="+- 0 600 246"/>
                <a:gd name="T183" fmla="*/ 600 h 1828"/>
                <a:gd name="T184" fmla="+- 0 6614 6037"/>
                <a:gd name="T185" fmla="*/ T184 w 1032"/>
                <a:gd name="T186" fmla="+- 0 491 246"/>
                <a:gd name="T187" fmla="*/ 491 h 1828"/>
                <a:gd name="T188" fmla="+- 0 6503 6037"/>
                <a:gd name="T189" fmla="*/ T188 w 1032"/>
                <a:gd name="T190" fmla="+- 0 399 246"/>
                <a:gd name="T191" fmla="*/ 399 h 1828"/>
                <a:gd name="T192" fmla="+- 0 6378 6037"/>
                <a:gd name="T193" fmla="*/ T192 w 1032"/>
                <a:gd name="T194" fmla="+- 0 326 246"/>
                <a:gd name="T195" fmla="*/ 326 h 1828"/>
                <a:gd name="T196" fmla="+- 0 6241 6037"/>
                <a:gd name="T197" fmla="*/ T196 w 1032"/>
                <a:gd name="T198" fmla="+- 0 274 246"/>
                <a:gd name="T199" fmla="*/ 274 h 1828"/>
                <a:gd name="T200" fmla="+- 0 6093 6037"/>
                <a:gd name="T201" fmla="*/ T200 w 1032"/>
                <a:gd name="T202" fmla="+- 0 246 246"/>
                <a:gd name="T203" fmla="*/ 246 h 18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</a:cxnLst>
              <a:rect l="0" t="0" r="r" b="b"/>
              <a:pathLst>
                <a:path w="1032" h="1828">
                  <a:moveTo>
                    <a:pt x="56" y="0"/>
                  </a:moveTo>
                  <a:lnTo>
                    <a:pt x="36" y="2"/>
                  </a:lnTo>
                  <a:lnTo>
                    <a:pt x="19" y="11"/>
                  </a:lnTo>
                  <a:lnTo>
                    <a:pt x="7" y="25"/>
                  </a:lnTo>
                  <a:lnTo>
                    <a:pt x="0" y="44"/>
                  </a:lnTo>
                  <a:lnTo>
                    <a:pt x="2" y="64"/>
                  </a:lnTo>
                  <a:lnTo>
                    <a:pt x="11" y="81"/>
                  </a:lnTo>
                  <a:lnTo>
                    <a:pt x="26" y="93"/>
                  </a:lnTo>
                  <a:lnTo>
                    <a:pt x="45" y="99"/>
                  </a:lnTo>
                  <a:lnTo>
                    <a:pt x="121" y="111"/>
                  </a:lnTo>
                  <a:lnTo>
                    <a:pt x="195" y="130"/>
                  </a:lnTo>
                  <a:lnTo>
                    <a:pt x="265" y="156"/>
                  </a:lnTo>
                  <a:lnTo>
                    <a:pt x="332" y="188"/>
                  </a:lnTo>
                  <a:lnTo>
                    <a:pt x="396" y="226"/>
                  </a:lnTo>
                  <a:lnTo>
                    <a:pt x="455" y="270"/>
                  </a:lnTo>
                  <a:lnTo>
                    <a:pt x="509" y="319"/>
                  </a:lnTo>
                  <a:lnTo>
                    <a:pt x="559" y="373"/>
                  </a:lnTo>
                  <a:lnTo>
                    <a:pt x="604" y="432"/>
                  </a:lnTo>
                  <a:lnTo>
                    <a:pt x="643" y="496"/>
                  </a:lnTo>
                  <a:lnTo>
                    <a:pt x="677" y="564"/>
                  </a:lnTo>
                  <a:lnTo>
                    <a:pt x="705" y="636"/>
                  </a:lnTo>
                  <a:lnTo>
                    <a:pt x="726" y="711"/>
                  </a:lnTo>
                  <a:lnTo>
                    <a:pt x="741" y="790"/>
                  </a:lnTo>
                  <a:lnTo>
                    <a:pt x="745" y="806"/>
                  </a:lnTo>
                  <a:lnTo>
                    <a:pt x="760" y="831"/>
                  </a:lnTo>
                  <a:lnTo>
                    <a:pt x="798" y="866"/>
                  </a:lnTo>
                  <a:lnTo>
                    <a:pt x="868" y="912"/>
                  </a:lnTo>
                  <a:lnTo>
                    <a:pt x="799" y="953"/>
                  </a:lnTo>
                  <a:lnTo>
                    <a:pt x="761" y="984"/>
                  </a:lnTo>
                  <a:lnTo>
                    <a:pt x="746" y="1007"/>
                  </a:lnTo>
                  <a:lnTo>
                    <a:pt x="742" y="1023"/>
                  </a:lnTo>
                  <a:lnTo>
                    <a:pt x="729" y="1100"/>
                  </a:lnTo>
                  <a:lnTo>
                    <a:pt x="708" y="1174"/>
                  </a:lnTo>
                  <a:lnTo>
                    <a:pt x="680" y="1245"/>
                  </a:lnTo>
                  <a:lnTo>
                    <a:pt x="647" y="1313"/>
                  </a:lnTo>
                  <a:lnTo>
                    <a:pt x="607" y="1377"/>
                  </a:lnTo>
                  <a:lnTo>
                    <a:pt x="562" y="1437"/>
                  </a:lnTo>
                  <a:lnTo>
                    <a:pt x="511" y="1493"/>
                  </a:lnTo>
                  <a:lnTo>
                    <a:pt x="456" y="1544"/>
                  </a:lnTo>
                  <a:lnTo>
                    <a:pt x="396" y="1590"/>
                  </a:lnTo>
                  <a:lnTo>
                    <a:pt x="333" y="1630"/>
                  </a:lnTo>
                  <a:lnTo>
                    <a:pt x="265" y="1664"/>
                  </a:lnTo>
                  <a:lnTo>
                    <a:pt x="194" y="1692"/>
                  </a:lnTo>
                  <a:lnTo>
                    <a:pt x="120" y="1713"/>
                  </a:lnTo>
                  <a:lnTo>
                    <a:pt x="43" y="1728"/>
                  </a:lnTo>
                  <a:lnTo>
                    <a:pt x="25" y="1734"/>
                  </a:lnTo>
                  <a:lnTo>
                    <a:pt x="10" y="1747"/>
                  </a:lnTo>
                  <a:lnTo>
                    <a:pt x="2" y="1765"/>
                  </a:lnTo>
                  <a:lnTo>
                    <a:pt x="1" y="1784"/>
                  </a:lnTo>
                  <a:lnTo>
                    <a:pt x="6" y="1802"/>
                  </a:lnTo>
                  <a:lnTo>
                    <a:pt x="17" y="1815"/>
                  </a:lnTo>
                  <a:lnTo>
                    <a:pt x="33" y="1824"/>
                  </a:lnTo>
                  <a:lnTo>
                    <a:pt x="50" y="1827"/>
                  </a:lnTo>
                  <a:lnTo>
                    <a:pt x="52" y="1827"/>
                  </a:lnTo>
                  <a:lnTo>
                    <a:pt x="132" y="1813"/>
                  </a:lnTo>
                  <a:lnTo>
                    <a:pt x="205" y="1794"/>
                  </a:lnTo>
                  <a:lnTo>
                    <a:pt x="275" y="1768"/>
                  </a:lnTo>
                  <a:lnTo>
                    <a:pt x="342" y="1738"/>
                  </a:lnTo>
                  <a:lnTo>
                    <a:pt x="407" y="1702"/>
                  </a:lnTo>
                  <a:lnTo>
                    <a:pt x="468" y="1662"/>
                  </a:lnTo>
                  <a:lnTo>
                    <a:pt x="525" y="1616"/>
                  </a:lnTo>
                  <a:lnTo>
                    <a:pt x="579" y="1567"/>
                  </a:lnTo>
                  <a:lnTo>
                    <a:pt x="629" y="1513"/>
                  </a:lnTo>
                  <a:lnTo>
                    <a:pt x="674" y="1456"/>
                  </a:lnTo>
                  <a:lnTo>
                    <a:pt x="715" y="1395"/>
                  </a:lnTo>
                  <a:lnTo>
                    <a:pt x="751" y="1330"/>
                  </a:lnTo>
                  <a:lnTo>
                    <a:pt x="781" y="1263"/>
                  </a:lnTo>
                  <a:lnTo>
                    <a:pt x="807" y="1193"/>
                  </a:lnTo>
                  <a:lnTo>
                    <a:pt x="826" y="1121"/>
                  </a:lnTo>
                  <a:lnTo>
                    <a:pt x="840" y="1046"/>
                  </a:lnTo>
                  <a:lnTo>
                    <a:pt x="864" y="1029"/>
                  </a:lnTo>
                  <a:lnTo>
                    <a:pt x="902" y="1008"/>
                  </a:lnTo>
                  <a:lnTo>
                    <a:pt x="949" y="984"/>
                  </a:lnTo>
                  <a:lnTo>
                    <a:pt x="1001" y="961"/>
                  </a:lnTo>
                  <a:lnTo>
                    <a:pt x="1014" y="954"/>
                  </a:lnTo>
                  <a:lnTo>
                    <a:pt x="1023" y="943"/>
                  </a:lnTo>
                  <a:lnTo>
                    <a:pt x="1029" y="931"/>
                  </a:lnTo>
                  <a:lnTo>
                    <a:pt x="1032" y="916"/>
                  </a:lnTo>
                  <a:lnTo>
                    <a:pt x="1030" y="902"/>
                  </a:lnTo>
                  <a:lnTo>
                    <a:pt x="1025" y="889"/>
                  </a:lnTo>
                  <a:lnTo>
                    <a:pt x="1016" y="878"/>
                  </a:lnTo>
                  <a:lnTo>
                    <a:pt x="1004" y="870"/>
                  </a:lnTo>
                  <a:lnTo>
                    <a:pt x="949" y="842"/>
                  </a:lnTo>
                  <a:lnTo>
                    <a:pt x="900" y="814"/>
                  </a:lnTo>
                  <a:lnTo>
                    <a:pt x="861" y="788"/>
                  </a:lnTo>
                  <a:lnTo>
                    <a:pt x="839" y="769"/>
                  </a:lnTo>
                  <a:lnTo>
                    <a:pt x="824" y="692"/>
                  </a:lnTo>
                  <a:lnTo>
                    <a:pt x="804" y="618"/>
                  </a:lnTo>
                  <a:lnTo>
                    <a:pt x="778" y="547"/>
                  </a:lnTo>
                  <a:lnTo>
                    <a:pt x="748" y="479"/>
                  </a:lnTo>
                  <a:lnTo>
                    <a:pt x="712" y="415"/>
                  </a:lnTo>
                  <a:lnTo>
                    <a:pt x="671" y="354"/>
                  </a:lnTo>
                  <a:lnTo>
                    <a:pt x="626" y="297"/>
                  </a:lnTo>
                  <a:lnTo>
                    <a:pt x="577" y="245"/>
                  </a:lnTo>
                  <a:lnTo>
                    <a:pt x="523" y="196"/>
                  </a:lnTo>
                  <a:lnTo>
                    <a:pt x="466" y="153"/>
                  </a:lnTo>
                  <a:lnTo>
                    <a:pt x="405" y="114"/>
                  </a:lnTo>
                  <a:lnTo>
                    <a:pt x="341" y="80"/>
                  </a:lnTo>
                  <a:lnTo>
                    <a:pt x="274" y="51"/>
                  </a:lnTo>
                  <a:lnTo>
                    <a:pt x="204" y="28"/>
                  </a:lnTo>
                  <a:lnTo>
                    <a:pt x="131" y="11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A8CD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6487" y="295"/>
              <a:ext cx="4852" cy="2167"/>
            </a:xfrm>
            <a:custGeom>
              <a:avLst/>
              <a:gdLst>
                <a:gd name="T0" fmla="+- 0 11339 6487"/>
                <a:gd name="T1" fmla="*/ T0 w 4852"/>
                <a:gd name="T2" fmla="+- 0 296 296"/>
                <a:gd name="T3" fmla="*/ 296 h 2167"/>
                <a:gd name="T4" fmla="+- 0 6505 6487"/>
                <a:gd name="T5" fmla="*/ T4 w 4852"/>
                <a:gd name="T6" fmla="+- 0 296 296"/>
                <a:gd name="T7" fmla="*/ 296 h 2167"/>
                <a:gd name="T8" fmla="+- 0 6566 6487"/>
                <a:gd name="T9" fmla="*/ T8 w 4852"/>
                <a:gd name="T10" fmla="+- 0 337 296"/>
                <a:gd name="T11" fmla="*/ 337 h 2167"/>
                <a:gd name="T12" fmla="+- 0 6624 6487"/>
                <a:gd name="T13" fmla="*/ T12 w 4852"/>
                <a:gd name="T14" fmla="+- 0 383 296"/>
                <a:gd name="T15" fmla="*/ 383 h 2167"/>
                <a:gd name="T16" fmla="+- 0 6678 6487"/>
                <a:gd name="T17" fmla="*/ T16 w 4852"/>
                <a:gd name="T18" fmla="+- 0 433 296"/>
                <a:gd name="T19" fmla="*/ 433 h 2167"/>
                <a:gd name="T20" fmla="+- 0 6729 6487"/>
                <a:gd name="T21" fmla="*/ T20 w 4852"/>
                <a:gd name="T22" fmla="+- 0 487 296"/>
                <a:gd name="T23" fmla="*/ 487 h 2167"/>
                <a:gd name="T24" fmla="+- 0 6775 6487"/>
                <a:gd name="T25" fmla="*/ T24 w 4852"/>
                <a:gd name="T26" fmla="+- 0 546 296"/>
                <a:gd name="T27" fmla="*/ 546 h 2167"/>
                <a:gd name="T28" fmla="+- 0 6817 6487"/>
                <a:gd name="T29" fmla="*/ T28 w 4852"/>
                <a:gd name="T30" fmla="+- 0 608 296"/>
                <a:gd name="T31" fmla="*/ 608 h 2167"/>
                <a:gd name="T32" fmla="+- 0 6854 6487"/>
                <a:gd name="T33" fmla="*/ T32 w 4852"/>
                <a:gd name="T34" fmla="+- 0 673 296"/>
                <a:gd name="T35" fmla="*/ 673 h 2167"/>
                <a:gd name="T36" fmla="+- 0 6886 6487"/>
                <a:gd name="T37" fmla="*/ T36 w 4852"/>
                <a:gd name="T38" fmla="+- 0 742 296"/>
                <a:gd name="T39" fmla="*/ 742 h 2167"/>
                <a:gd name="T40" fmla="+- 0 6914 6487"/>
                <a:gd name="T41" fmla="*/ T40 w 4852"/>
                <a:gd name="T42" fmla="+- 0 814 296"/>
                <a:gd name="T43" fmla="*/ 814 h 2167"/>
                <a:gd name="T44" fmla="+- 0 6936 6487"/>
                <a:gd name="T45" fmla="*/ T44 w 4852"/>
                <a:gd name="T46" fmla="+- 0 889 296"/>
                <a:gd name="T47" fmla="*/ 889 h 2167"/>
                <a:gd name="T48" fmla="+- 0 6953 6487"/>
                <a:gd name="T49" fmla="*/ T48 w 4852"/>
                <a:gd name="T50" fmla="+- 0 967 296"/>
                <a:gd name="T51" fmla="*/ 967 h 2167"/>
                <a:gd name="T52" fmla="+- 0 6978 6487"/>
                <a:gd name="T53" fmla="*/ T52 w 4852"/>
                <a:gd name="T54" fmla="+- 0 982 296"/>
                <a:gd name="T55" fmla="*/ 982 h 2167"/>
                <a:gd name="T56" fmla="+- 0 7008 6487"/>
                <a:gd name="T57" fmla="*/ T56 w 4852"/>
                <a:gd name="T58" fmla="+- 0 1000 296"/>
                <a:gd name="T59" fmla="*/ 1000 h 2167"/>
                <a:gd name="T60" fmla="+- 0 7041 6487"/>
                <a:gd name="T61" fmla="*/ T60 w 4852"/>
                <a:gd name="T62" fmla="+- 0 1018 296"/>
                <a:gd name="T63" fmla="*/ 1018 h 2167"/>
                <a:gd name="T64" fmla="+- 0 7074 6487"/>
                <a:gd name="T65" fmla="*/ T64 w 4852"/>
                <a:gd name="T66" fmla="+- 0 1035 296"/>
                <a:gd name="T67" fmla="*/ 1035 h 2167"/>
                <a:gd name="T68" fmla="+- 0 7108 6487"/>
                <a:gd name="T69" fmla="*/ T68 w 4852"/>
                <a:gd name="T70" fmla="+- 0 1058 296"/>
                <a:gd name="T71" fmla="*/ 1058 h 2167"/>
                <a:gd name="T72" fmla="+- 0 7133 6487"/>
                <a:gd name="T73" fmla="*/ T72 w 4852"/>
                <a:gd name="T74" fmla="+- 0 1088 296"/>
                <a:gd name="T75" fmla="*/ 1088 h 2167"/>
                <a:gd name="T76" fmla="+- 0 7149 6487"/>
                <a:gd name="T77" fmla="*/ T76 w 4852"/>
                <a:gd name="T78" fmla="+- 0 1125 296"/>
                <a:gd name="T79" fmla="*/ 1125 h 2167"/>
                <a:gd name="T80" fmla="+- 0 7153 6487"/>
                <a:gd name="T81" fmla="*/ T80 w 4852"/>
                <a:gd name="T82" fmla="+- 0 1165 296"/>
                <a:gd name="T83" fmla="*/ 1165 h 2167"/>
                <a:gd name="T84" fmla="+- 0 7146 6487"/>
                <a:gd name="T85" fmla="*/ T84 w 4852"/>
                <a:gd name="T86" fmla="+- 0 1205 296"/>
                <a:gd name="T87" fmla="*/ 1205 h 2167"/>
                <a:gd name="T88" fmla="+- 0 7129 6487"/>
                <a:gd name="T89" fmla="*/ T88 w 4852"/>
                <a:gd name="T90" fmla="+- 0 1240 296"/>
                <a:gd name="T91" fmla="*/ 1240 h 2167"/>
                <a:gd name="T92" fmla="+- 0 7102 6487"/>
                <a:gd name="T93" fmla="*/ T92 w 4852"/>
                <a:gd name="T94" fmla="+- 0 1270 296"/>
                <a:gd name="T95" fmla="*/ 1270 h 2167"/>
                <a:gd name="T96" fmla="+- 0 7067 6487"/>
                <a:gd name="T97" fmla="*/ T96 w 4852"/>
                <a:gd name="T98" fmla="+- 0 1290 296"/>
                <a:gd name="T99" fmla="*/ 1290 h 2167"/>
                <a:gd name="T100" fmla="+- 0 7037 6487"/>
                <a:gd name="T101" fmla="*/ T100 w 4852"/>
                <a:gd name="T102" fmla="+- 0 1304 296"/>
                <a:gd name="T103" fmla="*/ 1304 h 2167"/>
                <a:gd name="T104" fmla="+- 0 7006 6487"/>
                <a:gd name="T105" fmla="*/ T104 w 4852"/>
                <a:gd name="T106" fmla="+- 0 1318 296"/>
                <a:gd name="T107" fmla="*/ 1318 h 2167"/>
                <a:gd name="T108" fmla="+- 0 6978 6487"/>
                <a:gd name="T109" fmla="*/ T108 w 4852"/>
                <a:gd name="T110" fmla="+- 0 1332 296"/>
                <a:gd name="T111" fmla="*/ 1332 h 2167"/>
                <a:gd name="T112" fmla="+- 0 6954 6487"/>
                <a:gd name="T113" fmla="*/ T112 w 4852"/>
                <a:gd name="T114" fmla="+- 0 1345 296"/>
                <a:gd name="T115" fmla="*/ 1345 h 2167"/>
                <a:gd name="T116" fmla="+- 0 6937 6487"/>
                <a:gd name="T117" fmla="*/ T116 w 4852"/>
                <a:gd name="T118" fmla="+- 0 1422 296"/>
                <a:gd name="T119" fmla="*/ 1422 h 2167"/>
                <a:gd name="T120" fmla="+- 0 6914 6487"/>
                <a:gd name="T121" fmla="*/ T120 w 4852"/>
                <a:gd name="T122" fmla="+- 0 1497 296"/>
                <a:gd name="T123" fmla="*/ 1497 h 2167"/>
                <a:gd name="T124" fmla="+- 0 6885 6487"/>
                <a:gd name="T125" fmla="*/ T124 w 4852"/>
                <a:gd name="T126" fmla="+- 0 1569 296"/>
                <a:gd name="T127" fmla="*/ 1569 h 2167"/>
                <a:gd name="T128" fmla="+- 0 6851 6487"/>
                <a:gd name="T129" fmla="*/ T128 w 4852"/>
                <a:gd name="T130" fmla="+- 0 1638 296"/>
                <a:gd name="T131" fmla="*/ 1638 h 2167"/>
                <a:gd name="T132" fmla="+- 0 6812 6487"/>
                <a:gd name="T133" fmla="*/ T132 w 4852"/>
                <a:gd name="T134" fmla="+- 0 1705 296"/>
                <a:gd name="T135" fmla="*/ 1705 h 2167"/>
                <a:gd name="T136" fmla="+- 0 6769 6487"/>
                <a:gd name="T137" fmla="*/ T136 w 4852"/>
                <a:gd name="T138" fmla="+- 0 1768 296"/>
                <a:gd name="T139" fmla="*/ 1768 h 2167"/>
                <a:gd name="T140" fmla="+- 0 6720 6487"/>
                <a:gd name="T141" fmla="*/ T140 w 4852"/>
                <a:gd name="T142" fmla="+- 0 1827 296"/>
                <a:gd name="T143" fmla="*/ 1827 h 2167"/>
                <a:gd name="T144" fmla="+- 0 6668 6487"/>
                <a:gd name="T145" fmla="*/ T144 w 4852"/>
                <a:gd name="T146" fmla="+- 0 1882 296"/>
                <a:gd name="T147" fmla="*/ 1882 h 2167"/>
                <a:gd name="T148" fmla="+- 0 6611 6487"/>
                <a:gd name="T149" fmla="*/ T148 w 4852"/>
                <a:gd name="T150" fmla="+- 0 1934 296"/>
                <a:gd name="T151" fmla="*/ 1934 h 2167"/>
                <a:gd name="T152" fmla="+- 0 6551 6487"/>
                <a:gd name="T153" fmla="*/ T152 w 4852"/>
                <a:gd name="T154" fmla="+- 0 1981 296"/>
                <a:gd name="T155" fmla="*/ 1981 h 2167"/>
                <a:gd name="T156" fmla="+- 0 6487 6487"/>
                <a:gd name="T157" fmla="*/ T156 w 4852"/>
                <a:gd name="T158" fmla="+- 0 2023 296"/>
                <a:gd name="T159" fmla="*/ 2023 h 2167"/>
                <a:gd name="T160" fmla="+- 0 6487 6487"/>
                <a:gd name="T161" fmla="*/ T160 w 4852"/>
                <a:gd name="T162" fmla="+- 0 2462 296"/>
                <a:gd name="T163" fmla="*/ 2462 h 2167"/>
                <a:gd name="T164" fmla="+- 0 11339 6487"/>
                <a:gd name="T165" fmla="*/ T164 w 4852"/>
                <a:gd name="T166" fmla="+- 0 2462 296"/>
                <a:gd name="T167" fmla="*/ 2462 h 2167"/>
                <a:gd name="T168" fmla="+- 0 11339 6487"/>
                <a:gd name="T169" fmla="*/ T168 w 4852"/>
                <a:gd name="T170" fmla="+- 0 296 296"/>
                <a:gd name="T171" fmla="*/ 296 h 216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</a:cxnLst>
              <a:rect l="0" t="0" r="r" b="b"/>
              <a:pathLst>
                <a:path w="4852" h="2167">
                  <a:moveTo>
                    <a:pt x="4852" y="0"/>
                  </a:moveTo>
                  <a:lnTo>
                    <a:pt x="18" y="0"/>
                  </a:lnTo>
                  <a:lnTo>
                    <a:pt x="79" y="41"/>
                  </a:lnTo>
                  <a:lnTo>
                    <a:pt x="137" y="87"/>
                  </a:lnTo>
                  <a:lnTo>
                    <a:pt x="191" y="137"/>
                  </a:lnTo>
                  <a:lnTo>
                    <a:pt x="242" y="191"/>
                  </a:lnTo>
                  <a:lnTo>
                    <a:pt x="288" y="250"/>
                  </a:lnTo>
                  <a:lnTo>
                    <a:pt x="330" y="312"/>
                  </a:lnTo>
                  <a:lnTo>
                    <a:pt x="367" y="377"/>
                  </a:lnTo>
                  <a:lnTo>
                    <a:pt x="399" y="446"/>
                  </a:lnTo>
                  <a:lnTo>
                    <a:pt x="427" y="518"/>
                  </a:lnTo>
                  <a:lnTo>
                    <a:pt x="449" y="593"/>
                  </a:lnTo>
                  <a:lnTo>
                    <a:pt x="466" y="671"/>
                  </a:lnTo>
                  <a:lnTo>
                    <a:pt x="491" y="686"/>
                  </a:lnTo>
                  <a:lnTo>
                    <a:pt x="521" y="704"/>
                  </a:lnTo>
                  <a:lnTo>
                    <a:pt x="554" y="722"/>
                  </a:lnTo>
                  <a:lnTo>
                    <a:pt x="587" y="739"/>
                  </a:lnTo>
                  <a:lnTo>
                    <a:pt x="621" y="762"/>
                  </a:lnTo>
                  <a:lnTo>
                    <a:pt x="646" y="792"/>
                  </a:lnTo>
                  <a:lnTo>
                    <a:pt x="662" y="829"/>
                  </a:lnTo>
                  <a:lnTo>
                    <a:pt x="666" y="869"/>
                  </a:lnTo>
                  <a:lnTo>
                    <a:pt x="659" y="909"/>
                  </a:lnTo>
                  <a:lnTo>
                    <a:pt x="642" y="944"/>
                  </a:lnTo>
                  <a:lnTo>
                    <a:pt x="615" y="974"/>
                  </a:lnTo>
                  <a:lnTo>
                    <a:pt x="580" y="994"/>
                  </a:lnTo>
                  <a:lnTo>
                    <a:pt x="550" y="1008"/>
                  </a:lnTo>
                  <a:lnTo>
                    <a:pt x="519" y="1022"/>
                  </a:lnTo>
                  <a:lnTo>
                    <a:pt x="491" y="1036"/>
                  </a:lnTo>
                  <a:lnTo>
                    <a:pt x="467" y="1049"/>
                  </a:lnTo>
                  <a:lnTo>
                    <a:pt x="450" y="1126"/>
                  </a:lnTo>
                  <a:lnTo>
                    <a:pt x="427" y="1201"/>
                  </a:lnTo>
                  <a:lnTo>
                    <a:pt x="398" y="1273"/>
                  </a:lnTo>
                  <a:lnTo>
                    <a:pt x="364" y="1342"/>
                  </a:lnTo>
                  <a:lnTo>
                    <a:pt x="325" y="1409"/>
                  </a:lnTo>
                  <a:lnTo>
                    <a:pt x="282" y="1472"/>
                  </a:lnTo>
                  <a:lnTo>
                    <a:pt x="233" y="1531"/>
                  </a:lnTo>
                  <a:lnTo>
                    <a:pt x="181" y="1586"/>
                  </a:lnTo>
                  <a:lnTo>
                    <a:pt x="124" y="1638"/>
                  </a:lnTo>
                  <a:lnTo>
                    <a:pt x="64" y="1685"/>
                  </a:lnTo>
                  <a:lnTo>
                    <a:pt x="0" y="1727"/>
                  </a:lnTo>
                  <a:lnTo>
                    <a:pt x="0" y="2166"/>
                  </a:lnTo>
                  <a:lnTo>
                    <a:pt x="4852" y="2166"/>
                  </a:lnTo>
                  <a:lnTo>
                    <a:pt x="4852" y="0"/>
                  </a:lnTo>
                  <a:close/>
                </a:path>
              </a:pathLst>
            </a:custGeom>
            <a:solidFill>
              <a:srgbClr val="DAE8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PE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741" y="422"/>
              <a:ext cx="166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420"/>
                </a:lnSpc>
                <a:spcAft>
                  <a:spcPts val="0"/>
                </a:spcAft>
              </a:pP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A</a:t>
              </a:r>
              <a:r>
                <a:rPr lang="en-US" sz="1200" b="1" spc="-160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 </a:t>
              </a: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nivel</a:t>
              </a:r>
              <a:r>
                <a:rPr lang="en-US" sz="1200" b="1" spc="-155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 </a:t>
              </a: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nacional</a:t>
              </a:r>
              <a:endParaRPr lang="es-PE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8877" y="422"/>
              <a:ext cx="233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420"/>
                </a:lnSpc>
                <a:spcAft>
                  <a:spcPts val="0"/>
                </a:spcAft>
              </a:pP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A</a:t>
              </a:r>
              <a:r>
                <a:rPr lang="en-US" sz="1200" b="1" spc="-180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 </a:t>
              </a: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nivel</a:t>
              </a:r>
              <a:r>
                <a:rPr lang="en-US" sz="1200" b="1" spc="-175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 </a:t>
              </a:r>
              <a:r>
                <a:rPr lang="en-US" sz="1200" b="1">
                  <a:solidFill>
                    <a:srgbClr val="414042"/>
                  </a:solidFill>
                  <a:effectLst/>
                  <a:latin typeface="Verdana" panose="020B0604030504040204" pitchFamily="34" charset="0"/>
                  <a:ea typeface="Arial" panose="020B0604020202020204" pitchFamily="34" charset="0"/>
                </a:rPr>
                <a:t>departamental</a:t>
              </a:r>
              <a:endParaRPr lang="es-PE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21" name="Text Box 10"/>
            <p:cNvSpPr txBox="1">
              <a:spLocks noChangeArrowheads="1"/>
            </p:cNvSpPr>
            <p:nvPr/>
          </p:nvSpPr>
          <p:spPr bwMode="auto">
            <a:xfrm>
              <a:off x="741" y="1019"/>
              <a:ext cx="3740" cy="1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ct val="103000"/>
                </a:lnSpc>
                <a:spcAft>
                  <a:spcPts val="0"/>
                </a:spcAft>
              </a:pPr>
              <a:r>
                <a:rPr lang="es-PE" sz="1100" dirty="0" smtClean="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Dirección de Operaciones de Focalización (</a:t>
              </a:r>
              <a:r>
                <a:rPr lang="es-PE" sz="1100" dirty="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DOF) de la Dirección General de Focalización (DGFO) del </a:t>
              </a:r>
              <a:r>
                <a:rPr lang="es-PE" sz="1100" dirty="0" smtClean="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MIDIS</a:t>
              </a:r>
              <a:endParaRPr lang="es-PE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7392" y="1019"/>
              <a:ext cx="3815" cy="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00965" marR="1905" indent="-101600" algn="just">
                <a:lnSpc>
                  <a:spcPct val="103000"/>
                </a:lnSpc>
                <a:spcAft>
                  <a:spcPts val="0"/>
                </a:spcAft>
              </a:pP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  Coordinador/a</a:t>
              </a:r>
              <a:r>
                <a:rPr lang="es-PE" sz="1100" spc="-22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Territorial</a:t>
              </a:r>
              <a:r>
                <a:rPr lang="es-PE" sz="1100" spc="-215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</a:t>
              </a:r>
              <a:r>
                <a:rPr lang="es-PE" sz="1100" spc="-215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la</a:t>
              </a:r>
              <a:r>
                <a:rPr lang="es-PE" sz="1100" spc="-22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Dirección de</a:t>
              </a:r>
              <a:r>
                <a:rPr lang="es-PE" sz="1100" spc="-145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Operaciones</a:t>
              </a:r>
              <a:r>
                <a:rPr lang="es-PE" sz="1100" spc="-14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</a:t>
              </a:r>
              <a:r>
                <a:rPr lang="es-PE" sz="1100" spc="-14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Focalización</a:t>
              </a:r>
              <a:r>
                <a:rPr lang="es-PE" sz="1100" spc="-14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s-PE" sz="1100">
                  <a:solidFill>
                    <a:srgbClr val="41404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(DOF) del MIDIS</a:t>
              </a:r>
              <a:endParaRPr lang="es-PE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07504" y="20136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s-PE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s-PE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n-US" altLang="es-PE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n-US" altLang="es-P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483783" y="3661414"/>
            <a:ext cx="78263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15"/>
              </a:spcBef>
              <a:spcAft>
                <a:spcPts val="0"/>
              </a:spcAft>
              <a:buClr>
                <a:srgbClr val="414042"/>
              </a:buClr>
              <a:buSzPts val="1200"/>
              <a:tabLst>
                <a:tab pos="518795" algn="l"/>
              </a:tabLst>
            </a:pPr>
            <a:r>
              <a:rPr lang="es-PE" sz="1200" b="1" kern="0" dirty="0" smtClean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E. ¿EN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QUÉ</a:t>
            </a:r>
            <a:r>
              <a:rPr lang="es-PE" sz="1200" b="1" kern="0" spc="-23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MEDIOS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</a:t>
            </a:r>
            <a:r>
              <a:rPr lang="es-PE" sz="1200" b="1" kern="0" spc="-24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VERIFICACIÓN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REPORTAMOS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spc="-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PARA</a:t>
            </a:r>
            <a:r>
              <a:rPr lang="es-PE" sz="1200" b="1" kern="0" spc="-23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SUSTENTAR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LOGRO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DEL</a:t>
            </a:r>
            <a:r>
              <a:rPr lang="es-PE" sz="1200" b="1" kern="0" spc="-225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PE" sz="1200" b="1" kern="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PRODUCTO?</a:t>
            </a:r>
            <a:r>
              <a:rPr lang="es-PE" sz="1200" b="1" kern="0" spc="-280" dirty="0">
                <a:solidFill>
                  <a:srgbClr val="41404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s-PE" sz="1200" b="1" kern="0" dirty="0">
              <a:effectLst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596923" y="4209239"/>
            <a:ext cx="77131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Resolución de alcaldía que designa al responsable de la Unidad Local de Empadronamiento</a:t>
            </a:r>
            <a:r>
              <a:rPr lang="es-PE" sz="1400" spc="-22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(ULE)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remitido</a:t>
            </a:r>
            <a:r>
              <a:rPr lang="es-PE" sz="1400" spc="-22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por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la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municipalidad</a:t>
            </a:r>
            <a:r>
              <a:rPr lang="es-PE" sz="1400" spc="-22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la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Dirección</a:t>
            </a:r>
            <a:r>
              <a:rPr lang="es-PE" sz="1400" spc="-22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</a:t>
            </a:r>
            <a:r>
              <a:rPr lang="es-PE" sz="1400" spc="-21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Operaciones de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Focalización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(DOF)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del</a:t>
            </a:r>
            <a:r>
              <a:rPr lang="es-PE" sz="1400" spc="-19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Ministerio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Desarrollo</a:t>
            </a:r>
            <a:r>
              <a:rPr lang="es-PE" sz="1400" spc="-19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Inclusión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Social,</a:t>
            </a:r>
            <a:r>
              <a:rPr lang="es-PE" sz="1400" spc="-19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hasta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31</a:t>
            </a:r>
            <a:r>
              <a:rPr lang="es-PE" sz="1400" spc="-19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 mayo del</a:t>
            </a:r>
            <a:r>
              <a:rPr lang="es-PE" sz="1400" spc="-165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PE" sz="1400" dirty="0" smtClean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2018.</a:t>
            </a:r>
          </a:p>
          <a:p>
            <a:endParaRPr lang="es-PE" sz="1400" dirty="0">
              <a:solidFill>
                <a:srgbClr val="414042"/>
              </a:solidFill>
              <a:latin typeface="Arial" panose="020B0604020202020204" pitchFamily="34" charset="0"/>
            </a:endParaRPr>
          </a:p>
          <a:p>
            <a:r>
              <a:rPr lang="es-PE" sz="1400" dirty="0">
                <a:solidFill>
                  <a:srgbClr val="414042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Declaraciones Juradas (Formatos D100) de las solicitudes de Clasificación Socioeconómica generadas hasta el 30 de setiembre del 2018.</a:t>
            </a:r>
          </a:p>
        </p:txBody>
      </p:sp>
    </p:spTree>
    <p:extLst>
      <p:ext uri="{BB962C8B-B14F-4D97-AF65-F5344CB8AC3E}">
        <p14:creationId xmlns:p14="http://schemas.microsoft.com/office/powerpoint/2010/main" val="361829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0101" y="1050813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4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24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967378"/>
              </p:ext>
            </p:extLst>
          </p:nvPr>
        </p:nvGraphicFramePr>
        <p:xfrm>
          <a:off x="466144" y="1772816"/>
          <a:ext cx="8291264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3648"/>
                <a:gridCol w="2160240"/>
                <a:gridCol w="1368152"/>
                <a:gridCol w="2529224"/>
              </a:tblGrid>
              <a:tr h="96093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MEDIO DE VERIFICACIÓN</a:t>
                      </a:r>
                      <a:endParaRPr lang="es-P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FECHA DE ENVÍO</a:t>
                      </a:r>
                      <a:endParaRPr lang="es-P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MODALIDAD DE ENVÍO (virtual</a:t>
                      </a:r>
                      <a:r>
                        <a:rPr lang="es-MX" sz="1400" baseline="0" dirty="0" smtClean="0"/>
                        <a:t> o formal)</a:t>
                      </a:r>
                      <a:endParaRPr lang="es-PE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PROFESIONAL</a:t>
                      </a:r>
                      <a:r>
                        <a:rPr lang="es-MX" sz="1400" baseline="0" dirty="0" smtClean="0"/>
                        <a:t> QUE RECEPCIONA LOS MEDIOS DE  VERIFICACIÓN</a:t>
                      </a:r>
                      <a:endParaRPr lang="es-PE" sz="1400" dirty="0" smtClean="0"/>
                    </a:p>
                  </a:txBody>
                  <a:tcPr anchor="ctr"/>
                </a:tc>
              </a:tr>
              <a:tr h="107075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Resolución de Alcaldía de acreditación de Responsable de ULE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30/05/2018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Virtual 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Aplicativo</a:t>
                      </a:r>
                      <a:r>
                        <a:rPr lang="es-PE" sz="1400" baseline="0" dirty="0" smtClean="0"/>
                        <a:t> de acreditación y actualización de información de las ULE</a:t>
                      </a:r>
                      <a:endParaRPr lang="es-PE" sz="1400" dirty="0"/>
                    </a:p>
                  </a:txBody>
                  <a:tcPr/>
                </a:tc>
              </a:tr>
              <a:tr h="1784736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Declaraciones Juradas de las Solicitudes de Clasificación</a:t>
                      </a:r>
                      <a:r>
                        <a:rPr lang="es-PE" sz="1400" baseline="0" dirty="0" smtClean="0"/>
                        <a:t> </a:t>
                      </a:r>
                      <a:r>
                        <a:rPr lang="es-PE" sz="1400" baseline="0" dirty="0" err="1" smtClean="0"/>
                        <a:t>Socieoconómica</a:t>
                      </a:r>
                      <a:r>
                        <a:rPr lang="es-PE" sz="1400" baseline="0" dirty="0" smtClean="0"/>
                        <a:t> (Formato S100) y de las Fichas Socioeconómicas Únicas (FSU)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Permanente:</a:t>
                      </a:r>
                      <a:r>
                        <a:rPr lang="es-PE" sz="1400" baseline="0" dirty="0" smtClean="0"/>
                        <a:t> </a:t>
                      </a:r>
                    </a:p>
                    <a:p>
                      <a:pPr algn="ctr"/>
                      <a:r>
                        <a:rPr lang="es-PE" sz="1400" baseline="0" dirty="0" smtClean="0"/>
                        <a:t>Atención de solicitudes de CSE dentro de los 25 días hábiles para la atención de solicitudes de CSE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Formal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/>
                        <a:t>Sandro </a:t>
                      </a:r>
                      <a:r>
                        <a:rPr lang="es-PE" sz="1400" dirty="0" err="1" smtClean="0"/>
                        <a:t>Martinez</a:t>
                      </a:r>
                      <a:r>
                        <a:rPr lang="es-PE" sz="1400" baseline="0" dirty="0" smtClean="0"/>
                        <a:t> Lázaro – Director (e) de la Dirección de Operaciones de Focalización</a:t>
                      </a:r>
                      <a:endParaRPr lang="es-PE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lvl="0"/>
            <a:r>
              <a:rPr lang="es-PE" sz="2000" dirty="0"/>
              <a:t>Listado de hogares de con CSE vencida o por vencer hasta enero del 2019, entregado por el/la Coordinador/a Territorial de la DOF.</a:t>
            </a:r>
          </a:p>
          <a:p>
            <a:pPr lvl="0"/>
            <a:r>
              <a:rPr lang="es-PE" sz="2000" dirty="0"/>
              <a:t>Directiva N° 06-2017-MIDIS que regula la Operatividad del Sistema de Focalización de Hogares – SISFOH.</a:t>
            </a:r>
          </a:p>
          <a:p>
            <a:pPr lvl="0"/>
            <a:r>
              <a:rPr lang="es-PE" sz="2000" dirty="0"/>
              <a:t>Guía del Empadronador, Instructivo para llenar el Formato de Solicitud S100, Instructivo para el manejo del Aplicativo SIGOF, entre otros materiales de apoyo.</a:t>
            </a:r>
          </a:p>
          <a:p>
            <a:r>
              <a:rPr lang="es-MX" sz="2000" dirty="0"/>
              <a:t>Sistema Integrado para la gestión de operaciones de Focalización</a:t>
            </a:r>
            <a:endParaRPr lang="es-PE" sz="2000" dirty="0"/>
          </a:p>
          <a:p>
            <a:pPr marL="0"/>
            <a:r>
              <a:rPr lang="es-PE" sz="2000" dirty="0"/>
              <a:t>Aplicativo de seguimiento de empadronamiento a usuarios con </a:t>
            </a:r>
            <a:r>
              <a:rPr lang="es-PE" sz="2000" dirty="0" smtClean="0"/>
              <a:t>CSE</a:t>
            </a:r>
          </a:p>
          <a:p>
            <a:pPr marL="0" indent="0">
              <a:buNone/>
            </a:pPr>
            <a:r>
              <a:rPr lang="es-PE" sz="2000" dirty="0"/>
              <a:t> </a:t>
            </a:r>
            <a:r>
              <a:rPr lang="es-PE" sz="2000" dirty="0" smtClean="0"/>
              <a:t>     vencida o por vencer hasta </a:t>
            </a:r>
            <a:r>
              <a:rPr lang="es-PE" sz="2000" dirty="0"/>
              <a:t>enero del 2019.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dirty="0"/>
              <a:t>RECOMENDACIONES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/>
              <a:t>Fortalecer a la Unidad Local de Empadronamiento de su municipio con el personal suficiente para el cumplimiento de la meta de empadronamiento dentro de los plazos establecidos en la Directiva 006-2017-MIDIS.</a:t>
            </a:r>
          </a:p>
          <a:p>
            <a:pPr algn="just"/>
            <a:r>
              <a:rPr lang="es-MX" sz="2000" dirty="0" smtClean="0"/>
              <a:t>Comunicarse con el Coordinador Territorial de la Dirección de Operaciones de Focalización de su Región.</a:t>
            </a:r>
          </a:p>
          <a:p>
            <a:pPr algn="just"/>
            <a:endParaRPr lang="es-MX" sz="2000" dirty="0"/>
          </a:p>
          <a:p>
            <a:pPr algn="just"/>
            <a:endParaRPr lang="es-MX" sz="2000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804297"/>
              </p:ext>
            </p:extLst>
          </p:nvPr>
        </p:nvGraphicFramePr>
        <p:xfrm>
          <a:off x="827584" y="4005065"/>
          <a:ext cx="7488831" cy="2016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142"/>
                <a:gridCol w="1900365"/>
                <a:gridCol w="2280259"/>
                <a:gridCol w="2425065"/>
              </a:tblGrid>
              <a:tr h="4343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REGIÓN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NOMBRE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TELEFONO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CELULAR / FIJO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CORREO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LIMA SUR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BETTY LOPEZ</a:t>
                      </a:r>
                      <a:endParaRPr lang="es-P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951748570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63180000 ANEXO 1767</a:t>
                      </a:r>
                      <a:endParaRPr lang="es-P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>
                          <a:effectLst/>
                        </a:rPr>
                        <a:t>BLOPEZ@MIDIS.GOB.PE</a:t>
                      </a:r>
                      <a:endParaRPr lang="es-P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LIMA CENTRO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>
                          <a:effectLst/>
                        </a:rPr>
                        <a:t>JORGE SALAS</a:t>
                      </a:r>
                      <a:endParaRPr lang="es-P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984065663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63180000 ANEXO 1754</a:t>
                      </a:r>
                      <a:endParaRPr lang="es-P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>
                          <a:effectLst/>
                        </a:rPr>
                        <a:t>JSALAS@MIDIS.GOB.PE</a:t>
                      </a:r>
                      <a:endParaRPr lang="es-P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LIMA NORTE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>
                          <a:effectLst/>
                        </a:rPr>
                        <a:t>RONALD GUEVARA</a:t>
                      </a:r>
                      <a:endParaRPr lang="es-P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994938642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6318000 ANEXO 1779</a:t>
                      </a:r>
                      <a:endParaRPr lang="es-P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RGUEVARA@MIDIS.GOB.PE</a:t>
                      </a:r>
                      <a:endParaRPr lang="es-P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06463"/>
            <a:ext cx="7772400" cy="2342617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cap="small" dirty="0" smtClean="0">
                <a:latin typeface="Candara"/>
                <a:ea typeface="Candara"/>
                <a:cs typeface="Candara"/>
              </a:rPr>
              <a:t>PRODUCTO</a:t>
            </a: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3500" cap="small" dirty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Hogares con clasificación socioeconómica oportuna y actualizada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971600" y="1048196"/>
            <a:ext cx="7560840" cy="820204"/>
          </a:xfrm>
        </p:spPr>
        <p:txBody>
          <a:bodyPr>
            <a:normAutofit fontScale="25000" lnSpcReduction="20000"/>
          </a:bodyPr>
          <a:lstStyle/>
          <a:p>
            <a:r>
              <a:rPr lang="es-MX" sz="8000" cap="small" dirty="0">
                <a:latin typeface="Candara"/>
                <a:ea typeface="Candara"/>
                <a:cs typeface="Candara"/>
              </a:rPr>
              <a:t>PRODUCTO</a:t>
            </a:r>
            <a: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8000" cap="small" dirty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Hogares con clasificación socioeconómica oportuna y actualizada</a:t>
            </a:r>
            <a:r>
              <a:rPr lang="es-MX" sz="7300" cap="small" dirty="0" smtClean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 </a:t>
            </a:r>
          </a:p>
          <a:p>
            <a:endParaRPr lang="es-MX" sz="59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782" y="1868400"/>
            <a:ext cx="8497230" cy="415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78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971600" y="1048196"/>
            <a:ext cx="7560840" cy="820204"/>
          </a:xfrm>
        </p:spPr>
        <p:txBody>
          <a:bodyPr>
            <a:normAutofit fontScale="25000" lnSpcReduction="20000"/>
          </a:bodyPr>
          <a:lstStyle/>
          <a:p>
            <a:r>
              <a:rPr lang="es-MX" sz="8000" cap="small" dirty="0">
                <a:latin typeface="Candara"/>
                <a:ea typeface="Candara"/>
                <a:cs typeface="Candara"/>
              </a:rPr>
              <a:t>PRODUCTO</a:t>
            </a:r>
            <a: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8000" cap="small" dirty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Hogares con clasificación socioeconómica oportuna y actualizada</a:t>
            </a:r>
            <a:r>
              <a:rPr lang="es-MX" sz="7300" cap="small" dirty="0" smtClean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 </a:t>
            </a:r>
          </a:p>
          <a:p>
            <a:endParaRPr lang="es-MX" sz="59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971600" y="1986206"/>
            <a:ext cx="756084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95885" lvl="0" indent="-342900">
              <a:lnSpc>
                <a:spcPct val="85000"/>
              </a:lnSpc>
              <a:spcBef>
                <a:spcPts val="645"/>
              </a:spcBef>
              <a:spcAft>
                <a:spcPts val="0"/>
              </a:spcAft>
              <a:buClr>
                <a:srgbClr val="414042"/>
              </a:buClr>
              <a:buSzPts val="1200"/>
              <a:buFont typeface="Verdana" panose="020B0604030504040204" pitchFamily="34" charset="0"/>
              <a:buAutoNum type="alphaUcParenR"/>
              <a:tabLst>
                <a:tab pos="545465" algn="l"/>
              </a:tabLst>
            </a:pPr>
            <a:r>
              <a:rPr lang="es-PE" b="1" kern="0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¿POR QUÉ ES IMPORTANTE IMPLEMENTAR EL PRODUCTO</a:t>
            </a:r>
            <a:r>
              <a:rPr lang="es-PE" b="1" kern="0" spc="-155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PE" b="1" kern="0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s-PE" b="1" kern="0" spc="-150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PE" b="1" kern="0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</a:t>
            </a:r>
            <a:r>
              <a:rPr lang="es-PE" b="1" kern="0" spc="-155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PE" b="1" kern="0" dirty="0">
                <a:solidFill>
                  <a:srgbClr val="41404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DISTRITO?</a:t>
            </a:r>
            <a:endParaRPr lang="es-PE" b="1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490101" y="3097499"/>
            <a:ext cx="79703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/>
              <a:t>Permite brindar un servicio oportuno a la ciudadanía </a:t>
            </a:r>
            <a:endParaRPr lang="es-PE" dirty="0" smtClean="0"/>
          </a:p>
          <a:p>
            <a:endParaRPr lang="es-P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/>
              <a:t>Permite contar con uno de los requisitos para la afiliación de la población en las entidades a cargo de las Intervenciones Públicas Focalizadas (IPF) antes Programas Sociales y Subsidios del </a:t>
            </a:r>
            <a:r>
              <a:rPr lang="es-PE" dirty="0" smtClean="0"/>
              <a:t>Estado</a:t>
            </a:r>
          </a:p>
          <a:p>
            <a:endParaRPr lang="es-P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/>
              <a:t>Favorece el diseño de intervenciones oportunas y eficaces en materia de salud, educación, desarrollo económico, entre otros.</a:t>
            </a:r>
          </a:p>
        </p:txBody>
      </p:sp>
    </p:spTree>
    <p:extLst>
      <p:ext uri="{BB962C8B-B14F-4D97-AF65-F5344CB8AC3E}">
        <p14:creationId xmlns:p14="http://schemas.microsoft.com/office/powerpoint/2010/main" val="118364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971600" y="1048196"/>
            <a:ext cx="7560840" cy="820204"/>
          </a:xfrm>
        </p:spPr>
        <p:txBody>
          <a:bodyPr>
            <a:normAutofit fontScale="25000" lnSpcReduction="20000"/>
          </a:bodyPr>
          <a:lstStyle/>
          <a:p>
            <a:r>
              <a:rPr lang="es-MX" sz="8000" cap="small" dirty="0">
                <a:latin typeface="Candara"/>
                <a:ea typeface="Candara"/>
                <a:cs typeface="Candara"/>
              </a:rPr>
              <a:t>PRODUCTO</a:t>
            </a:r>
            <a: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80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8000" cap="small" dirty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Hogares con clasificación socioeconómica oportuna y actualizada</a:t>
            </a:r>
            <a:r>
              <a:rPr lang="es-MX" sz="7300" cap="small" dirty="0" smtClean="0">
                <a:solidFill>
                  <a:schemeClr val="accent5">
                    <a:lumMod val="75000"/>
                  </a:schemeClr>
                </a:solidFill>
                <a:latin typeface="Candara"/>
                <a:ea typeface="Candara"/>
                <a:cs typeface="Candara"/>
              </a:rPr>
              <a:t> </a:t>
            </a:r>
          </a:p>
          <a:p>
            <a:endParaRPr lang="es-MX" sz="59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971600" y="198620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PE" b="1" dirty="0"/>
              <a:t/>
            </a:r>
            <a:br>
              <a:rPr lang="es-PE" b="1" dirty="0"/>
            </a:br>
            <a:r>
              <a:rPr lang="es-PE" b="1" dirty="0" smtClean="0"/>
              <a:t>B. ¿QUÉ </a:t>
            </a:r>
            <a:r>
              <a:rPr lang="es-PE" b="1" dirty="0"/>
              <a:t>NECESITAMOS HACER PARA LOGRAR EL PRODUCTO? </a:t>
            </a:r>
            <a:r>
              <a:rPr lang="en-US" b="1" dirty="0"/>
              <a:t>(PROCESOS)</a:t>
            </a:r>
            <a:endParaRPr lang="es-PE" b="1" dirty="0"/>
          </a:p>
        </p:txBody>
      </p:sp>
      <p:sp>
        <p:nvSpPr>
          <p:cNvPr id="20" name="Rectángulo 19"/>
          <p:cNvSpPr/>
          <p:nvPr/>
        </p:nvSpPr>
        <p:spPr>
          <a:xfrm>
            <a:off x="490101" y="3097499"/>
            <a:ext cx="797033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PE" dirty="0"/>
              <a:t>Designa al Responsable de la Unidad Local de Empadronamiento (ULE), y acredítala/lo ante la Dirección de Operaciones de Focalización (DOF) del MIDIS.</a:t>
            </a:r>
          </a:p>
          <a:p>
            <a:pPr marL="342900" indent="-342900">
              <a:buFont typeface="+mj-lt"/>
              <a:buAutoNum type="arabicPeriod"/>
            </a:pPr>
            <a:endParaRPr lang="es-PE" dirty="0" smtClean="0"/>
          </a:p>
          <a:p>
            <a:pPr marL="342900" indent="-342900">
              <a:buFont typeface="+mj-lt"/>
              <a:buAutoNum type="arabicPeriod"/>
            </a:pPr>
            <a:r>
              <a:rPr lang="es-PE" dirty="0"/>
              <a:t>Planifica el trabajo de la ULE considerando el contexto local y los lineamientos establecidos para la operatividad del Sistema de Focalización de Hogares (SISFOH).</a:t>
            </a:r>
          </a:p>
          <a:p>
            <a:pPr marL="342900" indent="-342900">
              <a:buFont typeface="+mj-lt"/>
              <a:buAutoNum type="arabicPeriod"/>
            </a:pPr>
            <a:endParaRPr lang="es-PE" dirty="0" smtClean="0"/>
          </a:p>
          <a:p>
            <a:pPr marL="342900" indent="-342900">
              <a:buFont typeface="+mj-lt"/>
              <a:buAutoNum type="arabicPeriod"/>
            </a:pPr>
            <a:r>
              <a:rPr lang="es-PE" dirty="0"/>
              <a:t>Implementa las acciones de empadronamiento y remite </a:t>
            </a:r>
            <a:r>
              <a:rPr lang="es-PE" dirty="0" smtClean="0"/>
              <a:t>la información </a:t>
            </a:r>
            <a:r>
              <a:rPr lang="es-PE" dirty="0"/>
              <a:t>de los hogares  a  </a:t>
            </a:r>
            <a:r>
              <a:rPr lang="es-PE" dirty="0" smtClean="0"/>
              <a:t>la DOF </a:t>
            </a:r>
            <a:r>
              <a:rPr lang="es-PE" dirty="0"/>
              <a:t>del </a:t>
            </a:r>
            <a:r>
              <a:rPr lang="es-PE" dirty="0" err="1"/>
              <a:t>Midis</a:t>
            </a:r>
            <a:r>
              <a:rPr lang="es-PE" dirty="0"/>
              <a:t> en los </a:t>
            </a:r>
            <a:r>
              <a:rPr lang="es-PE" dirty="0" smtClean="0"/>
              <a:t>plazos establecidos </a:t>
            </a:r>
            <a:r>
              <a:rPr lang="es-PE" dirty="0"/>
              <a:t>a través de los aplicativos del SISFOH.</a:t>
            </a:r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1161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579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791580" y="1154700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 smtClean="0"/>
              <a:t>C. ¿CÓMO </a:t>
            </a:r>
            <a:r>
              <a:rPr lang="es-PE" b="1" dirty="0"/>
              <a:t>REALIZAMOS LAS ACTIVIDADES? (PROCEDIMIENTOS</a:t>
            </a:r>
            <a:r>
              <a:rPr lang="es-PE" b="1" dirty="0" smtClean="0"/>
              <a:t>)</a:t>
            </a:r>
            <a:endParaRPr lang="es-PE" b="1" dirty="0"/>
          </a:p>
        </p:txBody>
      </p:sp>
      <p:sp>
        <p:nvSpPr>
          <p:cNvPr id="20" name="Rectángulo 19"/>
          <p:cNvSpPr/>
          <p:nvPr/>
        </p:nvSpPr>
        <p:spPr>
          <a:xfrm>
            <a:off x="490101" y="3226472"/>
            <a:ext cx="83303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PE" sz="1600" dirty="0"/>
              <a:t>Emite una Resolución de Alcaldía en donde se designe al responsable de la Unidad Local de Empadronamiento (ULE) de tu </a:t>
            </a:r>
            <a:r>
              <a:rPr lang="es-PE" sz="1600" dirty="0" smtClean="0"/>
              <a:t>municipalidad.</a:t>
            </a:r>
          </a:p>
          <a:p>
            <a:pPr marL="342900" indent="-342900">
              <a:buFont typeface="+mj-lt"/>
              <a:buAutoNum type="arabicPeriod"/>
            </a:pPr>
            <a:endParaRPr lang="es-PE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s-PE" sz="1600" dirty="0"/>
              <a:t>El Responsable de la ULE debe de ingresar al aplicativo de acreditación y completar la ficha de datos disponible en la página web del </a:t>
            </a:r>
            <a:r>
              <a:rPr lang="es-PE" sz="1600" dirty="0" smtClean="0"/>
              <a:t>SISFOH</a:t>
            </a:r>
          </a:p>
          <a:p>
            <a:pPr marL="342900" indent="-342900">
              <a:buFont typeface="+mj-lt"/>
              <a:buAutoNum type="arabicPeriod"/>
            </a:pPr>
            <a:endParaRPr lang="es-PE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s-PE" sz="1600" dirty="0" smtClean="0"/>
              <a:t>Luego</a:t>
            </a:r>
            <a:r>
              <a:rPr lang="es-PE" sz="1600" dirty="0"/>
              <a:t>, adjunta la declaración jurada llenada y firmada a la ficha de datos y remítela a la Dirección de Operaciones de Focalización (DOF) a través del Aplicativo de </a:t>
            </a:r>
            <a:r>
              <a:rPr lang="es-PE" sz="1600" dirty="0" smtClean="0"/>
              <a:t>Acreditación. </a:t>
            </a:r>
          </a:p>
          <a:p>
            <a:pPr marL="342900" indent="-342900">
              <a:buFont typeface="+mj-lt"/>
              <a:buAutoNum type="arabicPeriod"/>
            </a:pPr>
            <a:endParaRPr lang="es-PE" sz="1600" dirty="0"/>
          </a:p>
          <a:p>
            <a:pPr marL="342900" indent="-342900">
              <a:buFont typeface="+mj-lt"/>
              <a:buAutoNum type="arabicPeriod"/>
            </a:pPr>
            <a:r>
              <a:rPr lang="es-PE" sz="1600" dirty="0" smtClean="0"/>
              <a:t>Verifica </a:t>
            </a:r>
            <a:r>
              <a:rPr lang="es-PE" sz="1600" dirty="0"/>
              <a:t>el acceso a los aplicativos del SISFOH al momento de recibir el usuario y contraseña de parte de la DOF</a:t>
            </a:r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5" name="Rectángulo 4"/>
          <p:cNvSpPr/>
          <p:nvPr/>
        </p:nvSpPr>
        <p:spPr>
          <a:xfrm>
            <a:off x="323528" y="1809109"/>
            <a:ext cx="8496944" cy="1195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4510">
              <a:spcBef>
                <a:spcPts val="460"/>
              </a:spcBef>
              <a:spcAft>
                <a:spcPts val="0"/>
              </a:spcAft>
            </a:pPr>
            <a:r>
              <a:rPr lang="es-PE" sz="1600" b="1" dirty="0">
                <a:solidFill>
                  <a:srgbClr val="414042"/>
                </a:solidFill>
                <a:ea typeface="Arial" panose="020B0604020202020204" pitchFamily="34" charset="0"/>
              </a:rPr>
              <a:t>A</a:t>
            </a:r>
            <a:r>
              <a:rPr lang="es-PE" sz="1600" b="1" dirty="0" smtClean="0">
                <a:solidFill>
                  <a:srgbClr val="414042"/>
                </a:solidFill>
                <a:ea typeface="Arial" panose="020B0604020202020204" pitchFamily="34" charset="0"/>
              </a:rPr>
              <a:t>CTIVIDAD </a:t>
            </a:r>
            <a:r>
              <a:rPr lang="es-PE" sz="1600" b="1" dirty="0">
                <a:solidFill>
                  <a:srgbClr val="414042"/>
                </a:solidFill>
                <a:ea typeface="Arial" panose="020B0604020202020204" pitchFamily="34" charset="0"/>
              </a:rPr>
              <a:t>1:</a:t>
            </a:r>
            <a:endParaRPr lang="es-PE" sz="1400" dirty="0">
              <a:ea typeface="Arial" panose="020B0604020202020204" pitchFamily="34" charset="0"/>
            </a:endParaRPr>
          </a:p>
          <a:p>
            <a:pPr marL="52451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</a:pPr>
            <a:r>
              <a:rPr lang="es-PE" sz="1400" b="1" dirty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DESIGNA AL RESPONSABLE DE LA UNIDAD LOCAL DE EMPADRONAMIENTO (ULE),</a:t>
            </a:r>
            <a:r>
              <a:rPr lang="es-PE" sz="1400" b="1" spc="-270" dirty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 </a:t>
            </a:r>
            <a:r>
              <a:rPr lang="es-PE" sz="1400" b="1" dirty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Y </a:t>
            </a:r>
            <a:r>
              <a:rPr lang="es-PE" sz="1400" b="1" spc="-15" dirty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ACREDÍTALA/LO </a:t>
            </a:r>
            <a:r>
              <a:rPr lang="es-PE" sz="1400" b="1" dirty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ANTE LA DIRECCIÓN DE OPERACIONES DE FOCALIZACIÓN (DOF) DEL MIDIS</a:t>
            </a:r>
            <a:r>
              <a:rPr lang="es-PE" sz="1400" b="1" dirty="0" smtClean="0">
                <a:solidFill>
                  <a:srgbClr val="414042"/>
                </a:solidFill>
                <a:latin typeface="+mj-lt"/>
                <a:ea typeface="Arial" panose="020B0604020202020204" pitchFamily="34" charset="0"/>
              </a:rPr>
              <a:t>.</a:t>
            </a:r>
          </a:p>
          <a:p>
            <a:pPr marL="52451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</a:pPr>
            <a:r>
              <a:rPr lang="es-PE" sz="1400" b="1" dirty="0"/>
              <a:t> De no contar con un Responsable de la ULE acreditado, debes de seguir los siguientes pasos</a:t>
            </a:r>
            <a:r>
              <a:rPr lang="es-PE" sz="1400" b="1" dirty="0" smtClean="0"/>
              <a:t>:</a:t>
            </a:r>
            <a:endParaRPr lang="es-P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2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791580" y="1154700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 smtClean="0"/>
              <a:t>C. ¿CÓMO </a:t>
            </a:r>
            <a:r>
              <a:rPr lang="es-PE" b="1" dirty="0"/>
              <a:t>REALIZAMOS LAS ACTIVIDADES? (PROCEDIMIENTOS</a:t>
            </a:r>
            <a:r>
              <a:rPr lang="es-PE" b="1" dirty="0" smtClean="0"/>
              <a:t>)</a:t>
            </a:r>
            <a:endParaRPr lang="es-PE" b="1" dirty="0"/>
          </a:p>
        </p:txBody>
      </p:sp>
      <p:sp>
        <p:nvSpPr>
          <p:cNvPr id="20" name="Rectángulo 19"/>
          <p:cNvSpPr/>
          <p:nvPr/>
        </p:nvSpPr>
        <p:spPr>
          <a:xfrm>
            <a:off x="490101" y="3226472"/>
            <a:ext cx="83303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PE" dirty="0" smtClean="0"/>
              <a:t>Identifica la cantidad de hogares que debe de empadronar durante el año.</a:t>
            </a:r>
          </a:p>
          <a:p>
            <a:pPr marL="342900" indent="-342900">
              <a:buFont typeface="+mj-lt"/>
              <a:buAutoNum type="arabicPeriod"/>
            </a:pPr>
            <a:endParaRPr lang="es-PE" dirty="0" smtClean="0"/>
          </a:p>
          <a:p>
            <a:pPr marL="342900" indent="-342900">
              <a:buFont typeface="+mj-lt"/>
              <a:buAutoNum type="arabicPeriod"/>
            </a:pPr>
            <a:r>
              <a:rPr lang="es-PE" dirty="0" smtClean="0"/>
              <a:t>Solicita al CT los instrumentos de recojo de información (S100, R200 y FSU)</a:t>
            </a:r>
          </a:p>
          <a:p>
            <a:pPr marL="342900" indent="-342900">
              <a:buFont typeface="+mj-lt"/>
              <a:buAutoNum type="arabicPeriod"/>
            </a:pPr>
            <a:endParaRPr lang="es-PE" dirty="0"/>
          </a:p>
          <a:p>
            <a:pPr marL="342900" indent="-342900">
              <a:buFont typeface="+mj-lt"/>
              <a:buAutoNum type="arabicPeriod"/>
            </a:pPr>
            <a:r>
              <a:rPr lang="es-PE" dirty="0" smtClean="0"/>
              <a:t>Planifica el empadronamiento de acuerdo a la capacidad operativa de la ULE.</a:t>
            </a:r>
          </a:p>
          <a:p>
            <a:pPr marL="342900" indent="-342900">
              <a:buFont typeface="+mj-lt"/>
              <a:buAutoNum type="arabicPeriod"/>
            </a:pPr>
            <a:endParaRPr lang="es-PE" dirty="0" smtClean="0"/>
          </a:p>
          <a:p>
            <a:pPr marL="342900" indent="-342900">
              <a:buFont typeface="+mj-lt"/>
              <a:buAutoNum type="arabicPeriod"/>
            </a:pPr>
            <a:r>
              <a:rPr lang="es-PE" dirty="0" smtClean="0"/>
              <a:t>Determina un cronograma y rutas de empadronamiento</a:t>
            </a:r>
          </a:p>
          <a:p>
            <a:pPr marL="342900" indent="-342900">
              <a:buFont typeface="+mj-lt"/>
              <a:buAutoNum type="arabicPeriod"/>
            </a:pPr>
            <a:endParaRPr lang="es-PE" dirty="0"/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5" name="Rectángulo 4"/>
          <p:cNvSpPr/>
          <p:nvPr/>
        </p:nvSpPr>
        <p:spPr>
          <a:xfrm>
            <a:off x="323528" y="1809109"/>
            <a:ext cx="8496944" cy="1267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4510">
              <a:spcBef>
                <a:spcPts val="460"/>
              </a:spcBef>
              <a:spcAft>
                <a:spcPts val="0"/>
              </a:spcAft>
            </a:pPr>
            <a:r>
              <a:rPr lang="es-PE" b="1" dirty="0"/>
              <a:t>ACTIVIDAD 2</a:t>
            </a:r>
            <a:r>
              <a:rPr lang="es-PE" b="1" dirty="0" smtClean="0"/>
              <a:t>:</a:t>
            </a:r>
          </a:p>
          <a:p>
            <a:pPr marL="524510">
              <a:spcBef>
                <a:spcPts val="460"/>
              </a:spcBef>
              <a:spcAft>
                <a:spcPts val="0"/>
              </a:spcAft>
            </a:pPr>
            <a:endParaRPr lang="es-PE" sz="100" b="1" dirty="0" smtClean="0"/>
          </a:p>
          <a:p>
            <a:pPr marL="524510">
              <a:spcBef>
                <a:spcPts val="460"/>
              </a:spcBef>
              <a:spcAft>
                <a:spcPts val="0"/>
              </a:spcAft>
            </a:pPr>
            <a:r>
              <a:rPr lang="es-PE" sz="1600" b="1" dirty="0" smtClean="0"/>
              <a:t>PLANIFICA </a:t>
            </a:r>
            <a:r>
              <a:rPr lang="es-PE" sz="1600" b="1" dirty="0"/>
              <a:t>EL TRABAJO DE LA ULE CONSIDERANDO EL CONTEXTO LOCAL Y LOS LINEAMIENTOS ESTABLECIDOS PARA LA OPERATIVIDAD DEL SISTEMA DE FOCALIZACIÓN DE HOGARES (SISFOH</a:t>
            </a:r>
            <a:r>
              <a:rPr lang="es-PE" sz="1600" b="1" dirty="0" smtClean="0"/>
              <a:t>).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211341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01" y="260648"/>
            <a:ext cx="1807369" cy="787548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791580" y="1154700"/>
            <a:ext cx="75608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600" b="1" dirty="0" smtClean="0"/>
              <a:t>C. ¿CÓMO </a:t>
            </a:r>
            <a:r>
              <a:rPr lang="es-PE" sz="1600" b="1" dirty="0"/>
              <a:t>REALIZAMOS LAS ACTIVIDADES? (PROCEDIMIENTOS</a:t>
            </a:r>
            <a:r>
              <a:rPr lang="es-PE" sz="1600" b="1" dirty="0" smtClean="0"/>
              <a:t>)</a:t>
            </a:r>
            <a:endParaRPr lang="es-PE" sz="1600" b="1" dirty="0"/>
          </a:p>
        </p:txBody>
      </p:sp>
      <p:sp>
        <p:nvSpPr>
          <p:cNvPr id="20" name="Rectángulo 19"/>
          <p:cNvSpPr/>
          <p:nvPr/>
        </p:nvSpPr>
        <p:spPr>
          <a:xfrm>
            <a:off x="406814" y="2595510"/>
            <a:ext cx="83303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PE" sz="1600" dirty="0"/>
              <a:t>Recibe amablemente a la población que se apersona a la ULE para presentar su solicitud de CSE. </a:t>
            </a:r>
            <a:endParaRPr lang="es-PE" sz="1600" dirty="0" smtClean="0"/>
          </a:p>
          <a:p>
            <a:pPr marL="342900" indent="-342900" algn="just">
              <a:buFont typeface="+mj-lt"/>
              <a:buAutoNum type="arabicPeriod"/>
            </a:pPr>
            <a:endParaRPr lang="es-PE" sz="1600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PE" sz="1600" dirty="0"/>
              <a:t>Ingresa la información del “Formato de Solicitud S100 o R200” </a:t>
            </a:r>
            <a:r>
              <a:rPr lang="es-PE" sz="1600" dirty="0" smtClean="0"/>
              <a:t>en el SIGOF </a:t>
            </a:r>
            <a:r>
              <a:rPr lang="es-PE" sz="1600" dirty="0"/>
              <a:t>en un plazo no mayor de cinco (5) días hábiles contados desde la fecha de solicitud</a:t>
            </a:r>
            <a:r>
              <a:rPr lang="es-PE" sz="1600" dirty="0" smtClean="0"/>
              <a:t>. </a:t>
            </a:r>
            <a:r>
              <a:rPr lang="es-PE" sz="1600" dirty="0"/>
              <a:t>Revisa la respuesta y de corresponder aplica la Ficha Socioeconómica Única (FSU).</a:t>
            </a:r>
          </a:p>
          <a:p>
            <a:pPr marL="342900" indent="-342900" algn="just">
              <a:buFont typeface="+mj-lt"/>
              <a:buAutoNum type="arabicPeriod"/>
            </a:pPr>
            <a:endParaRPr lang="es-PE" sz="1600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PE" sz="1600" dirty="0"/>
              <a:t>Visita los hogares y aplica los instrumentos de recojo de datos conforme a los lineamientos emitidos por la DOF</a:t>
            </a:r>
            <a:r>
              <a:rPr lang="es-PE" sz="16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PE" sz="1600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PE" sz="1600" dirty="0"/>
              <a:t>Ingresa la información </a:t>
            </a:r>
            <a:r>
              <a:rPr lang="es-PE" sz="1600" dirty="0" smtClean="0"/>
              <a:t>en </a:t>
            </a:r>
            <a:r>
              <a:rPr lang="es-PE" sz="1600" dirty="0"/>
              <a:t>el aplicativo </a:t>
            </a:r>
            <a:r>
              <a:rPr lang="es-PE" sz="1600" dirty="0" smtClean="0"/>
              <a:t>y </a:t>
            </a:r>
            <a:r>
              <a:rPr lang="es-PE" sz="1600" dirty="0"/>
              <a:t>envía a la DOF </a:t>
            </a:r>
            <a:r>
              <a:rPr lang="es-PE" sz="1600" dirty="0" smtClean="0"/>
              <a:t>hasta obtener </a:t>
            </a:r>
            <a:r>
              <a:rPr lang="es-PE" sz="1600" dirty="0"/>
              <a:t>el Formato D100</a:t>
            </a:r>
            <a:r>
              <a:rPr lang="es-PE" sz="16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PE" sz="1600" dirty="0"/>
          </a:p>
          <a:p>
            <a:pPr marL="342900" indent="-342900" algn="just">
              <a:buFont typeface="+mj-lt"/>
              <a:buAutoNum type="arabicPeriod"/>
            </a:pPr>
            <a:r>
              <a:rPr lang="es-PE" sz="1600" dirty="0"/>
              <a:t>Completa y gestiona la firma </a:t>
            </a:r>
            <a:r>
              <a:rPr lang="es-PE" sz="1600" dirty="0" smtClean="0"/>
              <a:t>y </a:t>
            </a:r>
            <a:r>
              <a:rPr lang="es-PE" sz="1600" dirty="0"/>
              <a:t>garantiza el envío de los “Formatos </a:t>
            </a:r>
            <a:r>
              <a:rPr lang="es-PE" sz="1600" dirty="0" smtClean="0"/>
              <a:t>D100</a:t>
            </a:r>
            <a:r>
              <a:rPr lang="es-PE" sz="1600" dirty="0"/>
              <a:t>” a la </a:t>
            </a:r>
            <a:r>
              <a:rPr lang="es-PE" sz="1600" dirty="0" smtClean="0"/>
              <a:t>DOF y </a:t>
            </a:r>
            <a:r>
              <a:rPr lang="es-PE" sz="1600" dirty="0"/>
              <a:t>deben de ser remitidos dentro de los plazos establecidos</a:t>
            </a:r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5" name="Rectángulo 4"/>
          <p:cNvSpPr/>
          <p:nvPr/>
        </p:nvSpPr>
        <p:spPr>
          <a:xfrm>
            <a:off x="791580" y="1631569"/>
            <a:ext cx="8028892" cy="1141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600" b="1" dirty="0"/>
              <a:t>ACTIVIDAD 3</a:t>
            </a:r>
            <a:r>
              <a:rPr lang="es-PE" sz="1600" b="1" dirty="0" smtClean="0"/>
              <a:t>:</a:t>
            </a:r>
          </a:p>
          <a:p>
            <a:endParaRPr lang="es-PE" sz="600" b="1" dirty="0"/>
          </a:p>
          <a:p>
            <a:pPr algn="just"/>
            <a:r>
              <a:rPr lang="es-PE" sz="1400" b="1" dirty="0"/>
              <a:t>IMPLEMENTA LAS ACCIONES DE EMPADRONAMIENTO Y REMITE LA INFORMACIÓN SOBRE LOS HOGARES A LA DOF DEL MIDIS EN LOS PLAZOS ESTABLECIDOS A TRAVÉS DE LOS APLICATIVOS DEL SISFOH.</a:t>
            </a:r>
            <a:endParaRPr lang="es-PE" sz="1400" dirty="0"/>
          </a:p>
          <a:p>
            <a:pPr marL="524510">
              <a:spcBef>
                <a:spcPts val="460"/>
              </a:spcBef>
              <a:spcAft>
                <a:spcPts val="0"/>
              </a:spcAft>
            </a:pP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73990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1120</Words>
  <Application>Microsoft Office PowerPoint</Application>
  <PresentationFormat>Presentación en pantalla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Calibri</vt:lpstr>
      <vt:lpstr>Candara</vt:lpstr>
      <vt:lpstr>Times New Roman</vt:lpstr>
      <vt:lpstr>Trebuchet MS</vt:lpstr>
      <vt:lpstr>Verdana</vt:lpstr>
      <vt:lpstr>Tema de Office</vt:lpstr>
      <vt:lpstr>TALLER DE FORTALECIMIENTO DE CAPACIDADES PARA ALCALDES Y RESPONSABLES DE SELLO MUNICIPAL</vt:lpstr>
      <vt:lpstr>PRODUCTO Hogares con clasificación socioeconómica oportuna y actualizada</vt:lpstr>
      <vt:lpstr>Presentación de PowerPoint</vt:lpstr>
      <vt:lpstr>Presentación de PowerPoint</vt:lpstr>
      <vt:lpstr>Presentación de PowerPoint</vt:lpstr>
      <vt:lpstr>ACTIVIDADES</vt:lpstr>
      <vt:lpstr>Presentación de PowerPoint</vt:lpstr>
      <vt:lpstr>Presentación de PowerPoint</vt:lpstr>
      <vt:lpstr>Presentación de PowerPoint</vt:lpstr>
      <vt:lpstr>Presentación de PowerPoint</vt:lpstr>
      <vt:lpstr>MEDIOS DE VERIFICACIÓN Y CRONOGRAMA</vt:lpstr>
      <vt:lpstr>MATERIALES DE CONSULTA</vt:lpstr>
      <vt:lpstr>Presentación de PowerPoint</vt:lpstr>
      <vt:lpstr>PREGUNTAS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Ronald Guevara Urbina</cp:lastModifiedBy>
  <cp:revision>38</cp:revision>
  <dcterms:created xsi:type="dcterms:W3CDTF">2018-02-28T17:44:33Z</dcterms:created>
  <dcterms:modified xsi:type="dcterms:W3CDTF">2018-03-26T22:33:43Z</dcterms:modified>
</cp:coreProperties>
</file>