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4" r:id="rId6"/>
    <p:sldId id="266" r:id="rId7"/>
    <p:sldId id="263" r:id="rId8"/>
    <p:sldId id="265" r:id="rId9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49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3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595652-2309-402D-B565-C9A0767F035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F5EC54A-A6F3-461D-989D-1F8E20DD975B}">
      <dgm:prSet phldrT="[Texto]" custT="1"/>
      <dgm:spPr/>
      <dgm:t>
        <a:bodyPr/>
        <a:lstStyle/>
        <a:p>
          <a:r>
            <a:rPr lang="es-MX" sz="2800" dirty="0" smtClean="0"/>
            <a:t>Conformar voluntarios comunitarios 1</a:t>
          </a:r>
          <a:endParaRPr lang="es-PE" sz="2800" dirty="0"/>
        </a:p>
      </dgm:t>
    </dgm:pt>
    <dgm:pt modelId="{394D0FE7-3600-4125-9104-CC754D419FC7}" type="parTrans" cxnId="{AAFEBDB7-AC6B-4368-A03A-43C83FFB6A67}">
      <dgm:prSet/>
      <dgm:spPr/>
      <dgm:t>
        <a:bodyPr/>
        <a:lstStyle/>
        <a:p>
          <a:endParaRPr lang="es-PE" sz="2800"/>
        </a:p>
      </dgm:t>
    </dgm:pt>
    <dgm:pt modelId="{B96427B5-E739-4A7C-AB12-2CB3CB43551C}" type="sibTrans" cxnId="{AAFEBDB7-AC6B-4368-A03A-43C83FFB6A67}">
      <dgm:prSet/>
      <dgm:spPr/>
      <dgm:t>
        <a:bodyPr/>
        <a:lstStyle/>
        <a:p>
          <a:endParaRPr lang="es-PE" sz="2800"/>
        </a:p>
      </dgm:t>
    </dgm:pt>
    <dgm:pt modelId="{2BE516A3-F338-4D04-9A61-48EA83DF760D}">
      <dgm:prSet phldrT="[Texto]" custT="1"/>
      <dgm:spPr/>
      <dgm:t>
        <a:bodyPr/>
        <a:lstStyle/>
        <a:p>
          <a:r>
            <a:rPr lang="es-PE" sz="2800" dirty="0" smtClean="0"/>
            <a:t>Capacitar población       2</a:t>
          </a:r>
          <a:endParaRPr lang="es-PE" sz="2800" dirty="0"/>
        </a:p>
      </dgm:t>
    </dgm:pt>
    <dgm:pt modelId="{B9B14E98-2258-41FD-A72D-EB9FD211A39F}" type="parTrans" cxnId="{FD1AF11F-8E1F-47B7-9C40-E28FBE333A49}">
      <dgm:prSet/>
      <dgm:spPr/>
      <dgm:t>
        <a:bodyPr/>
        <a:lstStyle/>
        <a:p>
          <a:endParaRPr lang="es-PE" sz="2800"/>
        </a:p>
      </dgm:t>
    </dgm:pt>
    <dgm:pt modelId="{62B3C04D-46A7-4F84-A017-D5A4A665A1A8}" type="sibTrans" cxnId="{FD1AF11F-8E1F-47B7-9C40-E28FBE333A49}">
      <dgm:prSet/>
      <dgm:spPr/>
      <dgm:t>
        <a:bodyPr/>
        <a:lstStyle/>
        <a:p>
          <a:endParaRPr lang="es-PE" sz="2800"/>
        </a:p>
      </dgm:t>
    </dgm:pt>
    <dgm:pt modelId="{C3AB9843-F0F9-49BA-947A-857B72038DEE}">
      <dgm:prSet phldrT="[Texto]" custT="1"/>
      <dgm:spPr/>
      <dgm:t>
        <a:bodyPr/>
        <a:lstStyle/>
        <a:p>
          <a:r>
            <a:rPr lang="es-MX" sz="2800" dirty="0" smtClean="0"/>
            <a:t>Realizar simulacros de entrenamiento 3</a:t>
          </a:r>
          <a:endParaRPr lang="es-PE" sz="2800" dirty="0"/>
        </a:p>
      </dgm:t>
    </dgm:pt>
    <dgm:pt modelId="{7A288BD6-6006-47FC-91FF-395C21EEE924}" type="parTrans" cxnId="{64F843D3-4F47-4FC4-94F2-64F268ADEF24}">
      <dgm:prSet/>
      <dgm:spPr/>
      <dgm:t>
        <a:bodyPr/>
        <a:lstStyle/>
        <a:p>
          <a:endParaRPr lang="es-PE" sz="2800"/>
        </a:p>
      </dgm:t>
    </dgm:pt>
    <dgm:pt modelId="{EF28FE9A-6844-4B55-AB96-2F0EFBDE33E5}" type="sibTrans" cxnId="{64F843D3-4F47-4FC4-94F2-64F268ADEF24}">
      <dgm:prSet/>
      <dgm:spPr/>
      <dgm:t>
        <a:bodyPr/>
        <a:lstStyle/>
        <a:p>
          <a:endParaRPr lang="es-PE" sz="2800"/>
        </a:p>
      </dgm:t>
    </dgm:pt>
    <dgm:pt modelId="{C406264B-1DF3-42B4-B458-9BC4A228910D}" type="pres">
      <dgm:prSet presAssocID="{2F595652-2309-402D-B565-C9A0767F035B}" presName="CompostProcess" presStyleCnt="0">
        <dgm:presLayoutVars>
          <dgm:dir/>
          <dgm:resizeHandles val="exact"/>
        </dgm:presLayoutVars>
      </dgm:prSet>
      <dgm:spPr/>
    </dgm:pt>
    <dgm:pt modelId="{C434E008-1F32-4563-86C9-669D6E56F557}" type="pres">
      <dgm:prSet presAssocID="{2F595652-2309-402D-B565-C9A0767F035B}" presName="arrow" presStyleLbl="bgShp" presStyleIdx="0" presStyleCnt="1"/>
      <dgm:spPr/>
    </dgm:pt>
    <dgm:pt modelId="{F188062C-D1D1-4409-92A1-525AB29B16D3}" type="pres">
      <dgm:prSet presAssocID="{2F595652-2309-402D-B565-C9A0767F035B}" presName="linearProcess" presStyleCnt="0"/>
      <dgm:spPr/>
    </dgm:pt>
    <dgm:pt modelId="{6F7CCE9C-ABA6-4A09-A860-294C9E7E7942}" type="pres">
      <dgm:prSet presAssocID="{FF5EC54A-A6F3-461D-989D-1F8E20DD975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F65BA87-4B0A-43BB-9873-9485B849AAE1}" type="pres">
      <dgm:prSet presAssocID="{B96427B5-E739-4A7C-AB12-2CB3CB43551C}" presName="sibTrans" presStyleCnt="0"/>
      <dgm:spPr/>
    </dgm:pt>
    <dgm:pt modelId="{2C273C30-1C95-4FC3-92DE-2B2B8D5C7348}" type="pres">
      <dgm:prSet presAssocID="{2BE516A3-F338-4D04-9A61-48EA83DF760D}" presName="textNode" presStyleLbl="node1" presStyleIdx="1" presStyleCnt="3" custScaleX="83861" custLinFactNeighborX="-32466" custLinFactNeighborY="293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138A53C-A3C6-4C51-B242-A294B3834946}" type="pres">
      <dgm:prSet presAssocID="{62B3C04D-46A7-4F84-A017-D5A4A665A1A8}" presName="sibTrans" presStyleCnt="0"/>
      <dgm:spPr/>
    </dgm:pt>
    <dgm:pt modelId="{A14174A3-7671-4420-9991-231A85285EFA}" type="pres">
      <dgm:prSet presAssocID="{C3AB9843-F0F9-49BA-947A-857B72038DEE}" presName="textNode" presStyleLbl="node1" presStyleIdx="2" presStyleCnt="3" custScaleX="102382" custLinFactNeighborX="-56589" custLinFactNeighborY="307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FD1AF11F-8E1F-47B7-9C40-E28FBE333A49}" srcId="{2F595652-2309-402D-B565-C9A0767F035B}" destId="{2BE516A3-F338-4D04-9A61-48EA83DF760D}" srcOrd="1" destOrd="0" parTransId="{B9B14E98-2258-41FD-A72D-EB9FD211A39F}" sibTransId="{62B3C04D-46A7-4F84-A017-D5A4A665A1A8}"/>
    <dgm:cxn modelId="{CB31034F-7EF5-443A-A40F-32648BFB4F5C}" type="presOf" srcId="{FF5EC54A-A6F3-461D-989D-1F8E20DD975B}" destId="{6F7CCE9C-ABA6-4A09-A860-294C9E7E7942}" srcOrd="0" destOrd="0" presId="urn:microsoft.com/office/officeart/2005/8/layout/hProcess9"/>
    <dgm:cxn modelId="{EFE0F071-3E96-4569-998C-F3BBA7CAFD1D}" type="presOf" srcId="{C3AB9843-F0F9-49BA-947A-857B72038DEE}" destId="{A14174A3-7671-4420-9991-231A85285EFA}" srcOrd="0" destOrd="0" presId="urn:microsoft.com/office/officeart/2005/8/layout/hProcess9"/>
    <dgm:cxn modelId="{64F843D3-4F47-4FC4-94F2-64F268ADEF24}" srcId="{2F595652-2309-402D-B565-C9A0767F035B}" destId="{C3AB9843-F0F9-49BA-947A-857B72038DEE}" srcOrd="2" destOrd="0" parTransId="{7A288BD6-6006-47FC-91FF-395C21EEE924}" sibTransId="{EF28FE9A-6844-4B55-AB96-2F0EFBDE33E5}"/>
    <dgm:cxn modelId="{8CA6DCCE-1407-4CEB-B490-5B50CABFAA3F}" type="presOf" srcId="{2F595652-2309-402D-B565-C9A0767F035B}" destId="{C406264B-1DF3-42B4-B458-9BC4A228910D}" srcOrd="0" destOrd="0" presId="urn:microsoft.com/office/officeart/2005/8/layout/hProcess9"/>
    <dgm:cxn modelId="{DA23F633-F184-4FB7-BFE4-AE7965BDD8A5}" type="presOf" srcId="{2BE516A3-F338-4D04-9A61-48EA83DF760D}" destId="{2C273C30-1C95-4FC3-92DE-2B2B8D5C7348}" srcOrd="0" destOrd="0" presId="urn:microsoft.com/office/officeart/2005/8/layout/hProcess9"/>
    <dgm:cxn modelId="{AAFEBDB7-AC6B-4368-A03A-43C83FFB6A67}" srcId="{2F595652-2309-402D-B565-C9A0767F035B}" destId="{FF5EC54A-A6F3-461D-989D-1F8E20DD975B}" srcOrd="0" destOrd="0" parTransId="{394D0FE7-3600-4125-9104-CC754D419FC7}" sibTransId="{B96427B5-E739-4A7C-AB12-2CB3CB43551C}"/>
    <dgm:cxn modelId="{21B4AAD2-9259-4D3B-89B3-80D3BC9FC91F}" type="presParOf" srcId="{C406264B-1DF3-42B4-B458-9BC4A228910D}" destId="{C434E008-1F32-4563-86C9-669D6E56F557}" srcOrd="0" destOrd="0" presId="urn:microsoft.com/office/officeart/2005/8/layout/hProcess9"/>
    <dgm:cxn modelId="{65448E1F-DD9D-4ED0-8D65-CA13C067194B}" type="presParOf" srcId="{C406264B-1DF3-42B4-B458-9BC4A228910D}" destId="{F188062C-D1D1-4409-92A1-525AB29B16D3}" srcOrd="1" destOrd="0" presId="urn:microsoft.com/office/officeart/2005/8/layout/hProcess9"/>
    <dgm:cxn modelId="{90979EAF-A27D-4B15-B28F-8AFB8A057A7B}" type="presParOf" srcId="{F188062C-D1D1-4409-92A1-525AB29B16D3}" destId="{6F7CCE9C-ABA6-4A09-A860-294C9E7E7942}" srcOrd="0" destOrd="0" presId="urn:microsoft.com/office/officeart/2005/8/layout/hProcess9"/>
    <dgm:cxn modelId="{C05EBF0A-97F1-4202-9DE4-273AEE483817}" type="presParOf" srcId="{F188062C-D1D1-4409-92A1-525AB29B16D3}" destId="{7F65BA87-4B0A-43BB-9873-9485B849AAE1}" srcOrd="1" destOrd="0" presId="urn:microsoft.com/office/officeart/2005/8/layout/hProcess9"/>
    <dgm:cxn modelId="{C896F1E5-2FC8-46D0-A461-8A48D2633F4E}" type="presParOf" srcId="{F188062C-D1D1-4409-92A1-525AB29B16D3}" destId="{2C273C30-1C95-4FC3-92DE-2B2B8D5C7348}" srcOrd="2" destOrd="0" presId="urn:microsoft.com/office/officeart/2005/8/layout/hProcess9"/>
    <dgm:cxn modelId="{C6ED6322-CB22-4418-BE01-90D23E39F7E4}" type="presParOf" srcId="{F188062C-D1D1-4409-92A1-525AB29B16D3}" destId="{0138A53C-A3C6-4C51-B242-A294B3834946}" srcOrd="3" destOrd="0" presId="urn:microsoft.com/office/officeart/2005/8/layout/hProcess9"/>
    <dgm:cxn modelId="{5A1029E8-2932-436E-BA2C-A9BAC5327184}" type="presParOf" srcId="{F188062C-D1D1-4409-92A1-525AB29B16D3}" destId="{A14174A3-7671-4420-9991-231A85285E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4E008-1F32-4563-86C9-669D6E56F557}">
      <dsp:nvSpPr>
        <dsp:cNvPr id="0" name=""/>
        <dsp:cNvSpPr/>
      </dsp:nvSpPr>
      <dsp:spPr>
        <a:xfrm>
          <a:off x="637275" y="0"/>
          <a:ext cx="7222459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CE9C-ABA6-4A09-A860-294C9E7E7942}">
      <dsp:nvSpPr>
        <dsp:cNvPr id="0" name=""/>
        <dsp:cNvSpPr/>
      </dsp:nvSpPr>
      <dsp:spPr>
        <a:xfrm>
          <a:off x="3076" y="1357788"/>
          <a:ext cx="2692656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Conformar voluntarios comunitarios 1</a:t>
          </a:r>
          <a:endParaRPr lang="es-PE" sz="2800" kern="1200" dirty="0"/>
        </a:p>
      </dsp:txBody>
      <dsp:txXfrm>
        <a:off x="91452" y="1446164"/>
        <a:ext cx="2515904" cy="1633633"/>
      </dsp:txXfrm>
    </dsp:sp>
    <dsp:sp modelId="{2C273C30-1C95-4FC3-92DE-2B2B8D5C7348}">
      <dsp:nvSpPr>
        <dsp:cNvPr id="0" name=""/>
        <dsp:cNvSpPr/>
      </dsp:nvSpPr>
      <dsp:spPr>
        <a:xfrm>
          <a:off x="2960235" y="1410869"/>
          <a:ext cx="2258088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800" kern="1200" dirty="0" smtClean="0"/>
            <a:t>Capacitar población       2</a:t>
          </a:r>
          <a:endParaRPr lang="es-PE" sz="2800" kern="1200" dirty="0"/>
        </a:p>
      </dsp:txBody>
      <dsp:txXfrm>
        <a:off x="3048611" y="1499245"/>
        <a:ext cx="2081336" cy="1633633"/>
      </dsp:txXfrm>
    </dsp:sp>
    <dsp:sp modelId="{A14174A3-7671-4420-9991-231A85285EFA}">
      <dsp:nvSpPr>
        <dsp:cNvPr id="0" name=""/>
        <dsp:cNvSpPr/>
      </dsp:nvSpPr>
      <dsp:spPr>
        <a:xfrm>
          <a:off x="5515503" y="1413440"/>
          <a:ext cx="2756795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Realizar simulacros de entrenamiento 3</a:t>
          </a:r>
          <a:endParaRPr lang="es-PE" sz="2800" kern="1200" dirty="0"/>
        </a:p>
      </dsp:txBody>
      <dsp:txXfrm>
        <a:off x="5603879" y="1501816"/>
        <a:ext cx="2580043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06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09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456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89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528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8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68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964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809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88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675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D5C1D-D235-4D9B-AD92-07535C6B830B}" type="datetimeFigureOut">
              <a:rPr lang="es-PE" smtClean="0"/>
              <a:t>09/04/2018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468E-23DD-4301-A047-77E7F7F0667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33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TALLER DE FORTALECIMIENTO DE CAPACIDADES PARA COORDINADORES DE ENLACE 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 smtClean="0"/>
              <a:t>INSTITUTO NACIONAL DE </a:t>
            </a:r>
          </a:p>
          <a:p>
            <a:r>
              <a:rPr lang="es-MX" dirty="0" smtClean="0"/>
              <a:t>DEFENSA CIVIL</a:t>
            </a:r>
          </a:p>
          <a:p>
            <a:r>
              <a:rPr lang="es-MX" dirty="0" smtClean="0"/>
              <a:t>Mg. Ernesto Morales </a:t>
            </a:r>
            <a:r>
              <a:rPr lang="es-MX" dirty="0" err="1" smtClean="0"/>
              <a:t>Erroch</a:t>
            </a:r>
            <a:endParaRPr lang="es-MX" dirty="0" smtClean="0"/>
          </a:p>
          <a:p>
            <a:r>
              <a:rPr lang="es-MX" dirty="0" smtClean="0"/>
              <a:t>celtic_er</a:t>
            </a:r>
            <a:r>
              <a:rPr lang="es-MX" dirty="0" smtClean="0">
                <a:latin typeface="Calibri" panose="020F0502020204030204" pitchFamily="34" charset="0"/>
              </a:rPr>
              <a:t>@yahoo.es</a:t>
            </a:r>
            <a:endParaRPr lang="es-PE" dirty="0"/>
          </a:p>
        </p:txBody>
      </p:sp>
      <p:sp>
        <p:nvSpPr>
          <p:cNvPr id="4" name="3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5" name="Imagen 2"/>
          <p:cNvPicPr>
            <a:picLocks noChangeAspect="1"/>
          </p:cNvPicPr>
          <p:nvPr/>
        </p:nvPicPr>
        <p:blipFill rotWithShape="1">
          <a:blip r:embed="rId2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357" y="53653"/>
            <a:ext cx="2190395" cy="135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06463"/>
            <a:ext cx="7772400" cy="1470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cap="small" dirty="0" smtClean="0">
                <a:latin typeface="Candara"/>
                <a:ea typeface="Candara"/>
                <a:cs typeface="Candara"/>
              </a:rPr>
              <a:t>PRODUCTO</a:t>
            </a:r>
            <a: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/>
            </a:r>
            <a:br>
              <a:rPr lang="es-MX" sz="35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</a:br>
            <a:r>
              <a:rPr lang="es-PE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Municipalidad organiza y capacita a la población ante emergencias y desastres</a:t>
            </a:r>
            <a:endParaRPr lang="es-PE" sz="3500" cap="small" dirty="0">
              <a:solidFill>
                <a:schemeClr val="accent5">
                  <a:lumMod val="75000"/>
                </a:schemeClr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>
          <a:xfrm>
            <a:off x="1371600" y="3834638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Indicador</a:t>
            </a:r>
          </a:p>
          <a:p>
            <a:r>
              <a:rPr lang="es-PE" dirty="0" smtClean="0">
                <a:solidFill>
                  <a:schemeClr val="tx2"/>
                </a:solidFill>
              </a:rPr>
              <a:t>Número </a:t>
            </a:r>
            <a:r>
              <a:rPr lang="es-PE" dirty="0">
                <a:solidFill>
                  <a:schemeClr val="tx2"/>
                </a:solidFill>
              </a:rPr>
              <a:t>de actividades de organización y </a:t>
            </a:r>
            <a:r>
              <a:rPr lang="es-PE" dirty="0" smtClean="0">
                <a:solidFill>
                  <a:schemeClr val="tx2"/>
                </a:solidFill>
              </a:rPr>
              <a:t>de capacitación </a:t>
            </a:r>
            <a:r>
              <a:rPr lang="es-PE" dirty="0">
                <a:solidFill>
                  <a:schemeClr val="tx2"/>
                </a:solidFill>
              </a:rPr>
              <a:t>a la población ante emergencias y desastres realizadas por la </a:t>
            </a:r>
            <a:r>
              <a:rPr lang="es-PE" dirty="0" smtClean="0">
                <a:solidFill>
                  <a:schemeClr val="tx2"/>
                </a:solidFill>
              </a:rPr>
              <a:t>municipalidad</a:t>
            </a:r>
            <a:endParaRPr lang="es-MX" dirty="0" smtClean="0">
              <a:solidFill>
                <a:schemeClr val="tx2"/>
              </a:solidFill>
            </a:endParaRPr>
          </a:p>
          <a:p>
            <a:r>
              <a:rPr lang="es-MX" dirty="0" smtClean="0">
                <a:solidFill>
                  <a:schemeClr val="accent2"/>
                </a:solidFill>
              </a:rPr>
              <a:t> </a:t>
            </a:r>
            <a:endParaRPr lang="es-PE" dirty="0">
              <a:solidFill>
                <a:schemeClr val="accent2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8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" y="108503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5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ACTIVIDADES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399082"/>
              </p:ext>
            </p:extLst>
          </p:nvPr>
        </p:nvGraphicFramePr>
        <p:xfrm>
          <a:off x="323494" y="1655856"/>
          <a:ext cx="849701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7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8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07" y="66778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052736"/>
            <a:ext cx="6830483" cy="648072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2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MEDIOS DE VERIFICACIÓN Y CRONOGRAMA</a:t>
            </a:r>
            <a:endParaRPr lang="es-PE" sz="32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127117"/>
              </p:ext>
            </p:extLst>
          </p:nvPr>
        </p:nvGraphicFramePr>
        <p:xfrm>
          <a:off x="179510" y="1779659"/>
          <a:ext cx="8774700" cy="4189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6"/>
                <a:gridCol w="1368152"/>
                <a:gridCol w="2592288"/>
                <a:gridCol w="2077954"/>
              </a:tblGrid>
              <a:tr h="1210550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 smtClean="0"/>
                        <a:t>MEDIO DE VERIFICACIÓN</a:t>
                      </a:r>
                      <a:endParaRPr lang="es-P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 smtClean="0"/>
                        <a:t>FECHA DE ENVÍO</a:t>
                      </a:r>
                      <a:endParaRPr lang="es-P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 smtClean="0"/>
                        <a:t>MODALIDAD DE ENVÍO (virtual</a:t>
                      </a:r>
                      <a:r>
                        <a:rPr lang="es-MX" sz="1800" baseline="0" dirty="0" smtClean="0"/>
                        <a:t> o formal)</a:t>
                      </a:r>
                      <a:endParaRPr lang="es-PE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 smtClean="0"/>
                        <a:t>PROFESIONAL</a:t>
                      </a:r>
                      <a:r>
                        <a:rPr lang="es-MX" sz="1800" baseline="0" dirty="0" smtClean="0"/>
                        <a:t> QUE RECEPCIONA LOS MEDIOS DE  VERIFICACIÓN</a:t>
                      </a:r>
                      <a:endParaRPr lang="es-PE" sz="1800" dirty="0" smtClean="0"/>
                    </a:p>
                  </a:txBody>
                  <a:tcPr anchor="ctr"/>
                </a:tc>
              </a:tr>
              <a:tr h="1132967">
                <a:tc>
                  <a:txBody>
                    <a:bodyPr/>
                    <a:lstStyle/>
                    <a:p>
                      <a:pPr marL="342900" indent="-342900" algn="just">
                        <a:buAutoNum type="alphaLcParenR"/>
                      </a:pPr>
                      <a:r>
                        <a:rPr lang="es-PE" sz="1800" baseline="0" dirty="0" smtClean="0"/>
                        <a:t>R</a:t>
                      </a:r>
                      <a:r>
                        <a:rPr lang="es-PE" sz="1800" dirty="0" smtClean="0"/>
                        <a:t>esolución de Alcaldía</a:t>
                      </a:r>
                    </a:p>
                    <a:p>
                      <a:pPr marL="342900" indent="-342900" algn="just">
                        <a:buAutoNum type="alphaLcParenR"/>
                      </a:pPr>
                      <a:r>
                        <a:rPr lang="es-PE" sz="1800" dirty="0" smtClean="0"/>
                        <a:t>Acta de Conformación de Voluntarios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Mayo 2018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Virtual</a:t>
                      </a:r>
                      <a:r>
                        <a:rPr lang="es-PE" sz="1800" baseline="0" dirty="0" smtClean="0"/>
                        <a:t> (digital)  al email institucional o en CD o en USB. Formato PDF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Dirección Desconcentrada del INDECI</a:t>
                      </a:r>
                      <a:endParaRPr lang="es-PE" sz="1800" dirty="0"/>
                    </a:p>
                  </a:txBody>
                  <a:tcPr/>
                </a:tc>
              </a:tr>
              <a:tr h="875604">
                <a:tc>
                  <a:txBody>
                    <a:bodyPr/>
                    <a:lstStyle/>
                    <a:p>
                      <a:pPr algn="ctr"/>
                      <a:r>
                        <a:rPr lang="es-P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Informe Técnico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Septiembre 2018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Virtual</a:t>
                      </a:r>
                      <a:r>
                        <a:rPr lang="es-PE" sz="1800" baseline="0" dirty="0" smtClean="0"/>
                        <a:t> (digital)  al email institucional o en CD o en USB. Formato PDF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Dirección Desconcentrada del INDECI</a:t>
                      </a:r>
                      <a:endParaRPr lang="es-PE" sz="1800" dirty="0"/>
                    </a:p>
                  </a:txBody>
                  <a:tcPr/>
                </a:tc>
              </a:tr>
              <a:tr h="931191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 smtClean="0"/>
                        <a:t>Informe</a:t>
                      </a:r>
                      <a:r>
                        <a:rPr lang="es-MX" sz="1800" baseline="0" dirty="0" smtClean="0"/>
                        <a:t> sobre simulacros (contiene evidencias)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Virtual</a:t>
                      </a:r>
                      <a:r>
                        <a:rPr lang="es-PE" sz="1800" baseline="0" dirty="0" smtClean="0"/>
                        <a:t> (digital)  al email institucional o en CD o en USB. Formato PDF</a:t>
                      </a:r>
                      <a:endParaRPr lang="es-P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800" dirty="0" smtClean="0"/>
                        <a:t>Dirección Desconcentrada del INDECI</a:t>
                      </a:r>
                      <a:endParaRPr lang="es-PE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57" y="120610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53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1169436"/>
            <a:ext cx="8229600" cy="517714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2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MATERIALES DE CONSULTA</a:t>
            </a:r>
            <a:endParaRPr lang="es-PE" sz="32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3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4" name="2 Marcador de contenido"/>
          <p:cNvSpPr>
            <a:spLocks noGrp="1"/>
          </p:cNvSpPr>
          <p:nvPr>
            <p:ph idx="1"/>
          </p:nvPr>
        </p:nvSpPr>
        <p:spPr>
          <a:xfrm>
            <a:off x="179511" y="1687150"/>
            <a:ext cx="8774700" cy="44061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400" dirty="0" smtClean="0"/>
              <a:t>INDECI</a:t>
            </a:r>
          </a:p>
          <a:p>
            <a:pPr marL="0" indent="0">
              <a:buNone/>
            </a:pPr>
            <a:r>
              <a:rPr lang="es-MX" sz="2400" dirty="0" smtClean="0"/>
              <a:t>(2017) “Cuadríptico de Sismo para instituciones educativas”.</a:t>
            </a:r>
            <a:r>
              <a:rPr lang="es-MX" sz="2400" dirty="0"/>
              <a:t> Dirección de Desarrollo y Fortalecimiento de Capacidades, Lima, 2</a:t>
            </a:r>
            <a:r>
              <a:rPr lang="es-MX" sz="2400" dirty="0" smtClean="0"/>
              <a:t> </a:t>
            </a:r>
            <a:r>
              <a:rPr lang="es-MX" sz="2400" dirty="0"/>
              <a:t>págs.</a:t>
            </a:r>
            <a:endParaRPr lang="es-MX" sz="2400" dirty="0" smtClean="0"/>
          </a:p>
          <a:p>
            <a:pPr marL="0" indent="0">
              <a:buNone/>
            </a:pPr>
            <a:r>
              <a:rPr lang="es-MX" sz="2400" dirty="0" smtClean="0"/>
              <a:t>(2017) “Cuadríptico de Hogar y Centros de </a:t>
            </a:r>
            <a:r>
              <a:rPr lang="es-MX" sz="2400" dirty="0"/>
              <a:t>Trabajo”, Dirección de Desarrollo y Fortalecimiento de Capacidades, Lima, 4</a:t>
            </a:r>
            <a:r>
              <a:rPr lang="es-MX" sz="2400" dirty="0" smtClean="0"/>
              <a:t> </a:t>
            </a:r>
            <a:r>
              <a:rPr lang="es-MX" sz="2400" dirty="0"/>
              <a:t>págs.</a:t>
            </a:r>
            <a:endParaRPr lang="es-MX" sz="2400" dirty="0" smtClean="0"/>
          </a:p>
          <a:p>
            <a:pPr marL="0" indent="0">
              <a:buNone/>
            </a:pPr>
            <a:r>
              <a:rPr lang="es-MX" sz="2400" dirty="0" smtClean="0"/>
              <a:t>(2016) “Mapa comunitario de riesgo”, Dirección de Desarrollo y Fortalecimiento de Capacidades, Lima, 33 págs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r>
              <a:rPr lang="es-MX" sz="2400" dirty="0" smtClean="0"/>
              <a:t>(2018) Cómo acceder al centro de información del INDECI en cuatro paso:</a:t>
            </a:r>
          </a:p>
          <a:p>
            <a:pPr marL="0" indent="0" algn="ctr">
              <a:buNone/>
            </a:pPr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vpad.indeci.gob.pe</a:t>
            </a:r>
            <a:r>
              <a:rPr lang="es-MX" sz="2400" dirty="0" smtClean="0"/>
              <a:t>(ingresar a </a:t>
            </a:r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publicaciones</a:t>
            </a:r>
            <a:r>
              <a:rPr lang="es-MX" sz="2400" dirty="0" smtClean="0"/>
              <a:t>)</a:t>
            </a:r>
          </a:p>
          <a:p>
            <a:pPr marL="0" indent="0">
              <a:buNone/>
            </a:pPr>
            <a:endParaRPr lang="es-MX" sz="2800" dirty="0" smtClean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592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9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506595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2800" b="1" cap="small" dirty="0" smtClean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PUNTO FOCAL TERRITORIAL</a:t>
            </a:r>
            <a:endParaRPr lang="es-PE" sz="28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9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179513" y="2132856"/>
            <a:ext cx="8774698" cy="3993307"/>
          </a:xfrm>
        </p:spPr>
        <p:txBody>
          <a:bodyPr>
            <a:normAutofit fontScale="92500" lnSpcReduction="10000"/>
          </a:bodyPr>
          <a:lstStyle/>
          <a:p>
            <a:r>
              <a:rPr lang="es-MX" dirty="0" smtClean="0"/>
              <a:t>Las Direcciones </a:t>
            </a:r>
            <a:r>
              <a:rPr lang="es-MX" sz="2800" dirty="0" smtClean="0"/>
              <a:t>Desconcentradas</a:t>
            </a:r>
            <a:r>
              <a:rPr lang="es-MX" dirty="0" smtClean="0"/>
              <a:t> (DDI) del INDECI son los p</a:t>
            </a:r>
            <a:r>
              <a:rPr lang="x-none" dirty="0" smtClean="0"/>
              <a:t>unto</a:t>
            </a:r>
            <a:r>
              <a:rPr lang="es-PE" dirty="0" smtClean="0"/>
              <a:t>s</a:t>
            </a:r>
            <a:r>
              <a:rPr lang="x-none" dirty="0" smtClean="0"/>
              <a:t> focal</a:t>
            </a:r>
            <a:r>
              <a:rPr lang="es-PE" dirty="0" smtClean="0"/>
              <a:t>es</a:t>
            </a:r>
            <a:r>
              <a:rPr lang="es-MX" dirty="0" smtClean="0"/>
              <a:t> con los que articulará en el territorio el Coordinador de Enlace del MIDIS la implementación del producto.</a:t>
            </a:r>
          </a:p>
          <a:p>
            <a:r>
              <a:rPr lang="es-MX" dirty="0" smtClean="0"/>
              <a:t>Las DDI elaboran y ejecutan planes de asistencia técnica para facilitar las actividades </a:t>
            </a:r>
            <a:r>
              <a:rPr lang="es-MX" smtClean="0"/>
              <a:t>del “Premio Sello Municipal”, </a:t>
            </a:r>
            <a:r>
              <a:rPr lang="es-MX" dirty="0" smtClean="0"/>
              <a:t>brindan asesoría técnica y capacitación a los gobiernos locales en la gestión de riesgos de desastres.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0449" y="50711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2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457200" y="1169436"/>
            <a:ext cx="8229600" cy="891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-253979" algn="ctr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  <a:buNone/>
              <a:defRPr sz="3500" b="1" cap="small">
                <a:solidFill>
                  <a:srgbClr val="CD005D"/>
                </a:solidFill>
                <a:latin typeface="Candara"/>
                <a:ea typeface="Candara"/>
                <a:cs typeface="Candara"/>
              </a:defRPr>
            </a:lvl1pPr>
          </a:lstStyle>
          <a:p>
            <a:r>
              <a:rPr lang="es-MX" dirty="0"/>
              <a:t>RECOMENDACIONES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3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sp>
        <p:nvSpPr>
          <p:cNvPr id="13" name="2 Marcador de contenido"/>
          <p:cNvSpPr>
            <a:spLocks noGrp="1"/>
          </p:cNvSpPr>
          <p:nvPr>
            <p:ph idx="1"/>
          </p:nvPr>
        </p:nvSpPr>
        <p:spPr>
          <a:xfrm>
            <a:off x="179513" y="2132856"/>
            <a:ext cx="8774698" cy="3993307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Liderar, la autoridad local convoca y organiza a la población.</a:t>
            </a:r>
          </a:p>
          <a:p>
            <a:r>
              <a:rPr lang="es-MX" sz="2800" dirty="0" smtClean="0"/>
              <a:t>Utilizar, la </a:t>
            </a:r>
            <a:r>
              <a:rPr lang="es-PE" sz="2800" dirty="0" smtClean="0"/>
              <a:t>Cartilla </a:t>
            </a:r>
            <a:r>
              <a:rPr lang="es-PE" sz="2800" dirty="0"/>
              <a:t>de Fortalecimiento de Capacidades para </a:t>
            </a:r>
            <a:r>
              <a:rPr lang="es-PE" sz="2800" dirty="0" smtClean="0"/>
              <a:t>elaborar las actividades y documentos relativos a la categoría </a:t>
            </a:r>
            <a:r>
              <a:rPr lang="es-PE" sz="2800" dirty="0"/>
              <a:t>Premio al </a:t>
            </a:r>
            <a:r>
              <a:rPr lang="es-PE" sz="2800" dirty="0" smtClean="0"/>
              <a:t>Desempeño.</a:t>
            </a:r>
          </a:p>
          <a:p>
            <a:r>
              <a:rPr lang="es-PE" sz="2800" dirty="0" smtClean="0"/>
              <a:t>Coordinar, la autoridad local con los responsables de las DDI para capacitar y orientar el desarrollo de actividades.</a:t>
            </a:r>
          </a:p>
          <a:p>
            <a:r>
              <a:rPr lang="es-PE" sz="2800" dirty="0" smtClean="0"/>
              <a:t>Mantener comunicación constante entre autoridades locales y el equipo de las DDI - INDECI</a:t>
            </a:r>
            <a:endParaRPr lang="es-MX" sz="2800" dirty="0" smtClean="0"/>
          </a:p>
          <a:p>
            <a:endParaRPr lang="es-MX" sz="2800" dirty="0" smtClean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0" y="92474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7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5900" y="1734327"/>
            <a:ext cx="6172200" cy="6685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53979" defTabSz="1007745">
              <a:lnSpc>
                <a:spcPct val="90000"/>
              </a:lnSpc>
              <a:spcBef>
                <a:spcPts val="0"/>
              </a:spcBef>
              <a:buClr>
                <a:srgbClr val="CD005D"/>
              </a:buClr>
              <a:buSzPts val="4000"/>
            </a:pPr>
            <a:r>
              <a:rPr lang="es-MX" sz="3500" b="1" cap="small" dirty="0">
                <a:solidFill>
                  <a:srgbClr val="CD005D"/>
                </a:solidFill>
                <a:latin typeface="Candara"/>
                <a:ea typeface="Candara"/>
                <a:cs typeface="Candara"/>
              </a:rPr>
              <a:t>PREGUNTAS</a:t>
            </a:r>
            <a:endParaRPr lang="es-PE" sz="3500" b="1" cap="small" dirty="0">
              <a:solidFill>
                <a:srgbClr val="CD005D"/>
              </a:solidFill>
              <a:latin typeface="Candara"/>
              <a:ea typeface="Candara"/>
              <a:cs typeface="Candara"/>
            </a:endParaRPr>
          </a:p>
        </p:txBody>
      </p:sp>
      <p:pic>
        <p:nvPicPr>
          <p:cNvPr id="6" name="Picture 2" descr="http://www.ejemplos.co/wp-content/uploads/2015/05/Existen-preguntas-abiertas-y-cerrada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2" b="91611" l="9926" r="91811">
                        <a14:foregroundMark x1="35732" y1="12752" x2="27295" y2="15772"/>
                        <a14:foregroundMark x1="31017" y1="91946" x2="41687" y2="91275"/>
                        <a14:foregroundMark x1="13151" y1="62752" x2="10918" y2="66107"/>
                        <a14:foregroundMark x1="61787" y1="33221" x2="80397" y2="23154"/>
                        <a14:foregroundMark x1="84119" y1="21477" x2="91811" y2="38255"/>
                        <a14:foregroundMark x1="66998" y1="72483" x2="73449" y2="87919"/>
                        <a14:foregroundMark x1="37469" y1="10738" x2="29032" y2="13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56" y="2780928"/>
            <a:ext cx="2878931" cy="212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4 Rectángulo"/>
          <p:cNvSpPr/>
          <p:nvPr/>
        </p:nvSpPr>
        <p:spPr>
          <a:xfrm>
            <a:off x="179512" y="188640"/>
            <a:ext cx="1728192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PON TU LOGO AQUI</a:t>
            </a:r>
            <a:endParaRPr lang="es-PE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687" r="1172" b="26662"/>
          <a:stretch/>
        </p:blipFill>
        <p:spPr>
          <a:xfrm>
            <a:off x="0" y="5929970"/>
            <a:ext cx="9144000" cy="936526"/>
          </a:xfrm>
          <a:prstGeom prst="rect">
            <a:avLst/>
          </a:prstGeom>
        </p:spPr>
      </p:pic>
      <p:pic>
        <p:nvPicPr>
          <p:cNvPr id="12" name="Imagen 2"/>
          <p:cNvPicPr>
            <a:picLocks noChangeAspect="1"/>
          </p:cNvPicPr>
          <p:nvPr/>
        </p:nvPicPr>
        <p:blipFill rotWithShape="1">
          <a:blip r:embed="rId5"/>
          <a:srcRect l="5691" t="10838" r="3247" b="12460"/>
          <a:stretch/>
        </p:blipFill>
        <p:spPr>
          <a:xfrm>
            <a:off x="6155290" y="260648"/>
            <a:ext cx="2798921" cy="64807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8371" y="152670"/>
            <a:ext cx="2188654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430</Words>
  <Application>Microsoft Office PowerPoint</Application>
  <PresentationFormat>Presentación en pantalla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Candara</vt:lpstr>
      <vt:lpstr>Tema de Office</vt:lpstr>
      <vt:lpstr>TALLER DE FORTALECIMIENTO DE CAPACIDADES PARA COORDINADORES DE ENLACE </vt:lpstr>
      <vt:lpstr>PRODUCTO Municipalidad organiza y capacita a la población ante emergencias y desastres</vt:lpstr>
      <vt:lpstr>ACTIVIDADES</vt:lpstr>
      <vt:lpstr>MEDIOS DE VERIFICACIÓN Y CRONOGRAMA</vt:lpstr>
      <vt:lpstr>MATERIALES DE CONSULTA</vt:lpstr>
      <vt:lpstr>PUNTO FOCAL TERRITORIAL</vt:lpstr>
      <vt:lpstr>Presentación de PowerPoint</vt:lpstr>
      <vt:lpstr>PREGUNTAS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Apoyo Sellomunicipal2</dc:creator>
  <cp:lastModifiedBy>Carlos Sal y Rosas Rosazza</cp:lastModifiedBy>
  <cp:revision>25</cp:revision>
  <dcterms:created xsi:type="dcterms:W3CDTF">2018-02-28T17:44:33Z</dcterms:created>
  <dcterms:modified xsi:type="dcterms:W3CDTF">2018-04-09T16:34:31Z</dcterms:modified>
</cp:coreProperties>
</file>