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4" r:id="rId6"/>
    <p:sldId id="266" r:id="rId7"/>
    <p:sldId id="263" r:id="rId8"/>
    <p:sldId id="265" r:id="rId9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595652-2309-402D-B565-C9A0767F035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F5EC54A-A6F3-461D-989D-1F8E20DD975B}">
      <dgm:prSet phldrT="[Texto]" custT="1"/>
      <dgm:spPr/>
      <dgm:t>
        <a:bodyPr/>
        <a:lstStyle/>
        <a:p>
          <a:r>
            <a:rPr lang="es-MX" sz="3200" dirty="0" smtClean="0"/>
            <a:t>Actividad 1: </a:t>
          </a:r>
          <a:r>
            <a:rPr lang="es-ES" sz="20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 Narrow" panose="020B0606020202030204" pitchFamily="34" charset="0"/>
              <a:ea typeface="+mn-ea"/>
              <a:cs typeface="+mn-cs"/>
            </a:rPr>
            <a:t>Conoce los pueblos indígenas u originarios presentes en tu distrito</a:t>
          </a:r>
          <a:endParaRPr lang="es-PE" sz="2000" dirty="0"/>
        </a:p>
      </dgm:t>
    </dgm:pt>
    <dgm:pt modelId="{394D0FE7-3600-4125-9104-CC754D419FC7}" type="parTrans" cxnId="{AAFEBDB7-AC6B-4368-A03A-43C83FFB6A67}">
      <dgm:prSet/>
      <dgm:spPr/>
      <dgm:t>
        <a:bodyPr/>
        <a:lstStyle/>
        <a:p>
          <a:endParaRPr lang="es-PE" sz="1200"/>
        </a:p>
      </dgm:t>
    </dgm:pt>
    <dgm:pt modelId="{B96427B5-E739-4A7C-AB12-2CB3CB43551C}" type="sibTrans" cxnId="{AAFEBDB7-AC6B-4368-A03A-43C83FFB6A67}">
      <dgm:prSet/>
      <dgm:spPr/>
      <dgm:t>
        <a:bodyPr/>
        <a:lstStyle/>
        <a:p>
          <a:endParaRPr lang="es-PE" sz="1200"/>
        </a:p>
      </dgm:t>
    </dgm:pt>
    <dgm:pt modelId="{2BE516A3-F338-4D04-9A61-48EA83DF760D}">
      <dgm:prSet phldrT="[Texto]" custT="1"/>
      <dgm:spPr/>
      <dgm:t>
        <a:bodyPr/>
        <a:lstStyle/>
        <a:p>
          <a:r>
            <a:rPr lang="es-MX" sz="3200" dirty="0" smtClean="0"/>
            <a:t>Actividad 2: </a:t>
          </a:r>
          <a:r>
            <a:rPr lang="es-PE" sz="2000" dirty="0" smtClean="0">
              <a:solidFill>
                <a:sysClr val="windowText" lastClr="000000"/>
              </a:solidFill>
              <a:latin typeface="Arial Narrow" panose="020B0606020202030204" pitchFamily="34" charset="0"/>
              <a:ea typeface="+mn-ea"/>
              <a:cs typeface="+mn-cs"/>
            </a:rPr>
            <a:t>Conoce las fortalezas y debilidades de la prestación de servicios públicos de tu municipalidad.</a:t>
          </a:r>
          <a:endParaRPr lang="es-PE" sz="2000" dirty="0"/>
        </a:p>
      </dgm:t>
    </dgm:pt>
    <dgm:pt modelId="{B9B14E98-2258-41FD-A72D-EB9FD211A39F}" type="parTrans" cxnId="{FD1AF11F-8E1F-47B7-9C40-E28FBE333A49}">
      <dgm:prSet/>
      <dgm:spPr/>
      <dgm:t>
        <a:bodyPr/>
        <a:lstStyle/>
        <a:p>
          <a:endParaRPr lang="es-PE" sz="1200"/>
        </a:p>
      </dgm:t>
    </dgm:pt>
    <dgm:pt modelId="{62B3C04D-46A7-4F84-A017-D5A4A665A1A8}" type="sibTrans" cxnId="{FD1AF11F-8E1F-47B7-9C40-E28FBE333A49}">
      <dgm:prSet/>
      <dgm:spPr/>
      <dgm:t>
        <a:bodyPr/>
        <a:lstStyle/>
        <a:p>
          <a:endParaRPr lang="es-PE" sz="1200"/>
        </a:p>
      </dgm:t>
    </dgm:pt>
    <dgm:pt modelId="{C3AB9843-F0F9-49BA-947A-857B72038DEE}">
      <dgm:prSet phldrT="[Texto]" custT="1"/>
      <dgm:spPr/>
      <dgm:t>
        <a:bodyPr/>
        <a:lstStyle/>
        <a:p>
          <a:r>
            <a:rPr lang="es-MX" sz="3200" dirty="0" smtClean="0"/>
            <a:t>Actividad 3: </a:t>
          </a:r>
          <a:r>
            <a:rPr lang="es-ES" sz="1800" dirty="0" smtClean="0">
              <a:solidFill>
                <a:sysClr val="windowText" lastClr="000000"/>
              </a:solidFill>
              <a:latin typeface="Arial Narrow" panose="020B0606020202030204" pitchFamily="34" charset="0"/>
              <a:ea typeface="+mn-ea"/>
              <a:cs typeface="+mn-cs"/>
            </a:rPr>
            <a:t>Determina, desarrolla y aprueba los protocolos para la atención a la ciudadanía con enfoque intercultural.</a:t>
          </a:r>
          <a:endParaRPr lang="es-PE" sz="1800" dirty="0"/>
        </a:p>
      </dgm:t>
    </dgm:pt>
    <dgm:pt modelId="{7A288BD6-6006-47FC-91FF-395C21EEE924}" type="parTrans" cxnId="{64F843D3-4F47-4FC4-94F2-64F268ADEF24}">
      <dgm:prSet/>
      <dgm:spPr/>
      <dgm:t>
        <a:bodyPr/>
        <a:lstStyle/>
        <a:p>
          <a:endParaRPr lang="es-PE" sz="1200"/>
        </a:p>
      </dgm:t>
    </dgm:pt>
    <dgm:pt modelId="{EF28FE9A-6844-4B55-AB96-2F0EFBDE33E5}" type="sibTrans" cxnId="{64F843D3-4F47-4FC4-94F2-64F268ADEF24}">
      <dgm:prSet/>
      <dgm:spPr/>
      <dgm:t>
        <a:bodyPr/>
        <a:lstStyle/>
        <a:p>
          <a:endParaRPr lang="es-PE" sz="1200"/>
        </a:p>
      </dgm:t>
    </dgm:pt>
    <dgm:pt modelId="{C406264B-1DF3-42B4-B458-9BC4A228910D}" type="pres">
      <dgm:prSet presAssocID="{2F595652-2309-402D-B565-C9A0767F035B}" presName="CompostProcess" presStyleCnt="0">
        <dgm:presLayoutVars>
          <dgm:dir/>
          <dgm:resizeHandles val="exact"/>
        </dgm:presLayoutVars>
      </dgm:prSet>
      <dgm:spPr/>
    </dgm:pt>
    <dgm:pt modelId="{C434E008-1F32-4563-86C9-669D6E56F557}" type="pres">
      <dgm:prSet presAssocID="{2F595652-2309-402D-B565-C9A0767F035B}" presName="arrow" presStyleLbl="bgShp" presStyleIdx="0" presStyleCnt="1"/>
      <dgm:spPr/>
    </dgm:pt>
    <dgm:pt modelId="{F188062C-D1D1-4409-92A1-525AB29B16D3}" type="pres">
      <dgm:prSet presAssocID="{2F595652-2309-402D-B565-C9A0767F035B}" presName="linearProcess" presStyleCnt="0"/>
      <dgm:spPr/>
    </dgm:pt>
    <dgm:pt modelId="{6F7CCE9C-ABA6-4A09-A860-294C9E7E7942}" type="pres">
      <dgm:prSet presAssocID="{FF5EC54A-A6F3-461D-989D-1F8E20DD975B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7F65BA87-4B0A-43BB-9873-9485B849AAE1}" type="pres">
      <dgm:prSet presAssocID="{B96427B5-E739-4A7C-AB12-2CB3CB43551C}" presName="sibTrans" presStyleCnt="0"/>
      <dgm:spPr/>
    </dgm:pt>
    <dgm:pt modelId="{2C273C30-1C95-4FC3-92DE-2B2B8D5C7348}" type="pres">
      <dgm:prSet presAssocID="{2BE516A3-F338-4D04-9A61-48EA83DF760D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0138A53C-A3C6-4C51-B242-A294B3834946}" type="pres">
      <dgm:prSet presAssocID="{62B3C04D-46A7-4F84-A017-D5A4A665A1A8}" presName="sibTrans" presStyleCnt="0"/>
      <dgm:spPr/>
    </dgm:pt>
    <dgm:pt modelId="{A14174A3-7671-4420-9991-231A85285EFA}" type="pres">
      <dgm:prSet presAssocID="{C3AB9843-F0F9-49BA-947A-857B72038DEE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FD1AF11F-8E1F-47B7-9C40-E28FBE333A49}" srcId="{2F595652-2309-402D-B565-C9A0767F035B}" destId="{2BE516A3-F338-4D04-9A61-48EA83DF760D}" srcOrd="1" destOrd="0" parTransId="{B9B14E98-2258-41FD-A72D-EB9FD211A39F}" sibTransId="{62B3C04D-46A7-4F84-A017-D5A4A665A1A8}"/>
    <dgm:cxn modelId="{CB31034F-7EF5-443A-A40F-32648BFB4F5C}" type="presOf" srcId="{FF5EC54A-A6F3-461D-989D-1F8E20DD975B}" destId="{6F7CCE9C-ABA6-4A09-A860-294C9E7E7942}" srcOrd="0" destOrd="0" presId="urn:microsoft.com/office/officeart/2005/8/layout/hProcess9"/>
    <dgm:cxn modelId="{EFE0F071-3E96-4569-998C-F3BBA7CAFD1D}" type="presOf" srcId="{C3AB9843-F0F9-49BA-947A-857B72038DEE}" destId="{A14174A3-7671-4420-9991-231A85285EFA}" srcOrd="0" destOrd="0" presId="urn:microsoft.com/office/officeart/2005/8/layout/hProcess9"/>
    <dgm:cxn modelId="{64F843D3-4F47-4FC4-94F2-64F268ADEF24}" srcId="{2F595652-2309-402D-B565-C9A0767F035B}" destId="{C3AB9843-F0F9-49BA-947A-857B72038DEE}" srcOrd="2" destOrd="0" parTransId="{7A288BD6-6006-47FC-91FF-395C21EEE924}" sibTransId="{EF28FE9A-6844-4B55-AB96-2F0EFBDE33E5}"/>
    <dgm:cxn modelId="{8CA6DCCE-1407-4CEB-B490-5B50CABFAA3F}" type="presOf" srcId="{2F595652-2309-402D-B565-C9A0767F035B}" destId="{C406264B-1DF3-42B4-B458-9BC4A228910D}" srcOrd="0" destOrd="0" presId="urn:microsoft.com/office/officeart/2005/8/layout/hProcess9"/>
    <dgm:cxn modelId="{DA23F633-F184-4FB7-BFE4-AE7965BDD8A5}" type="presOf" srcId="{2BE516A3-F338-4D04-9A61-48EA83DF760D}" destId="{2C273C30-1C95-4FC3-92DE-2B2B8D5C7348}" srcOrd="0" destOrd="0" presId="urn:microsoft.com/office/officeart/2005/8/layout/hProcess9"/>
    <dgm:cxn modelId="{AAFEBDB7-AC6B-4368-A03A-43C83FFB6A67}" srcId="{2F595652-2309-402D-B565-C9A0767F035B}" destId="{FF5EC54A-A6F3-461D-989D-1F8E20DD975B}" srcOrd="0" destOrd="0" parTransId="{394D0FE7-3600-4125-9104-CC754D419FC7}" sibTransId="{B96427B5-E739-4A7C-AB12-2CB3CB43551C}"/>
    <dgm:cxn modelId="{21B4AAD2-9259-4D3B-89B3-80D3BC9FC91F}" type="presParOf" srcId="{C406264B-1DF3-42B4-B458-9BC4A228910D}" destId="{C434E008-1F32-4563-86C9-669D6E56F557}" srcOrd="0" destOrd="0" presId="urn:microsoft.com/office/officeart/2005/8/layout/hProcess9"/>
    <dgm:cxn modelId="{65448E1F-DD9D-4ED0-8D65-CA13C067194B}" type="presParOf" srcId="{C406264B-1DF3-42B4-B458-9BC4A228910D}" destId="{F188062C-D1D1-4409-92A1-525AB29B16D3}" srcOrd="1" destOrd="0" presId="urn:microsoft.com/office/officeart/2005/8/layout/hProcess9"/>
    <dgm:cxn modelId="{90979EAF-A27D-4B15-B28F-8AFB8A057A7B}" type="presParOf" srcId="{F188062C-D1D1-4409-92A1-525AB29B16D3}" destId="{6F7CCE9C-ABA6-4A09-A860-294C9E7E7942}" srcOrd="0" destOrd="0" presId="urn:microsoft.com/office/officeart/2005/8/layout/hProcess9"/>
    <dgm:cxn modelId="{C05EBF0A-97F1-4202-9DE4-273AEE483817}" type="presParOf" srcId="{F188062C-D1D1-4409-92A1-525AB29B16D3}" destId="{7F65BA87-4B0A-43BB-9873-9485B849AAE1}" srcOrd="1" destOrd="0" presId="urn:microsoft.com/office/officeart/2005/8/layout/hProcess9"/>
    <dgm:cxn modelId="{C896F1E5-2FC8-46D0-A461-8A48D2633F4E}" type="presParOf" srcId="{F188062C-D1D1-4409-92A1-525AB29B16D3}" destId="{2C273C30-1C95-4FC3-92DE-2B2B8D5C7348}" srcOrd="2" destOrd="0" presId="urn:microsoft.com/office/officeart/2005/8/layout/hProcess9"/>
    <dgm:cxn modelId="{C6ED6322-CB22-4418-BE01-90D23E39F7E4}" type="presParOf" srcId="{F188062C-D1D1-4409-92A1-525AB29B16D3}" destId="{0138A53C-A3C6-4C51-B242-A294B3834946}" srcOrd="3" destOrd="0" presId="urn:microsoft.com/office/officeart/2005/8/layout/hProcess9"/>
    <dgm:cxn modelId="{5A1029E8-2932-436E-BA2C-A9BAC5327184}" type="presParOf" srcId="{F188062C-D1D1-4409-92A1-525AB29B16D3}" destId="{A14174A3-7671-4420-9991-231A85285EFA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34E008-1F32-4563-86C9-669D6E56F557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7CCE9C-ABA6-4A09-A860-294C9E7E7942}">
      <dsp:nvSpPr>
        <dsp:cNvPr id="0" name=""/>
        <dsp:cNvSpPr/>
      </dsp:nvSpPr>
      <dsp:spPr>
        <a:xfrm>
          <a:off x="3232" y="1357788"/>
          <a:ext cx="2541198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Actividad 1: </a:t>
          </a:r>
          <a:r>
            <a:rPr lang="es-ES" sz="20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 Narrow" panose="020B0606020202030204" pitchFamily="34" charset="0"/>
              <a:ea typeface="+mn-ea"/>
              <a:cs typeface="+mn-cs"/>
            </a:rPr>
            <a:t>Conoce los pueblos indígenas u originarios presentes en tu distrito</a:t>
          </a:r>
          <a:endParaRPr lang="es-PE" sz="2000" kern="1200" dirty="0"/>
        </a:p>
      </dsp:txBody>
      <dsp:txXfrm>
        <a:off x="91608" y="1446164"/>
        <a:ext cx="2364446" cy="1633633"/>
      </dsp:txXfrm>
    </dsp:sp>
    <dsp:sp modelId="{2C273C30-1C95-4FC3-92DE-2B2B8D5C7348}">
      <dsp:nvSpPr>
        <dsp:cNvPr id="0" name=""/>
        <dsp:cNvSpPr/>
      </dsp:nvSpPr>
      <dsp:spPr>
        <a:xfrm>
          <a:off x="2844200" y="1357788"/>
          <a:ext cx="2541198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Actividad 2: </a:t>
          </a:r>
          <a:r>
            <a:rPr lang="es-PE" sz="2000" kern="1200" dirty="0" smtClean="0">
              <a:solidFill>
                <a:sysClr val="windowText" lastClr="000000"/>
              </a:solidFill>
              <a:latin typeface="Arial Narrow" panose="020B0606020202030204" pitchFamily="34" charset="0"/>
              <a:ea typeface="+mn-ea"/>
              <a:cs typeface="+mn-cs"/>
            </a:rPr>
            <a:t>Conoce las fortalezas y debilidades de la prestación de servicios públicos de tu municipalidad.</a:t>
          </a:r>
          <a:endParaRPr lang="es-PE" sz="2000" kern="1200" dirty="0"/>
        </a:p>
      </dsp:txBody>
      <dsp:txXfrm>
        <a:off x="2932576" y="1446164"/>
        <a:ext cx="2364446" cy="1633633"/>
      </dsp:txXfrm>
    </dsp:sp>
    <dsp:sp modelId="{A14174A3-7671-4420-9991-231A85285EFA}">
      <dsp:nvSpPr>
        <dsp:cNvPr id="0" name=""/>
        <dsp:cNvSpPr/>
      </dsp:nvSpPr>
      <dsp:spPr>
        <a:xfrm>
          <a:off x="5685169" y="1357788"/>
          <a:ext cx="2541198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Actividad 3: </a:t>
          </a:r>
          <a:r>
            <a:rPr lang="es-ES" sz="1800" kern="1200" dirty="0" smtClean="0">
              <a:solidFill>
                <a:sysClr val="windowText" lastClr="000000"/>
              </a:solidFill>
              <a:latin typeface="Arial Narrow" panose="020B0606020202030204" pitchFamily="34" charset="0"/>
              <a:ea typeface="+mn-ea"/>
              <a:cs typeface="+mn-cs"/>
            </a:rPr>
            <a:t>Determina, desarrolla y aprueba los protocolos para la atención a la ciudadanía con enfoque intercultural.</a:t>
          </a:r>
          <a:endParaRPr lang="es-PE" sz="1800" kern="1200" dirty="0"/>
        </a:p>
      </dsp:txBody>
      <dsp:txXfrm>
        <a:off x="5773545" y="1446164"/>
        <a:ext cx="2364446" cy="1633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07/03/2018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7061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07/03/2018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00971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07/03/2018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84564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07/03/2018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88998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07/03/2018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55289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07/03/2018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9587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07/03/2018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9684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07/03/2018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69643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07/03/2018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80994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07/03/2018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88373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07/03/2018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56756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D5C1D-D235-4D9B-AD92-07535C6B830B}" type="datetimeFigureOut">
              <a:rPr lang="es-PE" smtClean="0"/>
              <a:t>07/03/2018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9332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proyectos.inei.gob.pe/web/biblioineipub/bancopub/Est/Lib0862/tomoI.pdf" TargetMode="External"/><Relationship Id="rId4" Type="http://schemas.openxmlformats.org/officeDocument/2006/relationships/hyperlink" Target="http://bdpi.cultura.gob.pe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TALLER DE FORTALECIMIENTO DE CAPACIDADES PARA COORDINADORES DE ENLACE </a:t>
            </a:r>
            <a:endParaRPr lang="es-PE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56808" y="4365104"/>
            <a:ext cx="6400800" cy="1752600"/>
          </a:xfrm>
        </p:spPr>
        <p:txBody>
          <a:bodyPr/>
          <a:lstStyle/>
          <a:p>
            <a:r>
              <a:rPr lang="es-MX" b="1" dirty="0" smtClean="0">
                <a:solidFill>
                  <a:schemeClr val="tx1"/>
                </a:solidFill>
              </a:rPr>
              <a:t>MINISTERIO DE CULTURA</a:t>
            </a:r>
            <a:endParaRPr lang="es-PE" b="1" dirty="0">
              <a:solidFill>
                <a:schemeClr val="tx1"/>
              </a:solidFill>
            </a:endParaRPr>
          </a:p>
        </p:txBody>
      </p:sp>
      <p:pic>
        <p:nvPicPr>
          <p:cNvPr id="5" name="Imagen 2"/>
          <p:cNvPicPr>
            <a:picLocks noChangeAspect="1"/>
          </p:cNvPicPr>
          <p:nvPr/>
        </p:nvPicPr>
        <p:blipFill rotWithShape="1">
          <a:blip r:embed="rId2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536" y="174028"/>
            <a:ext cx="2924175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59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1470025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500" b="1" cap="small" dirty="0" smtClean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/>
            </a:r>
            <a:br>
              <a:rPr lang="es-MX" sz="3500" b="1" cap="small" dirty="0" smtClean="0">
                <a:solidFill>
                  <a:srgbClr val="CD005D"/>
                </a:solidFill>
                <a:latin typeface="Candara"/>
                <a:ea typeface="Candara"/>
                <a:cs typeface="Candara"/>
              </a:rPr>
            </a:br>
            <a:r>
              <a:rPr lang="es-PE" sz="3600" i="1" dirty="0"/>
              <a:t>Municipalidad cuenta y aplica protocolos para la atención a la ciudadanía con enfoque intercultural</a:t>
            </a:r>
            <a:endParaRPr lang="es-PE" sz="3500" cap="small" dirty="0">
              <a:solidFill>
                <a:schemeClr val="accent5">
                  <a:lumMod val="75000"/>
                </a:schemeClr>
              </a:solidFill>
              <a:latin typeface="Candara"/>
              <a:ea typeface="Candara"/>
              <a:cs typeface="Candara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type="subTitle" idx="1"/>
          </p:nvPr>
        </p:nvSpPr>
        <p:spPr>
          <a:xfrm>
            <a:off x="1371600" y="4071398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es-MX" dirty="0" smtClean="0">
                <a:solidFill>
                  <a:schemeClr val="tx1"/>
                </a:solidFill>
              </a:rPr>
              <a:t>Indicador</a:t>
            </a:r>
          </a:p>
          <a:p>
            <a:r>
              <a:rPr lang="es-PE" i="1" dirty="0">
                <a:solidFill>
                  <a:schemeClr val="tx1"/>
                </a:solidFill>
              </a:rPr>
              <a:t>Dos protocolos con enfoque intercultural aprobados por la municipalidad.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endParaRPr lang="es-PE" dirty="0">
              <a:solidFill>
                <a:schemeClr val="tx1"/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8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536" y="328892"/>
            <a:ext cx="2924175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55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500" b="1" cap="small" dirty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>ACTIVIDADES</a:t>
            </a:r>
            <a:endParaRPr lang="es-PE" sz="3500" b="1" cap="small" dirty="0">
              <a:solidFill>
                <a:srgbClr val="CD005D"/>
              </a:solidFill>
              <a:latin typeface="Candara"/>
              <a:ea typeface="Candara"/>
              <a:cs typeface="Candara"/>
            </a:endParaRP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986802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7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9" name="Imagen 2"/>
          <p:cNvPicPr>
            <a:picLocks noChangeAspect="1"/>
          </p:cNvPicPr>
          <p:nvPr/>
        </p:nvPicPr>
        <p:blipFill rotWithShape="1">
          <a:blip r:embed="rId8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89789" y="202824"/>
            <a:ext cx="2924175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51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0693" y="908720"/>
            <a:ext cx="8229600" cy="891412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200" b="1" cap="small" dirty="0" smtClean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>MEDIOS DE VERIFICACIÓN Y CRONOGRAMA</a:t>
            </a:r>
            <a:endParaRPr lang="es-PE" sz="3200" b="1" cap="small" dirty="0">
              <a:solidFill>
                <a:srgbClr val="CD005D"/>
              </a:solidFill>
              <a:latin typeface="Candara"/>
              <a:ea typeface="Candara"/>
              <a:cs typeface="Candara"/>
            </a:endParaRP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904152"/>
              </p:ext>
            </p:extLst>
          </p:nvPr>
        </p:nvGraphicFramePr>
        <p:xfrm>
          <a:off x="426368" y="1632291"/>
          <a:ext cx="8291264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2816"/>
                <a:gridCol w="1681944"/>
                <a:gridCol w="2463688"/>
                <a:gridCol w="2072816"/>
              </a:tblGrid>
              <a:tr h="106680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MEDIO DE VERIFICACIÓN</a:t>
                      </a:r>
                      <a:endParaRPr lang="es-PE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FECHA DE ENVÍO</a:t>
                      </a:r>
                      <a:endParaRPr lang="es-PE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 smtClean="0"/>
                        <a:t>MODALIDAD DE ENVÍO (virtual</a:t>
                      </a:r>
                      <a:r>
                        <a:rPr lang="es-MX" sz="1600" baseline="0" dirty="0" smtClean="0"/>
                        <a:t> o formal)</a:t>
                      </a:r>
                      <a:endParaRPr lang="es-PE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 smtClean="0"/>
                        <a:t>PROFESIONAL</a:t>
                      </a:r>
                      <a:r>
                        <a:rPr lang="es-MX" sz="1600" baseline="0" dirty="0" smtClean="0"/>
                        <a:t> QUE RECEPCIONA LOS MEDIOS DE  VERIFICACIÓN</a:t>
                      </a:r>
                      <a:endParaRPr lang="es-PE" sz="1600" dirty="0" smtClean="0"/>
                    </a:p>
                  </a:txBody>
                  <a:tcPr anchor="ctr"/>
                </a:tc>
              </a:tr>
              <a:tr h="1219200"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es-PE" sz="1400" dirty="0" smtClean="0"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Informe sobre las características culturales de los pueblos indígenas u originarios presentes en</a:t>
                      </a:r>
                      <a:r>
                        <a:rPr lang="es-PE" sz="1400" baseline="0" dirty="0" smtClean="0"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el territorio</a:t>
                      </a:r>
                      <a:endParaRPr lang="es-P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30 de mayo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>
                          <a:solidFill>
                            <a:schemeClr val="tx1"/>
                          </a:solidFill>
                        </a:rPr>
                        <a:t>        virtual</a:t>
                      </a:r>
                      <a:r>
                        <a:rPr lang="es-PE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r>
                        <a:rPr lang="es-PE" sz="1400" baseline="0" dirty="0" smtClean="0">
                          <a:solidFill>
                            <a:schemeClr val="tx1"/>
                          </a:solidFill>
                        </a:rPr>
                        <a:t>sellomunicipal@cultura.gob.pe</a:t>
                      </a:r>
                    </a:p>
                    <a:p>
                      <a:pPr marL="0" algn="l" defTabSz="914400" rtl="0" eaLnBrk="1" latinLnBrk="0" hangingPunct="1"/>
                      <a:r>
                        <a:rPr lang="es-P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endParaRPr lang="es-P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Eduardo Burga Barrantes</a:t>
                      </a:r>
                      <a:endParaRPr lang="es-PE" dirty="0"/>
                    </a:p>
                  </a:txBody>
                  <a:tcPr/>
                </a:tc>
              </a:tr>
              <a:tr h="853440">
                <a:tc>
                  <a:txBody>
                    <a:bodyPr/>
                    <a:lstStyle/>
                    <a:p>
                      <a:pPr algn="ctr"/>
                      <a:r>
                        <a:rPr lang="es-PE" sz="1400" dirty="0" smtClean="0">
                          <a:solidFill>
                            <a:schemeClr val="tx1"/>
                          </a:solidFill>
                        </a:rPr>
                        <a:t>2.</a:t>
                      </a:r>
                      <a:r>
                        <a:rPr lang="es-PE" sz="1400" baseline="0" dirty="0" smtClean="0">
                          <a:solidFill>
                            <a:schemeClr val="tx1"/>
                          </a:solidFill>
                        </a:rPr>
                        <a:t> Informe de análisis de capacidad del servicio de atención</a:t>
                      </a:r>
                      <a:endParaRPr lang="es-PE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dirty="0" smtClean="0"/>
                        <a:t>30 de mayo</a:t>
                      </a:r>
                    </a:p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>
                          <a:solidFill>
                            <a:schemeClr val="tx1"/>
                          </a:solidFill>
                        </a:rPr>
                        <a:t>        virtual</a:t>
                      </a:r>
                      <a:r>
                        <a:rPr lang="es-PE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r>
                        <a:rPr lang="es-PE" sz="1400" baseline="0" dirty="0" smtClean="0">
                          <a:solidFill>
                            <a:schemeClr val="tx1"/>
                          </a:solidFill>
                        </a:rPr>
                        <a:t>sellomunicipal@cultura.gob.pe</a:t>
                      </a:r>
                    </a:p>
                    <a:p>
                      <a:pPr marL="0" algn="l" defTabSz="914400" rtl="0" eaLnBrk="1" latinLnBrk="0" hangingPunct="1"/>
                      <a:r>
                        <a:rPr lang="es-P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Eduardo Burga Barrantes</a:t>
                      </a:r>
                      <a:endParaRPr lang="es-PE" dirty="0"/>
                    </a:p>
                  </a:txBody>
                  <a:tcPr/>
                </a:tc>
              </a:tr>
              <a:tr h="1158240">
                <a:tc>
                  <a:txBody>
                    <a:bodyPr/>
                    <a:lstStyle/>
                    <a:p>
                      <a:pPr algn="ctr"/>
                      <a:r>
                        <a:rPr lang="es-PE" sz="1400" dirty="0" smtClean="0">
                          <a:solidFill>
                            <a:schemeClr val="tx1"/>
                          </a:solidFill>
                        </a:rPr>
                        <a:t>3.</a:t>
                      </a:r>
                      <a:r>
                        <a:rPr lang="es-PE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PE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Resolución de Alcaldía que aprueba el o los protocolos de atención</a:t>
                      </a:r>
                    </a:p>
                    <a:p>
                      <a:pPr algn="ctr"/>
                      <a:r>
                        <a:rPr lang="es-PE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ciudadana con </a:t>
                      </a:r>
                      <a:r>
                        <a:rPr lang="es-PE" sz="14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enfoque </a:t>
                      </a:r>
                      <a:r>
                        <a:rPr lang="es-PE" sz="14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intercultural*</a:t>
                      </a:r>
                      <a:endParaRPr lang="es-PE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30  septiembre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>
                          <a:solidFill>
                            <a:schemeClr val="tx1"/>
                          </a:solidFill>
                        </a:rPr>
                        <a:t>        virtual</a:t>
                      </a:r>
                      <a:r>
                        <a:rPr lang="es-PE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r>
                        <a:rPr lang="es-PE" sz="1400" baseline="0" dirty="0" smtClean="0">
                          <a:solidFill>
                            <a:schemeClr val="tx1"/>
                          </a:solidFill>
                        </a:rPr>
                        <a:t>sellomunicipal@cultura.gob.pe</a:t>
                      </a:r>
                    </a:p>
                    <a:p>
                      <a:pPr marL="0" algn="l" defTabSz="914400" rtl="0" eaLnBrk="1" latinLnBrk="0" hangingPunct="1"/>
                      <a:r>
                        <a:rPr lang="es-P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Eduardo Burga Barrantes</a:t>
                      </a:r>
                      <a:endParaRPr lang="es-PE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9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520" y="222920"/>
            <a:ext cx="2924175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53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1 Título"/>
          <p:cNvSpPr>
            <a:spLocks noGrp="1"/>
          </p:cNvSpPr>
          <p:nvPr>
            <p:ph type="title"/>
          </p:nvPr>
        </p:nvSpPr>
        <p:spPr>
          <a:xfrm>
            <a:off x="457200" y="1169436"/>
            <a:ext cx="8229600" cy="891412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500" b="1" cap="small" dirty="0" smtClean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>MATERIALES DE CONSULTA</a:t>
            </a:r>
            <a:endParaRPr lang="es-PE" sz="3500" b="1" cap="small" dirty="0">
              <a:solidFill>
                <a:srgbClr val="CD005D"/>
              </a:solidFill>
              <a:latin typeface="Candara"/>
              <a:ea typeface="Candara"/>
              <a:cs typeface="Candara"/>
            </a:endParaRP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13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sp>
        <p:nvSpPr>
          <p:cNvPr id="14" name="2 Marcador de contenido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  <a:ln>
            <a:noFill/>
          </a:ln>
        </p:spPr>
        <p:txBody>
          <a:bodyPr>
            <a:normAutofit fontScale="85000" lnSpcReduction="20000"/>
          </a:bodyPr>
          <a:lstStyle/>
          <a:p>
            <a:pPr lvl="0"/>
            <a:r>
              <a:rPr lang="es-PE" dirty="0" smtClean="0"/>
              <a:t>Base </a:t>
            </a:r>
            <a:r>
              <a:rPr lang="es-PE" dirty="0"/>
              <a:t>de datos de pueblos indígenas u originarios (BDPI) del Ministerio de Cultura, disponible en </a:t>
            </a:r>
            <a:r>
              <a:rPr lang="es-PE" dirty="0" smtClean="0"/>
              <a:t>el siguiente link: </a:t>
            </a:r>
            <a:r>
              <a:rPr lang="es-PE" u="sng" dirty="0">
                <a:hlinkClick r:id="rId4"/>
              </a:rPr>
              <a:t>http://bdpi.cultura.gob.pe/</a:t>
            </a:r>
            <a:r>
              <a:rPr lang="es-PE" u="sng" dirty="0"/>
              <a:t>. </a:t>
            </a:r>
          </a:p>
          <a:p>
            <a:pPr lvl="0"/>
            <a:r>
              <a:rPr lang="es-PE" u="sng" dirty="0"/>
              <a:t>Censos nacionales 2007: xi de población y vi de vivienda, disponible en el siguiente link: </a:t>
            </a:r>
            <a:r>
              <a:rPr lang="es-PE" u="sng" dirty="0">
                <a:hlinkClick r:id="rId5"/>
              </a:rPr>
              <a:t>http://</a:t>
            </a:r>
            <a:r>
              <a:rPr lang="es-PE" u="sng" dirty="0" smtClean="0">
                <a:hlinkClick r:id="rId5"/>
              </a:rPr>
              <a:t>proyectos.inei.gob.pe/web/biblioineipub/bancopub/Est/Lib0862/tomoI.pdf</a:t>
            </a:r>
            <a:r>
              <a:rPr lang="es-PE" u="sng" dirty="0" smtClean="0"/>
              <a:t> </a:t>
            </a:r>
            <a:endParaRPr lang="es-PE" dirty="0"/>
          </a:p>
          <a:p>
            <a:pPr lvl="0"/>
            <a:r>
              <a:rPr lang="es-PE" dirty="0"/>
              <a:t>Modelo de protocolo de atención a la ciudadanía con enfoque intercultural.</a:t>
            </a:r>
          </a:p>
          <a:p>
            <a:r>
              <a:rPr lang="es-PE" dirty="0"/>
              <a:t>Modelo de protocolo de atención para la visita a comunidades nativas con enfoque intercultural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528" y="353278"/>
            <a:ext cx="2924175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59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946817"/>
            <a:ext cx="8229600" cy="891412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500" b="1" cap="small" dirty="0" smtClean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>PUNTO FOCAL TERRITORIAL</a:t>
            </a:r>
            <a:endParaRPr lang="es-PE" sz="3500" b="1" cap="small" dirty="0">
              <a:solidFill>
                <a:srgbClr val="CD005D"/>
              </a:solidFill>
              <a:latin typeface="Candara"/>
              <a:ea typeface="Candara"/>
              <a:cs typeface="Candara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9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sp>
        <p:nvSpPr>
          <p:cNvPr id="10" name="2 Marcador de contenido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r>
              <a:rPr lang="es-MX" i="1" dirty="0" smtClean="0"/>
              <a:t>“</a:t>
            </a:r>
            <a:r>
              <a:rPr lang="es-MX" u="sng" dirty="0" smtClean="0"/>
              <a:t>Direcciones Desconcentradas de Cultura</a:t>
            </a:r>
            <a:r>
              <a:rPr lang="es-MX" i="1" dirty="0" smtClean="0"/>
              <a:t>, </a:t>
            </a:r>
            <a:r>
              <a:rPr lang="es-PE" dirty="0" smtClean="0"/>
              <a:t>encargadas </a:t>
            </a:r>
            <a:r>
              <a:rPr lang="es-PE" dirty="0"/>
              <a:t>de actuar en representación y por delegación del Ministerio de Cultura en cada región</a:t>
            </a:r>
            <a:r>
              <a:rPr lang="es-MX" i="1" dirty="0" smtClean="0"/>
              <a:t>”</a:t>
            </a:r>
          </a:p>
          <a:p>
            <a:endParaRPr lang="es-MX" i="1" dirty="0" smtClean="0"/>
          </a:p>
          <a:p>
            <a:r>
              <a:rPr lang="es-MX" i="1" dirty="0" smtClean="0"/>
              <a:t>“Difusión de información sobre proceso de convocatoria del sello Municipal”</a:t>
            </a:r>
            <a:endParaRPr lang="es-PE" i="1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12" y="276279"/>
            <a:ext cx="2924175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21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1 Título"/>
          <p:cNvSpPr txBox="1">
            <a:spLocks/>
          </p:cNvSpPr>
          <p:nvPr/>
        </p:nvSpPr>
        <p:spPr>
          <a:xfrm>
            <a:off x="457200" y="1169436"/>
            <a:ext cx="8229600" cy="8914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indent="-253979" algn="ctr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  <a:buNone/>
              <a:defRPr sz="3500" b="1" cap="small">
                <a:solidFill>
                  <a:srgbClr val="CD005D"/>
                </a:solidFill>
                <a:latin typeface="Candara"/>
                <a:ea typeface="Candara"/>
                <a:cs typeface="Candara"/>
              </a:defRPr>
            </a:lvl1pPr>
          </a:lstStyle>
          <a:p>
            <a:r>
              <a:rPr lang="es-MX" dirty="0"/>
              <a:t>RECOMENDACIONES</a:t>
            </a:r>
            <a:endParaRPr lang="es-PE" dirty="0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12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sp>
        <p:nvSpPr>
          <p:cNvPr id="13" name="2 Marcador de contenido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MX" dirty="0" smtClean="0"/>
              <a:t>Trabaja los protocolos para la atención a la ciudadanía con enfoque intercultural.</a:t>
            </a:r>
          </a:p>
          <a:p>
            <a:pPr algn="just"/>
            <a:r>
              <a:rPr lang="es-MX" dirty="0" smtClean="0"/>
              <a:t>Revisa los materiales de consulta y/o herramientas para guiarse en el llenado de fichas y realización de informes.</a:t>
            </a:r>
            <a:endParaRPr lang="es-MX" dirty="0" smtClean="0"/>
          </a:p>
          <a:p>
            <a:pPr algn="just"/>
            <a:r>
              <a:rPr lang="es-MX" dirty="0" smtClean="0"/>
              <a:t>Cualquier consulta escribirnos al correo electrónico </a:t>
            </a:r>
            <a:r>
              <a:rPr lang="es-MX" dirty="0" smtClean="0">
                <a:solidFill>
                  <a:srgbClr val="0070C0"/>
                </a:solidFill>
              </a:rPr>
              <a:t>sellomunicipal@cultura.gob.pe</a:t>
            </a:r>
            <a:endParaRPr lang="es-MX" dirty="0" smtClean="0">
              <a:solidFill>
                <a:srgbClr val="0070C0"/>
              </a:solidFill>
            </a:endParaRPr>
          </a:p>
          <a:p>
            <a:pPr algn="just"/>
            <a:r>
              <a:rPr lang="es-MX" dirty="0"/>
              <a:t>Valore positivamente la diversidad cultural, es una oportunidad de desarrollo. 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528" y="353278"/>
            <a:ext cx="2924175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17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85900" y="1734327"/>
            <a:ext cx="6172200" cy="668559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500" b="1" cap="small" dirty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>PREGUNTAS</a:t>
            </a:r>
            <a:endParaRPr lang="es-PE" sz="3500" b="1" cap="small" dirty="0">
              <a:solidFill>
                <a:srgbClr val="CD005D"/>
              </a:solidFill>
              <a:latin typeface="Candara"/>
              <a:ea typeface="Candara"/>
              <a:cs typeface="Candara"/>
            </a:endParaRPr>
          </a:p>
        </p:txBody>
      </p:sp>
      <p:pic>
        <p:nvPicPr>
          <p:cNvPr id="6" name="Picture 2" descr="http://www.ejemplos.co/wp-content/uploads/2015/05/Existen-preguntas-abiertas-y-cerradas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32" b="91611" l="9926" r="91811">
                        <a14:foregroundMark x1="35732" y1="12752" x2="27295" y2="15772"/>
                        <a14:foregroundMark x1="31017" y1="91946" x2="41687" y2="91275"/>
                        <a14:foregroundMark x1="13151" y1="62752" x2="10918" y2="66107"/>
                        <a14:foregroundMark x1="61787" y1="33221" x2="80397" y2="23154"/>
                        <a14:foregroundMark x1="84119" y1="21477" x2="91811" y2="38255"/>
                        <a14:foregroundMark x1="66998" y1="72483" x2="73449" y2="87919"/>
                        <a14:foregroundMark x1="37469" y1="10738" x2="29032" y2="1308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5956" y="2780928"/>
            <a:ext cx="2878931" cy="2128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4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12" name="Imagen 2"/>
          <p:cNvPicPr>
            <a:picLocks noChangeAspect="1"/>
          </p:cNvPicPr>
          <p:nvPr/>
        </p:nvPicPr>
        <p:blipFill rotWithShape="1">
          <a:blip r:embed="rId5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7544" y="260648"/>
            <a:ext cx="2924175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91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</TotalTime>
  <Words>343</Words>
  <Application>Microsoft Office PowerPoint</Application>
  <PresentationFormat>Presentación en pantalla (4:3)</PresentationFormat>
  <Paragraphs>48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Arial Narrow</vt:lpstr>
      <vt:lpstr>Calibri</vt:lpstr>
      <vt:lpstr>Candara</vt:lpstr>
      <vt:lpstr>Times New Roman</vt:lpstr>
      <vt:lpstr>Tema de Office</vt:lpstr>
      <vt:lpstr>TALLER DE FORTALECIMIENTO DE CAPACIDADES PARA COORDINADORES DE ENLACE </vt:lpstr>
      <vt:lpstr> Municipalidad cuenta y aplica protocolos para la atención a la ciudadanía con enfoque intercultural</vt:lpstr>
      <vt:lpstr>ACTIVIDADES</vt:lpstr>
      <vt:lpstr>MEDIOS DE VERIFICACIÓN Y CRONOGRAMA</vt:lpstr>
      <vt:lpstr>MATERIALES DE CONSULTA</vt:lpstr>
      <vt:lpstr>PUNTO FOCAL TERRITORIAL</vt:lpstr>
      <vt:lpstr>Presentación de PowerPoint</vt:lpstr>
      <vt:lpstr>PREGUNTAS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Apoyo Sellomunicipal2</dc:creator>
  <cp:lastModifiedBy>Servicio Terceros - 64</cp:lastModifiedBy>
  <cp:revision>23</cp:revision>
  <dcterms:created xsi:type="dcterms:W3CDTF">2018-02-28T17:44:33Z</dcterms:created>
  <dcterms:modified xsi:type="dcterms:W3CDTF">2018-03-07T20:17:39Z</dcterms:modified>
</cp:coreProperties>
</file>