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60" r:id="rId2"/>
    <p:sldId id="457" r:id="rId3"/>
    <p:sldId id="459" r:id="rId4"/>
    <p:sldId id="446" r:id="rId5"/>
    <p:sldId id="441" r:id="rId6"/>
    <p:sldId id="442" r:id="rId7"/>
    <p:sldId id="451" r:id="rId8"/>
    <p:sldId id="453" r:id="rId9"/>
    <p:sldId id="456" r:id="rId10"/>
    <p:sldId id="455" r:id="rId11"/>
    <p:sldId id="313" r:id="rId12"/>
  </p:sldIdLst>
  <p:sldSz cx="10691813" cy="7559675"/>
  <p:notesSz cx="6797675" cy="9926638"/>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isy Freitas Vela" initials="LFV" lastIdx="2" clrIdx="0">
    <p:extLst>
      <p:ext uri="{19B8F6BF-5375-455C-9EA6-DF929625EA0E}">
        <p15:presenceInfo xmlns:p15="http://schemas.microsoft.com/office/powerpoint/2012/main" userId="S-1-5-21-1161133250-923842744-3718985640-66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438"/>
    <a:srgbClr val="C30D9C"/>
    <a:srgbClr val="C5E0B4"/>
    <a:srgbClr val="F8CBAD"/>
    <a:srgbClr val="E005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965" autoAdjust="0"/>
  </p:normalViewPr>
  <p:slideViewPr>
    <p:cSldViewPr snapToGrid="0">
      <p:cViewPr varScale="1">
        <p:scale>
          <a:sx n="95" d="100"/>
          <a:sy n="95" d="100"/>
        </p:scale>
        <p:origin x="1542" y="96"/>
      </p:cViewPr>
      <p:guideLst>
        <p:guide orient="horz" pos="2381"/>
        <p:guide pos="3368"/>
      </p:guideLst>
    </p:cSldViewPr>
  </p:slideViewPr>
  <p:notesTextViewPr>
    <p:cViewPr>
      <p:scale>
        <a:sx n="1" d="1"/>
        <a:sy n="1" d="1"/>
      </p:scale>
      <p:origin x="0" y="0"/>
    </p:cViewPr>
  </p:notesTextViewPr>
  <p:sorterViewPr>
    <p:cViewPr>
      <p:scale>
        <a:sx n="100" d="100"/>
        <a:sy n="100" d="100"/>
      </p:scale>
      <p:origin x="0" y="-9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9B9E88-0912-478F-9201-F056127F3EEE}" type="doc">
      <dgm:prSet loTypeId="urn:microsoft.com/office/officeart/2005/8/layout/hList6" loCatId="list" qsTypeId="urn:microsoft.com/office/officeart/2005/8/quickstyle/simple5" qsCatId="simple" csTypeId="urn:microsoft.com/office/officeart/2005/8/colors/colorful4" csCatId="colorful" phldr="1"/>
      <dgm:spPr/>
      <dgm:t>
        <a:bodyPr/>
        <a:lstStyle/>
        <a:p>
          <a:endParaRPr lang="es-PE"/>
        </a:p>
      </dgm:t>
    </dgm:pt>
    <dgm:pt modelId="{8D7F821F-4199-449C-810C-C7A84DF3E387}">
      <dgm:prSet phldrT="[Texto]" custT="1"/>
      <dgm:spPr/>
      <dgm:t>
        <a:bodyPr/>
        <a:lstStyle/>
        <a:p>
          <a:r>
            <a:rPr lang="es-MX" sz="2400" b="1" dirty="0">
              <a:effectLst>
                <a:outerShdw blurRad="38100" dist="38100" dir="2700000" algn="tl">
                  <a:srgbClr val="000000">
                    <a:alpha val="43137"/>
                  </a:srgbClr>
                </a:outerShdw>
              </a:effectLst>
            </a:rPr>
            <a:t>FINALIDAD</a:t>
          </a:r>
        </a:p>
        <a:p>
          <a:r>
            <a:rPr lang="es-ES" sz="1600" dirty="0"/>
            <a:t>Mejorar los servicios provistos por las municipalidades en el marco del Premio al Desempeño del Sello Municipal</a:t>
          </a:r>
          <a:endParaRPr lang="es-PE" sz="1600" dirty="0"/>
        </a:p>
      </dgm:t>
    </dgm:pt>
    <dgm:pt modelId="{F65D7975-139E-4D19-8652-D87C1D482299}" type="parTrans" cxnId="{D30B9BA6-7FBE-4413-A548-1F5AD275BDF8}">
      <dgm:prSet/>
      <dgm:spPr/>
      <dgm:t>
        <a:bodyPr/>
        <a:lstStyle/>
        <a:p>
          <a:endParaRPr lang="es-PE"/>
        </a:p>
      </dgm:t>
    </dgm:pt>
    <dgm:pt modelId="{C57280DD-31DD-4ADC-B0AE-FCC96C293D25}" type="sibTrans" cxnId="{D30B9BA6-7FBE-4413-A548-1F5AD275BDF8}">
      <dgm:prSet/>
      <dgm:spPr/>
      <dgm:t>
        <a:bodyPr/>
        <a:lstStyle/>
        <a:p>
          <a:endParaRPr lang="es-PE"/>
        </a:p>
      </dgm:t>
    </dgm:pt>
    <dgm:pt modelId="{B01C38D4-DAB3-46AC-9930-F81E6CF0C921}">
      <dgm:prSet phldrT="[Texto]" custT="1"/>
      <dgm:spPr/>
      <dgm:t>
        <a:bodyPr/>
        <a:lstStyle/>
        <a:p>
          <a:r>
            <a:rPr lang="es-MX" sz="2400" b="1" dirty="0">
              <a:effectLst>
                <a:outerShdw blurRad="38100" dist="38100" dir="2700000" algn="tl">
                  <a:srgbClr val="000000">
                    <a:alpha val="43137"/>
                  </a:srgbClr>
                </a:outerShdw>
              </a:effectLst>
            </a:rPr>
            <a:t>O. GENERAL</a:t>
          </a:r>
        </a:p>
        <a:p>
          <a:r>
            <a:rPr lang="es-ES" sz="1600" dirty="0"/>
            <a:t>Establecer procedimientos, estrategias y herramientas que permitan la implementación del seguimiento y evaluación para conocer el cumplimiento de metas de las municipalidades para toma de decisiones a través de información oportuna y de calidad</a:t>
          </a:r>
          <a:endParaRPr lang="es-PE" sz="2400" dirty="0"/>
        </a:p>
      </dgm:t>
    </dgm:pt>
    <dgm:pt modelId="{DF677F7C-1BDE-4071-A90C-084ECC2C012B}" type="parTrans" cxnId="{7916BD5A-7099-4284-8F2B-7ED168DE2045}">
      <dgm:prSet/>
      <dgm:spPr/>
      <dgm:t>
        <a:bodyPr/>
        <a:lstStyle/>
        <a:p>
          <a:endParaRPr lang="es-PE"/>
        </a:p>
      </dgm:t>
    </dgm:pt>
    <dgm:pt modelId="{69A98A80-23C9-4AAC-854F-3D58DCAD7341}" type="sibTrans" cxnId="{7916BD5A-7099-4284-8F2B-7ED168DE2045}">
      <dgm:prSet/>
      <dgm:spPr/>
      <dgm:t>
        <a:bodyPr/>
        <a:lstStyle/>
        <a:p>
          <a:endParaRPr lang="es-PE"/>
        </a:p>
      </dgm:t>
    </dgm:pt>
    <dgm:pt modelId="{ED3F8FBF-29A9-4E93-A6FE-C6E618E95B34}">
      <dgm:prSet phldrT="[Texto]" custT="1"/>
      <dgm:spPr/>
      <dgm:t>
        <a:bodyPr/>
        <a:lstStyle/>
        <a:p>
          <a:r>
            <a:rPr lang="es-MX" sz="2400" b="1" dirty="0">
              <a:effectLst>
                <a:outerShdw blurRad="38100" dist="38100" dir="2700000" algn="tl">
                  <a:srgbClr val="000000">
                    <a:alpha val="43137"/>
                  </a:srgbClr>
                </a:outerShdw>
              </a:effectLst>
            </a:rPr>
            <a:t>O. Específico</a:t>
          </a:r>
        </a:p>
        <a:p>
          <a:r>
            <a:rPr lang="es-PE" sz="1400" b="0" i="0" dirty="0"/>
            <a:t>-Realizar el levantamiento de información de los productos del PD</a:t>
          </a:r>
        </a:p>
        <a:p>
          <a:r>
            <a:rPr lang="es-PE" sz="1400" b="0" i="0" dirty="0"/>
            <a:t>-Medir el avance del cumplimiento de las metas de los productos del PD</a:t>
          </a:r>
        </a:p>
        <a:p>
          <a:r>
            <a:rPr lang="es-PE" sz="1400" b="0" i="0" dirty="0"/>
            <a:t>-Informar a las municipalidades y entidades públicas sobre el cumplimiento de sus metas</a:t>
          </a:r>
        </a:p>
        <a:p>
          <a:r>
            <a:rPr lang="es-MX" sz="1400" dirty="0"/>
            <a:t>-Determinar las municipalidades ganadoras del Premio al Desempeño</a:t>
          </a:r>
          <a:endParaRPr lang="es-PE" sz="1400" dirty="0"/>
        </a:p>
      </dgm:t>
    </dgm:pt>
    <dgm:pt modelId="{51C1F9AF-CEFE-412E-9E48-E708E545C753}" type="parTrans" cxnId="{DB2F1A1F-79FD-4DCB-BE1E-BDDE25015B59}">
      <dgm:prSet/>
      <dgm:spPr/>
      <dgm:t>
        <a:bodyPr/>
        <a:lstStyle/>
        <a:p>
          <a:endParaRPr lang="es-PE"/>
        </a:p>
      </dgm:t>
    </dgm:pt>
    <dgm:pt modelId="{169B481F-378B-4F29-9973-B9CEEDA662BA}" type="sibTrans" cxnId="{DB2F1A1F-79FD-4DCB-BE1E-BDDE25015B59}">
      <dgm:prSet/>
      <dgm:spPr/>
      <dgm:t>
        <a:bodyPr/>
        <a:lstStyle/>
        <a:p>
          <a:endParaRPr lang="es-PE"/>
        </a:p>
      </dgm:t>
    </dgm:pt>
    <dgm:pt modelId="{E488038B-9118-4039-8334-819348B2BA2E}" type="pres">
      <dgm:prSet presAssocID="{639B9E88-0912-478F-9201-F056127F3EEE}" presName="Name0" presStyleCnt="0">
        <dgm:presLayoutVars>
          <dgm:dir/>
          <dgm:resizeHandles val="exact"/>
        </dgm:presLayoutVars>
      </dgm:prSet>
      <dgm:spPr/>
    </dgm:pt>
    <dgm:pt modelId="{0190D23A-2903-47CA-8C58-91F81CCDE1A7}" type="pres">
      <dgm:prSet presAssocID="{8D7F821F-4199-449C-810C-C7A84DF3E387}" presName="node" presStyleLbl="node1" presStyleIdx="0" presStyleCnt="3">
        <dgm:presLayoutVars>
          <dgm:bulletEnabled val="1"/>
        </dgm:presLayoutVars>
      </dgm:prSet>
      <dgm:spPr/>
    </dgm:pt>
    <dgm:pt modelId="{7B8C3159-B762-4B9F-8D3F-F107CF466FD7}" type="pres">
      <dgm:prSet presAssocID="{C57280DD-31DD-4ADC-B0AE-FCC96C293D25}" presName="sibTrans" presStyleCnt="0"/>
      <dgm:spPr/>
    </dgm:pt>
    <dgm:pt modelId="{9A200C0C-DC71-4056-A816-04ABA1C9C155}" type="pres">
      <dgm:prSet presAssocID="{B01C38D4-DAB3-46AC-9930-F81E6CF0C921}" presName="node" presStyleLbl="node1" presStyleIdx="1" presStyleCnt="3">
        <dgm:presLayoutVars>
          <dgm:bulletEnabled val="1"/>
        </dgm:presLayoutVars>
      </dgm:prSet>
      <dgm:spPr/>
    </dgm:pt>
    <dgm:pt modelId="{D2222F0B-EE8C-40AB-9EE2-8A2E05980E99}" type="pres">
      <dgm:prSet presAssocID="{69A98A80-23C9-4AAC-854F-3D58DCAD7341}" presName="sibTrans" presStyleCnt="0"/>
      <dgm:spPr/>
    </dgm:pt>
    <dgm:pt modelId="{B97D0723-6EBD-4B41-AEC1-26084569F4AD}" type="pres">
      <dgm:prSet presAssocID="{ED3F8FBF-29A9-4E93-A6FE-C6E618E95B34}" presName="node" presStyleLbl="node1" presStyleIdx="2" presStyleCnt="3">
        <dgm:presLayoutVars>
          <dgm:bulletEnabled val="1"/>
        </dgm:presLayoutVars>
      </dgm:prSet>
      <dgm:spPr/>
    </dgm:pt>
  </dgm:ptLst>
  <dgm:cxnLst>
    <dgm:cxn modelId="{DB2F1A1F-79FD-4DCB-BE1E-BDDE25015B59}" srcId="{639B9E88-0912-478F-9201-F056127F3EEE}" destId="{ED3F8FBF-29A9-4E93-A6FE-C6E618E95B34}" srcOrd="2" destOrd="0" parTransId="{51C1F9AF-CEFE-412E-9E48-E708E545C753}" sibTransId="{169B481F-378B-4F29-9973-B9CEEDA662BA}"/>
    <dgm:cxn modelId="{1250851F-1857-4668-BF14-B0F3D426A36C}" type="presOf" srcId="{8D7F821F-4199-449C-810C-C7A84DF3E387}" destId="{0190D23A-2903-47CA-8C58-91F81CCDE1A7}" srcOrd="0" destOrd="0" presId="urn:microsoft.com/office/officeart/2005/8/layout/hList6"/>
    <dgm:cxn modelId="{14009F60-7F4F-4174-A574-36322F636AC2}" type="presOf" srcId="{B01C38D4-DAB3-46AC-9930-F81E6CF0C921}" destId="{9A200C0C-DC71-4056-A816-04ABA1C9C155}" srcOrd="0" destOrd="0" presId="urn:microsoft.com/office/officeart/2005/8/layout/hList6"/>
    <dgm:cxn modelId="{3EE3DF73-802E-41BA-BC5B-B313095F8838}" type="presOf" srcId="{ED3F8FBF-29A9-4E93-A6FE-C6E618E95B34}" destId="{B97D0723-6EBD-4B41-AEC1-26084569F4AD}" srcOrd="0" destOrd="0" presId="urn:microsoft.com/office/officeart/2005/8/layout/hList6"/>
    <dgm:cxn modelId="{28122D58-154E-4571-9E83-4540B29C9311}" type="presOf" srcId="{639B9E88-0912-478F-9201-F056127F3EEE}" destId="{E488038B-9118-4039-8334-819348B2BA2E}" srcOrd="0" destOrd="0" presId="urn:microsoft.com/office/officeart/2005/8/layout/hList6"/>
    <dgm:cxn modelId="{7916BD5A-7099-4284-8F2B-7ED168DE2045}" srcId="{639B9E88-0912-478F-9201-F056127F3EEE}" destId="{B01C38D4-DAB3-46AC-9930-F81E6CF0C921}" srcOrd="1" destOrd="0" parTransId="{DF677F7C-1BDE-4071-A90C-084ECC2C012B}" sibTransId="{69A98A80-23C9-4AAC-854F-3D58DCAD7341}"/>
    <dgm:cxn modelId="{D30B9BA6-7FBE-4413-A548-1F5AD275BDF8}" srcId="{639B9E88-0912-478F-9201-F056127F3EEE}" destId="{8D7F821F-4199-449C-810C-C7A84DF3E387}" srcOrd="0" destOrd="0" parTransId="{F65D7975-139E-4D19-8652-D87C1D482299}" sibTransId="{C57280DD-31DD-4ADC-B0AE-FCC96C293D25}"/>
    <dgm:cxn modelId="{914F8783-F23E-48D8-A322-6EE35D5B5FFF}" type="presParOf" srcId="{E488038B-9118-4039-8334-819348B2BA2E}" destId="{0190D23A-2903-47CA-8C58-91F81CCDE1A7}" srcOrd="0" destOrd="0" presId="urn:microsoft.com/office/officeart/2005/8/layout/hList6"/>
    <dgm:cxn modelId="{34392091-F226-4228-9AEC-FC07DA28399B}" type="presParOf" srcId="{E488038B-9118-4039-8334-819348B2BA2E}" destId="{7B8C3159-B762-4B9F-8D3F-F107CF466FD7}" srcOrd="1" destOrd="0" presId="urn:microsoft.com/office/officeart/2005/8/layout/hList6"/>
    <dgm:cxn modelId="{B50C6650-C7ED-4A65-9179-006E2D59A48C}" type="presParOf" srcId="{E488038B-9118-4039-8334-819348B2BA2E}" destId="{9A200C0C-DC71-4056-A816-04ABA1C9C155}" srcOrd="2" destOrd="0" presId="urn:microsoft.com/office/officeart/2005/8/layout/hList6"/>
    <dgm:cxn modelId="{C6C3A539-F0CA-4D8B-AD0A-CD9F761A1E31}" type="presParOf" srcId="{E488038B-9118-4039-8334-819348B2BA2E}" destId="{D2222F0B-EE8C-40AB-9EE2-8A2E05980E99}" srcOrd="3" destOrd="0" presId="urn:microsoft.com/office/officeart/2005/8/layout/hList6"/>
    <dgm:cxn modelId="{DEE9DE24-F5E8-4AB1-AC20-903AB197DBBC}" type="presParOf" srcId="{E488038B-9118-4039-8334-819348B2BA2E}" destId="{B97D0723-6EBD-4B41-AEC1-26084569F4AD}"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611CE4-46FE-4D48-8D94-8BEF9CC62C5E}" type="doc">
      <dgm:prSet loTypeId="urn:microsoft.com/office/officeart/2005/8/layout/cycle6" loCatId="cycle" qsTypeId="urn:microsoft.com/office/officeart/2005/8/quickstyle/simple1" qsCatId="simple" csTypeId="urn:microsoft.com/office/officeart/2005/8/colors/colorful4" csCatId="colorful" phldr="1"/>
      <dgm:spPr/>
      <dgm:t>
        <a:bodyPr/>
        <a:lstStyle/>
        <a:p>
          <a:endParaRPr lang="es-PE"/>
        </a:p>
      </dgm:t>
    </dgm:pt>
    <dgm:pt modelId="{2F7F8E02-D5E1-46EC-A366-C0F0475EBEDA}">
      <dgm:prSet phldrT="[Texto]"/>
      <dgm:spPr/>
      <dgm:t>
        <a:bodyPr/>
        <a:lstStyle/>
        <a:p>
          <a:r>
            <a:rPr lang="es-MX" dirty="0"/>
            <a:t>Integralidad</a:t>
          </a:r>
          <a:endParaRPr lang="es-PE" dirty="0"/>
        </a:p>
      </dgm:t>
    </dgm:pt>
    <dgm:pt modelId="{FE702A7D-A749-4C36-A8FD-88FBBFF8DD74}" type="parTrans" cxnId="{97D105A7-7570-4232-8F45-413BD6E8FA3E}">
      <dgm:prSet/>
      <dgm:spPr/>
      <dgm:t>
        <a:bodyPr/>
        <a:lstStyle/>
        <a:p>
          <a:endParaRPr lang="es-PE"/>
        </a:p>
      </dgm:t>
    </dgm:pt>
    <dgm:pt modelId="{452000E1-0E6E-471B-BFBE-4702998888C0}" type="sibTrans" cxnId="{97D105A7-7570-4232-8F45-413BD6E8FA3E}">
      <dgm:prSet/>
      <dgm:spPr/>
      <dgm:t>
        <a:bodyPr/>
        <a:lstStyle/>
        <a:p>
          <a:endParaRPr lang="es-PE"/>
        </a:p>
      </dgm:t>
    </dgm:pt>
    <dgm:pt modelId="{B47FAAB0-6517-4781-9956-B77ABB47E85F}">
      <dgm:prSet phldrT="[Texto]"/>
      <dgm:spPr/>
      <dgm:t>
        <a:bodyPr/>
        <a:lstStyle/>
        <a:p>
          <a:r>
            <a:rPr lang="es-MX" dirty="0"/>
            <a:t>Periodicidad</a:t>
          </a:r>
          <a:endParaRPr lang="es-PE" dirty="0"/>
        </a:p>
      </dgm:t>
    </dgm:pt>
    <dgm:pt modelId="{01163B57-8148-4F14-BEFC-ECD50D2E8BD3}" type="parTrans" cxnId="{C9181FDB-C7FE-424F-AAFA-8BEE2179D3CC}">
      <dgm:prSet/>
      <dgm:spPr/>
      <dgm:t>
        <a:bodyPr/>
        <a:lstStyle/>
        <a:p>
          <a:endParaRPr lang="es-PE"/>
        </a:p>
      </dgm:t>
    </dgm:pt>
    <dgm:pt modelId="{832A43F0-1EE5-42FA-A3E1-A055E587233E}" type="sibTrans" cxnId="{C9181FDB-C7FE-424F-AAFA-8BEE2179D3CC}">
      <dgm:prSet/>
      <dgm:spPr/>
      <dgm:t>
        <a:bodyPr/>
        <a:lstStyle/>
        <a:p>
          <a:endParaRPr lang="es-PE"/>
        </a:p>
      </dgm:t>
    </dgm:pt>
    <dgm:pt modelId="{255EE262-3136-42D3-80FC-1A7F40872F54}">
      <dgm:prSet phldrT="[Texto]"/>
      <dgm:spPr/>
      <dgm:t>
        <a:bodyPr/>
        <a:lstStyle/>
        <a:p>
          <a:r>
            <a:rPr lang="es-MX" dirty="0"/>
            <a:t>Intencionalidad</a:t>
          </a:r>
          <a:endParaRPr lang="es-PE" dirty="0"/>
        </a:p>
      </dgm:t>
    </dgm:pt>
    <dgm:pt modelId="{6DEE11E3-8C24-43EC-BCBA-BC0B87134E7A}" type="parTrans" cxnId="{D1122BA5-4690-4C45-9BF6-BD05580F31C5}">
      <dgm:prSet/>
      <dgm:spPr/>
      <dgm:t>
        <a:bodyPr/>
        <a:lstStyle/>
        <a:p>
          <a:endParaRPr lang="es-PE"/>
        </a:p>
      </dgm:t>
    </dgm:pt>
    <dgm:pt modelId="{812D1EB4-054F-48C4-97DD-39667D5B07A0}" type="sibTrans" cxnId="{D1122BA5-4690-4C45-9BF6-BD05580F31C5}">
      <dgm:prSet/>
      <dgm:spPr/>
      <dgm:t>
        <a:bodyPr/>
        <a:lstStyle/>
        <a:p>
          <a:endParaRPr lang="es-PE"/>
        </a:p>
      </dgm:t>
    </dgm:pt>
    <dgm:pt modelId="{6844C568-913A-4963-81CF-7CD3FA935560}">
      <dgm:prSet phldrT="[Texto]"/>
      <dgm:spPr/>
      <dgm:t>
        <a:bodyPr/>
        <a:lstStyle/>
        <a:p>
          <a:r>
            <a:rPr lang="es-MX" dirty="0"/>
            <a:t>Flexibilidad</a:t>
          </a:r>
          <a:endParaRPr lang="es-PE" dirty="0"/>
        </a:p>
      </dgm:t>
    </dgm:pt>
    <dgm:pt modelId="{F8CC8282-BD86-48FC-BA3D-B59E6433615F}" type="parTrans" cxnId="{75933DA0-A00E-42C0-87DC-47419C3841F2}">
      <dgm:prSet/>
      <dgm:spPr/>
      <dgm:t>
        <a:bodyPr/>
        <a:lstStyle/>
        <a:p>
          <a:endParaRPr lang="es-PE"/>
        </a:p>
      </dgm:t>
    </dgm:pt>
    <dgm:pt modelId="{1C6ACD4B-2DFF-469C-BEE1-F77DC8A124A2}" type="sibTrans" cxnId="{75933DA0-A00E-42C0-87DC-47419C3841F2}">
      <dgm:prSet/>
      <dgm:spPr/>
      <dgm:t>
        <a:bodyPr/>
        <a:lstStyle/>
        <a:p>
          <a:endParaRPr lang="es-PE"/>
        </a:p>
      </dgm:t>
    </dgm:pt>
    <dgm:pt modelId="{EBAEAD34-B15D-457B-8B8C-6CEAC823E240}">
      <dgm:prSet phldrT="[Texto]"/>
      <dgm:spPr/>
      <dgm:t>
        <a:bodyPr/>
        <a:lstStyle/>
        <a:p>
          <a:r>
            <a:rPr lang="es-MX" dirty="0"/>
            <a:t>Oportunidad</a:t>
          </a:r>
          <a:endParaRPr lang="es-PE" dirty="0"/>
        </a:p>
      </dgm:t>
    </dgm:pt>
    <dgm:pt modelId="{5A7A6B07-324F-47C5-96D7-225EEF4CF98E}" type="parTrans" cxnId="{207A4498-3BA2-4C26-8124-D4B3744EA270}">
      <dgm:prSet/>
      <dgm:spPr/>
      <dgm:t>
        <a:bodyPr/>
        <a:lstStyle/>
        <a:p>
          <a:endParaRPr lang="es-PE"/>
        </a:p>
      </dgm:t>
    </dgm:pt>
    <dgm:pt modelId="{3479FA37-2E93-46D5-A941-28D0ADEACA88}" type="sibTrans" cxnId="{207A4498-3BA2-4C26-8124-D4B3744EA270}">
      <dgm:prSet/>
      <dgm:spPr/>
      <dgm:t>
        <a:bodyPr/>
        <a:lstStyle/>
        <a:p>
          <a:endParaRPr lang="es-PE"/>
        </a:p>
      </dgm:t>
    </dgm:pt>
    <dgm:pt modelId="{69B63DB8-BB1B-428C-B312-ECF403115AED}" type="pres">
      <dgm:prSet presAssocID="{D0611CE4-46FE-4D48-8D94-8BEF9CC62C5E}" presName="cycle" presStyleCnt="0">
        <dgm:presLayoutVars>
          <dgm:dir/>
          <dgm:resizeHandles val="exact"/>
        </dgm:presLayoutVars>
      </dgm:prSet>
      <dgm:spPr/>
    </dgm:pt>
    <dgm:pt modelId="{54ECA2B9-9019-4178-9E8C-1614A5FE4548}" type="pres">
      <dgm:prSet presAssocID="{2F7F8E02-D5E1-46EC-A366-C0F0475EBEDA}" presName="node" presStyleLbl="node1" presStyleIdx="0" presStyleCnt="5">
        <dgm:presLayoutVars>
          <dgm:bulletEnabled val="1"/>
        </dgm:presLayoutVars>
      </dgm:prSet>
      <dgm:spPr/>
    </dgm:pt>
    <dgm:pt modelId="{539DB9F4-3C23-4770-9B6E-10A2102ABD78}" type="pres">
      <dgm:prSet presAssocID="{2F7F8E02-D5E1-46EC-A366-C0F0475EBEDA}" presName="spNode" presStyleCnt="0"/>
      <dgm:spPr/>
    </dgm:pt>
    <dgm:pt modelId="{A06D7205-73BD-4B2C-9622-4D0290067D55}" type="pres">
      <dgm:prSet presAssocID="{452000E1-0E6E-471B-BFBE-4702998888C0}" presName="sibTrans" presStyleLbl="sibTrans1D1" presStyleIdx="0" presStyleCnt="5"/>
      <dgm:spPr/>
    </dgm:pt>
    <dgm:pt modelId="{FA6513C7-B046-441D-9517-8C66D3355902}" type="pres">
      <dgm:prSet presAssocID="{B47FAAB0-6517-4781-9956-B77ABB47E85F}" presName="node" presStyleLbl="node1" presStyleIdx="1" presStyleCnt="5">
        <dgm:presLayoutVars>
          <dgm:bulletEnabled val="1"/>
        </dgm:presLayoutVars>
      </dgm:prSet>
      <dgm:spPr/>
    </dgm:pt>
    <dgm:pt modelId="{F8C79309-5B43-4AEE-93BB-477382BB2912}" type="pres">
      <dgm:prSet presAssocID="{B47FAAB0-6517-4781-9956-B77ABB47E85F}" presName="spNode" presStyleCnt="0"/>
      <dgm:spPr/>
    </dgm:pt>
    <dgm:pt modelId="{189AA517-9520-415B-ADCC-53F75D55951B}" type="pres">
      <dgm:prSet presAssocID="{832A43F0-1EE5-42FA-A3E1-A055E587233E}" presName="sibTrans" presStyleLbl="sibTrans1D1" presStyleIdx="1" presStyleCnt="5"/>
      <dgm:spPr/>
    </dgm:pt>
    <dgm:pt modelId="{51D94096-2E82-4CDB-BD12-68C969F17387}" type="pres">
      <dgm:prSet presAssocID="{255EE262-3136-42D3-80FC-1A7F40872F54}" presName="node" presStyleLbl="node1" presStyleIdx="2" presStyleCnt="5">
        <dgm:presLayoutVars>
          <dgm:bulletEnabled val="1"/>
        </dgm:presLayoutVars>
      </dgm:prSet>
      <dgm:spPr/>
    </dgm:pt>
    <dgm:pt modelId="{B07C7F94-ED32-4E28-B594-223BEBC065DE}" type="pres">
      <dgm:prSet presAssocID="{255EE262-3136-42D3-80FC-1A7F40872F54}" presName="spNode" presStyleCnt="0"/>
      <dgm:spPr/>
    </dgm:pt>
    <dgm:pt modelId="{CB1F2380-AC4A-43D9-BEE2-BE0E052BAD4E}" type="pres">
      <dgm:prSet presAssocID="{812D1EB4-054F-48C4-97DD-39667D5B07A0}" presName="sibTrans" presStyleLbl="sibTrans1D1" presStyleIdx="2" presStyleCnt="5"/>
      <dgm:spPr/>
    </dgm:pt>
    <dgm:pt modelId="{F2980A08-B46C-4563-9870-5FAB777F94AD}" type="pres">
      <dgm:prSet presAssocID="{6844C568-913A-4963-81CF-7CD3FA935560}" presName="node" presStyleLbl="node1" presStyleIdx="3" presStyleCnt="5">
        <dgm:presLayoutVars>
          <dgm:bulletEnabled val="1"/>
        </dgm:presLayoutVars>
      </dgm:prSet>
      <dgm:spPr/>
    </dgm:pt>
    <dgm:pt modelId="{5DA91ED3-C838-4307-9265-D8A125CF5353}" type="pres">
      <dgm:prSet presAssocID="{6844C568-913A-4963-81CF-7CD3FA935560}" presName="spNode" presStyleCnt="0"/>
      <dgm:spPr/>
    </dgm:pt>
    <dgm:pt modelId="{16DE3915-429C-43AA-8A01-B033C68CE26C}" type="pres">
      <dgm:prSet presAssocID="{1C6ACD4B-2DFF-469C-BEE1-F77DC8A124A2}" presName="sibTrans" presStyleLbl="sibTrans1D1" presStyleIdx="3" presStyleCnt="5"/>
      <dgm:spPr/>
    </dgm:pt>
    <dgm:pt modelId="{BAD84484-1B32-4500-845D-B6F59C6A2CBC}" type="pres">
      <dgm:prSet presAssocID="{EBAEAD34-B15D-457B-8B8C-6CEAC823E240}" presName="node" presStyleLbl="node1" presStyleIdx="4" presStyleCnt="5">
        <dgm:presLayoutVars>
          <dgm:bulletEnabled val="1"/>
        </dgm:presLayoutVars>
      </dgm:prSet>
      <dgm:spPr/>
    </dgm:pt>
    <dgm:pt modelId="{2C9B5E4A-FAC5-4948-A25C-B77674FF79FB}" type="pres">
      <dgm:prSet presAssocID="{EBAEAD34-B15D-457B-8B8C-6CEAC823E240}" presName="spNode" presStyleCnt="0"/>
      <dgm:spPr/>
    </dgm:pt>
    <dgm:pt modelId="{6E6FF2DF-BB16-440D-8EBF-134CB0BB53A4}" type="pres">
      <dgm:prSet presAssocID="{3479FA37-2E93-46D5-A941-28D0ADEACA88}" presName="sibTrans" presStyleLbl="sibTrans1D1" presStyleIdx="4" presStyleCnt="5"/>
      <dgm:spPr/>
    </dgm:pt>
  </dgm:ptLst>
  <dgm:cxnLst>
    <dgm:cxn modelId="{1AC19018-3C28-4E24-8C6F-722AF38DA6C5}" type="presOf" srcId="{452000E1-0E6E-471B-BFBE-4702998888C0}" destId="{A06D7205-73BD-4B2C-9622-4D0290067D55}" srcOrd="0" destOrd="0" presId="urn:microsoft.com/office/officeart/2005/8/layout/cycle6"/>
    <dgm:cxn modelId="{63A94F35-1AC7-4F9C-9FCA-0CEB4B149830}" type="presOf" srcId="{2F7F8E02-D5E1-46EC-A366-C0F0475EBEDA}" destId="{54ECA2B9-9019-4178-9E8C-1614A5FE4548}" srcOrd="0" destOrd="0" presId="urn:microsoft.com/office/officeart/2005/8/layout/cycle6"/>
    <dgm:cxn modelId="{AEEC5A64-8A4C-4CFB-AB1E-85D608DBFC6C}" type="presOf" srcId="{1C6ACD4B-2DFF-469C-BEE1-F77DC8A124A2}" destId="{16DE3915-429C-43AA-8A01-B033C68CE26C}" srcOrd="0" destOrd="0" presId="urn:microsoft.com/office/officeart/2005/8/layout/cycle6"/>
    <dgm:cxn modelId="{0274AA4E-053C-4093-B0B6-E145E15C232F}" type="presOf" srcId="{EBAEAD34-B15D-457B-8B8C-6CEAC823E240}" destId="{BAD84484-1B32-4500-845D-B6F59C6A2CBC}" srcOrd="0" destOrd="0" presId="urn:microsoft.com/office/officeart/2005/8/layout/cycle6"/>
    <dgm:cxn modelId="{F3E68D55-9C43-412D-B6EE-ABCA9802C6F0}" type="presOf" srcId="{812D1EB4-054F-48C4-97DD-39667D5B07A0}" destId="{CB1F2380-AC4A-43D9-BEE2-BE0E052BAD4E}" srcOrd="0" destOrd="0" presId="urn:microsoft.com/office/officeart/2005/8/layout/cycle6"/>
    <dgm:cxn modelId="{417A3D8A-C5D1-4827-9A32-2B6A97465128}" type="presOf" srcId="{D0611CE4-46FE-4D48-8D94-8BEF9CC62C5E}" destId="{69B63DB8-BB1B-428C-B312-ECF403115AED}" srcOrd="0" destOrd="0" presId="urn:microsoft.com/office/officeart/2005/8/layout/cycle6"/>
    <dgm:cxn modelId="{207A4498-3BA2-4C26-8124-D4B3744EA270}" srcId="{D0611CE4-46FE-4D48-8D94-8BEF9CC62C5E}" destId="{EBAEAD34-B15D-457B-8B8C-6CEAC823E240}" srcOrd="4" destOrd="0" parTransId="{5A7A6B07-324F-47C5-96D7-225EEF4CF98E}" sibTransId="{3479FA37-2E93-46D5-A941-28D0ADEACA88}"/>
    <dgm:cxn modelId="{75933DA0-A00E-42C0-87DC-47419C3841F2}" srcId="{D0611CE4-46FE-4D48-8D94-8BEF9CC62C5E}" destId="{6844C568-913A-4963-81CF-7CD3FA935560}" srcOrd="3" destOrd="0" parTransId="{F8CC8282-BD86-48FC-BA3D-B59E6433615F}" sibTransId="{1C6ACD4B-2DFF-469C-BEE1-F77DC8A124A2}"/>
    <dgm:cxn modelId="{D1122BA5-4690-4C45-9BF6-BD05580F31C5}" srcId="{D0611CE4-46FE-4D48-8D94-8BEF9CC62C5E}" destId="{255EE262-3136-42D3-80FC-1A7F40872F54}" srcOrd="2" destOrd="0" parTransId="{6DEE11E3-8C24-43EC-BCBA-BC0B87134E7A}" sibTransId="{812D1EB4-054F-48C4-97DD-39667D5B07A0}"/>
    <dgm:cxn modelId="{97D105A7-7570-4232-8F45-413BD6E8FA3E}" srcId="{D0611CE4-46FE-4D48-8D94-8BEF9CC62C5E}" destId="{2F7F8E02-D5E1-46EC-A366-C0F0475EBEDA}" srcOrd="0" destOrd="0" parTransId="{FE702A7D-A749-4C36-A8FD-88FBBFF8DD74}" sibTransId="{452000E1-0E6E-471B-BFBE-4702998888C0}"/>
    <dgm:cxn modelId="{177F35AF-BEDF-4852-A8CA-5BE06C6E2629}" type="presOf" srcId="{6844C568-913A-4963-81CF-7CD3FA935560}" destId="{F2980A08-B46C-4563-9870-5FAB777F94AD}" srcOrd="0" destOrd="0" presId="urn:microsoft.com/office/officeart/2005/8/layout/cycle6"/>
    <dgm:cxn modelId="{3F53A3C9-0123-4A22-B8DE-A81139698467}" type="presOf" srcId="{3479FA37-2E93-46D5-A941-28D0ADEACA88}" destId="{6E6FF2DF-BB16-440D-8EBF-134CB0BB53A4}" srcOrd="0" destOrd="0" presId="urn:microsoft.com/office/officeart/2005/8/layout/cycle6"/>
    <dgm:cxn modelId="{B10FBAD0-859F-41E9-A06E-CE573F31F13B}" type="presOf" srcId="{B47FAAB0-6517-4781-9956-B77ABB47E85F}" destId="{FA6513C7-B046-441D-9517-8C66D3355902}" srcOrd="0" destOrd="0" presId="urn:microsoft.com/office/officeart/2005/8/layout/cycle6"/>
    <dgm:cxn modelId="{C7B0E7D8-1C0B-413F-B4FC-7804EFCD11EB}" type="presOf" srcId="{832A43F0-1EE5-42FA-A3E1-A055E587233E}" destId="{189AA517-9520-415B-ADCC-53F75D55951B}" srcOrd="0" destOrd="0" presId="urn:microsoft.com/office/officeart/2005/8/layout/cycle6"/>
    <dgm:cxn modelId="{C9181FDB-C7FE-424F-AAFA-8BEE2179D3CC}" srcId="{D0611CE4-46FE-4D48-8D94-8BEF9CC62C5E}" destId="{B47FAAB0-6517-4781-9956-B77ABB47E85F}" srcOrd="1" destOrd="0" parTransId="{01163B57-8148-4F14-BEFC-ECD50D2E8BD3}" sibTransId="{832A43F0-1EE5-42FA-A3E1-A055E587233E}"/>
    <dgm:cxn modelId="{E2AEC2F0-2859-4C39-9E8B-68C067009858}" type="presOf" srcId="{255EE262-3136-42D3-80FC-1A7F40872F54}" destId="{51D94096-2E82-4CDB-BD12-68C969F17387}" srcOrd="0" destOrd="0" presId="urn:microsoft.com/office/officeart/2005/8/layout/cycle6"/>
    <dgm:cxn modelId="{AED7A5CA-5096-491B-BAD7-697E3859FAB1}" type="presParOf" srcId="{69B63DB8-BB1B-428C-B312-ECF403115AED}" destId="{54ECA2B9-9019-4178-9E8C-1614A5FE4548}" srcOrd="0" destOrd="0" presId="urn:microsoft.com/office/officeart/2005/8/layout/cycle6"/>
    <dgm:cxn modelId="{D69AFD9C-CB15-405A-9D95-816273432730}" type="presParOf" srcId="{69B63DB8-BB1B-428C-B312-ECF403115AED}" destId="{539DB9F4-3C23-4770-9B6E-10A2102ABD78}" srcOrd="1" destOrd="0" presId="urn:microsoft.com/office/officeart/2005/8/layout/cycle6"/>
    <dgm:cxn modelId="{1FD9C515-AF5D-4604-B031-56168EDCFC5A}" type="presParOf" srcId="{69B63DB8-BB1B-428C-B312-ECF403115AED}" destId="{A06D7205-73BD-4B2C-9622-4D0290067D55}" srcOrd="2" destOrd="0" presId="urn:microsoft.com/office/officeart/2005/8/layout/cycle6"/>
    <dgm:cxn modelId="{5FB0D2C0-792D-44DC-80A4-4372EA4EAC8C}" type="presParOf" srcId="{69B63DB8-BB1B-428C-B312-ECF403115AED}" destId="{FA6513C7-B046-441D-9517-8C66D3355902}" srcOrd="3" destOrd="0" presId="urn:microsoft.com/office/officeart/2005/8/layout/cycle6"/>
    <dgm:cxn modelId="{C08468DE-FF9C-4567-A0DD-A15A0BE8B310}" type="presParOf" srcId="{69B63DB8-BB1B-428C-B312-ECF403115AED}" destId="{F8C79309-5B43-4AEE-93BB-477382BB2912}" srcOrd="4" destOrd="0" presId="urn:microsoft.com/office/officeart/2005/8/layout/cycle6"/>
    <dgm:cxn modelId="{FDD71987-70F7-4AA7-9EA7-D706B197C07F}" type="presParOf" srcId="{69B63DB8-BB1B-428C-B312-ECF403115AED}" destId="{189AA517-9520-415B-ADCC-53F75D55951B}" srcOrd="5" destOrd="0" presId="urn:microsoft.com/office/officeart/2005/8/layout/cycle6"/>
    <dgm:cxn modelId="{FC35D239-41A6-41AB-9B18-CBD1D1F513C1}" type="presParOf" srcId="{69B63DB8-BB1B-428C-B312-ECF403115AED}" destId="{51D94096-2E82-4CDB-BD12-68C969F17387}" srcOrd="6" destOrd="0" presId="urn:microsoft.com/office/officeart/2005/8/layout/cycle6"/>
    <dgm:cxn modelId="{976C6544-405D-48C5-948E-A26529A3DBB0}" type="presParOf" srcId="{69B63DB8-BB1B-428C-B312-ECF403115AED}" destId="{B07C7F94-ED32-4E28-B594-223BEBC065DE}" srcOrd="7" destOrd="0" presId="urn:microsoft.com/office/officeart/2005/8/layout/cycle6"/>
    <dgm:cxn modelId="{7B8D4BC5-EFCC-432A-91ED-1C61897C7622}" type="presParOf" srcId="{69B63DB8-BB1B-428C-B312-ECF403115AED}" destId="{CB1F2380-AC4A-43D9-BEE2-BE0E052BAD4E}" srcOrd="8" destOrd="0" presId="urn:microsoft.com/office/officeart/2005/8/layout/cycle6"/>
    <dgm:cxn modelId="{916ED84D-1E6E-4ACB-A964-F8460E6A6DF8}" type="presParOf" srcId="{69B63DB8-BB1B-428C-B312-ECF403115AED}" destId="{F2980A08-B46C-4563-9870-5FAB777F94AD}" srcOrd="9" destOrd="0" presId="urn:microsoft.com/office/officeart/2005/8/layout/cycle6"/>
    <dgm:cxn modelId="{57B59F9B-F4AA-43FF-B2C1-93C1E5F248A1}" type="presParOf" srcId="{69B63DB8-BB1B-428C-B312-ECF403115AED}" destId="{5DA91ED3-C838-4307-9265-D8A125CF5353}" srcOrd="10" destOrd="0" presId="urn:microsoft.com/office/officeart/2005/8/layout/cycle6"/>
    <dgm:cxn modelId="{7C8AB31E-CDC9-47F9-ACD4-94B77F7F672F}" type="presParOf" srcId="{69B63DB8-BB1B-428C-B312-ECF403115AED}" destId="{16DE3915-429C-43AA-8A01-B033C68CE26C}" srcOrd="11" destOrd="0" presId="urn:microsoft.com/office/officeart/2005/8/layout/cycle6"/>
    <dgm:cxn modelId="{5DD932EB-D3FF-4636-A0C4-F0399F734BE5}" type="presParOf" srcId="{69B63DB8-BB1B-428C-B312-ECF403115AED}" destId="{BAD84484-1B32-4500-845D-B6F59C6A2CBC}" srcOrd="12" destOrd="0" presId="urn:microsoft.com/office/officeart/2005/8/layout/cycle6"/>
    <dgm:cxn modelId="{08BDFA71-9670-4666-A7FE-551EFA27D244}" type="presParOf" srcId="{69B63DB8-BB1B-428C-B312-ECF403115AED}" destId="{2C9B5E4A-FAC5-4948-A25C-B77674FF79FB}" srcOrd="13" destOrd="0" presId="urn:microsoft.com/office/officeart/2005/8/layout/cycle6"/>
    <dgm:cxn modelId="{B7446C3C-4E8E-42B6-81D7-9DEC8658886C}" type="presParOf" srcId="{69B63DB8-BB1B-428C-B312-ECF403115AED}" destId="{6E6FF2DF-BB16-440D-8EBF-134CB0BB53A4}" srcOrd="14" destOrd="0" presId="urn:microsoft.com/office/officeart/2005/8/layout/cycle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512FB43-19D8-485C-B23A-FCDA9B7558D4}" type="doc">
      <dgm:prSet loTypeId="urn:microsoft.com/office/officeart/2005/8/layout/default" loCatId="list" qsTypeId="urn:microsoft.com/office/officeart/2005/8/quickstyle/simple5" qsCatId="simple" csTypeId="urn:microsoft.com/office/officeart/2005/8/colors/colorful4" csCatId="colorful" phldr="1"/>
      <dgm:spPr/>
      <dgm:t>
        <a:bodyPr/>
        <a:lstStyle/>
        <a:p>
          <a:endParaRPr lang="es-PE"/>
        </a:p>
      </dgm:t>
    </dgm:pt>
    <dgm:pt modelId="{E502877F-2B40-4312-ADD4-5C06AE3ACA1F}">
      <dgm:prSet phldrT="[Texto]"/>
      <dgm:spPr/>
      <dgm:t>
        <a:bodyPr/>
        <a:lstStyle/>
        <a:p>
          <a:r>
            <a:rPr lang="es-MX" dirty="0"/>
            <a:t>Matriz de productos e indicadores del PD</a:t>
          </a:r>
          <a:endParaRPr lang="es-PE" dirty="0"/>
        </a:p>
      </dgm:t>
    </dgm:pt>
    <dgm:pt modelId="{7A452808-36D5-4A6A-8F94-7B8A45BCCDCC}" type="parTrans" cxnId="{283223D3-E26D-4565-A98D-4D929D407AA0}">
      <dgm:prSet/>
      <dgm:spPr/>
      <dgm:t>
        <a:bodyPr/>
        <a:lstStyle/>
        <a:p>
          <a:endParaRPr lang="es-PE"/>
        </a:p>
      </dgm:t>
    </dgm:pt>
    <dgm:pt modelId="{8560E0C8-4AB6-49CA-9720-44522C169AFC}" type="sibTrans" cxnId="{283223D3-E26D-4565-A98D-4D929D407AA0}">
      <dgm:prSet/>
      <dgm:spPr/>
      <dgm:t>
        <a:bodyPr/>
        <a:lstStyle/>
        <a:p>
          <a:endParaRPr lang="es-PE"/>
        </a:p>
      </dgm:t>
    </dgm:pt>
    <dgm:pt modelId="{48E37293-82E4-4A2B-AFCB-E1F77A446803}">
      <dgm:prSet phldrT="[Texto]"/>
      <dgm:spPr/>
      <dgm:t>
        <a:bodyPr/>
        <a:lstStyle/>
        <a:p>
          <a:r>
            <a:rPr lang="es-MX" dirty="0"/>
            <a:t>Fichas técnicas de indicadores</a:t>
          </a:r>
          <a:endParaRPr lang="es-PE" dirty="0"/>
        </a:p>
      </dgm:t>
    </dgm:pt>
    <dgm:pt modelId="{0D0AA567-1CAC-48CE-B319-5C47490578C9}" type="parTrans" cxnId="{E8447F99-7B30-46D3-B6E6-FDEA759DDB24}">
      <dgm:prSet/>
      <dgm:spPr/>
      <dgm:t>
        <a:bodyPr/>
        <a:lstStyle/>
        <a:p>
          <a:endParaRPr lang="es-PE"/>
        </a:p>
      </dgm:t>
    </dgm:pt>
    <dgm:pt modelId="{3BF4EBEA-2253-4FF4-A20E-44DFBA31D8B4}" type="sibTrans" cxnId="{E8447F99-7B30-46D3-B6E6-FDEA759DDB24}">
      <dgm:prSet/>
      <dgm:spPr/>
      <dgm:t>
        <a:bodyPr/>
        <a:lstStyle/>
        <a:p>
          <a:endParaRPr lang="es-PE"/>
        </a:p>
      </dgm:t>
    </dgm:pt>
    <dgm:pt modelId="{6FD67F39-6098-4DCC-86E0-CC4E23D28AD0}">
      <dgm:prSet phldrT="[Texto]"/>
      <dgm:spPr/>
      <dgm:t>
        <a:bodyPr/>
        <a:lstStyle/>
        <a:p>
          <a:r>
            <a:rPr lang="es-MX" dirty="0"/>
            <a:t>Matriz de línea de base y metas</a:t>
          </a:r>
          <a:endParaRPr lang="es-PE" dirty="0"/>
        </a:p>
      </dgm:t>
    </dgm:pt>
    <dgm:pt modelId="{0546D9CE-2E06-45E1-9421-600C7B3A80F3}" type="parTrans" cxnId="{8142078A-1604-43CD-B36C-62EBB4C3E11B}">
      <dgm:prSet/>
      <dgm:spPr/>
      <dgm:t>
        <a:bodyPr/>
        <a:lstStyle/>
        <a:p>
          <a:endParaRPr lang="es-PE"/>
        </a:p>
      </dgm:t>
    </dgm:pt>
    <dgm:pt modelId="{68B22C01-BB5D-49C6-BA66-8198B02AEB3A}" type="sibTrans" cxnId="{8142078A-1604-43CD-B36C-62EBB4C3E11B}">
      <dgm:prSet/>
      <dgm:spPr/>
      <dgm:t>
        <a:bodyPr/>
        <a:lstStyle/>
        <a:p>
          <a:endParaRPr lang="es-PE"/>
        </a:p>
      </dgm:t>
    </dgm:pt>
    <dgm:pt modelId="{3FAEEE14-B971-498D-B469-899CBDE106DD}">
      <dgm:prSet phldrT="[Texto]"/>
      <dgm:spPr/>
      <dgm:t>
        <a:bodyPr/>
        <a:lstStyle/>
        <a:p>
          <a:r>
            <a:rPr lang="es-MX" u="none" dirty="0"/>
            <a:t>Ficha de monitoreo de campo</a:t>
          </a:r>
          <a:endParaRPr lang="es-PE" u="none" dirty="0"/>
        </a:p>
      </dgm:t>
    </dgm:pt>
    <dgm:pt modelId="{132753B2-A13A-4914-9393-20F1A27A604C}" type="parTrans" cxnId="{4491404D-3533-4E16-A9B7-AF7030E4EC41}">
      <dgm:prSet/>
      <dgm:spPr/>
      <dgm:t>
        <a:bodyPr/>
        <a:lstStyle/>
        <a:p>
          <a:endParaRPr lang="es-PE"/>
        </a:p>
      </dgm:t>
    </dgm:pt>
    <dgm:pt modelId="{DBD924C3-22DE-4B94-8E25-B39A8A428357}" type="sibTrans" cxnId="{4491404D-3533-4E16-A9B7-AF7030E4EC41}">
      <dgm:prSet/>
      <dgm:spPr/>
      <dgm:t>
        <a:bodyPr/>
        <a:lstStyle/>
        <a:p>
          <a:endParaRPr lang="es-PE"/>
        </a:p>
      </dgm:t>
    </dgm:pt>
    <dgm:pt modelId="{075E5773-DFB6-4D72-8868-7E600D6B1763}">
      <dgm:prSet phldrT="[Texto]"/>
      <dgm:spPr/>
      <dgm:t>
        <a:bodyPr/>
        <a:lstStyle/>
        <a:p>
          <a:r>
            <a:rPr lang="es-MX" dirty="0"/>
            <a:t>Reporte de seguimiento / evaluación</a:t>
          </a:r>
        </a:p>
      </dgm:t>
    </dgm:pt>
    <dgm:pt modelId="{BEC5A142-CA61-45F1-8357-323E61061195}" type="parTrans" cxnId="{4AA02982-1627-4F15-ACF9-19719DAA519C}">
      <dgm:prSet/>
      <dgm:spPr/>
      <dgm:t>
        <a:bodyPr/>
        <a:lstStyle/>
        <a:p>
          <a:endParaRPr lang="es-PE"/>
        </a:p>
      </dgm:t>
    </dgm:pt>
    <dgm:pt modelId="{525D5F61-DF52-4786-9757-44F9C7B0B520}" type="sibTrans" cxnId="{4AA02982-1627-4F15-ACF9-19719DAA519C}">
      <dgm:prSet/>
      <dgm:spPr/>
      <dgm:t>
        <a:bodyPr/>
        <a:lstStyle/>
        <a:p>
          <a:endParaRPr lang="es-PE"/>
        </a:p>
      </dgm:t>
    </dgm:pt>
    <dgm:pt modelId="{BFD5DA98-D4F2-43FF-9566-C2538D11312D}">
      <dgm:prSet/>
      <dgm:spPr/>
      <dgm:t>
        <a:bodyPr/>
        <a:lstStyle/>
        <a:p>
          <a:r>
            <a:rPr lang="es-MX" u="none" dirty="0"/>
            <a:t>Ficha de monitoreo telefónico</a:t>
          </a:r>
        </a:p>
      </dgm:t>
    </dgm:pt>
    <dgm:pt modelId="{C0FBC457-7EBA-4912-8A7A-17460E61982F}" type="parTrans" cxnId="{F41A8275-5C8D-4B85-BCB3-7C82F6C31458}">
      <dgm:prSet/>
      <dgm:spPr/>
      <dgm:t>
        <a:bodyPr/>
        <a:lstStyle/>
        <a:p>
          <a:endParaRPr lang="es-PE"/>
        </a:p>
      </dgm:t>
    </dgm:pt>
    <dgm:pt modelId="{06DBED89-3BCF-4A86-A533-BFD34DF253C9}" type="sibTrans" cxnId="{F41A8275-5C8D-4B85-BCB3-7C82F6C31458}">
      <dgm:prSet/>
      <dgm:spPr/>
      <dgm:t>
        <a:bodyPr/>
        <a:lstStyle/>
        <a:p>
          <a:endParaRPr lang="es-PE"/>
        </a:p>
      </dgm:t>
    </dgm:pt>
    <dgm:pt modelId="{7E5E8772-5E3E-475E-A9EB-30527F7B5E21}">
      <dgm:prSet phldrT="[Texto]"/>
      <dgm:spPr/>
      <dgm:t>
        <a:bodyPr/>
        <a:lstStyle/>
        <a:p>
          <a:r>
            <a:rPr lang="es-MX" dirty="0"/>
            <a:t>Ficha de gestión de información</a:t>
          </a:r>
        </a:p>
      </dgm:t>
    </dgm:pt>
    <dgm:pt modelId="{21EFD009-C7B8-41FD-A1E1-55F6E58A6C8A}" type="parTrans" cxnId="{589660D6-8694-4DFF-8929-D9D10F96B7E8}">
      <dgm:prSet/>
      <dgm:spPr/>
      <dgm:t>
        <a:bodyPr/>
        <a:lstStyle/>
        <a:p>
          <a:endParaRPr lang="es-PE"/>
        </a:p>
      </dgm:t>
    </dgm:pt>
    <dgm:pt modelId="{F3C6E3BD-68A4-4B85-9138-FDB2B80FB166}" type="sibTrans" cxnId="{589660D6-8694-4DFF-8929-D9D10F96B7E8}">
      <dgm:prSet/>
      <dgm:spPr/>
      <dgm:t>
        <a:bodyPr/>
        <a:lstStyle/>
        <a:p>
          <a:endParaRPr lang="es-PE"/>
        </a:p>
      </dgm:t>
    </dgm:pt>
    <dgm:pt modelId="{1EEC99C6-A8D5-48CB-868F-EA5CC2D1A862}">
      <dgm:prSet phldrT="[Texto]"/>
      <dgm:spPr/>
      <dgm:t>
        <a:bodyPr/>
        <a:lstStyle/>
        <a:p>
          <a:r>
            <a:rPr lang="es-PE" dirty="0"/>
            <a:t>Ficha de consistencia y coherencia de productos</a:t>
          </a:r>
        </a:p>
      </dgm:t>
    </dgm:pt>
    <dgm:pt modelId="{CF8BF7CF-7A13-4D30-8E56-F804D8DC57A0}" type="parTrans" cxnId="{F3EBEF12-451D-4676-B052-4B3F6BF27A11}">
      <dgm:prSet/>
      <dgm:spPr/>
      <dgm:t>
        <a:bodyPr/>
        <a:lstStyle/>
        <a:p>
          <a:endParaRPr lang="es-PE"/>
        </a:p>
      </dgm:t>
    </dgm:pt>
    <dgm:pt modelId="{A0A7F2C8-4084-4CBB-88E3-D5C30CDCC1BB}" type="sibTrans" cxnId="{F3EBEF12-451D-4676-B052-4B3F6BF27A11}">
      <dgm:prSet/>
      <dgm:spPr/>
      <dgm:t>
        <a:bodyPr/>
        <a:lstStyle/>
        <a:p>
          <a:endParaRPr lang="es-PE"/>
        </a:p>
      </dgm:t>
    </dgm:pt>
    <dgm:pt modelId="{24A814E7-04D4-4111-86E4-3F91BBBE7169}">
      <dgm:prSet phldrT="[Texto]"/>
      <dgm:spPr/>
      <dgm:t>
        <a:bodyPr/>
        <a:lstStyle/>
        <a:p>
          <a:r>
            <a:rPr lang="es-PE" dirty="0"/>
            <a:t>Base de datos de cumplimiento de productos</a:t>
          </a:r>
        </a:p>
      </dgm:t>
    </dgm:pt>
    <dgm:pt modelId="{17282318-E86A-45D5-8A54-69E4B64C7E37}" type="parTrans" cxnId="{CB32BD35-4FC0-43F8-B383-901EC76206B0}">
      <dgm:prSet/>
      <dgm:spPr/>
      <dgm:t>
        <a:bodyPr/>
        <a:lstStyle/>
        <a:p>
          <a:endParaRPr lang="es-PE"/>
        </a:p>
      </dgm:t>
    </dgm:pt>
    <dgm:pt modelId="{8439A975-07D3-493A-AD95-8841E6BC051F}" type="sibTrans" cxnId="{CB32BD35-4FC0-43F8-B383-901EC76206B0}">
      <dgm:prSet/>
      <dgm:spPr/>
      <dgm:t>
        <a:bodyPr/>
        <a:lstStyle/>
        <a:p>
          <a:endParaRPr lang="es-PE"/>
        </a:p>
      </dgm:t>
    </dgm:pt>
    <dgm:pt modelId="{914CEB62-6A58-4600-AF50-34D2F88BEA7F}" type="pres">
      <dgm:prSet presAssocID="{4512FB43-19D8-485C-B23A-FCDA9B7558D4}" presName="diagram" presStyleCnt="0">
        <dgm:presLayoutVars>
          <dgm:dir/>
          <dgm:resizeHandles val="exact"/>
        </dgm:presLayoutVars>
      </dgm:prSet>
      <dgm:spPr/>
    </dgm:pt>
    <dgm:pt modelId="{A5248266-948F-4294-898A-CD0785F0FFA4}" type="pres">
      <dgm:prSet presAssocID="{E502877F-2B40-4312-ADD4-5C06AE3ACA1F}" presName="node" presStyleLbl="node1" presStyleIdx="0" presStyleCnt="9">
        <dgm:presLayoutVars>
          <dgm:bulletEnabled val="1"/>
        </dgm:presLayoutVars>
      </dgm:prSet>
      <dgm:spPr/>
    </dgm:pt>
    <dgm:pt modelId="{69F49634-35AE-4E30-8277-F594D227FA07}" type="pres">
      <dgm:prSet presAssocID="{8560E0C8-4AB6-49CA-9720-44522C169AFC}" presName="sibTrans" presStyleCnt="0"/>
      <dgm:spPr/>
    </dgm:pt>
    <dgm:pt modelId="{E41A309A-AF72-4F4F-A0AB-9463CDEA3CC8}" type="pres">
      <dgm:prSet presAssocID="{1EEC99C6-A8D5-48CB-868F-EA5CC2D1A862}" presName="node" presStyleLbl="node1" presStyleIdx="1" presStyleCnt="9">
        <dgm:presLayoutVars>
          <dgm:bulletEnabled val="1"/>
        </dgm:presLayoutVars>
      </dgm:prSet>
      <dgm:spPr/>
    </dgm:pt>
    <dgm:pt modelId="{A63156D1-C5BB-4FFE-B3A0-5000DBB3AA40}" type="pres">
      <dgm:prSet presAssocID="{A0A7F2C8-4084-4CBB-88E3-D5C30CDCC1BB}" presName="sibTrans" presStyleCnt="0"/>
      <dgm:spPr/>
    </dgm:pt>
    <dgm:pt modelId="{26ED99F9-1539-4AC3-9E4B-364F9DAB38B0}" type="pres">
      <dgm:prSet presAssocID="{48E37293-82E4-4A2B-AFCB-E1F77A446803}" presName="node" presStyleLbl="node1" presStyleIdx="2" presStyleCnt="9">
        <dgm:presLayoutVars>
          <dgm:bulletEnabled val="1"/>
        </dgm:presLayoutVars>
      </dgm:prSet>
      <dgm:spPr/>
    </dgm:pt>
    <dgm:pt modelId="{2BD7694F-2392-4099-802E-7E78184F409F}" type="pres">
      <dgm:prSet presAssocID="{3BF4EBEA-2253-4FF4-A20E-44DFBA31D8B4}" presName="sibTrans" presStyleCnt="0"/>
      <dgm:spPr/>
    </dgm:pt>
    <dgm:pt modelId="{DE0961CD-E6C6-4F41-9971-3120A64D0F93}" type="pres">
      <dgm:prSet presAssocID="{6FD67F39-6098-4DCC-86E0-CC4E23D28AD0}" presName="node" presStyleLbl="node1" presStyleIdx="3" presStyleCnt="9">
        <dgm:presLayoutVars>
          <dgm:bulletEnabled val="1"/>
        </dgm:presLayoutVars>
      </dgm:prSet>
      <dgm:spPr/>
    </dgm:pt>
    <dgm:pt modelId="{1978D732-63D6-420E-A253-38D20C9E402D}" type="pres">
      <dgm:prSet presAssocID="{68B22C01-BB5D-49C6-BA66-8198B02AEB3A}" presName="sibTrans" presStyleCnt="0"/>
      <dgm:spPr/>
    </dgm:pt>
    <dgm:pt modelId="{938A22B8-0926-44B6-A316-77924DC30D8B}" type="pres">
      <dgm:prSet presAssocID="{3FAEEE14-B971-498D-B469-899CBDE106DD}" presName="node" presStyleLbl="node1" presStyleIdx="4" presStyleCnt="9">
        <dgm:presLayoutVars>
          <dgm:bulletEnabled val="1"/>
        </dgm:presLayoutVars>
      </dgm:prSet>
      <dgm:spPr/>
    </dgm:pt>
    <dgm:pt modelId="{195F3696-A917-4D27-B25D-9184783C8804}" type="pres">
      <dgm:prSet presAssocID="{DBD924C3-22DE-4B94-8E25-B39A8A428357}" presName="sibTrans" presStyleCnt="0"/>
      <dgm:spPr/>
    </dgm:pt>
    <dgm:pt modelId="{ADF7A127-03DD-4AE8-8424-186422EC5B97}" type="pres">
      <dgm:prSet presAssocID="{BFD5DA98-D4F2-43FF-9566-C2538D11312D}" presName="node" presStyleLbl="node1" presStyleIdx="5" presStyleCnt="9">
        <dgm:presLayoutVars>
          <dgm:bulletEnabled val="1"/>
        </dgm:presLayoutVars>
      </dgm:prSet>
      <dgm:spPr/>
    </dgm:pt>
    <dgm:pt modelId="{241074B4-2339-4C84-BF8C-832E7940C25F}" type="pres">
      <dgm:prSet presAssocID="{06DBED89-3BCF-4A86-A533-BFD34DF253C9}" presName="sibTrans" presStyleCnt="0"/>
      <dgm:spPr/>
    </dgm:pt>
    <dgm:pt modelId="{C90C4B65-32F1-4603-AF2F-C8CF7BA38A25}" type="pres">
      <dgm:prSet presAssocID="{24A814E7-04D4-4111-86E4-3F91BBBE7169}" presName="node" presStyleLbl="node1" presStyleIdx="6" presStyleCnt="9">
        <dgm:presLayoutVars>
          <dgm:bulletEnabled val="1"/>
        </dgm:presLayoutVars>
      </dgm:prSet>
      <dgm:spPr/>
    </dgm:pt>
    <dgm:pt modelId="{2E621F28-20BE-4E3D-90D3-4DBE09D601B9}" type="pres">
      <dgm:prSet presAssocID="{8439A975-07D3-493A-AD95-8841E6BC051F}" presName="sibTrans" presStyleCnt="0"/>
      <dgm:spPr/>
    </dgm:pt>
    <dgm:pt modelId="{785E9870-3116-459E-AFA7-F99E4763423E}" type="pres">
      <dgm:prSet presAssocID="{075E5773-DFB6-4D72-8868-7E600D6B1763}" presName="node" presStyleLbl="node1" presStyleIdx="7" presStyleCnt="9">
        <dgm:presLayoutVars>
          <dgm:bulletEnabled val="1"/>
        </dgm:presLayoutVars>
      </dgm:prSet>
      <dgm:spPr/>
    </dgm:pt>
    <dgm:pt modelId="{C1D9D7E2-57D0-4DA1-B9D0-751F85D597D7}" type="pres">
      <dgm:prSet presAssocID="{525D5F61-DF52-4786-9757-44F9C7B0B520}" presName="sibTrans" presStyleCnt="0"/>
      <dgm:spPr/>
    </dgm:pt>
    <dgm:pt modelId="{01E0ABEB-BFC8-46B4-B2B7-75044791AB9E}" type="pres">
      <dgm:prSet presAssocID="{7E5E8772-5E3E-475E-A9EB-30527F7B5E21}" presName="node" presStyleLbl="node1" presStyleIdx="8" presStyleCnt="9">
        <dgm:presLayoutVars>
          <dgm:bulletEnabled val="1"/>
        </dgm:presLayoutVars>
      </dgm:prSet>
      <dgm:spPr/>
    </dgm:pt>
  </dgm:ptLst>
  <dgm:cxnLst>
    <dgm:cxn modelId="{3F301108-1DA1-427C-BA48-F8442F8B3CC1}" type="presOf" srcId="{1EEC99C6-A8D5-48CB-868F-EA5CC2D1A862}" destId="{E41A309A-AF72-4F4F-A0AB-9463CDEA3CC8}" srcOrd="0" destOrd="0" presId="urn:microsoft.com/office/officeart/2005/8/layout/default"/>
    <dgm:cxn modelId="{F3EBEF12-451D-4676-B052-4B3F6BF27A11}" srcId="{4512FB43-19D8-485C-B23A-FCDA9B7558D4}" destId="{1EEC99C6-A8D5-48CB-868F-EA5CC2D1A862}" srcOrd="1" destOrd="0" parTransId="{CF8BF7CF-7A13-4D30-8E56-F804D8DC57A0}" sibTransId="{A0A7F2C8-4084-4CBB-88E3-D5C30CDCC1BB}"/>
    <dgm:cxn modelId="{7D729C30-6626-46BC-BCA3-F98A58C64577}" type="presOf" srcId="{24A814E7-04D4-4111-86E4-3F91BBBE7169}" destId="{C90C4B65-32F1-4603-AF2F-C8CF7BA38A25}" srcOrd="0" destOrd="0" presId="urn:microsoft.com/office/officeart/2005/8/layout/default"/>
    <dgm:cxn modelId="{CB32BD35-4FC0-43F8-B383-901EC76206B0}" srcId="{4512FB43-19D8-485C-B23A-FCDA9B7558D4}" destId="{24A814E7-04D4-4111-86E4-3F91BBBE7169}" srcOrd="6" destOrd="0" parTransId="{17282318-E86A-45D5-8A54-69E4B64C7E37}" sibTransId="{8439A975-07D3-493A-AD95-8841E6BC051F}"/>
    <dgm:cxn modelId="{F990B45B-8AD0-40F5-938E-1C62236FDBD0}" type="presOf" srcId="{48E37293-82E4-4A2B-AFCB-E1F77A446803}" destId="{26ED99F9-1539-4AC3-9E4B-364F9DAB38B0}" srcOrd="0" destOrd="0" presId="urn:microsoft.com/office/officeart/2005/8/layout/default"/>
    <dgm:cxn modelId="{4491404D-3533-4E16-A9B7-AF7030E4EC41}" srcId="{4512FB43-19D8-485C-B23A-FCDA9B7558D4}" destId="{3FAEEE14-B971-498D-B469-899CBDE106DD}" srcOrd="4" destOrd="0" parTransId="{132753B2-A13A-4914-9393-20F1A27A604C}" sibTransId="{DBD924C3-22DE-4B94-8E25-B39A8A428357}"/>
    <dgm:cxn modelId="{F41A8275-5C8D-4B85-BCB3-7C82F6C31458}" srcId="{4512FB43-19D8-485C-B23A-FCDA9B7558D4}" destId="{BFD5DA98-D4F2-43FF-9566-C2538D11312D}" srcOrd="5" destOrd="0" parTransId="{C0FBC457-7EBA-4912-8A7A-17460E61982F}" sibTransId="{06DBED89-3BCF-4A86-A533-BFD34DF253C9}"/>
    <dgm:cxn modelId="{209A067A-83EF-47FF-949C-9D59E0757979}" type="presOf" srcId="{7E5E8772-5E3E-475E-A9EB-30527F7B5E21}" destId="{01E0ABEB-BFC8-46B4-B2B7-75044791AB9E}" srcOrd="0" destOrd="0" presId="urn:microsoft.com/office/officeart/2005/8/layout/default"/>
    <dgm:cxn modelId="{4AA02982-1627-4F15-ACF9-19719DAA519C}" srcId="{4512FB43-19D8-485C-B23A-FCDA9B7558D4}" destId="{075E5773-DFB6-4D72-8868-7E600D6B1763}" srcOrd="7" destOrd="0" parTransId="{BEC5A142-CA61-45F1-8357-323E61061195}" sibTransId="{525D5F61-DF52-4786-9757-44F9C7B0B520}"/>
    <dgm:cxn modelId="{15D03486-A174-493D-B1A6-899705FEDCCB}" type="presOf" srcId="{6FD67F39-6098-4DCC-86E0-CC4E23D28AD0}" destId="{DE0961CD-E6C6-4F41-9971-3120A64D0F93}" srcOrd="0" destOrd="0" presId="urn:microsoft.com/office/officeart/2005/8/layout/default"/>
    <dgm:cxn modelId="{8142078A-1604-43CD-B36C-62EBB4C3E11B}" srcId="{4512FB43-19D8-485C-B23A-FCDA9B7558D4}" destId="{6FD67F39-6098-4DCC-86E0-CC4E23D28AD0}" srcOrd="3" destOrd="0" parTransId="{0546D9CE-2E06-45E1-9421-600C7B3A80F3}" sibTransId="{68B22C01-BB5D-49C6-BA66-8198B02AEB3A}"/>
    <dgm:cxn modelId="{A780EF8D-6681-4419-B53E-57825E55970E}" type="presOf" srcId="{4512FB43-19D8-485C-B23A-FCDA9B7558D4}" destId="{914CEB62-6A58-4600-AF50-34D2F88BEA7F}" srcOrd="0" destOrd="0" presId="urn:microsoft.com/office/officeart/2005/8/layout/default"/>
    <dgm:cxn modelId="{E8447F99-7B30-46D3-B6E6-FDEA759DDB24}" srcId="{4512FB43-19D8-485C-B23A-FCDA9B7558D4}" destId="{48E37293-82E4-4A2B-AFCB-E1F77A446803}" srcOrd="2" destOrd="0" parTransId="{0D0AA567-1CAC-48CE-B319-5C47490578C9}" sibTransId="{3BF4EBEA-2253-4FF4-A20E-44DFBA31D8B4}"/>
    <dgm:cxn modelId="{B025E49B-4B47-4D61-A962-D4F2C943844F}" type="presOf" srcId="{BFD5DA98-D4F2-43FF-9566-C2538D11312D}" destId="{ADF7A127-03DD-4AE8-8424-186422EC5B97}" srcOrd="0" destOrd="0" presId="urn:microsoft.com/office/officeart/2005/8/layout/default"/>
    <dgm:cxn modelId="{283223D3-E26D-4565-A98D-4D929D407AA0}" srcId="{4512FB43-19D8-485C-B23A-FCDA9B7558D4}" destId="{E502877F-2B40-4312-ADD4-5C06AE3ACA1F}" srcOrd="0" destOrd="0" parTransId="{7A452808-36D5-4A6A-8F94-7B8A45BCCDCC}" sibTransId="{8560E0C8-4AB6-49CA-9720-44522C169AFC}"/>
    <dgm:cxn modelId="{589660D6-8694-4DFF-8929-D9D10F96B7E8}" srcId="{4512FB43-19D8-485C-B23A-FCDA9B7558D4}" destId="{7E5E8772-5E3E-475E-A9EB-30527F7B5E21}" srcOrd="8" destOrd="0" parTransId="{21EFD009-C7B8-41FD-A1E1-55F6E58A6C8A}" sibTransId="{F3C6E3BD-68A4-4B85-9138-FDB2B80FB166}"/>
    <dgm:cxn modelId="{E96206E4-3F6B-40E1-967B-314BA265D76D}" type="presOf" srcId="{075E5773-DFB6-4D72-8868-7E600D6B1763}" destId="{785E9870-3116-459E-AFA7-F99E4763423E}" srcOrd="0" destOrd="0" presId="urn:microsoft.com/office/officeart/2005/8/layout/default"/>
    <dgm:cxn modelId="{A81CB6F5-60E9-4154-817B-0245B0A9E002}" type="presOf" srcId="{3FAEEE14-B971-498D-B469-899CBDE106DD}" destId="{938A22B8-0926-44B6-A316-77924DC30D8B}" srcOrd="0" destOrd="0" presId="urn:microsoft.com/office/officeart/2005/8/layout/default"/>
    <dgm:cxn modelId="{93066CFB-DC0E-4212-8E70-15CEFBEE6872}" type="presOf" srcId="{E502877F-2B40-4312-ADD4-5C06AE3ACA1F}" destId="{A5248266-948F-4294-898A-CD0785F0FFA4}" srcOrd="0" destOrd="0" presId="urn:microsoft.com/office/officeart/2005/8/layout/default"/>
    <dgm:cxn modelId="{8D832F21-C671-4BC5-B7BE-D121F8D337B2}" type="presParOf" srcId="{914CEB62-6A58-4600-AF50-34D2F88BEA7F}" destId="{A5248266-948F-4294-898A-CD0785F0FFA4}" srcOrd="0" destOrd="0" presId="urn:microsoft.com/office/officeart/2005/8/layout/default"/>
    <dgm:cxn modelId="{E0022D45-9390-465A-9479-0B7931E412C1}" type="presParOf" srcId="{914CEB62-6A58-4600-AF50-34D2F88BEA7F}" destId="{69F49634-35AE-4E30-8277-F594D227FA07}" srcOrd="1" destOrd="0" presId="urn:microsoft.com/office/officeart/2005/8/layout/default"/>
    <dgm:cxn modelId="{FA5840BC-BC1E-4CBA-9C0F-207C6077504C}" type="presParOf" srcId="{914CEB62-6A58-4600-AF50-34D2F88BEA7F}" destId="{E41A309A-AF72-4F4F-A0AB-9463CDEA3CC8}" srcOrd="2" destOrd="0" presId="urn:microsoft.com/office/officeart/2005/8/layout/default"/>
    <dgm:cxn modelId="{D1A8FEAD-4BD4-4B0F-82CF-02E081EA2514}" type="presParOf" srcId="{914CEB62-6A58-4600-AF50-34D2F88BEA7F}" destId="{A63156D1-C5BB-4FFE-B3A0-5000DBB3AA40}" srcOrd="3" destOrd="0" presId="urn:microsoft.com/office/officeart/2005/8/layout/default"/>
    <dgm:cxn modelId="{BCD6850A-573D-4B9F-BB42-B8EB19A3143B}" type="presParOf" srcId="{914CEB62-6A58-4600-AF50-34D2F88BEA7F}" destId="{26ED99F9-1539-4AC3-9E4B-364F9DAB38B0}" srcOrd="4" destOrd="0" presId="urn:microsoft.com/office/officeart/2005/8/layout/default"/>
    <dgm:cxn modelId="{351F18DC-D64F-46F2-8600-1E0C04E56907}" type="presParOf" srcId="{914CEB62-6A58-4600-AF50-34D2F88BEA7F}" destId="{2BD7694F-2392-4099-802E-7E78184F409F}" srcOrd="5" destOrd="0" presId="urn:microsoft.com/office/officeart/2005/8/layout/default"/>
    <dgm:cxn modelId="{9B32E529-36AB-40CC-842C-C23605FB6953}" type="presParOf" srcId="{914CEB62-6A58-4600-AF50-34D2F88BEA7F}" destId="{DE0961CD-E6C6-4F41-9971-3120A64D0F93}" srcOrd="6" destOrd="0" presId="urn:microsoft.com/office/officeart/2005/8/layout/default"/>
    <dgm:cxn modelId="{ADD3312B-A341-43BF-91B0-500A78DBEFA6}" type="presParOf" srcId="{914CEB62-6A58-4600-AF50-34D2F88BEA7F}" destId="{1978D732-63D6-420E-A253-38D20C9E402D}" srcOrd="7" destOrd="0" presId="urn:microsoft.com/office/officeart/2005/8/layout/default"/>
    <dgm:cxn modelId="{F022770E-B48B-4D83-A667-CF979AE6527C}" type="presParOf" srcId="{914CEB62-6A58-4600-AF50-34D2F88BEA7F}" destId="{938A22B8-0926-44B6-A316-77924DC30D8B}" srcOrd="8" destOrd="0" presId="urn:microsoft.com/office/officeart/2005/8/layout/default"/>
    <dgm:cxn modelId="{135397EA-A659-4B3C-B315-3A9D03DE8EF9}" type="presParOf" srcId="{914CEB62-6A58-4600-AF50-34D2F88BEA7F}" destId="{195F3696-A917-4D27-B25D-9184783C8804}" srcOrd="9" destOrd="0" presId="urn:microsoft.com/office/officeart/2005/8/layout/default"/>
    <dgm:cxn modelId="{845BCFFD-43AD-471A-95CD-E0034D4489B4}" type="presParOf" srcId="{914CEB62-6A58-4600-AF50-34D2F88BEA7F}" destId="{ADF7A127-03DD-4AE8-8424-186422EC5B97}" srcOrd="10" destOrd="0" presId="urn:microsoft.com/office/officeart/2005/8/layout/default"/>
    <dgm:cxn modelId="{384587C5-8335-42F0-9460-55993279AA59}" type="presParOf" srcId="{914CEB62-6A58-4600-AF50-34D2F88BEA7F}" destId="{241074B4-2339-4C84-BF8C-832E7940C25F}" srcOrd="11" destOrd="0" presId="urn:microsoft.com/office/officeart/2005/8/layout/default"/>
    <dgm:cxn modelId="{AC933696-416D-4028-ACB8-6453E72DCE26}" type="presParOf" srcId="{914CEB62-6A58-4600-AF50-34D2F88BEA7F}" destId="{C90C4B65-32F1-4603-AF2F-C8CF7BA38A25}" srcOrd="12" destOrd="0" presId="urn:microsoft.com/office/officeart/2005/8/layout/default"/>
    <dgm:cxn modelId="{9618B471-EC4B-4033-B509-A0F8BB8BDC32}" type="presParOf" srcId="{914CEB62-6A58-4600-AF50-34D2F88BEA7F}" destId="{2E621F28-20BE-4E3D-90D3-4DBE09D601B9}" srcOrd="13" destOrd="0" presId="urn:microsoft.com/office/officeart/2005/8/layout/default"/>
    <dgm:cxn modelId="{24605BAF-1395-41D3-BA6F-E359BA79E6E4}" type="presParOf" srcId="{914CEB62-6A58-4600-AF50-34D2F88BEA7F}" destId="{785E9870-3116-459E-AFA7-F99E4763423E}" srcOrd="14" destOrd="0" presId="urn:microsoft.com/office/officeart/2005/8/layout/default"/>
    <dgm:cxn modelId="{80D334F7-E33C-4BAB-B2D8-4EB31DC964C1}" type="presParOf" srcId="{914CEB62-6A58-4600-AF50-34D2F88BEA7F}" destId="{C1D9D7E2-57D0-4DA1-B9D0-751F85D597D7}" srcOrd="15" destOrd="0" presId="urn:microsoft.com/office/officeart/2005/8/layout/default"/>
    <dgm:cxn modelId="{7D945402-B7A9-4887-BD5A-050B40C5DA6B}" type="presParOf" srcId="{914CEB62-6A58-4600-AF50-34D2F88BEA7F}" destId="{01E0ABEB-BFC8-46B4-B2B7-75044791AB9E}" srcOrd="1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90D23A-2903-47CA-8C58-91F81CCDE1A7}">
      <dsp:nvSpPr>
        <dsp:cNvPr id="0" name=""/>
        <dsp:cNvSpPr/>
      </dsp:nvSpPr>
      <dsp:spPr>
        <a:xfrm rot="16200000">
          <a:off x="-1173275" y="1174417"/>
          <a:ext cx="5317490" cy="2968655"/>
        </a:xfrm>
        <a:prstGeom prst="flowChartManualOperation">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None/>
          </a:pPr>
          <a:r>
            <a:rPr lang="es-MX" sz="2400" b="1" kern="1200" dirty="0">
              <a:effectLst>
                <a:outerShdw blurRad="38100" dist="38100" dir="2700000" algn="tl">
                  <a:srgbClr val="000000">
                    <a:alpha val="43137"/>
                  </a:srgbClr>
                </a:outerShdw>
              </a:effectLst>
            </a:rPr>
            <a:t>FINALIDAD</a:t>
          </a:r>
        </a:p>
        <a:p>
          <a:pPr marL="0" lvl="0" indent="0" algn="ctr" defTabSz="1066800">
            <a:lnSpc>
              <a:spcPct val="90000"/>
            </a:lnSpc>
            <a:spcBef>
              <a:spcPct val="0"/>
            </a:spcBef>
            <a:spcAft>
              <a:spcPct val="35000"/>
            </a:spcAft>
            <a:buNone/>
          </a:pPr>
          <a:r>
            <a:rPr lang="es-ES" sz="1600" kern="1200" dirty="0"/>
            <a:t>Mejorar los servicios provistos por las municipalidades en el marco del Premio al Desempeño del Sello Municipal</a:t>
          </a:r>
          <a:endParaRPr lang="es-PE" sz="1600" kern="1200" dirty="0"/>
        </a:p>
      </dsp:txBody>
      <dsp:txXfrm rot="5400000">
        <a:off x="1142" y="1063498"/>
        <a:ext cx="2968655" cy="3190494"/>
      </dsp:txXfrm>
    </dsp:sp>
    <dsp:sp modelId="{9A200C0C-DC71-4056-A816-04ABA1C9C155}">
      <dsp:nvSpPr>
        <dsp:cNvPr id="0" name=""/>
        <dsp:cNvSpPr/>
      </dsp:nvSpPr>
      <dsp:spPr>
        <a:xfrm rot="16200000">
          <a:off x="2018029" y="1174417"/>
          <a:ext cx="5317490" cy="2968655"/>
        </a:xfrm>
        <a:prstGeom prst="flowChartManualOperation">
          <a:avLst/>
        </a:prstGeom>
        <a:gradFill rotWithShape="0">
          <a:gsLst>
            <a:gs pos="0">
              <a:schemeClr val="accent4">
                <a:hueOff val="-244997"/>
                <a:satOff val="-19171"/>
                <a:lumOff val="2745"/>
                <a:alphaOff val="0"/>
                <a:satMod val="103000"/>
                <a:lumMod val="102000"/>
                <a:tint val="94000"/>
              </a:schemeClr>
            </a:gs>
            <a:gs pos="50000">
              <a:schemeClr val="accent4">
                <a:hueOff val="-244997"/>
                <a:satOff val="-19171"/>
                <a:lumOff val="2745"/>
                <a:alphaOff val="0"/>
                <a:satMod val="110000"/>
                <a:lumMod val="100000"/>
                <a:shade val="100000"/>
              </a:schemeClr>
            </a:gs>
            <a:gs pos="100000">
              <a:schemeClr val="accent4">
                <a:hueOff val="-244997"/>
                <a:satOff val="-19171"/>
                <a:lumOff val="274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None/>
          </a:pPr>
          <a:r>
            <a:rPr lang="es-MX" sz="2400" b="1" kern="1200" dirty="0">
              <a:effectLst>
                <a:outerShdw blurRad="38100" dist="38100" dir="2700000" algn="tl">
                  <a:srgbClr val="000000">
                    <a:alpha val="43137"/>
                  </a:srgbClr>
                </a:outerShdw>
              </a:effectLst>
            </a:rPr>
            <a:t>O. GENERAL</a:t>
          </a:r>
        </a:p>
        <a:p>
          <a:pPr marL="0" lvl="0" indent="0" algn="ctr" defTabSz="1066800">
            <a:lnSpc>
              <a:spcPct val="90000"/>
            </a:lnSpc>
            <a:spcBef>
              <a:spcPct val="0"/>
            </a:spcBef>
            <a:spcAft>
              <a:spcPct val="35000"/>
            </a:spcAft>
            <a:buNone/>
          </a:pPr>
          <a:r>
            <a:rPr lang="es-ES" sz="1600" kern="1200" dirty="0"/>
            <a:t>Establecer procedimientos, estrategias y herramientas que permitan la implementación del seguimiento y evaluación para conocer el cumplimiento de metas de las municipalidades para toma de decisiones a través de información oportuna y de calidad</a:t>
          </a:r>
          <a:endParaRPr lang="es-PE" sz="2400" kern="1200" dirty="0"/>
        </a:p>
      </dsp:txBody>
      <dsp:txXfrm rot="5400000">
        <a:off x="3192446" y="1063498"/>
        <a:ext cx="2968655" cy="3190494"/>
      </dsp:txXfrm>
    </dsp:sp>
    <dsp:sp modelId="{B97D0723-6EBD-4B41-AEC1-26084569F4AD}">
      <dsp:nvSpPr>
        <dsp:cNvPr id="0" name=""/>
        <dsp:cNvSpPr/>
      </dsp:nvSpPr>
      <dsp:spPr>
        <a:xfrm rot="16200000">
          <a:off x="5209334" y="1174417"/>
          <a:ext cx="5317490" cy="2968655"/>
        </a:xfrm>
        <a:prstGeom prst="flowChartManualOperation">
          <a:avLst/>
        </a:prstGeom>
        <a:gradFill rotWithShape="0">
          <a:gsLst>
            <a:gs pos="0">
              <a:schemeClr val="accent4">
                <a:hueOff val="-489994"/>
                <a:satOff val="-38342"/>
                <a:lumOff val="5490"/>
                <a:alphaOff val="0"/>
                <a:satMod val="103000"/>
                <a:lumMod val="102000"/>
                <a:tint val="94000"/>
              </a:schemeClr>
            </a:gs>
            <a:gs pos="50000">
              <a:schemeClr val="accent4">
                <a:hueOff val="-489994"/>
                <a:satOff val="-38342"/>
                <a:lumOff val="5490"/>
                <a:alphaOff val="0"/>
                <a:satMod val="110000"/>
                <a:lumMod val="100000"/>
                <a:shade val="100000"/>
              </a:schemeClr>
            </a:gs>
            <a:gs pos="100000">
              <a:schemeClr val="accent4">
                <a:hueOff val="-489994"/>
                <a:satOff val="-38342"/>
                <a:lumOff val="549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0" rIns="152400" bIns="0" numCol="1" spcCol="1270" anchor="ctr" anchorCtr="0">
          <a:noAutofit/>
        </a:bodyPr>
        <a:lstStyle/>
        <a:p>
          <a:pPr marL="0" lvl="0" indent="0" algn="ctr" defTabSz="1066800">
            <a:lnSpc>
              <a:spcPct val="90000"/>
            </a:lnSpc>
            <a:spcBef>
              <a:spcPct val="0"/>
            </a:spcBef>
            <a:spcAft>
              <a:spcPct val="35000"/>
            </a:spcAft>
            <a:buNone/>
          </a:pPr>
          <a:r>
            <a:rPr lang="es-MX" sz="2400" b="1" kern="1200" dirty="0">
              <a:effectLst>
                <a:outerShdw blurRad="38100" dist="38100" dir="2700000" algn="tl">
                  <a:srgbClr val="000000">
                    <a:alpha val="43137"/>
                  </a:srgbClr>
                </a:outerShdw>
              </a:effectLst>
            </a:rPr>
            <a:t>O. Específico</a:t>
          </a:r>
        </a:p>
        <a:p>
          <a:pPr marL="0" lvl="0" indent="0" algn="ctr" defTabSz="1066800">
            <a:lnSpc>
              <a:spcPct val="90000"/>
            </a:lnSpc>
            <a:spcBef>
              <a:spcPct val="0"/>
            </a:spcBef>
            <a:spcAft>
              <a:spcPct val="35000"/>
            </a:spcAft>
            <a:buNone/>
          </a:pPr>
          <a:r>
            <a:rPr lang="es-PE" sz="1400" b="0" i="0" kern="1200" dirty="0"/>
            <a:t>-Realizar el levantamiento de información de los productos del PD</a:t>
          </a:r>
        </a:p>
        <a:p>
          <a:pPr marL="0" lvl="0" indent="0" algn="ctr" defTabSz="1066800">
            <a:lnSpc>
              <a:spcPct val="90000"/>
            </a:lnSpc>
            <a:spcBef>
              <a:spcPct val="0"/>
            </a:spcBef>
            <a:spcAft>
              <a:spcPct val="35000"/>
            </a:spcAft>
            <a:buNone/>
          </a:pPr>
          <a:r>
            <a:rPr lang="es-PE" sz="1400" b="0" i="0" kern="1200" dirty="0"/>
            <a:t>-Medir el avance del cumplimiento de las metas de los productos del PD</a:t>
          </a:r>
        </a:p>
        <a:p>
          <a:pPr marL="0" lvl="0" indent="0" algn="ctr" defTabSz="1066800">
            <a:lnSpc>
              <a:spcPct val="90000"/>
            </a:lnSpc>
            <a:spcBef>
              <a:spcPct val="0"/>
            </a:spcBef>
            <a:spcAft>
              <a:spcPct val="35000"/>
            </a:spcAft>
            <a:buNone/>
          </a:pPr>
          <a:r>
            <a:rPr lang="es-PE" sz="1400" b="0" i="0" kern="1200" dirty="0"/>
            <a:t>-Informar a las municipalidades y entidades públicas sobre el cumplimiento de sus metas</a:t>
          </a:r>
        </a:p>
        <a:p>
          <a:pPr marL="0" lvl="0" indent="0" algn="ctr" defTabSz="1066800">
            <a:lnSpc>
              <a:spcPct val="90000"/>
            </a:lnSpc>
            <a:spcBef>
              <a:spcPct val="0"/>
            </a:spcBef>
            <a:spcAft>
              <a:spcPct val="35000"/>
            </a:spcAft>
            <a:buNone/>
          </a:pPr>
          <a:r>
            <a:rPr lang="es-MX" sz="1400" kern="1200" dirty="0"/>
            <a:t>-Determinar las municipalidades ganadoras del Premio al Desempeño</a:t>
          </a:r>
          <a:endParaRPr lang="es-PE" sz="1400" kern="1200" dirty="0"/>
        </a:p>
      </dsp:txBody>
      <dsp:txXfrm rot="5400000">
        <a:off x="6383751" y="1063498"/>
        <a:ext cx="2968655" cy="31904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ECA2B9-9019-4178-9E8C-1614A5FE4548}">
      <dsp:nvSpPr>
        <dsp:cNvPr id="0" name=""/>
        <dsp:cNvSpPr/>
      </dsp:nvSpPr>
      <dsp:spPr>
        <a:xfrm>
          <a:off x="2898578" y="1586"/>
          <a:ext cx="1755373" cy="1140992"/>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Integralidad</a:t>
          </a:r>
          <a:endParaRPr lang="es-PE" sz="1800" kern="1200" dirty="0"/>
        </a:p>
      </dsp:txBody>
      <dsp:txXfrm>
        <a:off x="2954277" y="57285"/>
        <a:ext cx="1643975" cy="1029594"/>
      </dsp:txXfrm>
    </dsp:sp>
    <dsp:sp modelId="{A06D7205-73BD-4B2C-9622-4D0290067D55}">
      <dsp:nvSpPr>
        <dsp:cNvPr id="0" name=""/>
        <dsp:cNvSpPr/>
      </dsp:nvSpPr>
      <dsp:spPr>
        <a:xfrm>
          <a:off x="1498049" y="572082"/>
          <a:ext cx="4556431" cy="4556431"/>
        </a:xfrm>
        <a:custGeom>
          <a:avLst/>
          <a:gdLst/>
          <a:ahLst/>
          <a:cxnLst/>
          <a:rect l="0" t="0" r="0" b="0"/>
          <a:pathLst>
            <a:path>
              <a:moveTo>
                <a:pt x="3167944" y="180919"/>
              </a:moveTo>
              <a:arcTo wR="2278215" hR="2278215" stAng="17579276" swAng="1960024"/>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A6513C7-B046-441D-9517-8C66D3355902}">
      <dsp:nvSpPr>
        <dsp:cNvPr id="0" name=""/>
        <dsp:cNvSpPr/>
      </dsp:nvSpPr>
      <dsp:spPr>
        <a:xfrm>
          <a:off x="5065290" y="1575795"/>
          <a:ext cx="1755373" cy="1140992"/>
        </a:xfrm>
        <a:prstGeom prst="roundRect">
          <a:avLst/>
        </a:prstGeom>
        <a:solidFill>
          <a:schemeClr val="accent4">
            <a:hueOff val="-122498"/>
            <a:satOff val="-9585"/>
            <a:lumOff val="1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Periodicidad</a:t>
          </a:r>
          <a:endParaRPr lang="es-PE" sz="1800" kern="1200" dirty="0"/>
        </a:p>
      </dsp:txBody>
      <dsp:txXfrm>
        <a:off x="5120989" y="1631494"/>
        <a:ext cx="1643975" cy="1029594"/>
      </dsp:txXfrm>
    </dsp:sp>
    <dsp:sp modelId="{189AA517-9520-415B-ADCC-53F75D55951B}">
      <dsp:nvSpPr>
        <dsp:cNvPr id="0" name=""/>
        <dsp:cNvSpPr/>
      </dsp:nvSpPr>
      <dsp:spPr>
        <a:xfrm>
          <a:off x="1498049" y="572082"/>
          <a:ext cx="4556431" cy="4556431"/>
        </a:xfrm>
        <a:custGeom>
          <a:avLst/>
          <a:gdLst/>
          <a:ahLst/>
          <a:cxnLst/>
          <a:rect l="0" t="0" r="0" b="0"/>
          <a:pathLst>
            <a:path>
              <a:moveTo>
                <a:pt x="4553323" y="2159260"/>
              </a:moveTo>
              <a:arcTo wR="2278215" hR="2278215" stAng="21420419" swAng="2195139"/>
            </a:path>
          </a:pathLst>
        </a:custGeom>
        <a:noFill/>
        <a:ln w="6350" cap="flat" cmpd="sng" algn="ctr">
          <a:solidFill>
            <a:schemeClr val="accent4">
              <a:hueOff val="-122498"/>
              <a:satOff val="-9585"/>
              <a:lumOff val="1373"/>
              <a:alphaOff val="0"/>
            </a:schemeClr>
          </a:solidFill>
          <a:prstDash val="solid"/>
          <a:miter lim="800000"/>
        </a:ln>
        <a:effectLst/>
      </dsp:spPr>
      <dsp:style>
        <a:lnRef idx="1">
          <a:scrgbClr r="0" g="0" b="0"/>
        </a:lnRef>
        <a:fillRef idx="0">
          <a:scrgbClr r="0" g="0" b="0"/>
        </a:fillRef>
        <a:effectRef idx="0">
          <a:scrgbClr r="0" g="0" b="0"/>
        </a:effectRef>
        <a:fontRef idx="minor"/>
      </dsp:style>
    </dsp:sp>
    <dsp:sp modelId="{51D94096-2E82-4CDB-BD12-68C969F17387}">
      <dsp:nvSpPr>
        <dsp:cNvPr id="0" name=""/>
        <dsp:cNvSpPr/>
      </dsp:nvSpPr>
      <dsp:spPr>
        <a:xfrm>
          <a:off x="4237680" y="4122917"/>
          <a:ext cx="1755373" cy="1140992"/>
        </a:xfrm>
        <a:prstGeom prst="roundRect">
          <a:avLst/>
        </a:prstGeom>
        <a:solidFill>
          <a:schemeClr val="accent4">
            <a:hueOff val="-244997"/>
            <a:satOff val="-19171"/>
            <a:lumOff val="2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Intencionalidad</a:t>
          </a:r>
          <a:endParaRPr lang="es-PE" sz="1800" kern="1200" dirty="0"/>
        </a:p>
      </dsp:txBody>
      <dsp:txXfrm>
        <a:off x="4293379" y="4178616"/>
        <a:ext cx="1643975" cy="1029594"/>
      </dsp:txXfrm>
    </dsp:sp>
    <dsp:sp modelId="{CB1F2380-AC4A-43D9-BEE2-BE0E052BAD4E}">
      <dsp:nvSpPr>
        <dsp:cNvPr id="0" name=""/>
        <dsp:cNvSpPr/>
      </dsp:nvSpPr>
      <dsp:spPr>
        <a:xfrm>
          <a:off x="1498049" y="572082"/>
          <a:ext cx="4556431" cy="4556431"/>
        </a:xfrm>
        <a:custGeom>
          <a:avLst/>
          <a:gdLst/>
          <a:ahLst/>
          <a:cxnLst/>
          <a:rect l="0" t="0" r="0" b="0"/>
          <a:pathLst>
            <a:path>
              <a:moveTo>
                <a:pt x="2730589" y="4511067"/>
              </a:moveTo>
              <a:arcTo wR="2278215" hR="2278215" stAng="4712816" swAng="1374367"/>
            </a:path>
          </a:pathLst>
        </a:custGeom>
        <a:noFill/>
        <a:ln w="6350" cap="flat" cmpd="sng" algn="ctr">
          <a:solidFill>
            <a:schemeClr val="accent4">
              <a:hueOff val="-244997"/>
              <a:satOff val="-19171"/>
              <a:lumOff val="2745"/>
              <a:alphaOff val="0"/>
            </a:schemeClr>
          </a:solidFill>
          <a:prstDash val="solid"/>
          <a:miter lim="800000"/>
        </a:ln>
        <a:effectLst/>
      </dsp:spPr>
      <dsp:style>
        <a:lnRef idx="1">
          <a:scrgbClr r="0" g="0" b="0"/>
        </a:lnRef>
        <a:fillRef idx="0">
          <a:scrgbClr r="0" g="0" b="0"/>
        </a:fillRef>
        <a:effectRef idx="0">
          <a:scrgbClr r="0" g="0" b="0"/>
        </a:effectRef>
        <a:fontRef idx="minor"/>
      </dsp:style>
    </dsp:sp>
    <dsp:sp modelId="{F2980A08-B46C-4563-9870-5FAB777F94AD}">
      <dsp:nvSpPr>
        <dsp:cNvPr id="0" name=""/>
        <dsp:cNvSpPr/>
      </dsp:nvSpPr>
      <dsp:spPr>
        <a:xfrm>
          <a:off x="1559477" y="4122917"/>
          <a:ext cx="1755373" cy="1140992"/>
        </a:xfrm>
        <a:prstGeom prst="roundRect">
          <a:avLst/>
        </a:prstGeom>
        <a:solidFill>
          <a:schemeClr val="accent4">
            <a:hueOff val="-367495"/>
            <a:satOff val="-28756"/>
            <a:lumOff val="41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Flexibilidad</a:t>
          </a:r>
          <a:endParaRPr lang="es-PE" sz="1800" kern="1200" dirty="0"/>
        </a:p>
      </dsp:txBody>
      <dsp:txXfrm>
        <a:off x="1615176" y="4178616"/>
        <a:ext cx="1643975" cy="1029594"/>
      </dsp:txXfrm>
    </dsp:sp>
    <dsp:sp modelId="{16DE3915-429C-43AA-8A01-B033C68CE26C}">
      <dsp:nvSpPr>
        <dsp:cNvPr id="0" name=""/>
        <dsp:cNvSpPr/>
      </dsp:nvSpPr>
      <dsp:spPr>
        <a:xfrm>
          <a:off x="1498049" y="572082"/>
          <a:ext cx="4556431" cy="4556431"/>
        </a:xfrm>
        <a:custGeom>
          <a:avLst/>
          <a:gdLst/>
          <a:ahLst/>
          <a:cxnLst/>
          <a:rect l="0" t="0" r="0" b="0"/>
          <a:pathLst>
            <a:path>
              <a:moveTo>
                <a:pt x="380479" y="3538717"/>
              </a:moveTo>
              <a:arcTo wR="2278215" hR="2278215" stAng="8784442" swAng="2195139"/>
            </a:path>
          </a:pathLst>
        </a:custGeom>
        <a:noFill/>
        <a:ln w="6350" cap="flat" cmpd="sng" algn="ctr">
          <a:solidFill>
            <a:schemeClr val="accent4">
              <a:hueOff val="-367495"/>
              <a:satOff val="-28756"/>
              <a:lumOff val="4118"/>
              <a:alphaOff val="0"/>
            </a:schemeClr>
          </a:solidFill>
          <a:prstDash val="solid"/>
          <a:miter lim="800000"/>
        </a:ln>
        <a:effectLst/>
      </dsp:spPr>
      <dsp:style>
        <a:lnRef idx="1">
          <a:scrgbClr r="0" g="0" b="0"/>
        </a:lnRef>
        <a:fillRef idx="0">
          <a:scrgbClr r="0" g="0" b="0"/>
        </a:fillRef>
        <a:effectRef idx="0">
          <a:scrgbClr r="0" g="0" b="0"/>
        </a:effectRef>
        <a:fontRef idx="minor"/>
      </dsp:style>
    </dsp:sp>
    <dsp:sp modelId="{BAD84484-1B32-4500-845D-B6F59C6A2CBC}">
      <dsp:nvSpPr>
        <dsp:cNvPr id="0" name=""/>
        <dsp:cNvSpPr/>
      </dsp:nvSpPr>
      <dsp:spPr>
        <a:xfrm>
          <a:off x="731866" y="1575795"/>
          <a:ext cx="1755373" cy="1140992"/>
        </a:xfrm>
        <a:prstGeom prst="roundRect">
          <a:avLst/>
        </a:prstGeom>
        <a:solidFill>
          <a:schemeClr val="accent4">
            <a:hueOff val="-489994"/>
            <a:satOff val="-38342"/>
            <a:lumOff val="549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Oportunidad</a:t>
          </a:r>
          <a:endParaRPr lang="es-PE" sz="1800" kern="1200" dirty="0"/>
        </a:p>
      </dsp:txBody>
      <dsp:txXfrm>
        <a:off x="787565" y="1631494"/>
        <a:ext cx="1643975" cy="1029594"/>
      </dsp:txXfrm>
    </dsp:sp>
    <dsp:sp modelId="{6E6FF2DF-BB16-440D-8EBF-134CB0BB53A4}">
      <dsp:nvSpPr>
        <dsp:cNvPr id="0" name=""/>
        <dsp:cNvSpPr/>
      </dsp:nvSpPr>
      <dsp:spPr>
        <a:xfrm>
          <a:off x="1498049" y="572082"/>
          <a:ext cx="4556431" cy="4556431"/>
        </a:xfrm>
        <a:custGeom>
          <a:avLst/>
          <a:gdLst/>
          <a:ahLst/>
          <a:cxnLst/>
          <a:rect l="0" t="0" r="0" b="0"/>
          <a:pathLst>
            <a:path>
              <a:moveTo>
                <a:pt x="397194" y="992904"/>
              </a:moveTo>
              <a:arcTo wR="2278215" hR="2278215" stAng="12860700" swAng="1960024"/>
            </a:path>
          </a:pathLst>
        </a:custGeom>
        <a:noFill/>
        <a:ln w="6350" cap="flat" cmpd="sng" algn="ctr">
          <a:solidFill>
            <a:schemeClr val="accent4">
              <a:hueOff val="-489994"/>
              <a:satOff val="-38342"/>
              <a:lumOff val="549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48266-948F-4294-898A-CD0785F0FFA4}">
      <dsp:nvSpPr>
        <dsp:cNvPr id="0" name=""/>
        <dsp:cNvSpPr/>
      </dsp:nvSpPr>
      <dsp:spPr>
        <a:xfrm>
          <a:off x="578604" y="542"/>
          <a:ext cx="2181688" cy="1309012"/>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t>Matriz de productos e indicadores del PD</a:t>
          </a:r>
          <a:endParaRPr lang="es-PE" sz="2000" kern="1200" dirty="0"/>
        </a:p>
      </dsp:txBody>
      <dsp:txXfrm>
        <a:off x="578604" y="542"/>
        <a:ext cx="2181688" cy="1309012"/>
      </dsp:txXfrm>
    </dsp:sp>
    <dsp:sp modelId="{E41A309A-AF72-4F4F-A0AB-9463CDEA3CC8}">
      <dsp:nvSpPr>
        <dsp:cNvPr id="0" name=""/>
        <dsp:cNvSpPr/>
      </dsp:nvSpPr>
      <dsp:spPr>
        <a:xfrm>
          <a:off x="2978461" y="542"/>
          <a:ext cx="2181688" cy="1309012"/>
        </a:xfrm>
        <a:prstGeom prst="rect">
          <a:avLst/>
        </a:prstGeom>
        <a:gradFill rotWithShape="0">
          <a:gsLst>
            <a:gs pos="0">
              <a:schemeClr val="accent4">
                <a:hueOff val="-61249"/>
                <a:satOff val="-4793"/>
                <a:lumOff val="686"/>
                <a:alphaOff val="0"/>
                <a:satMod val="103000"/>
                <a:lumMod val="102000"/>
                <a:tint val="94000"/>
              </a:schemeClr>
            </a:gs>
            <a:gs pos="50000">
              <a:schemeClr val="accent4">
                <a:hueOff val="-61249"/>
                <a:satOff val="-4793"/>
                <a:lumOff val="686"/>
                <a:alphaOff val="0"/>
                <a:satMod val="110000"/>
                <a:lumMod val="100000"/>
                <a:shade val="100000"/>
              </a:schemeClr>
            </a:gs>
            <a:gs pos="100000">
              <a:schemeClr val="accent4">
                <a:hueOff val="-61249"/>
                <a:satOff val="-4793"/>
                <a:lumOff val="68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PE" sz="2000" kern="1200" dirty="0"/>
            <a:t>Ficha de consistencia y coherencia de productos</a:t>
          </a:r>
        </a:p>
      </dsp:txBody>
      <dsp:txXfrm>
        <a:off x="2978461" y="542"/>
        <a:ext cx="2181688" cy="1309012"/>
      </dsp:txXfrm>
    </dsp:sp>
    <dsp:sp modelId="{26ED99F9-1539-4AC3-9E4B-364F9DAB38B0}">
      <dsp:nvSpPr>
        <dsp:cNvPr id="0" name=""/>
        <dsp:cNvSpPr/>
      </dsp:nvSpPr>
      <dsp:spPr>
        <a:xfrm>
          <a:off x="5378318" y="542"/>
          <a:ext cx="2181688" cy="1309012"/>
        </a:xfrm>
        <a:prstGeom prst="rect">
          <a:avLst/>
        </a:prstGeom>
        <a:gradFill rotWithShape="0">
          <a:gsLst>
            <a:gs pos="0">
              <a:schemeClr val="accent4">
                <a:hueOff val="-122498"/>
                <a:satOff val="-9585"/>
                <a:lumOff val="1373"/>
                <a:alphaOff val="0"/>
                <a:satMod val="103000"/>
                <a:lumMod val="102000"/>
                <a:tint val="94000"/>
              </a:schemeClr>
            </a:gs>
            <a:gs pos="50000">
              <a:schemeClr val="accent4">
                <a:hueOff val="-122498"/>
                <a:satOff val="-9585"/>
                <a:lumOff val="1373"/>
                <a:alphaOff val="0"/>
                <a:satMod val="110000"/>
                <a:lumMod val="100000"/>
                <a:shade val="100000"/>
              </a:schemeClr>
            </a:gs>
            <a:gs pos="100000">
              <a:schemeClr val="accent4">
                <a:hueOff val="-122498"/>
                <a:satOff val="-9585"/>
                <a:lumOff val="137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t>Fichas técnicas de indicadores</a:t>
          </a:r>
          <a:endParaRPr lang="es-PE" sz="2000" kern="1200" dirty="0"/>
        </a:p>
      </dsp:txBody>
      <dsp:txXfrm>
        <a:off x="5378318" y="542"/>
        <a:ext cx="2181688" cy="1309012"/>
      </dsp:txXfrm>
    </dsp:sp>
    <dsp:sp modelId="{DE0961CD-E6C6-4F41-9971-3120A64D0F93}">
      <dsp:nvSpPr>
        <dsp:cNvPr id="0" name=""/>
        <dsp:cNvSpPr/>
      </dsp:nvSpPr>
      <dsp:spPr>
        <a:xfrm>
          <a:off x="578604" y="1527724"/>
          <a:ext cx="2181688" cy="1309012"/>
        </a:xfrm>
        <a:prstGeom prst="rect">
          <a:avLst/>
        </a:prstGeom>
        <a:gradFill rotWithShape="0">
          <a:gsLst>
            <a:gs pos="0">
              <a:schemeClr val="accent4">
                <a:hueOff val="-183748"/>
                <a:satOff val="-14378"/>
                <a:lumOff val="2059"/>
                <a:alphaOff val="0"/>
                <a:satMod val="103000"/>
                <a:lumMod val="102000"/>
                <a:tint val="94000"/>
              </a:schemeClr>
            </a:gs>
            <a:gs pos="50000">
              <a:schemeClr val="accent4">
                <a:hueOff val="-183748"/>
                <a:satOff val="-14378"/>
                <a:lumOff val="2059"/>
                <a:alphaOff val="0"/>
                <a:satMod val="110000"/>
                <a:lumMod val="100000"/>
                <a:shade val="100000"/>
              </a:schemeClr>
            </a:gs>
            <a:gs pos="100000">
              <a:schemeClr val="accent4">
                <a:hueOff val="-183748"/>
                <a:satOff val="-14378"/>
                <a:lumOff val="205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t>Matriz de línea de base y metas</a:t>
          </a:r>
          <a:endParaRPr lang="es-PE" sz="2000" kern="1200" dirty="0"/>
        </a:p>
      </dsp:txBody>
      <dsp:txXfrm>
        <a:off x="578604" y="1527724"/>
        <a:ext cx="2181688" cy="1309012"/>
      </dsp:txXfrm>
    </dsp:sp>
    <dsp:sp modelId="{938A22B8-0926-44B6-A316-77924DC30D8B}">
      <dsp:nvSpPr>
        <dsp:cNvPr id="0" name=""/>
        <dsp:cNvSpPr/>
      </dsp:nvSpPr>
      <dsp:spPr>
        <a:xfrm>
          <a:off x="2978461" y="1527724"/>
          <a:ext cx="2181688" cy="1309012"/>
        </a:xfrm>
        <a:prstGeom prst="rect">
          <a:avLst/>
        </a:prstGeom>
        <a:gradFill rotWithShape="0">
          <a:gsLst>
            <a:gs pos="0">
              <a:schemeClr val="accent4">
                <a:hueOff val="-244997"/>
                <a:satOff val="-19171"/>
                <a:lumOff val="2745"/>
                <a:alphaOff val="0"/>
                <a:satMod val="103000"/>
                <a:lumMod val="102000"/>
                <a:tint val="94000"/>
              </a:schemeClr>
            </a:gs>
            <a:gs pos="50000">
              <a:schemeClr val="accent4">
                <a:hueOff val="-244997"/>
                <a:satOff val="-19171"/>
                <a:lumOff val="2745"/>
                <a:alphaOff val="0"/>
                <a:satMod val="110000"/>
                <a:lumMod val="100000"/>
                <a:shade val="100000"/>
              </a:schemeClr>
            </a:gs>
            <a:gs pos="100000">
              <a:schemeClr val="accent4">
                <a:hueOff val="-244997"/>
                <a:satOff val="-19171"/>
                <a:lumOff val="274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u="none" kern="1200" dirty="0"/>
            <a:t>Ficha de monitoreo de campo</a:t>
          </a:r>
          <a:endParaRPr lang="es-PE" sz="2000" u="none" kern="1200" dirty="0"/>
        </a:p>
      </dsp:txBody>
      <dsp:txXfrm>
        <a:off x="2978461" y="1527724"/>
        <a:ext cx="2181688" cy="1309012"/>
      </dsp:txXfrm>
    </dsp:sp>
    <dsp:sp modelId="{ADF7A127-03DD-4AE8-8424-186422EC5B97}">
      <dsp:nvSpPr>
        <dsp:cNvPr id="0" name=""/>
        <dsp:cNvSpPr/>
      </dsp:nvSpPr>
      <dsp:spPr>
        <a:xfrm>
          <a:off x="5378318" y="1527724"/>
          <a:ext cx="2181688" cy="1309012"/>
        </a:xfrm>
        <a:prstGeom prst="rect">
          <a:avLst/>
        </a:prstGeom>
        <a:gradFill rotWithShape="0">
          <a:gsLst>
            <a:gs pos="0">
              <a:schemeClr val="accent4">
                <a:hueOff val="-306246"/>
                <a:satOff val="-23964"/>
                <a:lumOff val="3431"/>
                <a:alphaOff val="0"/>
                <a:satMod val="103000"/>
                <a:lumMod val="102000"/>
                <a:tint val="94000"/>
              </a:schemeClr>
            </a:gs>
            <a:gs pos="50000">
              <a:schemeClr val="accent4">
                <a:hueOff val="-306246"/>
                <a:satOff val="-23964"/>
                <a:lumOff val="3431"/>
                <a:alphaOff val="0"/>
                <a:satMod val="110000"/>
                <a:lumMod val="100000"/>
                <a:shade val="100000"/>
              </a:schemeClr>
            </a:gs>
            <a:gs pos="100000">
              <a:schemeClr val="accent4">
                <a:hueOff val="-306246"/>
                <a:satOff val="-23964"/>
                <a:lumOff val="343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u="none" kern="1200" dirty="0"/>
            <a:t>Ficha de monitoreo telefónico</a:t>
          </a:r>
        </a:p>
      </dsp:txBody>
      <dsp:txXfrm>
        <a:off x="5378318" y="1527724"/>
        <a:ext cx="2181688" cy="1309012"/>
      </dsp:txXfrm>
    </dsp:sp>
    <dsp:sp modelId="{C90C4B65-32F1-4603-AF2F-C8CF7BA38A25}">
      <dsp:nvSpPr>
        <dsp:cNvPr id="0" name=""/>
        <dsp:cNvSpPr/>
      </dsp:nvSpPr>
      <dsp:spPr>
        <a:xfrm>
          <a:off x="578604" y="3054906"/>
          <a:ext cx="2181688" cy="1309012"/>
        </a:xfrm>
        <a:prstGeom prst="rect">
          <a:avLst/>
        </a:prstGeom>
        <a:gradFill rotWithShape="0">
          <a:gsLst>
            <a:gs pos="0">
              <a:schemeClr val="accent4">
                <a:hueOff val="-367495"/>
                <a:satOff val="-28756"/>
                <a:lumOff val="4118"/>
                <a:alphaOff val="0"/>
                <a:satMod val="103000"/>
                <a:lumMod val="102000"/>
                <a:tint val="94000"/>
              </a:schemeClr>
            </a:gs>
            <a:gs pos="50000">
              <a:schemeClr val="accent4">
                <a:hueOff val="-367495"/>
                <a:satOff val="-28756"/>
                <a:lumOff val="4118"/>
                <a:alphaOff val="0"/>
                <a:satMod val="110000"/>
                <a:lumMod val="100000"/>
                <a:shade val="100000"/>
              </a:schemeClr>
            </a:gs>
            <a:gs pos="100000">
              <a:schemeClr val="accent4">
                <a:hueOff val="-367495"/>
                <a:satOff val="-28756"/>
                <a:lumOff val="411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PE" sz="2000" kern="1200" dirty="0"/>
            <a:t>Base de datos de cumplimiento de productos</a:t>
          </a:r>
        </a:p>
      </dsp:txBody>
      <dsp:txXfrm>
        <a:off x="578604" y="3054906"/>
        <a:ext cx="2181688" cy="1309012"/>
      </dsp:txXfrm>
    </dsp:sp>
    <dsp:sp modelId="{785E9870-3116-459E-AFA7-F99E4763423E}">
      <dsp:nvSpPr>
        <dsp:cNvPr id="0" name=""/>
        <dsp:cNvSpPr/>
      </dsp:nvSpPr>
      <dsp:spPr>
        <a:xfrm>
          <a:off x="2978461" y="3054906"/>
          <a:ext cx="2181688" cy="1309012"/>
        </a:xfrm>
        <a:prstGeom prst="rect">
          <a:avLst/>
        </a:prstGeom>
        <a:gradFill rotWithShape="0">
          <a:gsLst>
            <a:gs pos="0">
              <a:schemeClr val="accent4">
                <a:hueOff val="-428745"/>
                <a:satOff val="-33549"/>
                <a:lumOff val="4804"/>
                <a:alphaOff val="0"/>
                <a:satMod val="103000"/>
                <a:lumMod val="102000"/>
                <a:tint val="94000"/>
              </a:schemeClr>
            </a:gs>
            <a:gs pos="50000">
              <a:schemeClr val="accent4">
                <a:hueOff val="-428745"/>
                <a:satOff val="-33549"/>
                <a:lumOff val="4804"/>
                <a:alphaOff val="0"/>
                <a:satMod val="110000"/>
                <a:lumMod val="100000"/>
                <a:shade val="100000"/>
              </a:schemeClr>
            </a:gs>
            <a:gs pos="100000">
              <a:schemeClr val="accent4">
                <a:hueOff val="-428745"/>
                <a:satOff val="-33549"/>
                <a:lumOff val="480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t>Reporte de seguimiento / evaluación</a:t>
          </a:r>
        </a:p>
      </dsp:txBody>
      <dsp:txXfrm>
        <a:off x="2978461" y="3054906"/>
        <a:ext cx="2181688" cy="1309012"/>
      </dsp:txXfrm>
    </dsp:sp>
    <dsp:sp modelId="{01E0ABEB-BFC8-46B4-B2B7-75044791AB9E}">
      <dsp:nvSpPr>
        <dsp:cNvPr id="0" name=""/>
        <dsp:cNvSpPr/>
      </dsp:nvSpPr>
      <dsp:spPr>
        <a:xfrm>
          <a:off x="5378318" y="3054906"/>
          <a:ext cx="2181688" cy="1309012"/>
        </a:xfrm>
        <a:prstGeom prst="rect">
          <a:avLst/>
        </a:prstGeom>
        <a:gradFill rotWithShape="0">
          <a:gsLst>
            <a:gs pos="0">
              <a:schemeClr val="accent4">
                <a:hueOff val="-489994"/>
                <a:satOff val="-38342"/>
                <a:lumOff val="5490"/>
                <a:alphaOff val="0"/>
                <a:satMod val="103000"/>
                <a:lumMod val="102000"/>
                <a:tint val="94000"/>
              </a:schemeClr>
            </a:gs>
            <a:gs pos="50000">
              <a:schemeClr val="accent4">
                <a:hueOff val="-489994"/>
                <a:satOff val="-38342"/>
                <a:lumOff val="5490"/>
                <a:alphaOff val="0"/>
                <a:satMod val="110000"/>
                <a:lumMod val="100000"/>
                <a:shade val="100000"/>
              </a:schemeClr>
            </a:gs>
            <a:gs pos="100000">
              <a:schemeClr val="accent4">
                <a:hueOff val="-489994"/>
                <a:satOff val="-38342"/>
                <a:lumOff val="549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kern="1200" dirty="0"/>
            <a:t>Ficha de gestión de información</a:t>
          </a:r>
        </a:p>
      </dsp:txBody>
      <dsp:txXfrm>
        <a:off x="5378318" y="3054906"/>
        <a:ext cx="2181688" cy="1309012"/>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0612640-C656-0E47-B5F1-7CB0267EDC88}" type="datetimeFigureOut">
              <a:rPr lang="es-ES" smtClean="0"/>
              <a:t>17/04/2018</a:t>
            </a:fld>
            <a:endParaRPr lang="es-ES"/>
          </a:p>
        </p:txBody>
      </p:sp>
      <p:sp>
        <p:nvSpPr>
          <p:cNvPr id="4" name="Marcador de pie de página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C35C872A-CA70-534F-AA33-575CF353509F}" type="slidenum">
              <a:rPr lang="es-ES" smtClean="0"/>
              <a:t>‹Nº›</a:t>
            </a:fld>
            <a:endParaRPr lang="es-ES"/>
          </a:p>
        </p:txBody>
      </p:sp>
    </p:spTree>
    <p:extLst>
      <p:ext uri="{BB962C8B-B14F-4D97-AF65-F5344CB8AC3E}">
        <p14:creationId xmlns:p14="http://schemas.microsoft.com/office/powerpoint/2010/main" val="712948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70D1BEE-51ED-4BAD-B4C3-24C0EA319D1C}" type="datetimeFigureOut">
              <a:rPr lang="es-ES" smtClean="0"/>
              <a:t>17/04/2018</a:t>
            </a:fld>
            <a:endParaRPr lang="es-ES"/>
          </a:p>
        </p:txBody>
      </p:sp>
      <p:sp>
        <p:nvSpPr>
          <p:cNvPr id="4" name="Marcador de imagen de diapositiva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4A4307D-A0EE-4C78-BAF4-797D4D323652}" type="slidenum">
              <a:rPr lang="es-ES" smtClean="0"/>
              <a:t>‹Nº›</a:t>
            </a:fld>
            <a:endParaRPr lang="es-ES"/>
          </a:p>
        </p:txBody>
      </p:sp>
    </p:spTree>
    <p:extLst>
      <p:ext uri="{BB962C8B-B14F-4D97-AF65-F5344CB8AC3E}">
        <p14:creationId xmlns:p14="http://schemas.microsoft.com/office/powerpoint/2010/main" val="94359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79768" y="4777194"/>
            <a:ext cx="5438100" cy="3908700"/>
          </a:xfrm>
          <a:prstGeom prst="rect">
            <a:avLst/>
          </a:prstGeom>
        </p:spPr>
        <p:txBody>
          <a:bodyPr wrap="square" lIns="91425" tIns="91425" rIns="91425" bIns="91425" anchor="t" anchorCtr="0">
            <a:noAutofit/>
          </a:bodyPr>
          <a:lstStyle/>
          <a:p>
            <a:pPr marL="0" lvl="0" indent="0" rtl="0">
              <a:spcBef>
                <a:spcPts val="0"/>
              </a:spcBef>
              <a:buNone/>
            </a:pPr>
            <a:endParaRPr/>
          </a:p>
        </p:txBody>
      </p:sp>
      <p:sp>
        <p:nvSpPr>
          <p:cNvPr id="85" name="Shape 85"/>
          <p:cNvSpPr>
            <a:spLocks noGrp="1" noRot="1" noChangeAspect="1"/>
          </p:cNvSpPr>
          <p:nvPr>
            <p:ph type="sldImg" idx="2"/>
          </p:nvPr>
        </p:nvSpPr>
        <p:spPr>
          <a:xfrm>
            <a:off x="1030288" y="1241425"/>
            <a:ext cx="4737100" cy="3349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6741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79768" y="4777194"/>
            <a:ext cx="5438100" cy="3908700"/>
          </a:xfrm>
          <a:prstGeom prst="rect">
            <a:avLst/>
          </a:prstGeom>
        </p:spPr>
        <p:txBody>
          <a:bodyPr wrap="square" lIns="91425" tIns="91425" rIns="91425" bIns="91425" anchor="t" anchorCtr="0">
            <a:noAutofit/>
          </a:bodyPr>
          <a:lstStyle/>
          <a:p>
            <a:pPr marL="0" lvl="0" indent="0" rtl="0">
              <a:spcBef>
                <a:spcPts val="0"/>
              </a:spcBef>
              <a:buNone/>
            </a:pPr>
            <a:endParaRPr/>
          </a:p>
        </p:txBody>
      </p:sp>
      <p:sp>
        <p:nvSpPr>
          <p:cNvPr id="85" name="Shape 85"/>
          <p:cNvSpPr>
            <a:spLocks noGrp="1" noRot="1" noChangeAspect="1"/>
          </p:cNvSpPr>
          <p:nvPr>
            <p:ph type="sldImg" idx="2"/>
          </p:nvPr>
        </p:nvSpPr>
        <p:spPr>
          <a:xfrm>
            <a:off x="1030288" y="1241425"/>
            <a:ext cx="4737100" cy="3349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15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79768" y="4777194"/>
            <a:ext cx="5438100" cy="3908700"/>
          </a:xfrm>
          <a:prstGeom prst="rect">
            <a:avLst/>
          </a:prstGeom>
        </p:spPr>
        <p:txBody>
          <a:bodyPr wrap="square" lIns="91425" tIns="91425" rIns="91425" bIns="91425" anchor="t" anchorCtr="0">
            <a:noAutofit/>
          </a:bodyPr>
          <a:lstStyle/>
          <a:p>
            <a:pPr marL="0" lvl="0" indent="0" rtl="0">
              <a:spcBef>
                <a:spcPts val="0"/>
              </a:spcBef>
              <a:buNone/>
            </a:pPr>
            <a:endParaRPr/>
          </a:p>
        </p:txBody>
      </p:sp>
      <p:sp>
        <p:nvSpPr>
          <p:cNvPr id="85" name="Shape 85"/>
          <p:cNvSpPr>
            <a:spLocks noGrp="1" noRot="1" noChangeAspect="1"/>
          </p:cNvSpPr>
          <p:nvPr>
            <p:ph type="sldImg" idx="2"/>
          </p:nvPr>
        </p:nvSpPr>
        <p:spPr>
          <a:xfrm>
            <a:off x="1030288" y="1241425"/>
            <a:ext cx="4737100" cy="3349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295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79768" y="4777194"/>
            <a:ext cx="5438100" cy="3908700"/>
          </a:xfrm>
          <a:prstGeom prst="rect">
            <a:avLst/>
          </a:prstGeom>
        </p:spPr>
        <p:txBody>
          <a:bodyPr wrap="square" lIns="91425" tIns="91425" rIns="91425" bIns="91425" anchor="t" anchorCtr="0">
            <a:noAutofit/>
          </a:bodyPr>
          <a:lstStyle/>
          <a:p>
            <a:pPr marL="0" lvl="0" indent="0" rtl="0">
              <a:spcBef>
                <a:spcPts val="0"/>
              </a:spcBef>
              <a:buNone/>
            </a:pPr>
            <a:endParaRPr dirty="0"/>
          </a:p>
        </p:txBody>
      </p:sp>
      <p:sp>
        <p:nvSpPr>
          <p:cNvPr id="85" name="Shape 85"/>
          <p:cNvSpPr>
            <a:spLocks noGrp="1" noRot="1" noChangeAspect="1"/>
          </p:cNvSpPr>
          <p:nvPr>
            <p:ph type="sldImg" idx="2"/>
          </p:nvPr>
        </p:nvSpPr>
        <p:spPr>
          <a:xfrm>
            <a:off x="1030288" y="1241425"/>
            <a:ext cx="4737100" cy="3349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1812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79768" y="4777194"/>
            <a:ext cx="5438100" cy="3908700"/>
          </a:xfrm>
          <a:prstGeom prst="rect">
            <a:avLst/>
          </a:prstGeom>
        </p:spPr>
        <p:txBody>
          <a:bodyPr wrap="square" lIns="91425" tIns="91425" rIns="91425" bIns="91425" anchor="t" anchorCtr="0">
            <a:noAutofit/>
          </a:bodyPr>
          <a:lstStyle/>
          <a:p>
            <a:pPr marL="0" lvl="0" indent="0" rtl="0">
              <a:spcBef>
                <a:spcPts val="0"/>
              </a:spcBef>
              <a:buNone/>
            </a:pPr>
            <a:endParaRPr dirty="0"/>
          </a:p>
        </p:txBody>
      </p:sp>
      <p:sp>
        <p:nvSpPr>
          <p:cNvPr id="85" name="Shape 85"/>
          <p:cNvSpPr>
            <a:spLocks noGrp="1" noRot="1" noChangeAspect="1"/>
          </p:cNvSpPr>
          <p:nvPr>
            <p:ph type="sldImg" idx="2"/>
          </p:nvPr>
        </p:nvSpPr>
        <p:spPr>
          <a:xfrm>
            <a:off x="1030288" y="1241425"/>
            <a:ext cx="4737100" cy="3349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3563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79768" y="4777194"/>
            <a:ext cx="5438100" cy="3908700"/>
          </a:xfrm>
          <a:prstGeom prst="rect">
            <a:avLst/>
          </a:prstGeom>
        </p:spPr>
        <p:txBody>
          <a:bodyPr wrap="square" lIns="91425" tIns="91425" rIns="91425" bIns="91425" anchor="t" anchorCtr="0">
            <a:noAutofit/>
          </a:bodyPr>
          <a:lstStyle/>
          <a:p>
            <a:pPr marL="0" lvl="0" indent="0" rtl="0">
              <a:spcBef>
                <a:spcPts val="0"/>
              </a:spcBef>
              <a:buNone/>
            </a:pPr>
            <a:r>
              <a:rPr lang="es-PE" dirty="0"/>
              <a:t>1. </a:t>
            </a:r>
            <a:r>
              <a:rPr lang="es-PE" b="1" dirty="0"/>
              <a:t>Matriz de productos e indicadores</a:t>
            </a:r>
            <a:r>
              <a:rPr lang="es-PE" dirty="0"/>
              <a:t>, se encuentra en las bases aprobada mediante la Resolución Ministerial N° 292-2017-MIDIS. Conviene señalar que se ha buscado que los productos estén alineados a los programas presupuestales</a:t>
            </a:r>
          </a:p>
          <a:p>
            <a:pPr marL="0" lvl="0" indent="0" rtl="0">
              <a:spcBef>
                <a:spcPts val="0"/>
              </a:spcBef>
              <a:buNone/>
            </a:pPr>
            <a:r>
              <a:rPr lang="es-PE" dirty="0"/>
              <a:t>2. </a:t>
            </a:r>
            <a:r>
              <a:rPr lang="es-PE" b="1" dirty="0"/>
              <a:t>Matriz de metas</a:t>
            </a:r>
            <a:r>
              <a:rPr lang="es-PE" dirty="0"/>
              <a:t>, elaborada con la información de las entidades públicas rectoras e información socioeconómica de cada distrito (pobreza, dispersión, población, etc.) para que las metas que se propongan sean más adecuadas y pertinentes a la realidad de cada distrito. Dicha Matriz se encuentra alojada en la página web del sello municipal y se utilizó en los modelos de actas de sesión de concejo que cada municipalidad descargó para su inscripción.</a:t>
            </a:r>
          </a:p>
          <a:p>
            <a:pPr marL="0" lvl="0" indent="0" rtl="0">
              <a:spcBef>
                <a:spcPts val="0"/>
              </a:spcBef>
              <a:buNone/>
            </a:pPr>
            <a:r>
              <a:rPr lang="es-PE" dirty="0"/>
              <a:t>3. </a:t>
            </a:r>
            <a:r>
              <a:rPr lang="es-PE" b="1" dirty="0"/>
              <a:t>Ficha de monitoreo telefónico</a:t>
            </a:r>
            <a:r>
              <a:rPr lang="es-PE" dirty="0"/>
              <a:t>, sirve para recoger información “mensual” de “cada municipalidad” sobre el nivel de implementación de sus productos, las coordinaciones con las entidades públicas rectoras y de ser el caso, la actualización del directorio municipal. Dicha ficha será utilizada por el Coordinador de Enlace del MIDIS.</a:t>
            </a:r>
          </a:p>
          <a:p>
            <a:pPr marL="0" lvl="0" indent="0" rtl="0">
              <a:spcBef>
                <a:spcPts val="0"/>
              </a:spcBef>
              <a:buNone/>
            </a:pPr>
            <a:r>
              <a:rPr lang="es-PE" dirty="0"/>
              <a:t>4. </a:t>
            </a:r>
            <a:r>
              <a:rPr lang="es-PE" b="1" dirty="0"/>
              <a:t>Ficha de monitoreo de campo</a:t>
            </a:r>
            <a:r>
              <a:rPr lang="es-PE" dirty="0"/>
              <a:t>, sirve para recoger información “in situ” de “cada municipalidad”, después del reporte de seguimiento (julio), sobre el nivel de implementación de sus productos.</a:t>
            </a:r>
          </a:p>
          <a:p>
            <a:pPr marL="0" lvl="0" indent="0" rtl="0">
              <a:spcBef>
                <a:spcPts val="0"/>
              </a:spcBef>
              <a:buNone/>
            </a:pPr>
            <a:r>
              <a:rPr lang="es-PE" dirty="0"/>
              <a:t>5. </a:t>
            </a:r>
            <a:r>
              <a:rPr lang="es-PE" b="1" dirty="0"/>
              <a:t>Medios de verificación</a:t>
            </a:r>
            <a:r>
              <a:rPr lang="es-PE" dirty="0"/>
              <a:t>, es la evidencia que demuestra que la municipalidad cumplió con el producto o sus actividades. Dicha información debe ser remitida por la municipalidad dentro de los plazos establecidos en la guía y/o presentaciones (</a:t>
            </a:r>
            <a:r>
              <a:rPr lang="es-PE" dirty="0" err="1"/>
              <a:t>ppt</a:t>
            </a:r>
            <a:r>
              <a:rPr lang="es-PE" dirty="0"/>
              <a:t>)</a:t>
            </a:r>
          </a:p>
          <a:p>
            <a:pPr marL="0" lvl="0" indent="0" rtl="0">
              <a:spcBef>
                <a:spcPts val="0"/>
              </a:spcBef>
              <a:buNone/>
            </a:pPr>
            <a:r>
              <a:rPr lang="es-PE" dirty="0"/>
              <a:t>6.a </a:t>
            </a:r>
            <a:r>
              <a:rPr lang="es-PE" b="1" dirty="0"/>
              <a:t>Reporte de seguimiento</a:t>
            </a:r>
            <a:r>
              <a:rPr lang="es-PE" dirty="0"/>
              <a:t>, sirve para que las municipalidades conozcan el nivel de avance en la implementación del producto, a fin de que tomen decisiones para mejorar su implementación o continuar con la que se viene realizando.</a:t>
            </a:r>
          </a:p>
          <a:p>
            <a:pPr marL="0" lvl="0" indent="0" rtl="0">
              <a:spcBef>
                <a:spcPts val="0"/>
              </a:spcBef>
              <a:buNone/>
            </a:pPr>
            <a:r>
              <a:rPr lang="es-PE" dirty="0"/>
              <a:t>6.B </a:t>
            </a:r>
            <a:r>
              <a:rPr lang="es-PE" b="1" dirty="0"/>
              <a:t>Reporte de evaluación</a:t>
            </a:r>
            <a:r>
              <a:rPr lang="es-PE" dirty="0"/>
              <a:t>, sirve para determinar a las municipalidades ganadoras del premio al desempeño del Sello Municipal.</a:t>
            </a:r>
            <a:endParaRPr dirty="0"/>
          </a:p>
        </p:txBody>
      </p:sp>
      <p:sp>
        <p:nvSpPr>
          <p:cNvPr id="85" name="Shape 85"/>
          <p:cNvSpPr>
            <a:spLocks noGrp="1" noRot="1" noChangeAspect="1"/>
          </p:cNvSpPr>
          <p:nvPr>
            <p:ph type="sldImg" idx="2"/>
          </p:nvPr>
        </p:nvSpPr>
        <p:spPr>
          <a:xfrm>
            <a:off x="1030288" y="1241425"/>
            <a:ext cx="4737100" cy="33496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07576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8" name="Imagen 7" descr="PAG nueva 2017- avance febrero-01.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 y="6"/>
            <a:ext cx="10691813" cy="7559099"/>
          </a:xfrm>
          <a:prstGeom prst="rect">
            <a:avLst/>
          </a:prstGeom>
        </p:spPr>
      </p:pic>
      <p:sp>
        <p:nvSpPr>
          <p:cNvPr id="2" name="Title 1"/>
          <p:cNvSpPr>
            <a:spLocks noGrp="1"/>
          </p:cNvSpPr>
          <p:nvPr>
            <p:ph type="title"/>
          </p:nvPr>
        </p:nvSpPr>
        <p:spPr>
          <a:xfrm>
            <a:off x="729495" y="3780429"/>
            <a:ext cx="9221689" cy="1746914"/>
          </a:xfrm>
        </p:spPr>
        <p:txBody>
          <a:bodyPr anchor="b">
            <a:noAutofit/>
          </a:bodyPr>
          <a:lstStyle>
            <a:lvl1pPr algn="ctr">
              <a:defRPr sz="5400" b="1">
                <a:solidFill>
                  <a:schemeClr val="bg1"/>
                </a:solidFill>
              </a:defRPr>
            </a:lvl1p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729495" y="5527343"/>
            <a:ext cx="9221689" cy="1185370"/>
          </a:xfrm>
        </p:spPr>
        <p:txBody>
          <a:bodyPr/>
          <a:lstStyle>
            <a:lvl1pPr marL="0" indent="0">
              <a:buNone/>
              <a:defRPr sz="2646">
                <a:solidFill>
                  <a:schemeClr val="tx1"/>
                </a:solidFill>
              </a:defRPr>
            </a:lvl1pPr>
            <a:lvl2pPr marL="503916" indent="0">
              <a:buNone/>
              <a:defRPr sz="2205">
                <a:solidFill>
                  <a:schemeClr val="tx1">
                    <a:tint val="75000"/>
                  </a:schemeClr>
                </a:solidFill>
              </a:defRPr>
            </a:lvl2pPr>
            <a:lvl3pPr marL="1007829" indent="0">
              <a:buNone/>
              <a:defRPr sz="1984">
                <a:solidFill>
                  <a:schemeClr val="tx1">
                    <a:tint val="75000"/>
                  </a:schemeClr>
                </a:solidFill>
              </a:defRPr>
            </a:lvl3pPr>
            <a:lvl4pPr marL="1511744" indent="0">
              <a:buNone/>
              <a:defRPr sz="1764">
                <a:solidFill>
                  <a:schemeClr val="tx1">
                    <a:tint val="75000"/>
                  </a:schemeClr>
                </a:solidFill>
              </a:defRPr>
            </a:lvl4pPr>
            <a:lvl5pPr marL="2015658" indent="0">
              <a:buNone/>
              <a:defRPr sz="1764">
                <a:solidFill>
                  <a:schemeClr val="tx1">
                    <a:tint val="75000"/>
                  </a:schemeClr>
                </a:solidFill>
              </a:defRPr>
            </a:lvl5pPr>
            <a:lvl6pPr marL="2519574" indent="0">
              <a:buNone/>
              <a:defRPr sz="1764">
                <a:solidFill>
                  <a:schemeClr val="tx1">
                    <a:tint val="75000"/>
                  </a:schemeClr>
                </a:solidFill>
              </a:defRPr>
            </a:lvl6pPr>
            <a:lvl7pPr marL="3023487" indent="0">
              <a:buNone/>
              <a:defRPr sz="1764">
                <a:solidFill>
                  <a:schemeClr val="tx1">
                    <a:tint val="75000"/>
                  </a:schemeClr>
                </a:solidFill>
              </a:defRPr>
            </a:lvl7pPr>
            <a:lvl8pPr marL="3527403" indent="0">
              <a:buNone/>
              <a:defRPr sz="1764">
                <a:solidFill>
                  <a:schemeClr val="tx1">
                    <a:tint val="75000"/>
                  </a:schemeClr>
                </a:solidFill>
              </a:defRPr>
            </a:lvl8pPr>
            <a:lvl9pPr marL="4031316" indent="0">
              <a:buNone/>
              <a:defRPr sz="1764">
                <a:solidFill>
                  <a:schemeClr val="tx1">
                    <a:tint val="75000"/>
                  </a:schemeClr>
                </a:solidFill>
              </a:defRPr>
            </a:lvl9pPr>
          </a:lstStyle>
          <a:p>
            <a:pPr lvl="0"/>
            <a:r>
              <a:rPr lang="es-ES" dirty="0"/>
              <a:t>Haga clic para modificar el estilo de texto del patrón</a:t>
            </a:r>
          </a:p>
        </p:txBody>
      </p:sp>
      <p:sp>
        <p:nvSpPr>
          <p:cNvPr id="4" name="Date Placeholder 3"/>
          <p:cNvSpPr>
            <a:spLocks noGrp="1"/>
          </p:cNvSpPr>
          <p:nvPr>
            <p:ph type="dt" sz="half" idx="10"/>
          </p:nvPr>
        </p:nvSpPr>
        <p:spPr/>
        <p:txBody>
          <a:bodyPr/>
          <a:lstStyle/>
          <a:p>
            <a:fld id="{79467C01-6496-4680-85C5-0381F978805C}" type="datetimeFigureOut">
              <a:rPr lang="es-PE" smtClean="0"/>
              <a:t>17/04/2018</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486DDA48-032B-426F-BB88-8277D73AAFBE}" type="slidenum">
              <a:rPr lang="es-PE" smtClean="0"/>
              <a:t>‹Nº›</a:t>
            </a:fld>
            <a:endParaRPr lang="es-PE"/>
          </a:p>
        </p:txBody>
      </p:sp>
    </p:spTree>
    <p:extLst>
      <p:ext uri="{BB962C8B-B14F-4D97-AF65-F5344CB8AC3E}">
        <p14:creationId xmlns:p14="http://schemas.microsoft.com/office/powerpoint/2010/main" val="3917870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BBCE9FA0-8BE4-473C-AAA5-970C08859E9F}" type="datetimeFigureOut">
              <a:rPr lang="es-ES"/>
              <a:pPr>
                <a:defRPr/>
              </a:pPr>
              <a:t>17/04/2018</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6725E512-E25F-4A8E-B2C3-0334B154011A}" type="slidenum">
              <a:rPr lang="es-ES"/>
              <a:pPr>
                <a:defRPr/>
              </a:pPr>
              <a:t>‹Nº›</a:t>
            </a:fld>
            <a:endParaRPr lang="es-ES"/>
          </a:p>
        </p:txBody>
      </p:sp>
    </p:spTree>
    <p:extLst>
      <p:ext uri="{BB962C8B-B14F-4D97-AF65-F5344CB8AC3E}">
        <p14:creationId xmlns:p14="http://schemas.microsoft.com/office/powerpoint/2010/main" val="216946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8" name="Imagen 7" descr="PAG nueva 2017- avance febrero-0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 y="6"/>
            <a:ext cx="10691813" cy="7559099"/>
          </a:xfrm>
          <a:prstGeom prst="rect">
            <a:avLst/>
          </a:prstGeom>
        </p:spPr>
      </p:pic>
      <p:sp>
        <p:nvSpPr>
          <p:cNvPr id="2" name="Title 1"/>
          <p:cNvSpPr>
            <a:spLocks noGrp="1"/>
          </p:cNvSpPr>
          <p:nvPr>
            <p:ph type="title"/>
          </p:nvPr>
        </p:nvSpPr>
        <p:spPr>
          <a:xfrm>
            <a:off x="735063" y="887104"/>
            <a:ext cx="9221689" cy="976568"/>
          </a:xfrm>
        </p:spPr>
        <p:txBody>
          <a:bodyPr>
            <a:normAutofit/>
          </a:bodyPr>
          <a:lstStyle>
            <a:lvl1pPr>
              <a:defRPr sz="3600" b="1"/>
            </a:lvl1pPr>
          </a:lstStyle>
          <a:p>
            <a:r>
              <a:rPr lang="es-ES" dirty="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1169003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Imagen 7" descr="PAG nueva 2017- avance febrero-0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 y="6"/>
            <a:ext cx="10691813" cy="7559099"/>
          </a:xfrm>
          <a:prstGeom prst="rect">
            <a:avLst/>
          </a:prstGeom>
        </p:spPr>
      </p:pic>
      <p:sp>
        <p:nvSpPr>
          <p:cNvPr id="2" name="Title 1"/>
          <p:cNvSpPr>
            <a:spLocks noGrp="1"/>
          </p:cNvSpPr>
          <p:nvPr>
            <p:ph type="title"/>
          </p:nvPr>
        </p:nvSpPr>
        <p:spPr>
          <a:xfrm>
            <a:off x="735063" y="923370"/>
            <a:ext cx="9221689" cy="940307"/>
          </a:xfrm>
        </p:spPr>
        <p:txBody>
          <a:bodyPr>
            <a:normAutofit/>
          </a:bodyPr>
          <a:lstStyle>
            <a:lvl1pPr>
              <a:defRPr sz="4000"/>
            </a:lvl1pPr>
          </a:lstStyle>
          <a:p>
            <a:r>
              <a:rPr lang="es-ES" dirty="0"/>
              <a:t>Haga clic para modificar el estilo de título del patrón</a:t>
            </a:r>
            <a:endParaRPr lang="en-US" dirty="0"/>
          </a:p>
        </p:txBody>
      </p:sp>
      <p:sp>
        <p:nvSpPr>
          <p:cNvPr id="3" name="Content Placeholder 2"/>
          <p:cNvSpPr>
            <a:spLocks noGrp="1"/>
          </p:cNvSpPr>
          <p:nvPr>
            <p:ph sz="half" idx="1"/>
          </p:nvPr>
        </p:nvSpPr>
        <p:spPr>
          <a:xfrm>
            <a:off x="735065" y="2012415"/>
            <a:ext cx="4544021" cy="479654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412734" y="2012415"/>
            <a:ext cx="4544021" cy="479654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Footer Placeholder 5"/>
          <p:cNvSpPr>
            <a:spLocks noGrp="1"/>
          </p:cNvSpPr>
          <p:nvPr>
            <p:ph type="ftr" sz="quarter" idx="11"/>
          </p:nvPr>
        </p:nvSpPr>
        <p:spPr/>
        <p:txBody>
          <a:bodyPr/>
          <a:lstStyle/>
          <a:p>
            <a:endParaRPr lang="es-PE"/>
          </a:p>
        </p:txBody>
      </p:sp>
    </p:spTree>
    <p:extLst>
      <p:ext uri="{BB962C8B-B14F-4D97-AF65-F5344CB8AC3E}">
        <p14:creationId xmlns:p14="http://schemas.microsoft.com/office/powerpoint/2010/main" val="2456523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Imagen 5" descr="PAG nueva 2017- avance febrero-02.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 y="6"/>
            <a:ext cx="10691813" cy="7559099"/>
          </a:xfrm>
          <a:prstGeom prst="rect">
            <a:avLst/>
          </a:prstGeom>
        </p:spPr>
      </p:pic>
      <p:sp>
        <p:nvSpPr>
          <p:cNvPr id="2" name="Title 1"/>
          <p:cNvSpPr>
            <a:spLocks noGrp="1"/>
          </p:cNvSpPr>
          <p:nvPr>
            <p:ph type="title"/>
          </p:nvPr>
        </p:nvSpPr>
        <p:spPr>
          <a:xfrm>
            <a:off x="735063" y="923370"/>
            <a:ext cx="9221689" cy="940307"/>
          </a:xfrm>
        </p:spPr>
        <p:txBody>
          <a:bodyPr>
            <a:noAutofit/>
          </a:bodyPr>
          <a:lstStyle>
            <a:lvl1pPr>
              <a:defRPr sz="4000"/>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9467C01-6496-4680-85C5-0381F978805C}" type="datetimeFigureOut">
              <a:rPr lang="es-PE" smtClean="0"/>
              <a:t>17/04/2018</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486DDA48-032B-426F-BB88-8277D73AAFBE}" type="slidenum">
              <a:rPr lang="es-PE" smtClean="0"/>
              <a:t>‹Nº›</a:t>
            </a:fld>
            <a:endParaRPr lang="es-PE"/>
          </a:p>
        </p:txBody>
      </p:sp>
    </p:spTree>
    <p:extLst>
      <p:ext uri="{BB962C8B-B14F-4D97-AF65-F5344CB8AC3E}">
        <p14:creationId xmlns:p14="http://schemas.microsoft.com/office/powerpoint/2010/main" val="3384751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Imagen 7" descr="PAG nueva 2017- avance febrero-07.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 y="6"/>
            <a:ext cx="10691813" cy="7559099"/>
          </a:xfrm>
          <a:prstGeom prst="rect">
            <a:avLst/>
          </a:prstGeom>
        </p:spPr>
      </p:pic>
      <p:sp>
        <p:nvSpPr>
          <p:cNvPr id="2" name="Title 1"/>
          <p:cNvSpPr>
            <a:spLocks noGrp="1"/>
          </p:cNvSpPr>
          <p:nvPr>
            <p:ph type="title"/>
          </p:nvPr>
        </p:nvSpPr>
        <p:spPr>
          <a:xfrm>
            <a:off x="735064" y="3121943"/>
            <a:ext cx="4204490" cy="1763924"/>
          </a:xfrm>
        </p:spPr>
        <p:txBody>
          <a:bodyPr anchor="b"/>
          <a:lstStyle>
            <a:lvl1pPr>
              <a:defRPr sz="3526" b="1">
                <a:solidFill>
                  <a:schemeClr val="bg1"/>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298141" y="1088462"/>
            <a:ext cx="4660003" cy="5372269"/>
          </a:xfrm>
        </p:spPr>
        <p:txBody>
          <a:bodyPr/>
          <a:lstStyle>
            <a:lvl1pPr>
              <a:defRPr sz="3526"/>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36456" y="5158854"/>
            <a:ext cx="4203099" cy="1310618"/>
          </a:xfrm>
        </p:spPr>
        <p:txBody>
          <a:bodyPr/>
          <a:lstStyle>
            <a:lvl1pPr marL="0" indent="0">
              <a:buNone/>
              <a:defRPr sz="1764"/>
            </a:lvl1pPr>
            <a:lvl2pPr marL="503916" indent="0">
              <a:buNone/>
              <a:defRPr sz="1543"/>
            </a:lvl2pPr>
            <a:lvl3pPr marL="1007829" indent="0">
              <a:buNone/>
              <a:defRPr sz="1323"/>
            </a:lvl3pPr>
            <a:lvl4pPr marL="1511744" indent="0">
              <a:buNone/>
              <a:defRPr sz="1102"/>
            </a:lvl4pPr>
            <a:lvl5pPr marL="2015658" indent="0">
              <a:buNone/>
              <a:defRPr sz="1102"/>
            </a:lvl5pPr>
            <a:lvl6pPr marL="2519574" indent="0">
              <a:buNone/>
              <a:defRPr sz="1102"/>
            </a:lvl6pPr>
            <a:lvl7pPr marL="3023487" indent="0">
              <a:buNone/>
              <a:defRPr sz="1102"/>
            </a:lvl7pPr>
            <a:lvl8pPr marL="3527403" indent="0">
              <a:buNone/>
              <a:defRPr sz="1102"/>
            </a:lvl8pPr>
            <a:lvl9pPr marL="4031316" indent="0">
              <a:buNone/>
              <a:defRPr sz="1102"/>
            </a:lvl9pPr>
          </a:lstStyle>
          <a:p>
            <a:pPr lvl="0"/>
            <a:r>
              <a:rPr lang="es-ES" dirty="0"/>
              <a:t>Haga clic para modificar el estilo de texto del patrón</a:t>
            </a:r>
          </a:p>
        </p:txBody>
      </p:sp>
    </p:spTree>
    <p:extLst>
      <p:ext uri="{BB962C8B-B14F-4D97-AF65-F5344CB8AC3E}">
        <p14:creationId xmlns:p14="http://schemas.microsoft.com/office/powerpoint/2010/main" val="3984682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36454" y="503978"/>
            <a:ext cx="3448388" cy="1763924"/>
          </a:xfrm>
        </p:spPr>
        <p:txBody>
          <a:bodyPr anchor="b"/>
          <a:lstStyle>
            <a:lvl1pPr>
              <a:defRPr sz="3526"/>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545414" y="1088462"/>
            <a:ext cx="5412730" cy="5372269"/>
          </a:xfrm>
        </p:spPr>
        <p:txBody>
          <a:bodyPr anchor="t"/>
          <a:lstStyle>
            <a:lvl1pPr marL="0" indent="0">
              <a:buNone/>
              <a:defRPr sz="3526"/>
            </a:lvl1pPr>
            <a:lvl2pPr marL="503916" indent="0">
              <a:buNone/>
              <a:defRPr sz="3086"/>
            </a:lvl2pPr>
            <a:lvl3pPr marL="1007829" indent="0">
              <a:buNone/>
              <a:defRPr sz="2646"/>
            </a:lvl3pPr>
            <a:lvl4pPr marL="1511744" indent="0">
              <a:buNone/>
              <a:defRPr sz="2205"/>
            </a:lvl4pPr>
            <a:lvl5pPr marL="2015658" indent="0">
              <a:buNone/>
              <a:defRPr sz="2205"/>
            </a:lvl5pPr>
            <a:lvl6pPr marL="2519574" indent="0">
              <a:buNone/>
              <a:defRPr sz="2205"/>
            </a:lvl6pPr>
            <a:lvl7pPr marL="3023487" indent="0">
              <a:buNone/>
              <a:defRPr sz="2205"/>
            </a:lvl7pPr>
            <a:lvl8pPr marL="3527403" indent="0">
              <a:buNone/>
              <a:defRPr sz="2205"/>
            </a:lvl8pPr>
            <a:lvl9pPr marL="4031316" indent="0">
              <a:buNone/>
              <a:defRPr sz="2205"/>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36454" y="2267902"/>
            <a:ext cx="3448388" cy="4201570"/>
          </a:xfrm>
        </p:spPr>
        <p:txBody>
          <a:bodyPr/>
          <a:lstStyle>
            <a:lvl1pPr marL="0" indent="0">
              <a:buNone/>
              <a:defRPr sz="1764"/>
            </a:lvl1pPr>
            <a:lvl2pPr marL="503916" indent="0">
              <a:buNone/>
              <a:defRPr sz="1543"/>
            </a:lvl2pPr>
            <a:lvl3pPr marL="1007829" indent="0">
              <a:buNone/>
              <a:defRPr sz="1323"/>
            </a:lvl3pPr>
            <a:lvl4pPr marL="1511744" indent="0">
              <a:buNone/>
              <a:defRPr sz="1102"/>
            </a:lvl4pPr>
            <a:lvl5pPr marL="2015658" indent="0">
              <a:buNone/>
              <a:defRPr sz="1102"/>
            </a:lvl5pPr>
            <a:lvl6pPr marL="2519574" indent="0">
              <a:buNone/>
              <a:defRPr sz="1102"/>
            </a:lvl6pPr>
            <a:lvl7pPr marL="3023487" indent="0">
              <a:buNone/>
              <a:defRPr sz="1102"/>
            </a:lvl7pPr>
            <a:lvl8pPr marL="3527403" indent="0">
              <a:buNone/>
              <a:defRPr sz="1102"/>
            </a:lvl8pPr>
            <a:lvl9pPr marL="4031316" indent="0">
              <a:buNone/>
              <a:defRPr sz="1102"/>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79467C01-6496-4680-85C5-0381F978805C}" type="datetimeFigureOut">
              <a:rPr lang="es-PE" smtClean="0"/>
              <a:t>17/04/2018</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486DDA48-032B-426F-BB88-8277D73AAFBE}" type="slidenum">
              <a:rPr lang="es-PE" smtClean="0"/>
              <a:t>‹Nº›</a:t>
            </a:fld>
            <a:endParaRPr lang="es-PE"/>
          </a:p>
        </p:txBody>
      </p:sp>
    </p:spTree>
    <p:extLst>
      <p:ext uri="{BB962C8B-B14F-4D97-AF65-F5344CB8AC3E}">
        <p14:creationId xmlns:p14="http://schemas.microsoft.com/office/powerpoint/2010/main" val="134171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467C01-6496-4680-85C5-0381F978805C}" type="datetimeFigureOut">
              <a:rPr lang="es-PE" smtClean="0"/>
              <a:t>17/04/2018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86DDA48-032B-426F-BB88-8277D73AAFBE}" type="slidenum">
              <a:rPr lang="es-PE" smtClean="0"/>
              <a:t>‹Nº›</a:t>
            </a:fld>
            <a:endParaRPr lang="es-PE"/>
          </a:p>
        </p:txBody>
      </p:sp>
    </p:spTree>
    <p:extLst>
      <p:ext uri="{BB962C8B-B14F-4D97-AF65-F5344CB8AC3E}">
        <p14:creationId xmlns:p14="http://schemas.microsoft.com/office/powerpoint/2010/main" val="2892760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31" y="402490"/>
            <a:ext cx="2305422" cy="6406475"/>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735068" y="402490"/>
            <a:ext cx="6782619" cy="640647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467C01-6496-4680-85C5-0381F978805C}" type="datetimeFigureOut">
              <a:rPr lang="es-PE" smtClean="0"/>
              <a:t>17/04/2018</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486DDA48-032B-426F-BB88-8277D73AAFBE}" type="slidenum">
              <a:rPr lang="es-PE" smtClean="0"/>
              <a:t>‹Nº›</a:t>
            </a:fld>
            <a:endParaRPr lang="es-PE"/>
          </a:p>
        </p:txBody>
      </p:sp>
    </p:spTree>
    <p:extLst>
      <p:ext uri="{BB962C8B-B14F-4D97-AF65-F5344CB8AC3E}">
        <p14:creationId xmlns:p14="http://schemas.microsoft.com/office/powerpoint/2010/main" val="459849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6_En blanco">
    <p:spTree>
      <p:nvGrpSpPr>
        <p:cNvPr id="1" name=""/>
        <p:cNvGrpSpPr/>
        <p:nvPr/>
      </p:nvGrpSpPr>
      <p:grpSpPr>
        <a:xfrm>
          <a:off x="0" y="0"/>
          <a:ext cx="0" cy="0"/>
          <a:chOff x="0" y="0"/>
          <a:chExt cx="0" cy="0"/>
        </a:xfrm>
      </p:grpSpPr>
      <p:sp>
        <p:nvSpPr>
          <p:cNvPr id="18" name="Título 17"/>
          <p:cNvSpPr>
            <a:spLocks noGrp="1"/>
          </p:cNvSpPr>
          <p:nvPr>
            <p:ph type="title"/>
          </p:nvPr>
        </p:nvSpPr>
        <p:spPr>
          <a:xfrm>
            <a:off x="1011077" y="213491"/>
            <a:ext cx="8739395" cy="878462"/>
          </a:xfrm>
          <a:noFill/>
          <a:ln>
            <a:noFill/>
          </a:ln>
        </p:spPr>
        <p:txBody>
          <a:bodyPr>
            <a:noAutofit/>
          </a:bodyPr>
          <a:lstStyle>
            <a:lvl1pPr algn="ctr">
              <a:defRPr sz="2806"/>
            </a:lvl1pPr>
          </a:lstStyle>
          <a:p>
            <a:r>
              <a:rPr lang="es-ES" dirty="0"/>
              <a:t>Haga clic para modificar el estilo de título del patrón</a:t>
            </a:r>
            <a:endParaRPr lang="es-PE" dirty="0"/>
          </a:p>
        </p:txBody>
      </p:sp>
    </p:spTree>
    <p:extLst>
      <p:ext uri="{BB962C8B-B14F-4D97-AF65-F5344CB8AC3E}">
        <p14:creationId xmlns:p14="http://schemas.microsoft.com/office/powerpoint/2010/main" val="2069003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3" y="402484"/>
            <a:ext cx="9221689" cy="146118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735063" y="2012415"/>
            <a:ext cx="9221689" cy="4796544"/>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35064" y="7006706"/>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79467C01-6496-4680-85C5-0381F978805C}" type="datetimeFigureOut">
              <a:rPr lang="es-PE" smtClean="0"/>
              <a:t>17/04/2018</a:t>
            </a:fld>
            <a:endParaRPr lang="es-PE"/>
          </a:p>
        </p:txBody>
      </p:sp>
      <p:sp>
        <p:nvSpPr>
          <p:cNvPr id="5" name="Footer Placeholder 4"/>
          <p:cNvSpPr>
            <a:spLocks noGrp="1"/>
          </p:cNvSpPr>
          <p:nvPr>
            <p:ph type="ftr" sz="quarter" idx="3"/>
          </p:nvPr>
        </p:nvSpPr>
        <p:spPr>
          <a:xfrm>
            <a:off x="3541665" y="7006706"/>
            <a:ext cx="3608486"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s-PE"/>
          </a:p>
        </p:txBody>
      </p:sp>
      <p:sp>
        <p:nvSpPr>
          <p:cNvPr id="6" name="Slide Number Placeholder 5"/>
          <p:cNvSpPr>
            <a:spLocks noGrp="1"/>
          </p:cNvSpPr>
          <p:nvPr>
            <p:ph type="sldNum" sz="quarter" idx="4"/>
          </p:nvPr>
        </p:nvSpPr>
        <p:spPr>
          <a:xfrm>
            <a:off x="7551093" y="7006706"/>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486DDA48-032B-426F-BB88-8277D73AAFBE}" type="slidenum">
              <a:rPr lang="es-PE" smtClean="0"/>
              <a:t>‹Nº›</a:t>
            </a:fld>
            <a:endParaRPr lang="es-PE"/>
          </a:p>
        </p:txBody>
      </p:sp>
    </p:spTree>
    <p:extLst>
      <p:ext uri="{BB962C8B-B14F-4D97-AF65-F5344CB8AC3E}">
        <p14:creationId xmlns:p14="http://schemas.microsoft.com/office/powerpoint/2010/main" val="320978295"/>
      </p:ext>
    </p:extLst>
  </p:cSld>
  <p:clrMap bg1="lt1" tx1="dk1" bg2="lt2" tx2="dk2" accent1="accent1" accent2="accent2" accent3="accent3" accent4="accent4" accent5="accent5" accent6="accent6" hlink="hlink" folHlink="folHlink"/>
  <p:sldLayoutIdLst>
    <p:sldLayoutId id="2147483663" r:id="rId1"/>
    <p:sldLayoutId id="2147483662" r:id="rId2"/>
    <p:sldLayoutId id="2147483664" r:id="rId3"/>
    <p:sldLayoutId id="2147483666" r:id="rId4"/>
    <p:sldLayoutId id="2147483668" r:id="rId5"/>
    <p:sldLayoutId id="2147483669" r:id="rId6"/>
    <p:sldLayoutId id="2147483670" r:id="rId7"/>
    <p:sldLayoutId id="2147483671" r:id="rId8"/>
    <p:sldLayoutId id="2147483673" r:id="rId9"/>
    <p:sldLayoutId id="2147483674" r:id="rId10"/>
  </p:sldLayoutIdLst>
  <p:txStyles>
    <p:titleStyle>
      <a:lvl1pPr algn="l" defTabSz="1007829" rtl="0" eaLnBrk="1" latinLnBrk="0" hangingPunct="1">
        <a:lnSpc>
          <a:spcPct val="90000"/>
        </a:lnSpc>
        <a:spcBef>
          <a:spcPct val="0"/>
        </a:spcBef>
        <a:buNone/>
        <a:defRPr sz="4849" kern="1200">
          <a:solidFill>
            <a:schemeClr val="tx1"/>
          </a:solidFill>
          <a:latin typeface="+mj-lt"/>
          <a:ea typeface="+mj-ea"/>
          <a:cs typeface="+mj-cs"/>
        </a:defRPr>
      </a:lvl1pPr>
    </p:titleStyle>
    <p:bodyStyle>
      <a:lvl1pPr marL="251957" indent="-251957" algn="l" defTabSz="1007829"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871" indent="-251957" algn="l" defTabSz="1007829"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787" indent="-251957" algn="l" defTabSz="1007829"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701" indent="-251957" algn="l" defTabSz="1007829"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616" indent="-251957" algn="l" defTabSz="1007829"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531" indent="-251957" algn="l" defTabSz="1007829"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445" indent="-251957" algn="l" defTabSz="1007829"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359" indent="-251957" algn="l" defTabSz="1007829"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274" indent="-251957" algn="l" defTabSz="1007829"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829" rtl="0" eaLnBrk="1" latinLnBrk="0" hangingPunct="1">
        <a:defRPr sz="1984" kern="1200">
          <a:solidFill>
            <a:schemeClr val="tx1"/>
          </a:solidFill>
          <a:latin typeface="+mn-lt"/>
          <a:ea typeface="+mn-ea"/>
          <a:cs typeface="+mn-cs"/>
        </a:defRPr>
      </a:lvl1pPr>
      <a:lvl2pPr marL="503916" algn="l" defTabSz="1007829" rtl="0" eaLnBrk="1" latinLnBrk="0" hangingPunct="1">
        <a:defRPr sz="1984" kern="1200">
          <a:solidFill>
            <a:schemeClr val="tx1"/>
          </a:solidFill>
          <a:latin typeface="+mn-lt"/>
          <a:ea typeface="+mn-ea"/>
          <a:cs typeface="+mn-cs"/>
        </a:defRPr>
      </a:lvl2pPr>
      <a:lvl3pPr marL="1007829" algn="l" defTabSz="1007829" rtl="0" eaLnBrk="1" latinLnBrk="0" hangingPunct="1">
        <a:defRPr sz="1984" kern="1200">
          <a:solidFill>
            <a:schemeClr val="tx1"/>
          </a:solidFill>
          <a:latin typeface="+mn-lt"/>
          <a:ea typeface="+mn-ea"/>
          <a:cs typeface="+mn-cs"/>
        </a:defRPr>
      </a:lvl3pPr>
      <a:lvl4pPr marL="1511744" algn="l" defTabSz="1007829" rtl="0" eaLnBrk="1" latinLnBrk="0" hangingPunct="1">
        <a:defRPr sz="1984" kern="1200">
          <a:solidFill>
            <a:schemeClr val="tx1"/>
          </a:solidFill>
          <a:latin typeface="+mn-lt"/>
          <a:ea typeface="+mn-ea"/>
          <a:cs typeface="+mn-cs"/>
        </a:defRPr>
      </a:lvl4pPr>
      <a:lvl5pPr marL="2015658" algn="l" defTabSz="1007829" rtl="0" eaLnBrk="1" latinLnBrk="0" hangingPunct="1">
        <a:defRPr sz="1984" kern="1200">
          <a:solidFill>
            <a:schemeClr val="tx1"/>
          </a:solidFill>
          <a:latin typeface="+mn-lt"/>
          <a:ea typeface="+mn-ea"/>
          <a:cs typeface="+mn-cs"/>
        </a:defRPr>
      </a:lvl5pPr>
      <a:lvl6pPr marL="2519574" algn="l" defTabSz="1007829" rtl="0" eaLnBrk="1" latinLnBrk="0" hangingPunct="1">
        <a:defRPr sz="1984" kern="1200">
          <a:solidFill>
            <a:schemeClr val="tx1"/>
          </a:solidFill>
          <a:latin typeface="+mn-lt"/>
          <a:ea typeface="+mn-ea"/>
          <a:cs typeface="+mn-cs"/>
        </a:defRPr>
      </a:lvl6pPr>
      <a:lvl7pPr marL="3023487" algn="l" defTabSz="1007829" rtl="0" eaLnBrk="1" latinLnBrk="0" hangingPunct="1">
        <a:defRPr sz="1984" kern="1200">
          <a:solidFill>
            <a:schemeClr val="tx1"/>
          </a:solidFill>
          <a:latin typeface="+mn-lt"/>
          <a:ea typeface="+mn-ea"/>
          <a:cs typeface="+mn-cs"/>
        </a:defRPr>
      </a:lvl7pPr>
      <a:lvl8pPr marL="3527403" algn="l" defTabSz="1007829" rtl="0" eaLnBrk="1" latinLnBrk="0" hangingPunct="1">
        <a:defRPr sz="1984" kern="1200">
          <a:solidFill>
            <a:schemeClr val="tx1"/>
          </a:solidFill>
          <a:latin typeface="+mn-lt"/>
          <a:ea typeface="+mn-ea"/>
          <a:cs typeface="+mn-cs"/>
        </a:defRPr>
      </a:lvl8pPr>
      <a:lvl9pPr marL="4031316" algn="l" defTabSz="1007829"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5.jpe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4.png"/><Relationship Id="rId4" Type="http://schemas.openxmlformats.org/officeDocument/2006/relationships/diagramLayout" Target="../diagrams/layout1.xml"/><Relationship Id="rId9" Type="http://schemas.microsoft.com/office/2007/relationships/hdphoto" Target="../media/hdphoto1.wdp"/></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7.png"/><Relationship Id="rId7" Type="http://schemas.openxmlformats.org/officeDocument/2006/relationships/diagramQuickStyle" Target="../diagrams/quickStyle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4.png"/><Relationship Id="rId4" Type="http://schemas.microsoft.com/office/2007/relationships/hdphoto" Target="../media/hdphoto2.wdp"/><Relationship Id="rId9" Type="http://schemas.microsoft.com/office/2007/relationships/diagramDrawing" Target="../diagrams/drawing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image" Target="../media/image9.png"/><Relationship Id="rId7" Type="http://schemas.openxmlformats.org/officeDocument/2006/relationships/diagramData" Target="../diagrams/data3.xml"/><Relationship Id="rId12"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microsoft.com/office/2007/relationships/hdphoto" Target="../media/hdphoto1.wdp"/><Relationship Id="rId11" Type="http://schemas.microsoft.com/office/2007/relationships/diagramDrawing" Target="../diagrams/drawing3.xml"/><Relationship Id="rId5" Type="http://schemas.openxmlformats.org/officeDocument/2006/relationships/image" Target="../media/image6.png"/><Relationship Id="rId10" Type="http://schemas.openxmlformats.org/officeDocument/2006/relationships/diagramColors" Target="../diagrams/colors3.xml"/><Relationship Id="rId4" Type="http://schemas.openxmlformats.org/officeDocument/2006/relationships/image" Target="../media/image10.jpeg"/><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ítulo 2"/>
          <p:cNvSpPr txBox="1">
            <a:spLocks/>
          </p:cNvSpPr>
          <p:nvPr/>
        </p:nvSpPr>
        <p:spPr>
          <a:xfrm>
            <a:off x="984714" y="5751869"/>
            <a:ext cx="8779530" cy="1120879"/>
          </a:xfrm>
          <a:prstGeom prst="rect">
            <a:avLst/>
          </a:prstGeom>
        </p:spPr>
        <p:txBody>
          <a:bodyPr vert="horz" lIns="91440" tIns="45720" rIns="91440" bIns="45720" rtlCol="0">
            <a:normAutofit/>
          </a:bodyPr>
          <a:lst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marL="0" indent="0" algn="ctr">
              <a:spcBef>
                <a:spcPts val="0"/>
              </a:spcBef>
              <a:buNone/>
            </a:pPr>
            <a:r>
              <a:rPr lang="es-ES" sz="1500" b="1" dirty="0">
                <a:solidFill>
                  <a:schemeClr val="bg2">
                    <a:lumMod val="25000"/>
                  </a:schemeClr>
                </a:solidFill>
              </a:rPr>
              <a:t>Dirección General de Políticas y Estrategias</a:t>
            </a:r>
          </a:p>
          <a:p>
            <a:pPr marL="0" indent="0" algn="ctr">
              <a:spcBef>
                <a:spcPts val="0"/>
              </a:spcBef>
              <a:buNone/>
            </a:pPr>
            <a:r>
              <a:rPr lang="es-PE" sz="1500" b="1" dirty="0">
                <a:solidFill>
                  <a:schemeClr val="accent1"/>
                </a:solidFill>
                <a:cs typeface="Arial" panose="020B0604020202020204" pitchFamily="34" charset="0"/>
              </a:rPr>
              <a:t>Dirección de Promoción de Implementación de Políticas</a:t>
            </a:r>
          </a:p>
          <a:p>
            <a:pPr marL="0" indent="0" algn="ctr">
              <a:spcBef>
                <a:spcPts val="0"/>
              </a:spcBef>
              <a:buNone/>
            </a:pPr>
            <a:r>
              <a:rPr lang="es-PE" sz="1500" b="1" dirty="0">
                <a:solidFill>
                  <a:schemeClr val="accent1"/>
                </a:solidFill>
                <a:cs typeface="Arial" panose="020B0604020202020204" pitchFamily="34" charset="0"/>
              </a:rPr>
              <a:t>Coordinación de Implementación de Políticas con Gobiernos Subnacionales</a:t>
            </a:r>
          </a:p>
          <a:p>
            <a:pPr marL="0" indent="0" algn="ctr">
              <a:spcBef>
                <a:spcPts val="0"/>
              </a:spcBef>
              <a:buNone/>
            </a:pPr>
            <a:endParaRPr lang="es-ES" sz="1500" dirty="0">
              <a:solidFill>
                <a:schemeClr val="bg2">
                  <a:lumMod val="25000"/>
                </a:schemeClr>
              </a:solidFill>
            </a:endParaRPr>
          </a:p>
          <a:p>
            <a:pPr marL="0" indent="0" algn="ctr">
              <a:spcBef>
                <a:spcPts val="0"/>
              </a:spcBef>
              <a:buNone/>
            </a:pPr>
            <a:r>
              <a:rPr lang="es-ES" sz="1500" dirty="0">
                <a:solidFill>
                  <a:schemeClr val="bg2">
                    <a:lumMod val="25000"/>
                  </a:schemeClr>
                </a:solidFill>
              </a:rPr>
              <a:t>Lima, abril 2018</a:t>
            </a:r>
          </a:p>
        </p:txBody>
      </p:sp>
      <p:sp>
        <p:nvSpPr>
          <p:cNvPr id="11" name="Título 10"/>
          <p:cNvSpPr>
            <a:spLocks noGrp="1"/>
          </p:cNvSpPr>
          <p:nvPr>
            <p:ph type="title"/>
          </p:nvPr>
        </p:nvSpPr>
        <p:spPr>
          <a:xfrm>
            <a:off x="2259196" y="4506841"/>
            <a:ext cx="6695019" cy="403583"/>
          </a:xfrm>
        </p:spPr>
        <p:txBody>
          <a:bodyPr anchor="ctr"/>
          <a:lstStyle/>
          <a:p>
            <a:r>
              <a:rPr lang="es-PE" sz="3600" dirty="0">
                <a:solidFill>
                  <a:schemeClr val="accent6">
                    <a:lumMod val="75000"/>
                  </a:schemeClr>
                </a:solidFill>
                <a:latin typeface="+mn-lt"/>
                <a:cs typeface="Arial" panose="020B0604020202020204" pitchFamily="34" charset="0"/>
              </a:rPr>
              <a:t>Gestión de información,  seguimiento y evaluación del Premio al Desempeño</a:t>
            </a:r>
            <a:endParaRPr lang="es-ES" sz="3600" dirty="0">
              <a:solidFill>
                <a:schemeClr val="accent6">
                  <a:lumMod val="75000"/>
                </a:schemeClr>
              </a:solidFill>
              <a:latin typeface="+mn-lt"/>
            </a:endParaRPr>
          </a:p>
        </p:txBody>
      </p:sp>
      <p:pic>
        <p:nvPicPr>
          <p:cNvPr id="3" name="Imagen 2"/>
          <p:cNvPicPr>
            <a:picLocks noChangeAspect="1"/>
          </p:cNvPicPr>
          <p:nvPr/>
        </p:nvPicPr>
        <p:blipFill rotWithShape="1">
          <a:blip r:embed="rId2"/>
          <a:srcRect l="5691" t="10838" r="3247" b="12460"/>
          <a:stretch/>
        </p:blipFill>
        <p:spPr>
          <a:xfrm>
            <a:off x="3312725" y="2603083"/>
            <a:ext cx="4587962" cy="1062313"/>
          </a:xfrm>
          <a:prstGeom prst="rect">
            <a:avLst/>
          </a:prstGeom>
        </p:spPr>
      </p:pic>
    </p:spTree>
    <p:extLst>
      <p:ext uri="{BB962C8B-B14F-4D97-AF65-F5344CB8AC3E}">
        <p14:creationId xmlns:p14="http://schemas.microsoft.com/office/powerpoint/2010/main" val="2231165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06123" y="-1"/>
            <a:ext cx="10079567" cy="7559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984"/>
          </a:p>
        </p:txBody>
      </p:sp>
      <p:sp>
        <p:nvSpPr>
          <p:cNvPr id="12" name="1 Título"/>
          <p:cNvSpPr txBox="1">
            <a:spLocks/>
          </p:cNvSpPr>
          <p:nvPr/>
        </p:nvSpPr>
        <p:spPr>
          <a:xfrm>
            <a:off x="3520270" y="1716074"/>
            <a:ext cx="3896490" cy="1411944"/>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s-PE" sz="4850" dirty="0"/>
              <a:t>¿Preguntas?</a:t>
            </a:r>
          </a:p>
        </p:txBody>
      </p:sp>
      <p:pic>
        <p:nvPicPr>
          <p:cNvPr id="13" name="Picture 2" descr="http://www.ejemplos.co/wp-content/uploads/2015/05/Existen-preguntas-abiertas-y-cerradas.jpg"/>
          <p:cNvPicPr>
            <a:picLocks noChangeAspect="1" noChangeArrowheads="1"/>
          </p:cNvPicPr>
          <p:nvPr/>
        </p:nvPicPr>
        <p:blipFill>
          <a:blip r:embed="rId2">
            <a:duotone>
              <a:schemeClr val="accent6">
                <a:shade val="45000"/>
                <a:satMod val="135000"/>
              </a:schemeClr>
              <a:prstClr val="white"/>
            </a:duotone>
            <a:extLst>
              <a:ext uri="{BEBA8EAE-BF5A-486C-A8C5-ECC9F3942E4B}">
                <a14:imgProps xmlns:a14="http://schemas.microsoft.com/office/drawing/2010/main">
                  <a14:imgLayer r:embed="rId3">
                    <a14:imgEffect>
                      <a14:backgroundRemoval t="9732" b="91611" l="9926" r="91811">
                        <a14:foregroundMark x1="35732" y1="12752" x2="27295" y2="15772"/>
                        <a14:foregroundMark x1="31017" y1="91946" x2="41687" y2="91275"/>
                        <a14:foregroundMark x1="13151" y1="62752" x2="10918" y2="66107"/>
                        <a14:foregroundMark x1="61787" y1="33221" x2="80397" y2="23154"/>
                        <a14:foregroundMark x1="84119" y1="21477" x2="91811" y2="38255"/>
                        <a14:foregroundMark x1="66998" y1="72483" x2="73449" y2="87919"/>
                        <a14:foregroundMark x1="37469" y1="10738" x2="29032" y2="13087"/>
                      </a14:backgroundRemoval>
                    </a14:imgEffect>
                  </a14:imgLayer>
                </a14:imgProps>
              </a:ext>
              <a:ext uri="{28A0092B-C50C-407E-A947-70E740481C1C}">
                <a14:useLocalDpi xmlns:a14="http://schemas.microsoft.com/office/drawing/2010/main" val="0"/>
              </a:ext>
            </a:extLst>
          </a:blip>
          <a:srcRect/>
          <a:stretch>
            <a:fillRect/>
          </a:stretch>
        </p:blipFill>
        <p:spPr bwMode="auto">
          <a:xfrm>
            <a:off x="3352855" y="2827331"/>
            <a:ext cx="4231318" cy="3128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4784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lstStyle/>
          <a:p>
            <a:r>
              <a:rPr lang="es-PE" dirty="0"/>
              <a:t>GRACIAS</a:t>
            </a:r>
            <a:endParaRPr lang="es-ES" dirty="0"/>
          </a:p>
        </p:txBody>
      </p:sp>
      <p:grpSp>
        <p:nvGrpSpPr>
          <p:cNvPr id="5" name="Grupo 4">
            <a:extLst>
              <a:ext uri="{FF2B5EF4-FFF2-40B4-BE49-F238E27FC236}">
                <a16:creationId xmlns:a16="http://schemas.microsoft.com/office/drawing/2014/main" id="{F6BD6A88-0FFF-4290-8A1F-C4D0A43C7743}"/>
              </a:ext>
            </a:extLst>
          </p:cNvPr>
          <p:cNvGrpSpPr/>
          <p:nvPr/>
        </p:nvGrpSpPr>
        <p:grpSpPr>
          <a:xfrm>
            <a:off x="740629" y="5783077"/>
            <a:ext cx="9659822" cy="568859"/>
            <a:chOff x="552994" y="2251657"/>
            <a:chExt cx="9659822" cy="568859"/>
          </a:xfrm>
        </p:grpSpPr>
        <p:sp>
          <p:nvSpPr>
            <p:cNvPr id="6" name="CuadroTexto 5">
              <a:extLst>
                <a:ext uri="{FF2B5EF4-FFF2-40B4-BE49-F238E27FC236}">
                  <a16:creationId xmlns:a16="http://schemas.microsoft.com/office/drawing/2014/main" id="{F96EDE1A-3BFE-4B69-841F-9505821421F6}"/>
                </a:ext>
              </a:extLst>
            </p:cNvPr>
            <p:cNvSpPr txBox="1"/>
            <p:nvPr/>
          </p:nvSpPr>
          <p:spPr>
            <a:xfrm>
              <a:off x="1091863" y="2321049"/>
              <a:ext cx="9120953" cy="369332"/>
            </a:xfrm>
            <a:prstGeom prst="rect">
              <a:avLst/>
            </a:prstGeom>
            <a:noFill/>
          </p:spPr>
          <p:txBody>
            <a:bodyPr wrap="square" rtlCol="0">
              <a:spAutoFit/>
            </a:bodyPr>
            <a:lstStyle/>
            <a:p>
              <a:r>
                <a:rPr lang="es-PE" dirty="0"/>
                <a:t>sellomunicipal@midis.gob.pe 			www.midis.gob.pe/sellomunicipal</a:t>
              </a:r>
            </a:p>
          </p:txBody>
        </p:sp>
        <p:pic>
          <p:nvPicPr>
            <p:cNvPr id="7" name="Picture 4" descr="Resultado de imagen para correo">
              <a:extLst>
                <a:ext uri="{FF2B5EF4-FFF2-40B4-BE49-F238E27FC236}">
                  <a16:creationId xmlns:a16="http://schemas.microsoft.com/office/drawing/2014/main" id="{C969A0E4-BB33-4182-B4F4-61C0F21D0739}"/>
                </a:ext>
              </a:extLst>
            </p:cNvPr>
            <p:cNvPicPr>
              <a:picLocks noChangeAspect="1" noChangeArrowheads="1"/>
            </p:cNvPicPr>
            <p:nvPr/>
          </p:nvPicPr>
          <p:blipFill>
            <a:blip r:embed="rId2" cstate="print">
              <a:duotone>
                <a:schemeClr val="accent6">
                  <a:shade val="45000"/>
                  <a:satMod val="135000"/>
                </a:schemeClr>
                <a:prstClr val="white"/>
              </a:duotone>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552994" y="2251657"/>
              <a:ext cx="549257" cy="54925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Resultado de imagen para icono web">
              <a:extLst>
                <a:ext uri="{FF2B5EF4-FFF2-40B4-BE49-F238E27FC236}">
                  <a16:creationId xmlns:a16="http://schemas.microsoft.com/office/drawing/2014/main" id="{1B3D68F5-A85D-4256-AE46-223C9A4418A2}"/>
                </a:ext>
              </a:extLst>
            </p:cNvPr>
            <p:cNvPicPr>
              <a:picLocks noChangeAspect="1" noChangeArrowheads="1"/>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31411" y="2335828"/>
              <a:ext cx="498151" cy="484688"/>
            </a:xfrm>
            <a:prstGeom prst="rect">
              <a:avLst/>
            </a:prstGeom>
            <a:noFill/>
            <a:extLst>
              <a:ext uri="{909E8E84-426E-40DD-AFC4-6F175D3DCCD1}">
                <a14:hiddenFill xmlns:a14="http://schemas.microsoft.com/office/drawing/2010/main">
                  <a:solidFill>
                    <a:srgbClr val="FFFFFF"/>
                  </a:solidFill>
                </a14:hiddenFill>
              </a:ext>
            </a:extLst>
          </p:spPr>
        </p:pic>
      </p:grpSp>
      <p:pic>
        <p:nvPicPr>
          <p:cNvPr id="1026" name="Picture 2" descr="Resultado de imagen para telÃ©fono dibujo">
            <a:extLst>
              <a:ext uri="{FF2B5EF4-FFF2-40B4-BE49-F238E27FC236}">
                <a16:creationId xmlns:a16="http://schemas.microsoft.com/office/drawing/2014/main" id="{8D10B44E-2BA8-4853-B0AC-815C12824AED}"/>
              </a:ext>
            </a:extLst>
          </p:cNvPr>
          <p:cNvPicPr>
            <a:picLocks noChangeAspect="1" noChangeArrowheads="1"/>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40924" y="6535261"/>
            <a:ext cx="504498" cy="504498"/>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5D08D093-C5C5-44A6-8A23-C1C6B5507AE9}"/>
              </a:ext>
            </a:extLst>
          </p:cNvPr>
          <p:cNvSpPr txBox="1"/>
          <p:nvPr/>
        </p:nvSpPr>
        <p:spPr>
          <a:xfrm>
            <a:off x="4740718" y="6602844"/>
            <a:ext cx="1827403" cy="369332"/>
          </a:xfrm>
          <a:prstGeom prst="rect">
            <a:avLst/>
          </a:prstGeom>
          <a:noFill/>
        </p:spPr>
        <p:txBody>
          <a:bodyPr wrap="square" rtlCol="0">
            <a:spAutoFit/>
          </a:bodyPr>
          <a:lstStyle/>
          <a:p>
            <a:r>
              <a:rPr lang="es-PE" dirty="0"/>
              <a:t>(01) 631-8001</a:t>
            </a:r>
          </a:p>
        </p:txBody>
      </p:sp>
      <p:pic>
        <p:nvPicPr>
          <p:cNvPr id="10" name="Imagen 9">
            <a:extLst>
              <a:ext uri="{FF2B5EF4-FFF2-40B4-BE49-F238E27FC236}">
                <a16:creationId xmlns:a16="http://schemas.microsoft.com/office/drawing/2014/main" id="{0FFF0430-CE44-4BA6-BDEB-EE62908A4B5F}"/>
              </a:ext>
            </a:extLst>
          </p:cNvPr>
          <p:cNvPicPr>
            <a:picLocks noChangeAspect="1"/>
          </p:cNvPicPr>
          <p:nvPr/>
        </p:nvPicPr>
        <p:blipFill rotWithShape="1">
          <a:blip r:embed="rId6"/>
          <a:srcRect l="5691" t="10838" r="3247" b="12460"/>
          <a:stretch/>
        </p:blipFill>
        <p:spPr>
          <a:xfrm>
            <a:off x="3419645" y="2758267"/>
            <a:ext cx="3852522" cy="892027"/>
          </a:xfrm>
          <a:prstGeom prst="rect">
            <a:avLst/>
          </a:prstGeom>
        </p:spPr>
      </p:pic>
    </p:spTree>
    <p:extLst>
      <p:ext uri="{BB962C8B-B14F-4D97-AF65-F5344CB8AC3E}">
        <p14:creationId xmlns:p14="http://schemas.microsoft.com/office/powerpoint/2010/main" val="3767803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Resultado de imagen para stairway to heav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33"/>
            <a:ext cx="10691813" cy="7559675"/>
          </a:xfrm>
          <a:prstGeom prst="rect">
            <a:avLst/>
          </a:prstGeom>
          <a:noFill/>
          <a:extLst>
            <a:ext uri="{909E8E84-426E-40DD-AFC4-6F175D3DCCD1}">
              <a14:hiddenFill xmlns:a14="http://schemas.microsoft.com/office/drawing/2010/main">
                <a:solidFill>
                  <a:srgbClr val="FFFFFF"/>
                </a:solidFill>
              </a14:hiddenFill>
            </a:ext>
          </a:extLst>
        </p:spPr>
      </p:pic>
      <p:sp>
        <p:nvSpPr>
          <p:cNvPr id="212994" name="Text Box 2"/>
          <p:cNvSpPr txBox="1">
            <a:spLocks noChangeArrowheads="1"/>
          </p:cNvSpPr>
          <p:nvPr/>
        </p:nvSpPr>
        <p:spPr bwMode="auto">
          <a:xfrm>
            <a:off x="1434825" y="4198070"/>
            <a:ext cx="184731" cy="397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s-ES_tradnl" altLang="es-MX" sz="1984"/>
          </a:p>
        </p:txBody>
      </p:sp>
      <p:sp>
        <p:nvSpPr>
          <p:cNvPr id="2" name="Rectángulo 1"/>
          <p:cNvSpPr/>
          <p:nvPr/>
        </p:nvSpPr>
        <p:spPr>
          <a:xfrm>
            <a:off x="683165" y="3425596"/>
            <a:ext cx="9054643" cy="3909147"/>
          </a:xfrm>
          <a:prstGeom prst="rect">
            <a:avLst/>
          </a:prstGeom>
        </p:spPr>
        <p:txBody>
          <a:bodyPr wrap="square">
            <a:spAutoFit/>
          </a:bodyPr>
          <a:lstStyle/>
          <a:p>
            <a:pPr algn="just"/>
            <a:r>
              <a:rPr lang="es-MX" sz="1984" b="1" dirty="0">
                <a:ln w="3175">
                  <a:solidFill>
                    <a:schemeClr val="bg1"/>
                  </a:solidFill>
                </a:ln>
                <a:solidFill>
                  <a:srgbClr val="FFFF00"/>
                </a:solidFill>
                <a:effectLst>
                  <a:outerShdw blurRad="38100" dist="38100" dir="2700000" algn="tl">
                    <a:srgbClr val="000000">
                      <a:alpha val="43137"/>
                    </a:srgbClr>
                  </a:outerShdw>
                </a:effectLst>
                <a:latin typeface="Arial Black" panose="020B0A04020102020204" pitchFamily="34" charset="0"/>
              </a:rPr>
              <a:t>La evaluación nació el séptimo día de la Creación, cuando Dios miró todo lo que había creado y declaró “Es bueno”. Con esa sola frase, Dios se convierte en el primer evaluador del mundo. No obstante, la evaluación nacida en los cielos resultaba para algunos insuficiente y demasiado subjetiva. </a:t>
            </a:r>
          </a:p>
          <a:p>
            <a:pPr algn="just"/>
            <a:endParaRPr lang="es-MX" sz="1984" b="1" dirty="0">
              <a:ln w="3175">
                <a:solidFill>
                  <a:schemeClr val="bg1"/>
                </a:solidFill>
              </a:ln>
              <a:solidFill>
                <a:srgbClr val="FFFF00"/>
              </a:solidFill>
              <a:effectLst>
                <a:outerShdw blurRad="38100" dist="38100" dir="2700000" algn="tl">
                  <a:srgbClr val="000000">
                    <a:alpha val="43137"/>
                  </a:srgbClr>
                </a:outerShdw>
              </a:effectLst>
              <a:latin typeface="Arial Black" panose="020B0A04020102020204" pitchFamily="34" charset="0"/>
            </a:endParaRPr>
          </a:p>
          <a:p>
            <a:pPr algn="just"/>
            <a:r>
              <a:rPr lang="es-MX" sz="1984" b="1" dirty="0">
                <a:ln w="3175">
                  <a:solidFill>
                    <a:schemeClr val="bg1"/>
                  </a:solidFill>
                </a:ln>
                <a:solidFill>
                  <a:srgbClr val="FFFF00"/>
                </a:solidFill>
                <a:effectLst>
                  <a:outerShdw blurRad="38100" dist="38100" dir="2700000" algn="tl">
                    <a:srgbClr val="000000">
                      <a:alpha val="43137"/>
                    </a:srgbClr>
                  </a:outerShdw>
                </a:effectLst>
                <a:latin typeface="Arial Black" panose="020B0A04020102020204" pitchFamily="34" charset="0"/>
              </a:rPr>
              <a:t>Por tanto, al escuchar la evaluación de Dios (autoevaluación, por cierto), el diablo objetó e insistió “¿cómo sabe que es bueno? ¿cómo lo midió? ¿con qué indicador juzgó la bondad de su creación? ¿con qué lo comparó?” Y, así, nace la evaluación como la conocemos hoy — ¡en los fuegos del infierno!</a:t>
            </a:r>
          </a:p>
          <a:p>
            <a:pPr algn="r">
              <a:lnSpc>
                <a:spcPct val="75000"/>
              </a:lnSpc>
              <a:spcBef>
                <a:spcPct val="75000"/>
              </a:spcBef>
              <a:buClr>
                <a:schemeClr val="tx1"/>
              </a:buClr>
            </a:pPr>
            <a:r>
              <a:rPr lang="es-ES" altLang="es-MX" sz="1984" b="1" dirty="0">
                <a:ln w="3175">
                  <a:solidFill>
                    <a:schemeClr val="bg1"/>
                  </a:solidFill>
                </a:ln>
                <a:solidFill>
                  <a:srgbClr val="FFFF00"/>
                </a:solidFill>
                <a:effectLst>
                  <a:outerShdw blurRad="38100" dist="38100" dir="2700000" algn="tl">
                    <a:srgbClr val="000000">
                      <a:alpha val="43137"/>
                    </a:srgbClr>
                  </a:outerShdw>
                </a:effectLst>
                <a:latin typeface="Arial Black" panose="020B0A04020102020204" pitchFamily="34" charset="0"/>
              </a:rPr>
              <a:t>                              (</a:t>
            </a:r>
            <a:r>
              <a:rPr lang="es-ES" altLang="es-MX" sz="1984" b="1" dirty="0" err="1">
                <a:ln w="3175">
                  <a:solidFill>
                    <a:schemeClr val="bg1"/>
                  </a:solidFill>
                </a:ln>
                <a:solidFill>
                  <a:srgbClr val="FFFF00"/>
                </a:solidFill>
                <a:effectLst>
                  <a:outerShdw blurRad="38100" dist="38100" dir="2700000" algn="tl">
                    <a:srgbClr val="000000">
                      <a:alpha val="43137"/>
                    </a:srgbClr>
                  </a:outerShdw>
                </a:effectLst>
                <a:latin typeface="Arial Black" panose="020B0A04020102020204" pitchFamily="34" charset="0"/>
              </a:rPr>
              <a:t>Mokate</a:t>
            </a:r>
            <a:r>
              <a:rPr lang="es-ES" altLang="es-MX" sz="1984" b="1" dirty="0">
                <a:ln w="3175">
                  <a:solidFill>
                    <a:schemeClr val="bg1"/>
                  </a:solidFill>
                </a:ln>
                <a:solidFill>
                  <a:srgbClr val="FFFF00"/>
                </a:solidFill>
                <a:effectLst>
                  <a:outerShdw blurRad="38100" dist="38100" dir="2700000" algn="tl">
                    <a:srgbClr val="000000">
                      <a:alpha val="43137"/>
                    </a:srgbClr>
                  </a:outerShdw>
                </a:effectLst>
                <a:latin typeface="Arial Black" panose="020B0A04020102020204" pitchFamily="34" charset="0"/>
              </a:rPr>
              <a:t>, K. Convirtiendo el mostro en aliado)</a:t>
            </a:r>
          </a:p>
        </p:txBody>
      </p:sp>
    </p:spTree>
    <p:extLst>
      <p:ext uri="{BB962C8B-B14F-4D97-AF65-F5344CB8AC3E}">
        <p14:creationId xmlns:p14="http://schemas.microsoft.com/office/powerpoint/2010/main" val="734354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735063" y="887104"/>
            <a:ext cx="9221700" cy="976500"/>
          </a:xfrm>
          <a:prstGeom prst="rect">
            <a:avLst/>
          </a:prstGeom>
          <a:noFill/>
          <a:ln>
            <a:noFill/>
          </a:ln>
        </p:spPr>
        <p:txBody>
          <a:bodyPr wrap="square" lIns="91425" tIns="45700" rIns="91425" bIns="45700" anchor="ctr" anchorCtr="0">
            <a:noAutofit/>
          </a:bodyPr>
          <a:lstStyle/>
          <a:p>
            <a:pPr lvl="0" indent="-254000" algn="ctr">
              <a:spcBef>
                <a:spcPts val="0"/>
              </a:spcBef>
              <a:buClr>
                <a:srgbClr val="CD005D"/>
              </a:buClr>
              <a:buSzPts val="4000"/>
            </a:pPr>
            <a:r>
              <a:rPr lang="es-PE" sz="4000" cap="small" dirty="0">
                <a:solidFill>
                  <a:srgbClr val="CD005D"/>
                </a:solidFill>
                <a:latin typeface="Candara"/>
                <a:ea typeface="Candara"/>
                <a:cs typeface="Candara"/>
                <a:sym typeface="Candara"/>
              </a:rPr>
              <a:t>La importancia de las definiciones </a:t>
            </a:r>
          </a:p>
        </p:txBody>
      </p:sp>
      <p:sp>
        <p:nvSpPr>
          <p:cNvPr id="88" name="Shape 88"/>
          <p:cNvSpPr txBox="1">
            <a:spLocks noGrp="1"/>
          </p:cNvSpPr>
          <p:nvPr>
            <p:ph type="body" idx="1"/>
          </p:nvPr>
        </p:nvSpPr>
        <p:spPr>
          <a:xfrm>
            <a:off x="735038" y="1863590"/>
            <a:ext cx="9221700" cy="4796400"/>
          </a:xfrm>
          <a:prstGeom prst="rect">
            <a:avLst/>
          </a:prstGeom>
        </p:spPr>
        <p:txBody>
          <a:bodyPr wrap="square" lIns="91425" tIns="91425" rIns="91425" bIns="91425" anchor="t" anchorCtr="0">
            <a:noAutofit/>
          </a:bodyPr>
          <a:lstStyle/>
          <a:p>
            <a:pPr>
              <a:buFont typeface="Wingdings" panose="05000000000000000000" pitchFamily="2" charset="2"/>
              <a:buChar char="q"/>
            </a:pPr>
            <a:r>
              <a:rPr lang="es-ES" altLang="es-MX" sz="2940" b="1" dirty="0">
                <a:solidFill>
                  <a:schemeClr val="accent4"/>
                </a:solidFill>
              </a:rPr>
              <a:t> Problema en el campo profesional a la hora de entender qué es seguimiento y evaluación </a:t>
            </a:r>
            <a:r>
              <a:rPr lang="es-ES" altLang="es-MX" sz="2940" dirty="0">
                <a:solidFill>
                  <a:schemeClr val="accent4"/>
                </a:solidFill>
              </a:rPr>
              <a:t>:</a:t>
            </a:r>
          </a:p>
          <a:p>
            <a:pPr lvl="1">
              <a:buFont typeface="Wingdings" panose="05000000000000000000" pitchFamily="2" charset="2"/>
              <a:buNone/>
            </a:pPr>
            <a:endParaRPr lang="es-ES" altLang="es-MX" sz="1100" dirty="0"/>
          </a:p>
          <a:p>
            <a:pPr marL="0" indent="0">
              <a:buNone/>
            </a:pPr>
            <a:r>
              <a:rPr lang="es-ES" altLang="es-MX" sz="2700" dirty="0"/>
              <a:t>Múltiples definiciones que responden a diferentes enfoques, múltiples instituciones que hacen seguimiento y evaluación, y múltiples objetos de evaluación distintos.</a:t>
            </a:r>
          </a:p>
          <a:p>
            <a:endParaRPr lang="es-ES" altLang="es-MX" sz="600" dirty="0"/>
          </a:p>
          <a:p>
            <a:pPr marL="0" indent="0">
              <a:buNone/>
            </a:pPr>
            <a:r>
              <a:rPr lang="es-ES" altLang="es-MX" sz="2700" b="1" dirty="0"/>
              <a:t>La evaluación, dice </a:t>
            </a:r>
            <a:r>
              <a:rPr lang="es-ES" altLang="es-MX" sz="2700" b="1" dirty="0" err="1"/>
              <a:t>Vedung</a:t>
            </a:r>
            <a:r>
              <a:rPr lang="es-ES" altLang="es-MX" sz="2700" b="1" dirty="0"/>
              <a:t> (1996), es un “imán semántico”</a:t>
            </a:r>
          </a:p>
          <a:p>
            <a:endParaRPr lang="es-ES" altLang="es-MX" sz="700" b="1" dirty="0"/>
          </a:p>
          <a:p>
            <a:pPr marL="0" indent="0">
              <a:buNone/>
            </a:pPr>
            <a:r>
              <a:rPr lang="es-ES" altLang="es-MX" sz="2700" b="1" dirty="0"/>
              <a:t>La evaluación es una palabra elástica que se estira para abarcar juicios de muy distinto tipo (Carol </a:t>
            </a:r>
            <a:r>
              <a:rPr lang="es-ES" altLang="es-MX" sz="2700" b="1" dirty="0" err="1"/>
              <a:t>Weiss</a:t>
            </a:r>
            <a:r>
              <a:rPr lang="es-ES" altLang="es-MX" sz="2700" b="1" dirty="0"/>
              <a:t>. </a:t>
            </a:r>
            <a:r>
              <a:rPr lang="es-ES" altLang="es-MX" sz="2700" b="1" i="1" dirty="0" err="1"/>
              <a:t>Evaluation</a:t>
            </a:r>
            <a:r>
              <a:rPr lang="es-ES" altLang="es-MX" sz="2700" b="1" i="1" dirty="0"/>
              <a:t> </a:t>
            </a:r>
            <a:r>
              <a:rPr lang="es-ES" altLang="es-MX" sz="2700" b="1" i="1" dirty="0" err="1"/>
              <a:t>Research</a:t>
            </a:r>
            <a:r>
              <a:rPr lang="es-ES" altLang="es-MX" sz="2700" b="1" dirty="0"/>
              <a:t>, 1972).</a:t>
            </a:r>
          </a:p>
        </p:txBody>
      </p:sp>
      <p:pic>
        <p:nvPicPr>
          <p:cNvPr id="6" name="Imagen 5">
            <a:extLst>
              <a:ext uri="{FF2B5EF4-FFF2-40B4-BE49-F238E27FC236}">
                <a16:creationId xmlns:a16="http://schemas.microsoft.com/office/drawing/2014/main" id="{4BE86309-351D-4317-9A2B-048F0328D8BF}"/>
              </a:ext>
            </a:extLst>
          </p:cNvPr>
          <p:cNvPicPr>
            <a:picLocks noChangeAspect="1"/>
          </p:cNvPicPr>
          <p:nvPr/>
        </p:nvPicPr>
        <p:blipFill rotWithShape="1">
          <a:blip r:embed="rId3"/>
          <a:srcRect l="5691" t="10838" r="3247" b="12460"/>
          <a:stretch/>
        </p:blipFill>
        <p:spPr>
          <a:xfrm>
            <a:off x="7472743" y="85107"/>
            <a:ext cx="3007688" cy="696411"/>
          </a:xfrm>
          <a:prstGeom prst="rect">
            <a:avLst/>
          </a:prstGeom>
        </p:spPr>
      </p:pic>
    </p:spTree>
    <p:extLst>
      <p:ext uri="{BB962C8B-B14F-4D97-AF65-F5344CB8AC3E}">
        <p14:creationId xmlns:p14="http://schemas.microsoft.com/office/powerpoint/2010/main" val="815503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735063" y="887104"/>
            <a:ext cx="9221700" cy="976500"/>
          </a:xfrm>
          <a:prstGeom prst="rect">
            <a:avLst/>
          </a:prstGeom>
          <a:noFill/>
          <a:ln>
            <a:noFill/>
          </a:ln>
        </p:spPr>
        <p:txBody>
          <a:bodyPr wrap="square" lIns="91425" tIns="45700" rIns="91425" bIns="45700" anchor="ctr" anchorCtr="0">
            <a:noAutofit/>
          </a:bodyPr>
          <a:lstStyle/>
          <a:p>
            <a:pPr marL="0" marR="0" lvl="0" indent="-254000" algn="ctr" rtl="0">
              <a:lnSpc>
                <a:spcPct val="90000"/>
              </a:lnSpc>
              <a:spcBef>
                <a:spcPts val="0"/>
              </a:spcBef>
              <a:buClr>
                <a:srgbClr val="CD005D"/>
              </a:buClr>
              <a:buSzPts val="4000"/>
              <a:buFont typeface="Candara"/>
              <a:buNone/>
            </a:pPr>
            <a:r>
              <a:rPr lang="es-ES" sz="4000" cap="small" dirty="0">
                <a:solidFill>
                  <a:srgbClr val="CD005D"/>
                </a:solidFill>
                <a:latin typeface="Candara"/>
                <a:ea typeface="Candara"/>
                <a:cs typeface="Candara"/>
                <a:sym typeface="Candara"/>
              </a:rPr>
              <a:t>Conceptos básicos</a:t>
            </a:r>
          </a:p>
        </p:txBody>
      </p:sp>
      <p:cxnSp>
        <p:nvCxnSpPr>
          <p:cNvPr id="8" name="12 Conector recto"/>
          <p:cNvCxnSpPr/>
          <p:nvPr/>
        </p:nvCxnSpPr>
        <p:spPr>
          <a:xfrm rot="10800000">
            <a:off x="735063" y="7382000"/>
            <a:ext cx="91440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Marcador de contenido 2"/>
          <p:cNvSpPr>
            <a:spLocks noGrp="1"/>
          </p:cNvSpPr>
          <p:nvPr>
            <p:ph idx="1"/>
          </p:nvPr>
        </p:nvSpPr>
        <p:spPr>
          <a:xfrm>
            <a:off x="735063" y="2012415"/>
            <a:ext cx="9496057" cy="4796544"/>
          </a:xfrm>
        </p:spPr>
        <p:txBody>
          <a:bodyPr>
            <a:normAutofit fontScale="92500" lnSpcReduction="20000"/>
          </a:bodyPr>
          <a:lstStyle/>
          <a:p>
            <a:pPr marL="0" indent="0">
              <a:buNone/>
            </a:pPr>
            <a:r>
              <a:rPr lang="es-MX" dirty="0"/>
              <a:t>Ítem 3.1.4.3 de las Bases, aprobada mediante </a:t>
            </a:r>
            <a:r>
              <a:rPr lang="es-MX" u="sng" dirty="0"/>
              <a:t>RM 292-2017-MIDIS</a:t>
            </a:r>
          </a:p>
          <a:p>
            <a:r>
              <a:rPr lang="es-MX" dirty="0"/>
              <a:t>El </a:t>
            </a:r>
            <a:r>
              <a:rPr lang="es-MX" b="1" dirty="0">
                <a:solidFill>
                  <a:schemeClr val="accent4"/>
                </a:solidFill>
              </a:rPr>
              <a:t>seguimiento</a:t>
            </a:r>
            <a:r>
              <a:rPr lang="es-MX" dirty="0"/>
              <a:t> valorará el </a:t>
            </a:r>
            <a:r>
              <a:rPr lang="es-MX" u="sng" dirty="0"/>
              <a:t>avance del cumplimiento de las metas comprometidas</a:t>
            </a:r>
            <a:r>
              <a:rPr lang="es-MX" dirty="0"/>
              <a:t> de cada municipalidad en el periodo de implementación de </a:t>
            </a:r>
            <a:r>
              <a:rPr lang="es-MX" u="sng" dirty="0"/>
              <a:t>marzo a mayo 2018</a:t>
            </a:r>
            <a:r>
              <a:rPr lang="es-MX" dirty="0"/>
              <a:t>, para lo cual las entidades públicas considerarán los medios de verificación remitidos por las municipalidades y sus propios registros administrativos (…)</a:t>
            </a:r>
          </a:p>
          <a:p>
            <a:r>
              <a:rPr lang="es-MX" dirty="0"/>
              <a:t>La </a:t>
            </a:r>
            <a:r>
              <a:rPr lang="es-MX" b="1" dirty="0">
                <a:solidFill>
                  <a:schemeClr val="accent4"/>
                </a:solidFill>
              </a:rPr>
              <a:t>evaluación</a:t>
            </a:r>
            <a:r>
              <a:rPr lang="es-MX" dirty="0"/>
              <a:t> </a:t>
            </a:r>
            <a:r>
              <a:rPr lang="es-MX" u="sng" dirty="0"/>
              <a:t>determinará a las municipalidades ganadoras</a:t>
            </a:r>
            <a:r>
              <a:rPr lang="es-MX" dirty="0"/>
              <a:t> del Premio al Desempeño, las cuales </a:t>
            </a:r>
            <a:r>
              <a:rPr lang="es-MX" u="sng" dirty="0"/>
              <a:t>deben haber logrado el total de productos y metas comprometidas al momento de su inscripción</a:t>
            </a:r>
            <a:r>
              <a:rPr lang="es-MX" dirty="0"/>
              <a:t>(…) la evaluación comprende los meses de marzo a septiembre.</a:t>
            </a:r>
            <a:endParaRPr lang="es-PE" dirty="0"/>
          </a:p>
        </p:txBody>
      </p:sp>
      <p:pic>
        <p:nvPicPr>
          <p:cNvPr id="5" name="Imagen 4">
            <a:extLst>
              <a:ext uri="{FF2B5EF4-FFF2-40B4-BE49-F238E27FC236}">
                <a16:creationId xmlns:a16="http://schemas.microsoft.com/office/drawing/2014/main" id="{59D0C6F0-B8B3-43BB-B119-158C0C526D8F}"/>
              </a:ext>
            </a:extLst>
          </p:cNvPr>
          <p:cNvPicPr>
            <a:picLocks noChangeAspect="1"/>
          </p:cNvPicPr>
          <p:nvPr/>
        </p:nvPicPr>
        <p:blipFill rotWithShape="1">
          <a:blip r:embed="rId3"/>
          <a:srcRect l="5691" t="10838" r="3247" b="12460"/>
          <a:stretch/>
        </p:blipFill>
        <p:spPr>
          <a:xfrm>
            <a:off x="7472743" y="85107"/>
            <a:ext cx="3007688" cy="696411"/>
          </a:xfrm>
          <a:prstGeom prst="rect">
            <a:avLst/>
          </a:prstGeom>
        </p:spPr>
      </p:pic>
    </p:spTree>
    <p:extLst>
      <p:ext uri="{BB962C8B-B14F-4D97-AF65-F5344CB8AC3E}">
        <p14:creationId xmlns:p14="http://schemas.microsoft.com/office/powerpoint/2010/main" val="1517567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325120" y="887104"/>
            <a:ext cx="10366693" cy="976500"/>
          </a:xfrm>
          <a:prstGeom prst="rect">
            <a:avLst/>
          </a:prstGeom>
          <a:noFill/>
          <a:ln>
            <a:noFill/>
          </a:ln>
        </p:spPr>
        <p:txBody>
          <a:bodyPr wrap="square" lIns="91425" tIns="45700" rIns="91425" bIns="45700" anchor="ctr" anchorCtr="0">
            <a:noAutofit/>
          </a:bodyPr>
          <a:lstStyle/>
          <a:p>
            <a:pPr marL="0" marR="0" lvl="0" indent="-254000" algn="ctr" rtl="0">
              <a:lnSpc>
                <a:spcPct val="90000"/>
              </a:lnSpc>
              <a:spcBef>
                <a:spcPts val="0"/>
              </a:spcBef>
              <a:buClr>
                <a:srgbClr val="CD005D"/>
              </a:buClr>
              <a:buSzPts val="4000"/>
              <a:buFont typeface="Candara"/>
              <a:buNone/>
            </a:pPr>
            <a:r>
              <a:rPr lang="es-ES" sz="4000" cap="small" dirty="0">
                <a:solidFill>
                  <a:srgbClr val="CD005D"/>
                </a:solidFill>
                <a:latin typeface="Candara"/>
                <a:ea typeface="Candara"/>
                <a:cs typeface="Candara"/>
                <a:sym typeface="Candara"/>
              </a:rPr>
              <a:t>Plan Anual de Seguimiento y Evaluación-PASE del premio al desempeño</a:t>
            </a:r>
          </a:p>
        </p:txBody>
      </p:sp>
      <p:graphicFrame>
        <p:nvGraphicFramePr>
          <p:cNvPr id="2" name="Diagrama 1"/>
          <p:cNvGraphicFramePr/>
          <p:nvPr>
            <p:extLst>
              <p:ext uri="{D42A27DB-BD31-4B8C-83A1-F6EECF244321}">
                <p14:modId xmlns:p14="http://schemas.microsoft.com/office/powerpoint/2010/main" val="873337402"/>
              </p:ext>
            </p:extLst>
          </p:nvPr>
        </p:nvGraphicFramePr>
        <p:xfrm>
          <a:off x="876300" y="1940560"/>
          <a:ext cx="9353549" cy="53174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Imagen 2">
            <a:extLst>
              <a:ext uri="{FF2B5EF4-FFF2-40B4-BE49-F238E27FC236}">
                <a16:creationId xmlns:a16="http://schemas.microsoft.com/office/drawing/2014/main" id="{749D151B-59FB-400C-B31E-10E3614DBFFE}"/>
              </a:ext>
            </a:extLst>
          </p:cNvPr>
          <p:cNvPicPr>
            <a:picLocks noChangeAspect="1"/>
          </p:cNvPicPr>
          <p:nvPr/>
        </p:nvPicPr>
        <p:blipFill>
          <a:blip r:embed="rId8">
            <a:duotone>
              <a:schemeClr val="accent6">
                <a:shade val="45000"/>
                <a:satMod val="135000"/>
              </a:schemeClr>
              <a:prstClr val="white"/>
            </a:duotone>
            <a:extLst>
              <a:ext uri="{BEBA8EAE-BF5A-486C-A8C5-ECC9F3942E4B}">
                <a14:imgProps xmlns:a14="http://schemas.microsoft.com/office/drawing/2010/main">
                  <a14:imgLayer r:embed="rId9">
                    <a14:imgEffect>
                      <a14:saturation sat="200000"/>
                    </a14:imgEffect>
                  </a14:imgLayer>
                </a14:imgProps>
              </a:ext>
            </a:extLst>
          </a:blip>
          <a:stretch>
            <a:fillRect/>
          </a:stretch>
        </p:blipFill>
        <p:spPr>
          <a:xfrm>
            <a:off x="9451592" y="1375354"/>
            <a:ext cx="1066800" cy="1328737"/>
          </a:xfrm>
          <a:prstGeom prst="rect">
            <a:avLst/>
          </a:prstGeom>
        </p:spPr>
      </p:pic>
      <p:pic>
        <p:nvPicPr>
          <p:cNvPr id="5" name="Imagen 4">
            <a:extLst>
              <a:ext uri="{FF2B5EF4-FFF2-40B4-BE49-F238E27FC236}">
                <a16:creationId xmlns:a16="http://schemas.microsoft.com/office/drawing/2014/main" id="{A48B4B83-A900-487C-B9FC-C0192AD6CD41}"/>
              </a:ext>
            </a:extLst>
          </p:cNvPr>
          <p:cNvPicPr>
            <a:picLocks noChangeAspect="1"/>
          </p:cNvPicPr>
          <p:nvPr/>
        </p:nvPicPr>
        <p:blipFill rotWithShape="1">
          <a:blip r:embed="rId10"/>
          <a:srcRect l="5691" t="10838" r="3247" b="12460"/>
          <a:stretch/>
        </p:blipFill>
        <p:spPr>
          <a:xfrm>
            <a:off x="7472743" y="85107"/>
            <a:ext cx="3007688" cy="696411"/>
          </a:xfrm>
          <a:prstGeom prst="rect">
            <a:avLst/>
          </a:prstGeom>
        </p:spPr>
      </p:pic>
    </p:spTree>
    <p:extLst>
      <p:ext uri="{BB962C8B-B14F-4D97-AF65-F5344CB8AC3E}">
        <p14:creationId xmlns:p14="http://schemas.microsoft.com/office/powerpoint/2010/main" val="36391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pic>
        <p:nvPicPr>
          <p:cNvPr id="2" name="Imagen 1">
            <a:extLst>
              <a:ext uri="{FF2B5EF4-FFF2-40B4-BE49-F238E27FC236}">
                <a16:creationId xmlns:a16="http://schemas.microsoft.com/office/drawing/2014/main" id="{A02EA27F-4808-42A1-BCD2-C77333D65129}"/>
              </a:ext>
            </a:extLst>
          </p:cNvPr>
          <p:cNvPicPr>
            <a:picLocks noChangeAspect="1"/>
          </p:cNvPicPr>
          <p:nvPr/>
        </p:nvPicPr>
        <p:blipFill>
          <a:blip r:embed="rId3">
            <a:duotone>
              <a:schemeClr val="accent6">
                <a:shade val="45000"/>
                <a:satMod val="135000"/>
              </a:schemeClr>
              <a:prstClr val="white"/>
            </a:duotone>
            <a:extLst>
              <a:ext uri="{BEBA8EAE-BF5A-486C-A8C5-ECC9F3942E4B}">
                <a14:imgProps xmlns:a14="http://schemas.microsoft.com/office/drawing/2010/main">
                  <a14:imgLayer r:embed="rId4">
                    <a14:imgEffect>
                      <a14:saturation sat="200000"/>
                    </a14:imgEffect>
                  </a14:imgLayer>
                </a14:imgProps>
              </a:ext>
            </a:extLst>
          </a:blip>
          <a:stretch>
            <a:fillRect/>
          </a:stretch>
        </p:blipFill>
        <p:spPr>
          <a:xfrm>
            <a:off x="3954556" y="3518780"/>
            <a:ext cx="2813050" cy="2582472"/>
          </a:xfrm>
          <a:prstGeom prst="rect">
            <a:avLst/>
          </a:prstGeom>
        </p:spPr>
      </p:pic>
      <p:sp>
        <p:nvSpPr>
          <p:cNvPr id="87" name="Shape 87"/>
          <p:cNvSpPr txBox="1">
            <a:spLocks noGrp="1"/>
          </p:cNvSpPr>
          <p:nvPr>
            <p:ph type="title"/>
          </p:nvPr>
        </p:nvSpPr>
        <p:spPr>
          <a:xfrm>
            <a:off x="735063" y="887104"/>
            <a:ext cx="9221700" cy="976500"/>
          </a:xfrm>
          <a:prstGeom prst="rect">
            <a:avLst/>
          </a:prstGeom>
          <a:noFill/>
          <a:ln>
            <a:noFill/>
          </a:ln>
        </p:spPr>
        <p:txBody>
          <a:bodyPr wrap="square" lIns="91425" tIns="45700" rIns="91425" bIns="45700" anchor="ctr" anchorCtr="0">
            <a:noAutofit/>
          </a:bodyPr>
          <a:lstStyle/>
          <a:p>
            <a:pPr marL="0" marR="0" lvl="0" indent="-254000" algn="ctr" rtl="0">
              <a:lnSpc>
                <a:spcPct val="90000"/>
              </a:lnSpc>
              <a:spcBef>
                <a:spcPts val="0"/>
              </a:spcBef>
              <a:buClr>
                <a:srgbClr val="CD005D"/>
              </a:buClr>
              <a:buSzPts val="4000"/>
              <a:buFont typeface="Candara"/>
              <a:buNone/>
            </a:pPr>
            <a:r>
              <a:rPr lang="es-ES" sz="4000" cap="small" dirty="0">
                <a:solidFill>
                  <a:srgbClr val="CD005D"/>
                </a:solidFill>
                <a:latin typeface="Candara"/>
                <a:ea typeface="Candara"/>
                <a:cs typeface="Candara"/>
                <a:sym typeface="Candara"/>
              </a:rPr>
              <a:t>Principios del PASE</a:t>
            </a:r>
          </a:p>
        </p:txBody>
      </p:sp>
      <p:graphicFrame>
        <p:nvGraphicFramePr>
          <p:cNvPr id="4" name="Diagrama 3"/>
          <p:cNvGraphicFramePr/>
          <p:nvPr>
            <p:extLst>
              <p:ext uri="{D42A27DB-BD31-4B8C-83A1-F6EECF244321}">
                <p14:modId xmlns:p14="http://schemas.microsoft.com/office/powerpoint/2010/main" val="2940795771"/>
              </p:ext>
            </p:extLst>
          </p:nvPr>
        </p:nvGraphicFramePr>
        <p:xfrm>
          <a:off x="1569647" y="1907383"/>
          <a:ext cx="7552531" cy="534074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Rectángulo 5"/>
          <p:cNvSpPr/>
          <p:nvPr/>
        </p:nvSpPr>
        <p:spPr>
          <a:xfrm>
            <a:off x="6350000" y="1863604"/>
            <a:ext cx="4341813" cy="923330"/>
          </a:xfrm>
          <a:prstGeom prst="rect">
            <a:avLst/>
          </a:prstGeom>
        </p:spPr>
        <p:txBody>
          <a:bodyPr wrap="square">
            <a:spAutoFit/>
          </a:bodyPr>
          <a:lstStyle/>
          <a:p>
            <a:r>
              <a:rPr lang="es-PE" dirty="0">
                <a:solidFill>
                  <a:schemeClr val="bg1">
                    <a:lumMod val="50000"/>
                  </a:schemeClr>
                </a:solidFill>
              </a:rPr>
              <a:t>Orientado a la totalidad de los productos del Premio al Desempeño, promoviendo la participación de los diversos actores. </a:t>
            </a:r>
          </a:p>
        </p:txBody>
      </p:sp>
      <p:sp>
        <p:nvSpPr>
          <p:cNvPr id="7" name="Rectángulo 6"/>
          <p:cNvSpPr/>
          <p:nvPr/>
        </p:nvSpPr>
        <p:spPr>
          <a:xfrm>
            <a:off x="8395059" y="3078539"/>
            <a:ext cx="2296754" cy="2031325"/>
          </a:xfrm>
          <a:prstGeom prst="rect">
            <a:avLst/>
          </a:prstGeom>
        </p:spPr>
        <p:txBody>
          <a:bodyPr wrap="square">
            <a:spAutoFit/>
          </a:bodyPr>
          <a:lstStyle/>
          <a:p>
            <a:r>
              <a:rPr lang="es-PE" dirty="0">
                <a:solidFill>
                  <a:schemeClr val="bg1">
                    <a:lumMod val="50000"/>
                  </a:schemeClr>
                </a:solidFill>
              </a:rPr>
              <a:t>Será ejecutado de manera sistemática y periódica de acuerdo a la información contenida en los registros administrativos</a:t>
            </a:r>
          </a:p>
        </p:txBody>
      </p:sp>
      <p:sp>
        <p:nvSpPr>
          <p:cNvPr id="10" name="Rectángulo 9"/>
          <p:cNvSpPr/>
          <p:nvPr/>
        </p:nvSpPr>
        <p:spPr>
          <a:xfrm>
            <a:off x="7511256" y="6001633"/>
            <a:ext cx="2851944" cy="646331"/>
          </a:xfrm>
          <a:prstGeom prst="rect">
            <a:avLst/>
          </a:prstGeom>
        </p:spPr>
        <p:txBody>
          <a:bodyPr wrap="square">
            <a:spAutoFit/>
          </a:bodyPr>
          <a:lstStyle/>
          <a:p>
            <a:r>
              <a:rPr lang="es-PE" dirty="0">
                <a:solidFill>
                  <a:schemeClr val="bg1">
                    <a:lumMod val="50000"/>
                  </a:schemeClr>
                </a:solidFill>
              </a:rPr>
              <a:t>Basado en los indicadores y necesidad de información</a:t>
            </a:r>
          </a:p>
        </p:txBody>
      </p:sp>
      <p:sp>
        <p:nvSpPr>
          <p:cNvPr id="8" name="Rectángulo 7"/>
          <p:cNvSpPr/>
          <p:nvPr/>
        </p:nvSpPr>
        <p:spPr>
          <a:xfrm>
            <a:off x="587376" y="5859743"/>
            <a:ext cx="2641599" cy="1200329"/>
          </a:xfrm>
          <a:prstGeom prst="rect">
            <a:avLst/>
          </a:prstGeom>
        </p:spPr>
        <p:txBody>
          <a:bodyPr wrap="square">
            <a:spAutoFit/>
          </a:bodyPr>
          <a:lstStyle/>
          <a:p>
            <a:r>
              <a:rPr lang="es-PE" dirty="0">
                <a:solidFill>
                  <a:schemeClr val="bg1">
                    <a:lumMod val="50000"/>
                  </a:schemeClr>
                </a:solidFill>
              </a:rPr>
              <a:t>Sujeto a modificaciones a medida que se van implementando el Premio al Desempeño.</a:t>
            </a:r>
          </a:p>
        </p:txBody>
      </p:sp>
      <p:sp>
        <p:nvSpPr>
          <p:cNvPr id="9" name="Rectángulo 8"/>
          <p:cNvSpPr/>
          <p:nvPr/>
        </p:nvSpPr>
        <p:spPr>
          <a:xfrm>
            <a:off x="501651" y="2339875"/>
            <a:ext cx="2813050" cy="1477328"/>
          </a:xfrm>
          <a:prstGeom prst="rect">
            <a:avLst/>
          </a:prstGeom>
        </p:spPr>
        <p:txBody>
          <a:bodyPr wrap="square">
            <a:spAutoFit/>
          </a:bodyPr>
          <a:lstStyle/>
          <a:p>
            <a:r>
              <a:rPr lang="es-PE" dirty="0">
                <a:solidFill>
                  <a:schemeClr val="bg1">
                    <a:lumMod val="50000"/>
                  </a:schemeClr>
                </a:solidFill>
              </a:rPr>
              <a:t>La presentación de información que deriven del seguimiento y evaluación debe presentarse en los tiempos previsto</a:t>
            </a:r>
          </a:p>
        </p:txBody>
      </p:sp>
      <p:pic>
        <p:nvPicPr>
          <p:cNvPr id="11" name="Imagen 10">
            <a:extLst>
              <a:ext uri="{FF2B5EF4-FFF2-40B4-BE49-F238E27FC236}">
                <a16:creationId xmlns:a16="http://schemas.microsoft.com/office/drawing/2014/main" id="{B8520A99-9558-4373-B906-9B5274E4FA91}"/>
              </a:ext>
            </a:extLst>
          </p:cNvPr>
          <p:cNvPicPr>
            <a:picLocks noChangeAspect="1"/>
          </p:cNvPicPr>
          <p:nvPr/>
        </p:nvPicPr>
        <p:blipFill rotWithShape="1">
          <a:blip r:embed="rId10"/>
          <a:srcRect l="5691" t="10838" r="3247" b="12460"/>
          <a:stretch/>
        </p:blipFill>
        <p:spPr>
          <a:xfrm>
            <a:off x="7472743" y="85107"/>
            <a:ext cx="3007688" cy="696411"/>
          </a:xfrm>
          <a:prstGeom prst="rect">
            <a:avLst/>
          </a:prstGeom>
        </p:spPr>
      </p:pic>
    </p:spTree>
    <p:extLst>
      <p:ext uri="{BB962C8B-B14F-4D97-AF65-F5344CB8AC3E}">
        <p14:creationId xmlns:p14="http://schemas.microsoft.com/office/powerpoint/2010/main" val="85316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735063" y="887104"/>
            <a:ext cx="9221700" cy="976500"/>
          </a:xfrm>
          <a:prstGeom prst="rect">
            <a:avLst/>
          </a:prstGeom>
          <a:noFill/>
          <a:ln>
            <a:noFill/>
          </a:ln>
        </p:spPr>
        <p:txBody>
          <a:bodyPr wrap="square" lIns="91425" tIns="45700" rIns="91425" bIns="45700" anchor="ctr" anchorCtr="0">
            <a:noAutofit/>
          </a:bodyPr>
          <a:lstStyle/>
          <a:p>
            <a:pPr marL="0" marR="0" lvl="0" indent="-254000" algn="ctr" rtl="0">
              <a:lnSpc>
                <a:spcPct val="90000"/>
              </a:lnSpc>
              <a:spcBef>
                <a:spcPts val="0"/>
              </a:spcBef>
              <a:buClr>
                <a:srgbClr val="CD005D"/>
              </a:buClr>
              <a:buSzPts val="4000"/>
              <a:buFont typeface="Candara"/>
              <a:buNone/>
            </a:pPr>
            <a:r>
              <a:rPr lang="es-ES" sz="4000" cap="small" dirty="0">
                <a:solidFill>
                  <a:srgbClr val="CD005D"/>
                </a:solidFill>
                <a:latin typeface="Candara"/>
                <a:ea typeface="Candara"/>
                <a:cs typeface="Candara"/>
                <a:sym typeface="Candara"/>
              </a:rPr>
              <a:t>Gestión de información del PASE</a:t>
            </a:r>
          </a:p>
        </p:txBody>
      </p:sp>
      <p:sp>
        <p:nvSpPr>
          <p:cNvPr id="3" name="CuadroTexto 2"/>
          <p:cNvSpPr txBox="1"/>
          <p:nvPr/>
        </p:nvSpPr>
        <p:spPr>
          <a:xfrm>
            <a:off x="4030229" y="5712210"/>
            <a:ext cx="2927404" cy="584775"/>
          </a:xfrm>
          <a:prstGeom prst="rect">
            <a:avLst/>
          </a:prstGeom>
          <a:solidFill>
            <a:srgbClr val="FFC000"/>
          </a:solidFill>
        </p:spPr>
        <p:txBody>
          <a:bodyPr wrap="none" rtlCol="0">
            <a:spAutoFit/>
          </a:bodyPr>
          <a:lstStyle/>
          <a:p>
            <a:r>
              <a:rPr lang="es-MX" sz="3200" dirty="0">
                <a:solidFill>
                  <a:schemeClr val="bg1">
                    <a:lumMod val="10000"/>
                  </a:schemeClr>
                </a:solidFill>
              </a:rPr>
              <a:t>Municipalidades</a:t>
            </a:r>
            <a:endParaRPr lang="es-PE" sz="3200" dirty="0">
              <a:solidFill>
                <a:schemeClr val="bg1">
                  <a:lumMod val="10000"/>
                </a:schemeClr>
              </a:solidFill>
            </a:endParaRPr>
          </a:p>
        </p:txBody>
      </p:sp>
      <p:sp>
        <p:nvSpPr>
          <p:cNvPr id="4" name="CuadroTexto 3"/>
          <p:cNvSpPr txBox="1"/>
          <p:nvPr/>
        </p:nvSpPr>
        <p:spPr>
          <a:xfrm>
            <a:off x="4568951" y="6815581"/>
            <a:ext cx="1813125" cy="584775"/>
          </a:xfrm>
          <a:prstGeom prst="rect">
            <a:avLst/>
          </a:prstGeom>
          <a:solidFill>
            <a:schemeClr val="accent2">
              <a:lumMod val="50000"/>
            </a:schemeClr>
          </a:solidFill>
        </p:spPr>
        <p:txBody>
          <a:bodyPr wrap="none" rtlCol="0">
            <a:spAutoFit/>
          </a:bodyPr>
          <a:lstStyle/>
          <a:p>
            <a:r>
              <a:rPr lang="es-MX" sz="3200" dirty="0">
                <a:solidFill>
                  <a:schemeClr val="bg1"/>
                </a:solidFill>
              </a:rPr>
              <a:t>Población</a:t>
            </a:r>
            <a:endParaRPr lang="es-PE" sz="3200" dirty="0">
              <a:solidFill>
                <a:schemeClr val="bg1"/>
              </a:solidFill>
            </a:endParaRPr>
          </a:p>
        </p:txBody>
      </p:sp>
      <p:sp>
        <p:nvSpPr>
          <p:cNvPr id="5" name="CuadroTexto 4"/>
          <p:cNvSpPr txBox="1"/>
          <p:nvPr/>
        </p:nvSpPr>
        <p:spPr>
          <a:xfrm>
            <a:off x="7248903" y="4082349"/>
            <a:ext cx="3338000" cy="1077218"/>
          </a:xfrm>
          <a:prstGeom prst="rect">
            <a:avLst/>
          </a:prstGeom>
          <a:solidFill>
            <a:schemeClr val="accent3">
              <a:lumMod val="40000"/>
              <a:lumOff val="60000"/>
            </a:schemeClr>
          </a:solidFill>
        </p:spPr>
        <p:txBody>
          <a:bodyPr wrap="square" rtlCol="0">
            <a:spAutoFit/>
          </a:bodyPr>
          <a:lstStyle/>
          <a:p>
            <a:pPr algn="ctr"/>
            <a:r>
              <a:rPr lang="es-MX" sz="3200" dirty="0">
                <a:solidFill>
                  <a:schemeClr val="bg1">
                    <a:lumMod val="10000"/>
                  </a:schemeClr>
                </a:solidFill>
              </a:rPr>
              <a:t>Equipo territorial Entidades públicas</a:t>
            </a:r>
            <a:endParaRPr lang="es-PE" sz="3200" dirty="0">
              <a:solidFill>
                <a:schemeClr val="bg1">
                  <a:lumMod val="10000"/>
                </a:schemeClr>
              </a:solidFill>
            </a:endParaRPr>
          </a:p>
        </p:txBody>
      </p:sp>
      <p:sp>
        <p:nvSpPr>
          <p:cNvPr id="6" name="CuadroTexto 5"/>
          <p:cNvSpPr txBox="1"/>
          <p:nvPr/>
        </p:nvSpPr>
        <p:spPr>
          <a:xfrm>
            <a:off x="328341" y="4082349"/>
            <a:ext cx="2802501" cy="1077218"/>
          </a:xfrm>
          <a:prstGeom prst="rect">
            <a:avLst/>
          </a:prstGeom>
          <a:solidFill>
            <a:schemeClr val="accent5">
              <a:lumMod val="40000"/>
              <a:lumOff val="60000"/>
            </a:schemeClr>
          </a:solidFill>
        </p:spPr>
        <p:txBody>
          <a:bodyPr wrap="square" rtlCol="0">
            <a:spAutoFit/>
          </a:bodyPr>
          <a:lstStyle/>
          <a:p>
            <a:pPr algn="ctr"/>
            <a:r>
              <a:rPr lang="es-MX" sz="3200" dirty="0">
                <a:solidFill>
                  <a:schemeClr val="bg1">
                    <a:lumMod val="10000"/>
                  </a:schemeClr>
                </a:solidFill>
              </a:rPr>
              <a:t>Coordinadores de Enlace</a:t>
            </a:r>
            <a:endParaRPr lang="es-PE" sz="3200" dirty="0">
              <a:solidFill>
                <a:schemeClr val="bg1">
                  <a:lumMod val="10000"/>
                </a:schemeClr>
              </a:solidFill>
            </a:endParaRPr>
          </a:p>
        </p:txBody>
      </p:sp>
      <p:sp>
        <p:nvSpPr>
          <p:cNvPr id="7" name="CuadroTexto 6"/>
          <p:cNvSpPr txBox="1"/>
          <p:nvPr/>
        </p:nvSpPr>
        <p:spPr>
          <a:xfrm>
            <a:off x="1285990" y="1864946"/>
            <a:ext cx="3082415" cy="1077218"/>
          </a:xfrm>
          <a:prstGeom prst="rect">
            <a:avLst/>
          </a:prstGeom>
          <a:solidFill>
            <a:schemeClr val="accent5">
              <a:lumMod val="60000"/>
              <a:lumOff val="40000"/>
            </a:schemeClr>
          </a:solidFill>
        </p:spPr>
        <p:txBody>
          <a:bodyPr wrap="square" rtlCol="0">
            <a:spAutoFit/>
          </a:bodyPr>
          <a:lstStyle/>
          <a:p>
            <a:pPr algn="ctr"/>
            <a:r>
              <a:rPr lang="es-MX" sz="3200" dirty="0">
                <a:solidFill>
                  <a:schemeClr val="bg1">
                    <a:lumMod val="10000"/>
                  </a:schemeClr>
                </a:solidFill>
              </a:rPr>
              <a:t>Equipo nacional </a:t>
            </a:r>
            <a:r>
              <a:rPr lang="es-MX" sz="3200" b="1" dirty="0">
                <a:solidFill>
                  <a:schemeClr val="bg1">
                    <a:lumMod val="10000"/>
                  </a:schemeClr>
                </a:solidFill>
              </a:rPr>
              <a:t>Sello Municipal</a:t>
            </a:r>
            <a:endParaRPr lang="es-PE" sz="3200" b="1" dirty="0">
              <a:solidFill>
                <a:schemeClr val="bg1">
                  <a:lumMod val="10000"/>
                </a:schemeClr>
              </a:solidFill>
            </a:endParaRPr>
          </a:p>
        </p:txBody>
      </p:sp>
      <p:cxnSp>
        <p:nvCxnSpPr>
          <p:cNvPr id="8" name="Conector recto de flecha 7"/>
          <p:cNvCxnSpPr>
            <a:stCxn id="13" idx="2"/>
            <a:endCxn id="5" idx="0"/>
          </p:cNvCxnSpPr>
          <p:nvPr/>
        </p:nvCxnSpPr>
        <p:spPr>
          <a:xfrm>
            <a:off x="8504937" y="2940822"/>
            <a:ext cx="412966" cy="1141527"/>
          </a:xfrm>
          <a:prstGeom prst="straightConnector1">
            <a:avLst/>
          </a:prstGeom>
          <a:ln w="38100">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9" name="Conector recto de flecha 8"/>
          <p:cNvCxnSpPr>
            <a:stCxn id="7" idx="2"/>
            <a:endCxn id="6" idx="0"/>
          </p:cNvCxnSpPr>
          <p:nvPr/>
        </p:nvCxnSpPr>
        <p:spPr>
          <a:xfrm flipH="1">
            <a:off x="1729592" y="2942164"/>
            <a:ext cx="1097606" cy="1140185"/>
          </a:xfrm>
          <a:prstGeom prst="straightConnector1">
            <a:avLst/>
          </a:prstGeom>
          <a:ln w="38100">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10" name="Conector recto de flecha 9"/>
          <p:cNvCxnSpPr>
            <a:stCxn id="3" idx="3"/>
            <a:endCxn id="5" idx="2"/>
          </p:cNvCxnSpPr>
          <p:nvPr/>
        </p:nvCxnSpPr>
        <p:spPr>
          <a:xfrm flipV="1">
            <a:off x="6957633" y="5159567"/>
            <a:ext cx="1960270" cy="845031"/>
          </a:xfrm>
          <a:prstGeom prst="straightConnector1">
            <a:avLst/>
          </a:prstGeom>
          <a:ln w="38100">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11" name="Conector recto de flecha 10"/>
          <p:cNvCxnSpPr>
            <a:stCxn id="6" idx="2"/>
            <a:endCxn id="3" idx="1"/>
          </p:cNvCxnSpPr>
          <p:nvPr/>
        </p:nvCxnSpPr>
        <p:spPr>
          <a:xfrm>
            <a:off x="1729592" y="5159567"/>
            <a:ext cx="2300637" cy="845031"/>
          </a:xfrm>
          <a:prstGeom prst="straightConnector1">
            <a:avLst/>
          </a:prstGeom>
          <a:ln w="38100">
            <a:headEnd type="triangle"/>
            <a:tailEnd type="triangle"/>
          </a:ln>
        </p:spPr>
        <p:style>
          <a:lnRef idx="3">
            <a:schemeClr val="accent6"/>
          </a:lnRef>
          <a:fillRef idx="0">
            <a:schemeClr val="accent6"/>
          </a:fillRef>
          <a:effectRef idx="2">
            <a:schemeClr val="accent6"/>
          </a:effectRef>
          <a:fontRef idx="minor">
            <a:schemeClr val="tx1"/>
          </a:fontRef>
        </p:style>
      </p:cxnSp>
      <p:cxnSp>
        <p:nvCxnSpPr>
          <p:cNvPr id="12" name="Conector recto de flecha 11"/>
          <p:cNvCxnSpPr>
            <a:stCxn id="4" idx="0"/>
            <a:endCxn id="3" idx="2"/>
          </p:cNvCxnSpPr>
          <p:nvPr/>
        </p:nvCxnSpPr>
        <p:spPr>
          <a:xfrm flipV="1">
            <a:off x="5475514" y="6296985"/>
            <a:ext cx="18417" cy="518596"/>
          </a:xfrm>
          <a:prstGeom prst="straightConnector1">
            <a:avLst/>
          </a:prstGeom>
          <a:ln>
            <a:headEnd type="triangle"/>
            <a:tailEnd type="triangle"/>
          </a:ln>
        </p:spPr>
        <p:style>
          <a:lnRef idx="3">
            <a:schemeClr val="accent6"/>
          </a:lnRef>
          <a:fillRef idx="0">
            <a:schemeClr val="accent6"/>
          </a:fillRef>
          <a:effectRef idx="2">
            <a:schemeClr val="accent6"/>
          </a:effectRef>
          <a:fontRef idx="minor">
            <a:schemeClr val="tx1"/>
          </a:fontRef>
        </p:style>
      </p:cxnSp>
      <p:sp>
        <p:nvSpPr>
          <p:cNvPr id="13" name="CuadroTexto 12"/>
          <p:cNvSpPr txBox="1"/>
          <p:nvPr/>
        </p:nvSpPr>
        <p:spPr>
          <a:xfrm>
            <a:off x="6835937" y="1863604"/>
            <a:ext cx="3338000" cy="1077218"/>
          </a:xfrm>
          <a:prstGeom prst="rect">
            <a:avLst/>
          </a:prstGeom>
          <a:solidFill>
            <a:schemeClr val="accent3">
              <a:lumMod val="60000"/>
              <a:lumOff val="40000"/>
            </a:schemeClr>
          </a:solidFill>
        </p:spPr>
        <p:txBody>
          <a:bodyPr wrap="square" rtlCol="0">
            <a:spAutoFit/>
          </a:bodyPr>
          <a:lstStyle/>
          <a:p>
            <a:pPr algn="ctr"/>
            <a:r>
              <a:rPr lang="es-MX" sz="3200" dirty="0">
                <a:solidFill>
                  <a:schemeClr val="bg1">
                    <a:lumMod val="10000"/>
                  </a:schemeClr>
                </a:solidFill>
              </a:rPr>
              <a:t>Equipo nacional </a:t>
            </a:r>
            <a:r>
              <a:rPr lang="es-MX" sz="3200" b="1" dirty="0">
                <a:solidFill>
                  <a:schemeClr val="bg1">
                    <a:lumMod val="10000"/>
                  </a:schemeClr>
                </a:solidFill>
              </a:rPr>
              <a:t>Entidades públicas</a:t>
            </a:r>
            <a:endParaRPr lang="es-PE" sz="3200" b="1" dirty="0">
              <a:solidFill>
                <a:schemeClr val="bg1">
                  <a:lumMod val="10000"/>
                </a:schemeClr>
              </a:solidFill>
            </a:endParaRPr>
          </a:p>
        </p:txBody>
      </p:sp>
      <p:cxnSp>
        <p:nvCxnSpPr>
          <p:cNvPr id="14" name="Conector recto de flecha 13"/>
          <p:cNvCxnSpPr>
            <a:stCxn id="13" idx="1"/>
            <a:endCxn id="7" idx="3"/>
          </p:cNvCxnSpPr>
          <p:nvPr/>
        </p:nvCxnSpPr>
        <p:spPr>
          <a:xfrm flipH="1">
            <a:off x="4368405" y="2402213"/>
            <a:ext cx="2467532" cy="1342"/>
          </a:xfrm>
          <a:prstGeom prst="straightConnector1">
            <a:avLst/>
          </a:prstGeom>
          <a:ln w="38100">
            <a:headEnd type="triangle"/>
            <a:tailEnd type="triangle"/>
          </a:ln>
        </p:spPr>
        <p:style>
          <a:lnRef idx="3">
            <a:schemeClr val="accent6"/>
          </a:lnRef>
          <a:fillRef idx="0">
            <a:schemeClr val="accent6"/>
          </a:fillRef>
          <a:effectRef idx="2">
            <a:schemeClr val="accent6"/>
          </a:effectRef>
          <a:fontRef idx="minor">
            <a:schemeClr val="tx1"/>
          </a:fontRef>
        </p:style>
      </p:cxnSp>
      <p:sp>
        <p:nvSpPr>
          <p:cNvPr id="15" name="CuadroTexto 14"/>
          <p:cNvSpPr txBox="1"/>
          <p:nvPr/>
        </p:nvSpPr>
        <p:spPr>
          <a:xfrm rot="18742598">
            <a:off x="1056018" y="3217497"/>
            <a:ext cx="1542836" cy="646331"/>
          </a:xfrm>
          <a:prstGeom prst="rect">
            <a:avLst/>
          </a:prstGeom>
          <a:noFill/>
        </p:spPr>
        <p:txBody>
          <a:bodyPr wrap="square" rtlCol="0">
            <a:spAutoFit/>
          </a:bodyPr>
          <a:lstStyle/>
          <a:p>
            <a:pPr algn="ctr"/>
            <a:r>
              <a:rPr lang="es-MX" dirty="0">
                <a:solidFill>
                  <a:schemeClr val="accent5">
                    <a:lumMod val="60000"/>
                    <a:lumOff val="40000"/>
                  </a:schemeClr>
                </a:solidFill>
              </a:rPr>
              <a:t>Asistencia técnica</a:t>
            </a:r>
            <a:endParaRPr lang="es-PE" dirty="0">
              <a:solidFill>
                <a:schemeClr val="accent5">
                  <a:lumMod val="60000"/>
                  <a:lumOff val="40000"/>
                </a:schemeClr>
              </a:solidFill>
            </a:endParaRPr>
          </a:p>
        </p:txBody>
      </p:sp>
      <p:sp>
        <p:nvSpPr>
          <p:cNvPr id="16" name="Rectángulo 15"/>
          <p:cNvSpPr/>
          <p:nvPr/>
        </p:nvSpPr>
        <p:spPr>
          <a:xfrm>
            <a:off x="4867365" y="6367956"/>
            <a:ext cx="1216295" cy="338554"/>
          </a:xfrm>
          <a:prstGeom prst="rect">
            <a:avLst/>
          </a:prstGeom>
        </p:spPr>
        <p:txBody>
          <a:bodyPr wrap="none">
            <a:spAutoFit/>
          </a:bodyPr>
          <a:lstStyle/>
          <a:p>
            <a:r>
              <a:rPr lang="es-MX" sz="1600" b="1" dirty="0">
                <a:solidFill>
                  <a:schemeClr val="accent4"/>
                </a:solidFill>
              </a:rPr>
              <a:t>Implementa</a:t>
            </a:r>
          </a:p>
        </p:txBody>
      </p:sp>
      <p:sp>
        <p:nvSpPr>
          <p:cNvPr id="17" name="Rectángulo 16"/>
          <p:cNvSpPr/>
          <p:nvPr/>
        </p:nvSpPr>
        <p:spPr>
          <a:xfrm rot="20234680">
            <a:off x="7154821" y="5276779"/>
            <a:ext cx="1094274" cy="400110"/>
          </a:xfrm>
          <a:prstGeom prst="rect">
            <a:avLst/>
          </a:prstGeom>
        </p:spPr>
        <p:txBody>
          <a:bodyPr wrap="none">
            <a:spAutoFit/>
          </a:bodyPr>
          <a:lstStyle/>
          <a:p>
            <a:r>
              <a:rPr lang="es-MX" sz="2000" b="1" dirty="0">
                <a:solidFill>
                  <a:schemeClr val="accent3">
                    <a:lumMod val="40000"/>
                    <a:lumOff val="60000"/>
                  </a:schemeClr>
                </a:solidFill>
              </a:rPr>
              <a:t>Capacita</a:t>
            </a:r>
            <a:endParaRPr lang="es-PE" sz="2000" b="1" dirty="0">
              <a:solidFill>
                <a:schemeClr val="accent3">
                  <a:lumMod val="40000"/>
                  <a:lumOff val="60000"/>
                </a:schemeClr>
              </a:solidFill>
            </a:endParaRPr>
          </a:p>
        </p:txBody>
      </p:sp>
      <p:sp>
        <p:nvSpPr>
          <p:cNvPr id="18" name="Rectángulo 17"/>
          <p:cNvSpPr/>
          <p:nvPr/>
        </p:nvSpPr>
        <p:spPr>
          <a:xfrm rot="20197680">
            <a:off x="7155624" y="5537818"/>
            <a:ext cx="2010726" cy="707886"/>
          </a:xfrm>
          <a:prstGeom prst="rect">
            <a:avLst/>
          </a:prstGeom>
        </p:spPr>
        <p:txBody>
          <a:bodyPr wrap="square">
            <a:spAutoFit/>
          </a:bodyPr>
          <a:lstStyle/>
          <a:p>
            <a:pPr algn="ctr"/>
            <a:r>
              <a:rPr lang="es-MX" sz="2000" b="1" dirty="0">
                <a:solidFill>
                  <a:srgbClr val="FFC000"/>
                </a:solidFill>
                <a:effectLst>
                  <a:outerShdw blurRad="38100" dist="38100" dir="2700000" algn="tl">
                    <a:srgbClr val="000000">
                      <a:alpha val="43137"/>
                    </a:srgbClr>
                  </a:outerShdw>
                </a:effectLst>
              </a:rPr>
              <a:t>Reporta medios de verificación</a:t>
            </a:r>
            <a:endParaRPr lang="es-PE" sz="2000" b="1" dirty="0">
              <a:solidFill>
                <a:srgbClr val="FFC000"/>
              </a:solidFill>
              <a:effectLst>
                <a:outerShdw blurRad="38100" dist="38100" dir="2700000" algn="tl">
                  <a:srgbClr val="000000">
                    <a:alpha val="43137"/>
                  </a:srgbClr>
                </a:outerShdw>
              </a:effectLst>
            </a:endParaRPr>
          </a:p>
        </p:txBody>
      </p:sp>
      <p:sp>
        <p:nvSpPr>
          <p:cNvPr id="19" name="Rectángulo 18"/>
          <p:cNvSpPr/>
          <p:nvPr/>
        </p:nvSpPr>
        <p:spPr>
          <a:xfrm rot="1167461">
            <a:off x="2607530" y="5344765"/>
            <a:ext cx="1199367" cy="369332"/>
          </a:xfrm>
          <a:prstGeom prst="rect">
            <a:avLst/>
          </a:prstGeom>
        </p:spPr>
        <p:txBody>
          <a:bodyPr wrap="none">
            <a:spAutoFit/>
          </a:bodyPr>
          <a:lstStyle/>
          <a:p>
            <a:r>
              <a:rPr lang="es-MX" b="1" dirty="0">
                <a:solidFill>
                  <a:schemeClr val="accent4">
                    <a:lumMod val="40000"/>
                    <a:lumOff val="60000"/>
                  </a:schemeClr>
                </a:solidFill>
              </a:rPr>
              <a:t>Monitorea</a:t>
            </a:r>
          </a:p>
        </p:txBody>
      </p:sp>
      <p:sp>
        <p:nvSpPr>
          <p:cNvPr id="20" name="Rectángulo 19"/>
          <p:cNvSpPr/>
          <p:nvPr/>
        </p:nvSpPr>
        <p:spPr>
          <a:xfrm rot="1214761">
            <a:off x="1341241" y="5512155"/>
            <a:ext cx="2971915" cy="400110"/>
          </a:xfrm>
          <a:prstGeom prst="rect">
            <a:avLst/>
          </a:prstGeom>
        </p:spPr>
        <p:txBody>
          <a:bodyPr wrap="square">
            <a:spAutoFit/>
          </a:bodyPr>
          <a:lstStyle/>
          <a:p>
            <a:pPr algn="ctr"/>
            <a:r>
              <a:rPr lang="es-MX" sz="2000" b="1" dirty="0">
                <a:solidFill>
                  <a:srgbClr val="FFC000"/>
                </a:solidFill>
                <a:effectLst>
                  <a:outerShdw blurRad="38100" dist="38100" dir="2700000" algn="tl">
                    <a:srgbClr val="000000">
                      <a:alpha val="43137"/>
                    </a:srgbClr>
                  </a:outerShdw>
                </a:effectLst>
              </a:rPr>
              <a:t>Responde información</a:t>
            </a:r>
            <a:endParaRPr lang="es-PE" sz="2000" b="1" dirty="0">
              <a:solidFill>
                <a:srgbClr val="FFC000"/>
              </a:solidFill>
              <a:effectLst>
                <a:outerShdw blurRad="38100" dist="38100" dir="2700000" algn="tl">
                  <a:srgbClr val="000000">
                    <a:alpha val="43137"/>
                  </a:srgbClr>
                </a:outerShdw>
              </a:effectLst>
            </a:endParaRPr>
          </a:p>
        </p:txBody>
      </p:sp>
      <p:sp>
        <p:nvSpPr>
          <p:cNvPr id="21" name="Rectángulo 20"/>
          <p:cNvSpPr/>
          <p:nvPr/>
        </p:nvSpPr>
        <p:spPr>
          <a:xfrm rot="18805493">
            <a:off x="1936894" y="3189092"/>
            <a:ext cx="1477350" cy="646331"/>
          </a:xfrm>
          <a:prstGeom prst="rect">
            <a:avLst/>
          </a:prstGeom>
        </p:spPr>
        <p:txBody>
          <a:bodyPr wrap="square">
            <a:spAutoFit/>
          </a:bodyPr>
          <a:lstStyle/>
          <a:p>
            <a:pPr algn="ctr"/>
            <a:r>
              <a:rPr lang="es-MX" b="1" dirty="0">
                <a:solidFill>
                  <a:schemeClr val="accent5">
                    <a:lumMod val="40000"/>
                    <a:lumOff val="60000"/>
                  </a:schemeClr>
                </a:solidFill>
              </a:rPr>
              <a:t>Reporta información</a:t>
            </a:r>
          </a:p>
        </p:txBody>
      </p:sp>
      <p:pic>
        <p:nvPicPr>
          <p:cNvPr id="22" name="Imagen 21"/>
          <p:cNvPicPr>
            <a:picLocks noChangeAspect="1"/>
          </p:cNvPicPr>
          <p:nvPr/>
        </p:nvPicPr>
        <p:blipFill>
          <a:blip r:embed="rId3">
            <a:duotone>
              <a:prstClr val="black"/>
              <a:srgbClr val="FFC000">
                <a:tint val="45000"/>
                <a:satMod val="400000"/>
              </a:srgbClr>
            </a:duotone>
          </a:blip>
          <a:stretch>
            <a:fillRect/>
          </a:stretch>
        </p:blipFill>
        <p:spPr>
          <a:xfrm>
            <a:off x="4893580" y="4844936"/>
            <a:ext cx="1163864" cy="861888"/>
          </a:xfrm>
          <a:prstGeom prst="rect">
            <a:avLst/>
          </a:prstGeom>
        </p:spPr>
      </p:pic>
      <p:sp>
        <p:nvSpPr>
          <p:cNvPr id="23" name="Rectángulo 22"/>
          <p:cNvSpPr/>
          <p:nvPr/>
        </p:nvSpPr>
        <p:spPr>
          <a:xfrm>
            <a:off x="4708476" y="2002103"/>
            <a:ext cx="1749167" cy="400110"/>
          </a:xfrm>
          <a:prstGeom prst="rect">
            <a:avLst/>
          </a:prstGeom>
        </p:spPr>
        <p:txBody>
          <a:bodyPr wrap="square">
            <a:spAutoFit/>
          </a:bodyPr>
          <a:lstStyle/>
          <a:p>
            <a:pPr algn="ctr"/>
            <a:r>
              <a:rPr lang="es-MX" sz="2000" b="1" dirty="0">
                <a:solidFill>
                  <a:srgbClr val="7030A0"/>
                </a:solidFill>
              </a:rPr>
              <a:t>Coordina</a:t>
            </a:r>
            <a:endParaRPr lang="es-PE" sz="2000" b="1" dirty="0">
              <a:solidFill>
                <a:srgbClr val="7030A0"/>
              </a:solidFill>
            </a:endParaRPr>
          </a:p>
        </p:txBody>
      </p:sp>
      <p:sp>
        <p:nvSpPr>
          <p:cNvPr id="24" name="CuadroTexto 23"/>
          <p:cNvSpPr txBox="1"/>
          <p:nvPr/>
        </p:nvSpPr>
        <p:spPr>
          <a:xfrm rot="4257928">
            <a:off x="8311546" y="3169252"/>
            <a:ext cx="1542836" cy="646331"/>
          </a:xfrm>
          <a:prstGeom prst="rect">
            <a:avLst/>
          </a:prstGeom>
          <a:noFill/>
        </p:spPr>
        <p:txBody>
          <a:bodyPr wrap="square" rtlCol="0">
            <a:spAutoFit/>
          </a:bodyPr>
          <a:lstStyle/>
          <a:p>
            <a:pPr algn="ctr"/>
            <a:r>
              <a:rPr lang="es-MX" b="1" dirty="0">
                <a:solidFill>
                  <a:schemeClr val="accent3">
                    <a:lumMod val="60000"/>
                    <a:lumOff val="40000"/>
                  </a:schemeClr>
                </a:solidFill>
              </a:rPr>
              <a:t>Asistencia técnica</a:t>
            </a:r>
            <a:endParaRPr lang="es-PE" b="1" dirty="0">
              <a:solidFill>
                <a:schemeClr val="accent3">
                  <a:lumMod val="60000"/>
                  <a:lumOff val="40000"/>
                </a:schemeClr>
              </a:solidFill>
            </a:endParaRPr>
          </a:p>
        </p:txBody>
      </p:sp>
      <p:sp>
        <p:nvSpPr>
          <p:cNvPr id="25" name="Rectángulo 24"/>
          <p:cNvSpPr/>
          <p:nvPr/>
        </p:nvSpPr>
        <p:spPr>
          <a:xfrm rot="4050244">
            <a:off x="7712696" y="3152004"/>
            <a:ext cx="1477350" cy="646331"/>
          </a:xfrm>
          <a:prstGeom prst="rect">
            <a:avLst/>
          </a:prstGeom>
        </p:spPr>
        <p:txBody>
          <a:bodyPr wrap="square">
            <a:spAutoFit/>
          </a:bodyPr>
          <a:lstStyle/>
          <a:p>
            <a:pPr algn="ctr"/>
            <a:r>
              <a:rPr lang="es-MX" b="1" dirty="0">
                <a:solidFill>
                  <a:schemeClr val="accent3">
                    <a:lumMod val="40000"/>
                    <a:lumOff val="60000"/>
                  </a:schemeClr>
                </a:solidFill>
              </a:rPr>
              <a:t>Reporta información</a:t>
            </a:r>
          </a:p>
        </p:txBody>
      </p:sp>
      <p:cxnSp>
        <p:nvCxnSpPr>
          <p:cNvPr id="26" name="Conector recto de flecha 25">
            <a:extLst>
              <a:ext uri="{FF2B5EF4-FFF2-40B4-BE49-F238E27FC236}">
                <a16:creationId xmlns:a16="http://schemas.microsoft.com/office/drawing/2014/main" id="{5F2F907F-E0A1-4BC9-970B-354C0DA95DED}"/>
              </a:ext>
            </a:extLst>
          </p:cNvPr>
          <p:cNvCxnSpPr>
            <a:cxnSpLocks/>
            <a:stCxn id="5" idx="1"/>
            <a:endCxn id="6" idx="3"/>
          </p:cNvCxnSpPr>
          <p:nvPr/>
        </p:nvCxnSpPr>
        <p:spPr>
          <a:xfrm flipH="1">
            <a:off x="3130842" y="4620958"/>
            <a:ext cx="4118061" cy="0"/>
          </a:xfrm>
          <a:prstGeom prst="straightConnector1">
            <a:avLst/>
          </a:prstGeom>
          <a:ln w="38100">
            <a:headEnd type="triangle"/>
            <a:tailEnd type="triangle"/>
          </a:ln>
        </p:spPr>
        <p:style>
          <a:lnRef idx="3">
            <a:schemeClr val="accent6"/>
          </a:lnRef>
          <a:fillRef idx="0">
            <a:schemeClr val="accent6"/>
          </a:fillRef>
          <a:effectRef idx="2">
            <a:schemeClr val="accent6"/>
          </a:effectRef>
          <a:fontRef idx="minor">
            <a:schemeClr val="tx1"/>
          </a:fontRef>
        </p:style>
      </p:cxnSp>
      <p:sp>
        <p:nvSpPr>
          <p:cNvPr id="27" name="Rectángulo 26">
            <a:extLst>
              <a:ext uri="{FF2B5EF4-FFF2-40B4-BE49-F238E27FC236}">
                <a16:creationId xmlns:a16="http://schemas.microsoft.com/office/drawing/2014/main" id="{5D1A3BAE-BDBE-4159-901F-FFC0D0CFD87B}"/>
              </a:ext>
            </a:extLst>
          </p:cNvPr>
          <p:cNvSpPr/>
          <p:nvPr/>
        </p:nvSpPr>
        <p:spPr>
          <a:xfrm>
            <a:off x="4334493" y="4215463"/>
            <a:ext cx="1749167" cy="400110"/>
          </a:xfrm>
          <a:prstGeom prst="rect">
            <a:avLst/>
          </a:prstGeom>
        </p:spPr>
        <p:txBody>
          <a:bodyPr wrap="square">
            <a:spAutoFit/>
          </a:bodyPr>
          <a:lstStyle/>
          <a:p>
            <a:pPr algn="ctr"/>
            <a:r>
              <a:rPr lang="es-MX" sz="2000" b="1" dirty="0">
                <a:solidFill>
                  <a:srgbClr val="7030A0"/>
                </a:solidFill>
              </a:rPr>
              <a:t>Coordina</a:t>
            </a:r>
            <a:endParaRPr lang="es-PE" sz="2000" b="1" dirty="0">
              <a:solidFill>
                <a:srgbClr val="7030A0"/>
              </a:solidFill>
            </a:endParaRPr>
          </a:p>
        </p:txBody>
      </p:sp>
      <p:pic>
        <p:nvPicPr>
          <p:cNvPr id="28" name="Imagen 27">
            <a:extLst>
              <a:ext uri="{FF2B5EF4-FFF2-40B4-BE49-F238E27FC236}">
                <a16:creationId xmlns:a16="http://schemas.microsoft.com/office/drawing/2014/main" id="{CDFC4B5D-9246-4D83-AFF4-D2D6C4837E0B}"/>
              </a:ext>
            </a:extLst>
          </p:cNvPr>
          <p:cNvPicPr>
            <a:picLocks noChangeAspect="1"/>
          </p:cNvPicPr>
          <p:nvPr/>
        </p:nvPicPr>
        <p:blipFill rotWithShape="1">
          <a:blip r:embed="rId4"/>
          <a:srcRect l="5691" t="10838" r="3247" b="12460"/>
          <a:stretch/>
        </p:blipFill>
        <p:spPr>
          <a:xfrm>
            <a:off x="7472743" y="85107"/>
            <a:ext cx="3007688" cy="696411"/>
          </a:xfrm>
          <a:prstGeom prst="rect">
            <a:avLst/>
          </a:prstGeom>
        </p:spPr>
      </p:pic>
    </p:spTree>
    <p:extLst>
      <p:ext uri="{BB962C8B-B14F-4D97-AF65-F5344CB8AC3E}">
        <p14:creationId xmlns:p14="http://schemas.microsoft.com/office/powerpoint/2010/main" val="2420333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735063" y="829954"/>
            <a:ext cx="9221700" cy="976500"/>
          </a:xfrm>
          <a:prstGeom prst="rect">
            <a:avLst/>
          </a:prstGeom>
          <a:noFill/>
          <a:ln>
            <a:noFill/>
          </a:ln>
        </p:spPr>
        <p:txBody>
          <a:bodyPr wrap="square" lIns="91425" tIns="45700" rIns="91425" bIns="45700" anchor="ctr" anchorCtr="0">
            <a:noAutofit/>
          </a:bodyPr>
          <a:lstStyle/>
          <a:p>
            <a:pPr marL="0" marR="0" lvl="0" indent="-254000" algn="ctr" rtl="0">
              <a:lnSpc>
                <a:spcPct val="90000"/>
              </a:lnSpc>
              <a:spcBef>
                <a:spcPts val="0"/>
              </a:spcBef>
              <a:buClr>
                <a:srgbClr val="CD005D"/>
              </a:buClr>
              <a:buSzPts val="4000"/>
              <a:buFont typeface="Candara"/>
              <a:buNone/>
            </a:pPr>
            <a:r>
              <a:rPr lang="es-ES" sz="4000" cap="small" dirty="0">
                <a:solidFill>
                  <a:srgbClr val="CD005D"/>
                </a:solidFill>
                <a:latin typeface="Candara"/>
                <a:ea typeface="Candara"/>
                <a:cs typeface="Candara"/>
                <a:sym typeface="Candara"/>
              </a:rPr>
              <a:t>Herramientas del PASE</a:t>
            </a:r>
          </a:p>
        </p:txBody>
      </p:sp>
      <p:pic>
        <p:nvPicPr>
          <p:cNvPr id="1026" name="Picture 2" descr="Resultado de imagen para publicaciÃ³n">
            <a:extLst>
              <a:ext uri="{FF2B5EF4-FFF2-40B4-BE49-F238E27FC236}">
                <a16:creationId xmlns:a16="http://schemas.microsoft.com/office/drawing/2014/main" id="{F8889590-BA01-4DD5-BFE0-BDF9076EA078}"/>
              </a:ext>
            </a:extLst>
          </p:cNvPr>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848823" y="5099629"/>
            <a:ext cx="1669569" cy="178087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base de datos dibujo">
            <a:extLst>
              <a:ext uri="{FF2B5EF4-FFF2-40B4-BE49-F238E27FC236}">
                <a16:creationId xmlns:a16="http://schemas.microsoft.com/office/drawing/2014/main" id="{2B3AA096-F91E-4727-893D-FBBBCF75D13B}"/>
              </a:ext>
            </a:extLst>
          </p:cNvPr>
          <p:cNvPicPr>
            <a:picLocks noChangeAspect="1" noChangeArrowheads="1"/>
          </p:cNvPicPr>
          <p:nvPr/>
        </p:nvPicPr>
        <p:blipFill rotWithShape="1">
          <a:blip r:embed="rId4" cstate="print">
            <a:duotone>
              <a:schemeClr val="accent6">
                <a:shade val="45000"/>
                <a:satMod val="135000"/>
              </a:schemeClr>
              <a:prstClr val="white"/>
            </a:duotone>
            <a:extLst>
              <a:ext uri="{28A0092B-C50C-407E-A947-70E740481C1C}">
                <a14:useLocalDpi xmlns:a14="http://schemas.microsoft.com/office/drawing/2010/main" val="0"/>
              </a:ext>
            </a:extLst>
          </a:blip>
          <a:srcRect l="6272" r="8799" b="12471"/>
          <a:stretch/>
        </p:blipFill>
        <p:spPr bwMode="auto">
          <a:xfrm>
            <a:off x="536690" y="6142262"/>
            <a:ext cx="1445047" cy="933587"/>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esquinas redondeadas 2">
            <a:extLst>
              <a:ext uri="{FF2B5EF4-FFF2-40B4-BE49-F238E27FC236}">
                <a16:creationId xmlns:a16="http://schemas.microsoft.com/office/drawing/2014/main" id="{246D0D07-AA2C-42D1-A5B1-CD4EB4667CCD}"/>
              </a:ext>
            </a:extLst>
          </p:cNvPr>
          <p:cNvSpPr/>
          <p:nvPr/>
        </p:nvSpPr>
        <p:spPr>
          <a:xfrm>
            <a:off x="2733040" y="6746240"/>
            <a:ext cx="5364480" cy="50828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s-PE" dirty="0"/>
              <a:t>DIRECTORIO ACTUALIZADO</a:t>
            </a:r>
          </a:p>
        </p:txBody>
      </p:sp>
      <p:pic>
        <p:nvPicPr>
          <p:cNvPr id="8" name="Imagen 7">
            <a:extLst>
              <a:ext uri="{FF2B5EF4-FFF2-40B4-BE49-F238E27FC236}">
                <a16:creationId xmlns:a16="http://schemas.microsoft.com/office/drawing/2014/main" id="{711E65DC-6D6E-417D-8A8F-FC5F07DC57C5}"/>
              </a:ext>
            </a:extLst>
          </p:cNvPr>
          <p:cNvPicPr>
            <a:picLocks noChangeAspect="1"/>
          </p:cNvPicPr>
          <p:nvPr/>
        </p:nvPicPr>
        <p:blipFill>
          <a:blip r:embed="rId5">
            <a:duotone>
              <a:schemeClr val="accent6">
                <a:shade val="45000"/>
                <a:satMod val="135000"/>
              </a:schemeClr>
              <a:prstClr val="white"/>
            </a:duotone>
            <a:extLst>
              <a:ext uri="{BEBA8EAE-BF5A-486C-A8C5-ECC9F3942E4B}">
                <a14:imgProps xmlns:a14="http://schemas.microsoft.com/office/drawing/2010/main">
                  <a14:imgLayer r:embed="rId6">
                    <a14:imgEffect>
                      <a14:saturation sat="200000"/>
                    </a14:imgEffect>
                  </a14:imgLayer>
                </a14:imgProps>
              </a:ext>
            </a:extLst>
          </a:blip>
          <a:stretch>
            <a:fillRect/>
          </a:stretch>
        </p:blipFill>
        <p:spPr>
          <a:xfrm>
            <a:off x="9372632" y="1277008"/>
            <a:ext cx="1145760" cy="1427084"/>
          </a:xfrm>
          <a:prstGeom prst="rect">
            <a:avLst/>
          </a:prstGeom>
        </p:spPr>
      </p:pic>
      <p:graphicFrame>
        <p:nvGraphicFramePr>
          <p:cNvPr id="9" name="Diagrama 8">
            <a:extLst>
              <a:ext uri="{FF2B5EF4-FFF2-40B4-BE49-F238E27FC236}">
                <a16:creationId xmlns:a16="http://schemas.microsoft.com/office/drawing/2014/main" id="{C8A32655-CCC0-44CD-880E-DB3D9513798F}"/>
              </a:ext>
            </a:extLst>
          </p:cNvPr>
          <p:cNvGraphicFramePr/>
          <p:nvPr>
            <p:extLst>
              <p:ext uri="{D42A27DB-BD31-4B8C-83A1-F6EECF244321}">
                <p14:modId xmlns:p14="http://schemas.microsoft.com/office/powerpoint/2010/main" val="571462180"/>
              </p:ext>
            </p:extLst>
          </p:nvPr>
        </p:nvGraphicFramePr>
        <p:xfrm>
          <a:off x="1234021" y="1806454"/>
          <a:ext cx="8138611" cy="43644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10" name="Imagen 9">
            <a:extLst>
              <a:ext uri="{FF2B5EF4-FFF2-40B4-BE49-F238E27FC236}">
                <a16:creationId xmlns:a16="http://schemas.microsoft.com/office/drawing/2014/main" id="{34FF75A2-E8BA-439E-8085-FFA7577772EC}"/>
              </a:ext>
            </a:extLst>
          </p:cNvPr>
          <p:cNvPicPr>
            <a:picLocks noChangeAspect="1"/>
          </p:cNvPicPr>
          <p:nvPr/>
        </p:nvPicPr>
        <p:blipFill rotWithShape="1">
          <a:blip r:embed="rId12"/>
          <a:srcRect l="5691" t="10838" r="3247" b="12460"/>
          <a:stretch/>
        </p:blipFill>
        <p:spPr>
          <a:xfrm>
            <a:off x="7472743" y="85107"/>
            <a:ext cx="3007688" cy="696411"/>
          </a:xfrm>
          <a:prstGeom prst="rect">
            <a:avLst/>
          </a:prstGeom>
        </p:spPr>
      </p:pic>
    </p:spTree>
    <p:extLst>
      <p:ext uri="{BB962C8B-B14F-4D97-AF65-F5344CB8AC3E}">
        <p14:creationId xmlns:p14="http://schemas.microsoft.com/office/powerpoint/2010/main" val="2556397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4D931AA-D695-4804-BBE5-704E314BDDEE}"/>
              </a:ext>
            </a:extLst>
          </p:cNvPr>
          <p:cNvSpPr>
            <a:spLocks noGrp="1"/>
          </p:cNvSpPr>
          <p:nvPr>
            <p:ph idx="1"/>
          </p:nvPr>
        </p:nvSpPr>
        <p:spPr/>
        <p:txBody>
          <a:bodyPr>
            <a:normAutofit fontScale="92500" lnSpcReduction="10000"/>
          </a:bodyPr>
          <a:lstStyle/>
          <a:p>
            <a:r>
              <a:rPr lang="es-PE" dirty="0"/>
              <a:t>Los </a:t>
            </a:r>
            <a:r>
              <a:rPr lang="es-PE" b="1" dirty="0">
                <a:solidFill>
                  <a:schemeClr val="accent5"/>
                </a:solidFill>
              </a:rPr>
              <a:t>medios de verificación </a:t>
            </a:r>
            <a:r>
              <a:rPr lang="es-PE" dirty="0"/>
              <a:t>deben ser remitidos y evaluados dentro de los plazos establecidos en la guía y en coordinación con el MINSA</a:t>
            </a:r>
          </a:p>
          <a:p>
            <a:r>
              <a:rPr lang="es-PE" dirty="0"/>
              <a:t>El </a:t>
            </a:r>
            <a:r>
              <a:rPr lang="es-PE" b="1" dirty="0">
                <a:solidFill>
                  <a:schemeClr val="accent5"/>
                </a:solidFill>
              </a:rPr>
              <a:t>reporte de seguimiento</a:t>
            </a:r>
            <a:r>
              <a:rPr lang="es-PE" dirty="0"/>
              <a:t> se realizará en el mes de julio y sus resultados serán publicados en la página web del Sello Municipal.</a:t>
            </a:r>
          </a:p>
          <a:p>
            <a:r>
              <a:rPr lang="es-PE" dirty="0"/>
              <a:t>El </a:t>
            </a:r>
            <a:r>
              <a:rPr lang="es-PE" b="1" dirty="0">
                <a:solidFill>
                  <a:schemeClr val="accent5"/>
                </a:solidFill>
              </a:rPr>
              <a:t>seguimiento y evaluación</a:t>
            </a:r>
            <a:r>
              <a:rPr lang="es-PE" dirty="0"/>
              <a:t> sirven para tener información sobre el nivel de implementación de nuestros productos y con ello tomar decisiones para mejorar.</a:t>
            </a:r>
          </a:p>
          <a:p>
            <a:r>
              <a:rPr lang="es-PE" b="1" dirty="0">
                <a:solidFill>
                  <a:schemeClr val="accent5"/>
                </a:solidFill>
              </a:rPr>
              <a:t>Revisar</a:t>
            </a:r>
            <a:r>
              <a:rPr lang="es-PE" dirty="0"/>
              <a:t> permanentemente la </a:t>
            </a:r>
            <a:r>
              <a:rPr lang="es-PE" b="1" dirty="0">
                <a:solidFill>
                  <a:schemeClr val="accent5"/>
                </a:solidFill>
              </a:rPr>
              <a:t>página web del Sello Municipal</a:t>
            </a:r>
            <a:r>
              <a:rPr lang="es-PE" dirty="0"/>
              <a:t> y contactarse con los puntos focales territoriales de las entidades públicas´.</a:t>
            </a:r>
          </a:p>
          <a:p>
            <a:endParaRPr lang="es-PE" dirty="0"/>
          </a:p>
        </p:txBody>
      </p:sp>
      <p:sp>
        <p:nvSpPr>
          <p:cNvPr id="4" name="Shape 87">
            <a:extLst>
              <a:ext uri="{FF2B5EF4-FFF2-40B4-BE49-F238E27FC236}">
                <a16:creationId xmlns:a16="http://schemas.microsoft.com/office/drawing/2014/main" id="{3AFE85C1-38FE-4448-A2BD-928AB13E22D1}"/>
              </a:ext>
            </a:extLst>
          </p:cNvPr>
          <p:cNvSpPr txBox="1">
            <a:spLocks noGrp="1"/>
          </p:cNvSpPr>
          <p:nvPr>
            <p:ph type="title"/>
          </p:nvPr>
        </p:nvSpPr>
        <p:spPr>
          <a:xfrm>
            <a:off x="735063" y="829954"/>
            <a:ext cx="9221700" cy="976500"/>
          </a:xfrm>
          <a:prstGeom prst="rect">
            <a:avLst/>
          </a:prstGeom>
          <a:noFill/>
          <a:ln>
            <a:noFill/>
          </a:ln>
        </p:spPr>
        <p:txBody>
          <a:bodyPr wrap="square" lIns="91425" tIns="45700" rIns="91425" bIns="45700" anchor="ctr" anchorCtr="0">
            <a:noAutofit/>
          </a:bodyPr>
          <a:lstStyle/>
          <a:p>
            <a:pPr marL="0" marR="0" lvl="0" indent="-254000" algn="ctr" rtl="0">
              <a:lnSpc>
                <a:spcPct val="90000"/>
              </a:lnSpc>
              <a:spcBef>
                <a:spcPts val="0"/>
              </a:spcBef>
              <a:buClr>
                <a:srgbClr val="CD005D"/>
              </a:buClr>
              <a:buSzPts val="4000"/>
              <a:buFont typeface="Candara"/>
              <a:buNone/>
            </a:pPr>
            <a:r>
              <a:rPr lang="es-ES" sz="4000" cap="small" dirty="0">
                <a:solidFill>
                  <a:srgbClr val="CD005D"/>
                </a:solidFill>
                <a:latin typeface="Candara"/>
                <a:ea typeface="Candara"/>
                <a:cs typeface="Candara"/>
                <a:sym typeface="Candara"/>
              </a:rPr>
              <a:t>Conclusiones</a:t>
            </a:r>
          </a:p>
        </p:txBody>
      </p:sp>
      <p:pic>
        <p:nvPicPr>
          <p:cNvPr id="5" name="Imagen 4">
            <a:extLst>
              <a:ext uri="{FF2B5EF4-FFF2-40B4-BE49-F238E27FC236}">
                <a16:creationId xmlns:a16="http://schemas.microsoft.com/office/drawing/2014/main" id="{3DC7F5FD-051B-4645-A027-42544D0F87B9}"/>
              </a:ext>
            </a:extLst>
          </p:cNvPr>
          <p:cNvPicPr>
            <a:picLocks noChangeAspect="1"/>
          </p:cNvPicPr>
          <p:nvPr/>
        </p:nvPicPr>
        <p:blipFill>
          <a:blip r:embed="rId2">
            <a:duotone>
              <a:schemeClr val="accent6">
                <a:shade val="45000"/>
                <a:satMod val="135000"/>
              </a:schemeClr>
              <a:prstClr val="white"/>
            </a:duotone>
            <a:extLst>
              <a:ext uri="{BEBA8EAE-BF5A-486C-A8C5-ECC9F3942E4B}">
                <a14:imgProps xmlns:a14="http://schemas.microsoft.com/office/drawing/2010/main">
                  <a14:imgLayer r:embed="rId3">
                    <a14:imgEffect>
                      <a14:sharpenSoften amount="50000"/>
                    </a14:imgEffect>
                    <a14:imgEffect>
                      <a14:saturation sat="400000"/>
                    </a14:imgEffect>
                  </a14:imgLayer>
                </a14:imgProps>
              </a:ext>
            </a:extLst>
          </a:blip>
          <a:stretch>
            <a:fillRect/>
          </a:stretch>
        </p:blipFill>
        <p:spPr>
          <a:xfrm>
            <a:off x="9067488" y="5276618"/>
            <a:ext cx="1412943" cy="1373142"/>
          </a:xfrm>
          <a:prstGeom prst="rect">
            <a:avLst/>
          </a:prstGeom>
        </p:spPr>
      </p:pic>
      <p:pic>
        <p:nvPicPr>
          <p:cNvPr id="6" name="Imagen 5">
            <a:extLst>
              <a:ext uri="{FF2B5EF4-FFF2-40B4-BE49-F238E27FC236}">
                <a16:creationId xmlns:a16="http://schemas.microsoft.com/office/drawing/2014/main" id="{2E18472D-FCD6-4B77-8280-6AAF2E2FCEE2}"/>
              </a:ext>
            </a:extLst>
          </p:cNvPr>
          <p:cNvPicPr>
            <a:picLocks noChangeAspect="1"/>
          </p:cNvPicPr>
          <p:nvPr/>
        </p:nvPicPr>
        <p:blipFill rotWithShape="1">
          <a:blip r:embed="rId4"/>
          <a:srcRect l="5691" t="10838" r="3247" b="12460"/>
          <a:stretch/>
        </p:blipFill>
        <p:spPr>
          <a:xfrm>
            <a:off x="7472743" y="85107"/>
            <a:ext cx="3007688" cy="696411"/>
          </a:xfrm>
          <a:prstGeom prst="rect">
            <a:avLst/>
          </a:prstGeom>
        </p:spPr>
      </p:pic>
    </p:spTree>
    <p:extLst>
      <p:ext uri="{BB962C8B-B14F-4D97-AF65-F5344CB8AC3E}">
        <p14:creationId xmlns:p14="http://schemas.microsoft.com/office/powerpoint/2010/main" val="1147618391"/>
      </p:ext>
    </p:extLst>
  </p:cSld>
  <p:clrMapOvr>
    <a:masterClrMapping/>
  </p:clrMapOvr>
</p:sld>
</file>

<file path=ppt/theme/theme1.xml><?xml version="1.0" encoding="utf-8"?>
<a:theme xmlns:a="http://schemas.openxmlformats.org/drawingml/2006/main" name="Tema de Office">
  <a:themeElements>
    <a:clrScheme name="Personalizado 1">
      <a:dk1>
        <a:srgbClr val="434343"/>
      </a:dk1>
      <a:lt1>
        <a:srgbClr val="F8F8F8"/>
      </a:lt1>
      <a:dk2>
        <a:srgbClr val="434343"/>
      </a:dk2>
      <a:lt2>
        <a:srgbClr val="F8F8F8"/>
      </a:lt2>
      <a:accent1>
        <a:srgbClr val="434343"/>
      </a:accent1>
      <a:accent2>
        <a:srgbClr val="4C4C4C"/>
      </a:accent2>
      <a:accent3>
        <a:srgbClr val="212D74"/>
      </a:accent3>
      <a:accent4>
        <a:srgbClr val="A50021"/>
      </a:accent4>
      <a:accent5>
        <a:srgbClr val="9C254D"/>
      </a:accent5>
      <a:accent6>
        <a:srgbClr val="D23369"/>
      </a:accent6>
      <a:hlink>
        <a:srgbClr val="F06292"/>
      </a:hlink>
      <a:folHlink>
        <a:srgbClr val="7890CD"/>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Institucional 2017.pptx" id="{AF952015-5BC4-40D4-9451-FD7D3F8FCC5B}" vid="{C38D7E58-3FA8-4EE9-A896-F361A7E90401}"/>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3383</TotalTime>
  <Words>1082</Words>
  <Application>Microsoft Office PowerPoint</Application>
  <PresentationFormat>Personalizado</PresentationFormat>
  <Paragraphs>88</Paragraphs>
  <Slides>11</Slides>
  <Notes>6</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11</vt:i4>
      </vt:variant>
    </vt:vector>
  </HeadingPairs>
  <TitlesOfParts>
    <vt:vector size="18" baseType="lpstr">
      <vt:lpstr>Arial</vt:lpstr>
      <vt:lpstr>Arial Black</vt:lpstr>
      <vt:lpstr>Calibri</vt:lpstr>
      <vt:lpstr>Calibri Light</vt:lpstr>
      <vt:lpstr>Candara</vt:lpstr>
      <vt:lpstr>Wingdings</vt:lpstr>
      <vt:lpstr>Tema de Office</vt:lpstr>
      <vt:lpstr>Gestión de información,  seguimiento y evaluación del Premio al Desempeño</vt:lpstr>
      <vt:lpstr>Presentación de PowerPoint</vt:lpstr>
      <vt:lpstr>La importancia de las definiciones </vt:lpstr>
      <vt:lpstr>Conceptos básicos</vt:lpstr>
      <vt:lpstr>Plan Anual de Seguimiento y Evaluación-PASE del premio al desempeño</vt:lpstr>
      <vt:lpstr>Principios del PASE</vt:lpstr>
      <vt:lpstr>Gestión de información del PASE</vt:lpstr>
      <vt:lpstr>Herramientas del PASE</vt:lpstr>
      <vt:lpstr>Conclusiones</vt:lpstr>
      <vt:lpstr>Presentación de PowerPoint</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dc:title>
  <dc:creator>Thiago</dc:creator>
  <cp:lastModifiedBy>Jose Fernando Salazar Abad</cp:lastModifiedBy>
  <cp:revision>205</cp:revision>
  <cp:lastPrinted>2017-09-27T13:41:48Z</cp:lastPrinted>
  <dcterms:created xsi:type="dcterms:W3CDTF">2014-01-23T15:36:03Z</dcterms:created>
  <dcterms:modified xsi:type="dcterms:W3CDTF">2018-04-18T02:14:16Z</dcterms:modified>
</cp:coreProperties>
</file>