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2056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905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153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835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5082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11384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22606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0044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9588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11791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50839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5BF7C-75B8-4044-8891-FE61ECE87F5D}" type="datetimeFigureOut">
              <a:rPr lang="es-PE" smtClean="0"/>
              <a:t>16/04/2018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59074-16C3-4B7F-BA25-73FFC56CB4D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78676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51 Conector recto de flecha"/>
          <p:cNvCxnSpPr/>
          <p:nvPr/>
        </p:nvCxnSpPr>
        <p:spPr>
          <a:xfrm>
            <a:off x="7528242" y="4687059"/>
            <a:ext cx="0" cy="72950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2375" y="369506"/>
            <a:ext cx="8309397" cy="706090"/>
          </a:xfrm>
        </p:spPr>
        <p:txBody>
          <a:bodyPr>
            <a:noAutofit/>
          </a:bodyPr>
          <a:lstStyle/>
          <a:p>
            <a:pPr algn="ctr"/>
            <a:r>
              <a:rPr lang="es-PE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Hoja de ruta de implementación</a:t>
            </a:r>
            <a:br>
              <a:rPr lang="es-PE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r>
              <a:rPr lang="es-PE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2018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2063552" y="1916832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9984433" y="1916832"/>
            <a:ext cx="504579" cy="48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10386198" y="191854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Elipse"/>
          <p:cNvSpPr/>
          <p:nvPr/>
        </p:nvSpPr>
        <p:spPr>
          <a:xfrm>
            <a:off x="2014404" y="187911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4" name="13 Elipse"/>
          <p:cNvSpPr/>
          <p:nvPr/>
        </p:nvSpPr>
        <p:spPr>
          <a:xfrm>
            <a:off x="2672111" y="189397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14 Elipse"/>
          <p:cNvSpPr/>
          <p:nvPr/>
        </p:nvSpPr>
        <p:spPr>
          <a:xfrm>
            <a:off x="3570403" y="189397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6" name="15 Elipse"/>
          <p:cNvSpPr/>
          <p:nvPr/>
        </p:nvSpPr>
        <p:spPr>
          <a:xfrm>
            <a:off x="4306198" y="188568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7" name="16 Elipse"/>
          <p:cNvSpPr/>
          <p:nvPr/>
        </p:nvSpPr>
        <p:spPr>
          <a:xfrm>
            <a:off x="5116761" y="189397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8" name="17 Elipse"/>
          <p:cNvSpPr/>
          <p:nvPr/>
        </p:nvSpPr>
        <p:spPr>
          <a:xfrm>
            <a:off x="6017369" y="189397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9" name="18 Elipse"/>
          <p:cNvSpPr/>
          <p:nvPr/>
        </p:nvSpPr>
        <p:spPr>
          <a:xfrm>
            <a:off x="8591347" y="189397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0" name="19 Elipse"/>
          <p:cNvSpPr/>
          <p:nvPr/>
        </p:nvSpPr>
        <p:spPr>
          <a:xfrm>
            <a:off x="7240210" y="189397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1" name="20 CuadroTexto"/>
          <p:cNvSpPr txBox="1"/>
          <p:nvPr/>
        </p:nvSpPr>
        <p:spPr>
          <a:xfrm>
            <a:off x="1893248" y="1636803"/>
            <a:ext cx="386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/>
              <a:t>Feb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3426387" y="1651661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/>
              <a:t>Abr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4141245" y="1640231"/>
            <a:ext cx="4469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 err="1"/>
              <a:t>May</a:t>
            </a:r>
            <a:endParaRPr lang="es-PE" sz="1000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972745" y="1636322"/>
            <a:ext cx="4091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/>
              <a:t>Jun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5873353" y="1640231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/>
              <a:t>Jul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7096194" y="1651661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 err="1"/>
              <a:t>Ago</a:t>
            </a:r>
            <a:endParaRPr lang="es-PE" sz="1000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8458761" y="1640231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/>
              <a:t>Set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2528095" y="1640231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/>
              <a:t>Mar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2002974" y="1389917"/>
            <a:ext cx="8114044" cy="246221"/>
          </a:xfrm>
          <a:prstGeom prst="rect">
            <a:avLst/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000" b="1" dirty="0"/>
              <a:t>2018</a:t>
            </a:r>
          </a:p>
        </p:txBody>
      </p:sp>
      <p:sp>
        <p:nvSpPr>
          <p:cNvPr id="33" name="32 Documento"/>
          <p:cNvSpPr/>
          <p:nvPr/>
        </p:nvSpPr>
        <p:spPr>
          <a:xfrm>
            <a:off x="1943962" y="3529528"/>
            <a:ext cx="1152128" cy="1296144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dirty="0"/>
              <a:t>Capacitar a los enlaces regionales de Sello Municipal</a:t>
            </a:r>
          </a:p>
        </p:txBody>
      </p:sp>
      <p:sp>
        <p:nvSpPr>
          <p:cNvPr id="34" name="33 Documento"/>
          <p:cNvSpPr/>
          <p:nvPr/>
        </p:nvSpPr>
        <p:spPr>
          <a:xfrm>
            <a:off x="3158350" y="3529528"/>
            <a:ext cx="1152128" cy="1296144"/>
          </a:xfrm>
          <a:prstGeom prst="flowChartDocument">
            <a:avLst/>
          </a:prstGeom>
          <a:ln>
            <a:solidFill>
              <a:srgbClr val="00B0F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dirty="0"/>
              <a:t>Capacitar a los equipos regionales de DPROM.</a:t>
            </a:r>
          </a:p>
        </p:txBody>
      </p:sp>
      <p:sp>
        <p:nvSpPr>
          <p:cNvPr id="36" name="35 Documento"/>
          <p:cNvSpPr/>
          <p:nvPr/>
        </p:nvSpPr>
        <p:spPr>
          <a:xfrm>
            <a:off x="6003344" y="3545994"/>
            <a:ext cx="2486166" cy="1296144"/>
          </a:xfrm>
          <a:prstGeom prst="flowChartDocumen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dirty="0"/>
              <a:t>Asistencia técnica y monitoreo a las municipalidades inscritas</a:t>
            </a:r>
          </a:p>
        </p:txBody>
      </p:sp>
      <p:sp>
        <p:nvSpPr>
          <p:cNvPr id="37" name="36 Documento"/>
          <p:cNvSpPr/>
          <p:nvPr/>
        </p:nvSpPr>
        <p:spPr>
          <a:xfrm>
            <a:off x="8775313" y="3554374"/>
            <a:ext cx="980792" cy="1296144"/>
          </a:xfrm>
          <a:prstGeom prst="flowChartDocumen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dirty="0"/>
              <a:t>Evaluación</a:t>
            </a:r>
          </a:p>
        </p:txBody>
      </p:sp>
      <p:cxnSp>
        <p:nvCxnSpPr>
          <p:cNvPr id="39" name="38 Conector recto de flecha"/>
          <p:cNvCxnSpPr>
            <a:endCxn id="33" idx="0"/>
          </p:cNvCxnSpPr>
          <p:nvPr/>
        </p:nvCxnSpPr>
        <p:spPr>
          <a:xfrm rot="5400000">
            <a:off x="2304002" y="3313504"/>
            <a:ext cx="432048" cy="158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 rot="5400000">
            <a:off x="3432096" y="3312710"/>
            <a:ext cx="432048" cy="1588"/>
          </a:xfrm>
          <a:prstGeom prst="straightConnector1">
            <a:avLst/>
          </a:prstGeom>
          <a:ln>
            <a:solidFill>
              <a:srgbClr val="00B0F0"/>
            </a:solidFill>
            <a:prstDash val="sysDash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43 Conector recto de flecha"/>
          <p:cNvCxnSpPr/>
          <p:nvPr/>
        </p:nvCxnSpPr>
        <p:spPr>
          <a:xfrm>
            <a:off x="7255552" y="2246676"/>
            <a:ext cx="10476" cy="127522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>
            <a:stCxn id="33" idx="2"/>
            <a:endCxn id="48" idx="0"/>
          </p:cNvCxnSpPr>
          <p:nvPr/>
        </p:nvCxnSpPr>
        <p:spPr>
          <a:xfrm>
            <a:off x="2520026" y="4739983"/>
            <a:ext cx="0" cy="6443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8" name="47 Tarjeta"/>
          <p:cNvSpPr/>
          <p:nvPr/>
        </p:nvSpPr>
        <p:spPr>
          <a:xfrm>
            <a:off x="1943962" y="5384355"/>
            <a:ext cx="1152128" cy="859138"/>
          </a:xfrm>
          <a:prstGeom prst="flowChartPunchedCar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b="1" dirty="0"/>
              <a:t>Enlaces regionales MIDIS capacitados</a:t>
            </a:r>
          </a:p>
        </p:txBody>
      </p:sp>
      <p:cxnSp>
        <p:nvCxnSpPr>
          <p:cNvPr id="50" name="49 Conector recto de flecha"/>
          <p:cNvCxnSpPr>
            <a:endCxn id="51" idx="0"/>
          </p:cNvCxnSpPr>
          <p:nvPr/>
        </p:nvCxnSpPr>
        <p:spPr>
          <a:xfrm flipH="1">
            <a:off x="3868071" y="4710499"/>
            <a:ext cx="796" cy="6609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51" name="50 Tarjeta"/>
          <p:cNvSpPr/>
          <p:nvPr/>
        </p:nvSpPr>
        <p:spPr>
          <a:xfrm>
            <a:off x="3147991" y="5371457"/>
            <a:ext cx="1440160" cy="872036"/>
          </a:xfrm>
          <a:prstGeom prst="flowChartPunchedCard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b="1" dirty="0"/>
              <a:t>Enlaces regionales MINSA capacitados</a:t>
            </a:r>
          </a:p>
        </p:txBody>
      </p:sp>
      <p:cxnSp>
        <p:nvCxnSpPr>
          <p:cNvPr id="52" name="51 Conector recto de flecha"/>
          <p:cNvCxnSpPr>
            <a:endCxn id="53" idx="0"/>
          </p:cNvCxnSpPr>
          <p:nvPr/>
        </p:nvCxnSpPr>
        <p:spPr>
          <a:xfrm>
            <a:off x="5308231" y="4679863"/>
            <a:ext cx="0" cy="729507"/>
          </a:xfrm>
          <a:prstGeom prst="straightConnector1">
            <a:avLst/>
          </a:prstGeom>
          <a:ln>
            <a:solidFill>
              <a:srgbClr val="66FFCC"/>
            </a:solidFill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53" name="52 Tarjeta"/>
          <p:cNvSpPr/>
          <p:nvPr/>
        </p:nvSpPr>
        <p:spPr>
          <a:xfrm>
            <a:off x="4660159" y="5409369"/>
            <a:ext cx="1296144" cy="834124"/>
          </a:xfrm>
          <a:prstGeom prst="flowChartPunchedCard">
            <a:avLst/>
          </a:prstGeom>
          <a:solidFill>
            <a:srgbClr val="66FFCC"/>
          </a:solidFill>
          <a:ln>
            <a:solidFill>
              <a:srgbClr val="66FFC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b="1" dirty="0"/>
              <a:t>Municipalidades capacitadas</a:t>
            </a:r>
          </a:p>
        </p:txBody>
      </p:sp>
      <p:cxnSp>
        <p:nvCxnSpPr>
          <p:cNvPr id="56" name="55 Conector recto de flecha"/>
          <p:cNvCxnSpPr>
            <a:endCxn id="57" idx="0"/>
          </p:cNvCxnSpPr>
          <p:nvPr/>
        </p:nvCxnSpPr>
        <p:spPr>
          <a:xfrm rot="5400000">
            <a:off x="9069616" y="5009946"/>
            <a:ext cx="660960" cy="795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57" name="56 Tarjeta"/>
          <p:cNvSpPr/>
          <p:nvPr/>
        </p:nvSpPr>
        <p:spPr>
          <a:xfrm>
            <a:off x="8607610" y="5340822"/>
            <a:ext cx="1584176" cy="1211248"/>
          </a:xfrm>
          <a:prstGeom prst="flowChartPunchedCard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b="1" dirty="0"/>
              <a:t>Reporte regional de municipalidades que cumplieron el producto</a:t>
            </a:r>
          </a:p>
        </p:txBody>
      </p:sp>
      <p:sp>
        <p:nvSpPr>
          <p:cNvPr id="58" name="57 Flecha abajo"/>
          <p:cNvSpPr/>
          <p:nvPr/>
        </p:nvSpPr>
        <p:spPr>
          <a:xfrm>
            <a:off x="5569084" y="1268760"/>
            <a:ext cx="288032" cy="37581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1" name="60 Flecha abajo"/>
          <p:cNvSpPr/>
          <p:nvPr/>
        </p:nvSpPr>
        <p:spPr>
          <a:xfrm>
            <a:off x="1847528" y="6325096"/>
            <a:ext cx="360040" cy="216024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2" name="61 CuadroTexto"/>
          <p:cNvSpPr txBox="1"/>
          <p:nvPr/>
        </p:nvSpPr>
        <p:spPr>
          <a:xfrm>
            <a:off x="2127558" y="6287379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Situación actual</a:t>
            </a:r>
          </a:p>
        </p:txBody>
      </p:sp>
      <p:sp>
        <p:nvSpPr>
          <p:cNvPr id="59" name="58 CuadroTexto"/>
          <p:cNvSpPr txBox="1"/>
          <p:nvPr/>
        </p:nvSpPr>
        <p:spPr>
          <a:xfrm>
            <a:off x="2279576" y="4914158"/>
            <a:ext cx="7632848" cy="276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200" b="1" dirty="0"/>
              <a:t>PRODUCTOS</a:t>
            </a:r>
          </a:p>
        </p:txBody>
      </p:sp>
      <p:sp>
        <p:nvSpPr>
          <p:cNvPr id="35" name="34 Documento"/>
          <p:cNvSpPr/>
          <p:nvPr/>
        </p:nvSpPr>
        <p:spPr>
          <a:xfrm>
            <a:off x="4427590" y="3529528"/>
            <a:ext cx="1195464" cy="1296144"/>
          </a:xfrm>
          <a:prstGeom prst="flowChartDocument">
            <a:avLst/>
          </a:prstGeom>
          <a:ln>
            <a:solidFill>
              <a:srgbClr val="66FF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dirty="0"/>
              <a:t>Capacitar a las municipalidades inscritas</a:t>
            </a:r>
          </a:p>
        </p:txBody>
      </p:sp>
      <p:cxnSp>
        <p:nvCxnSpPr>
          <p:cNvPr id="63" name="62 Conector recto"/>
          <p:cNvCxnSpPr/>
          <p:nvPr/>
        </p:nvCxnSpPr>
        <p:spPr>
          <a:xfrm rot="5400000">
            <a:off x="4555405" y="2350594"/>
            <a:ext cx="1080120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18 Elipse"/>
          <p:cNvSpPr/>
          <p:nvPr/>
        </p:nvSpPr>
        <p:spPr>
          <a:xfrm>
            <a:off x="9483963" y="189832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4" name="26 CuadroTexto"/>
          <p:cNvSpPr txBox="1"/>
          <p:nvPr/>
        </p:nvSpPr>
        <p:spPr>
          <a:xfrm>
            <a:off x="9351377" y="1644580"/>
            <a:ext cx="4047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/>
              <a:t>Oct</a:t>
            </a:r>
          </a:p>
        </p:txBody>
      </p:sp>
      <p:grpSp>
        <p:nvGrpSpPr>
          <p:cNvPr id="66" name="Grupo 65"/>
          <p:cNvGrpSpPr/>
          <p:nvPr/>
        </p:nvGrpSpPr>
        <p:grpSpPr>
          <a:xfrm>
            <a:off x="2997553" y="2636041"/>
            <a:ext cx="249044" cy="291334"/>
            <a:chOff x="1294844" y="1410392"/>
            <a:chExt cx="249044" cy="291334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7" name="Flecha derecha 66"/>
            <p:cNvSpPr/>
            <p:nvPr/>
          </p:nvSpPr>
          <p:spPr>
            <a:xfrm>
              <a:off x="1294844" y="1410392"/>
              <a:ext cx="249044" cy="291334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63500" prstMaterial="matte">
              <a:bevelT w="25400" h="63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Flecha derecha 4"/>
            <p:cNvSpPr/>
            <p:nvPr/>
          </p:nvSpPr>
          <p:spPr>
            <a:xfrm>
              <a:off x="1294844" y="1468659"/>
              <a:ext cx="174331" cy="174800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PE" sz="11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upo 68"/>
          <p:cNvGrpSpPr/>
          <p:nvPr/>
        </p:nvGrpSpPr>
        <p:grpSpPr>
          <a:xfrm>
            <a:off x="2154645" y="2388103"/>
            <a:ext cx="758206" cy="704841"/>
            <a:chOff x="2635" y="1203639"/>
            <a:chExt cx="1174735" cy="704841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0" name="Rectángulo redondeado 69"/>
            <p:cNvSpPr/>
            <p:nvPr/>
          </p:nvSpPr>
          <p:spPr>
            <a:xfrm>
              <a:off x="2635" y="1203639"/>
              <a:ext cx="1174735" cy="704841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Rectángulo 70"/>
            <p:cNvSpPr/>
            <p:nvPr/>
          </p:nvSpPr>
          <p:spPr>
            <a:xfrm>
              <a:off x="23279" y="1224283"/>
              <a:ext cx="1133447" cy="66355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13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Fase difusión</a:t>
              </a:r>
            </a:p>
          </p:txBody>
        </p:sp>
      </p:grpSp>
      <p:grpSp>
        <p:nvGrpSpPr>
          <p:cNvPr id="72" name="Grupo 71"/>
          <p:cNvGrpSpPr/>
          <p:nvPr/>
        </p:nvGrpSpPr>
        <p:grpSpPr>
          <a:xfrm>
            <a:off x="3313147" y="2405515"/>
            <a:ext cx="761558" cy="704841"/>
            <a:chOff x="6746146" y="1203639"/>
            <a:chExt cx="1174735" cy="704841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3" name="Rectángulo redondeado 72"/>
            <p:cNvSpPr/>
            <p:nvPr/>
          </p:nvSpPr>
          <p:spPr>
            <a:xfrm>
              <a:off x="6746146" y="1203639"/>
              <a:ext cx="1174735" cy="704841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2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4" name="Rectángulo 73"/>
            <p:cNvSpPr/>
            <p:nvPr/>
          </p:nvSpPr>
          <p:spPr>
            <a:xfrm>
              <a:off x="6766790" y="1224283"/>
              <a:ext cx="1133447" cy="66355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13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Fase difusión</a:t>
              </a:r>
            </a:p>
          </p:txBody>
        </p:sp>
      </p:grpSp>
      <p:grpSp>
        <p:nvGrpSpPr>
          <p:cNvPr id="75" name="Grupo 74"/>
          <p:cNvGrpSpPr/>
          <p:nvPr/>
        </p:nvGrpSpPr>
        <p:grpSpPr>
          <a:xfrm>
            <a:off x="3135660" y="1959355"/>
            <a:ext cx="1152501" cy="337203"/>
            <a:chOff x="5353795" y="1203639"/>
            <a:chExt cx="910902" cy="704841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6" name="Rectángulo redondeado 75"/>
            <p:cNvSpPr/>
            <p:nvPr/>
          </p:nvSpPr>
          <p:spPr>
            <a:xfrm>
              <a:off x="5353795" y="1203639"/>
              <a:ext cx="910902" cy="704841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7796769"/>
                <a:satOff val="-35976"/>
                <a:lumOff val="1324"/>
                <a:alphaOff val="0"/>
              </a:schemeClr>
            </a:fillRef>
            <a:effectRef idx="2">
              <a:schemeClr val="accent4">
                <a:hueOff val="7796769"/>
                <a:satOff val="-35976"/>
                <a:lumOff val="132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7" name="Rectángulo 76"/>
            <p:cNvSpPr/>
            <p:nvPr/>
          </p:nvSpPr>
          <p:spPr>
            <a:xfrm>
              <a:off x="5374439" y="1224283"/>
              <a:ext cx="869614" cy="66355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13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Fase de difusión</a:t>
              </a:r>
            </a:p>
          </p:txBody>
        </p:sp>
      </p:grpSp>
      <p:cxnSp>
        <p:nvCxnSpPr>
          <p:cNvPr id="78" name="40 Conector recto de flecha"/>
          <p:cNvCxnSpPr/>
          <p:nvPr/>
        </p:nvCxnSpPr>
        <p:spPr>
          <a:xfrm>
            <a:off x="4590551" y="2549787"/>
            <a:ext cx="13130" cy="1020514"/>
          </a:xfrm>
          <a:prstGeom prst="straightConnector1">
            <a:avLst/>
          </a:prstGeom>
          <a:ln>
            <a:solidFill>
              <a:srgbClr val="66FFCC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angular 6"/>
          <p:cNvCxnSpPr/>
          <p:nvPr/>
        </p:nvCxnSpPr>
        <p:spPr>
          <a:xfrm rot="16200000" flipH="1">
            <a:off x="4123133" y="2314669"/>
            <a:ext cx="483132" cy="446907"/>
          </a:xfrm>
          <a:prstGeom prst="bentConnector3">
            <a:avLst/>
          </a:prstGeom>
          <a:ln>
            <a:solidFill>
              <a:srgbClr val="66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upo 78"/>
          <p:cNvGrpSpPr/>
          <p:nvPr/>
        </p:nvGrpSpPr>
        <p:grpSpPr>
          <a:xfrm>
            <a:off x="4331844" y="1972479"/>
            <a:ext cx="5195989" cy="337203"/>
            <a:chOff x="5353795" y="1203639"/>
            <a:chExt cx="910902" cy="704841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0" name="Rectángulo redondeado 79"/>
            <p:cNvSpPr/>
            <p:nvPr/>
          </p:nvSpPr>
          <p:spPr>
            <a:xfrm>
              <a:off x="5353795" y="1203639"/>
              <a:ext cx="910902" cy="704841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sp>
        <p:sp>
          <p:nvSpPr>
            <p:cNvPr id="81" name="Rectángulo 80"/>
            <p:cNvSpPr/>
            <p:nvPr/>
          </p:nvSpPr>
          <p:spPr>
            <a:xfrm>
              <a:off x="5374439" y="1224283"/>
              <a:ext cx="869614" cy="663553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13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Fase de asistencia técnica, monitoreo y evaluación</a:t>
              </a:r>
            </a:p>
          </p:txBody>
        </p:sp>
      </p:grpSp>
      <p:sp>
        <p:nvSpPr>
          <p:cNvPr id="84" name="Elipse 83"/>
          <p:cNvSpPr/>
          <p:nvPr/>
        </p:nvSpPr>
        <p:spPr>
          <a:xfrm>
            <a:off x="4639273" y="2862339"/>
            <a:ext cx="810988" cy="4410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900" dirty="0">
                <a:solidFill>
                  <a:schemeClr val="bg1"/>
                </a:solidFill>
              </a:rPr>
              <a:t>1° Informe</a:t>
            </a:r>
          </a:p>
        </p:txBody>
      </p:sp>
      <p:cxnSp>
        <p:nvCxnSpPr>
          <p:cNvPr id="85" name="62 Conector recto"/>
          <p:cNvCxnSpPr/>
          <p:nvPr/>
        </p:nvCxnSpPr>
        <p:spPr>
          <a:xfrm rot="5400000">
            <a:off x="5495289" y="2319557"/>
            <a:ext cx="1080120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Elipse 86"/>
          <p:cNvSpPr/>
          <p:nvPr/>
        </p:nvSpPr>
        <p:spPr>
          <a:xfrm>
            <a:off x="5602778" y="2849088"/>
            <a:ext cx="810988" cy="4410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900" dirty="0">
                <a:solidFill>
                  <a:schemeClr val="bg1"/>
                </a:solidFill>
              </a:rPr>
              <a:t>2° Informe</a:t>
            </a:r>
          </a:p>
        </p:txBody>
      </p:sp>
      <p:cxnSp>
        <p:nvCxnSpPr>
          <p:cNvPr id="88" name="62 Conector recto"/>
          <p:cNvCxnSpPr/>
          <p:nvPr/>
        </p:nvCxnSpPr>
        <p:spPr>
          <a:xfrm rot="5400000">
            <a:off x="7949450" y="2350594"/>
            <a:ext cx="1080120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Elipse 88"/>
          <p:cNvSpPr/>
          <p:nvPr/>
        </p:nvSpPr>
        <p:spPr>
          <a:xfrm>
            <a:off x="8056939" y="2880125"/>
            <a:ext cx="810988" cy="4410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900" dirty="0">
                <a:solidFill>
                  <a:schemeClr val="bg1"/>
                </a:solidFill>
              </a:rPr>
              <a:t>3° Informe</a:t>
            </a:r>
          </a:p>
        </p:txBody>
      </p:sp>
      <p:sp>
        <p:nvSpPr>
          <p:cNvPr id="91" name="18 Elipse"/>
          <p:cNvSpPr/>
          <p:nvPr/>
        </p:nvSpPr>
        <p:spPr>
          <a:xfrm>
            <a:off x="10150170" y="190267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2" name="26 CuadroTexto"/>
          <p:cNvSpPr txBox="1"/>
          <p:nvPr/>
        </p:nvSpPr>
        <p:spPr>
          <a:xfrm>
            <a:off x="10017584" y="1648932"/>
            <a:ext cx="4047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/>
              <a:t>Nov</a:t>
            </a:r>
          </a:p>
        </p:txBody>
      </p:sp>
      <p:grpSp>
        <p:nvGrpSpPr>
          <p:cNvPr id="94" name="Grupo 93"/>
          <p:cNvGrpSpPr/>
          <p:nvPr/>
        </p:nvGrpSpPr>
        <p:grpSpPr>
          <a:xfrm>
            <a:off x="8976558" y="2432352"/>
            <a:ext cx="893719" cy="704841"/>
            <a:chOff x="6746146" y="1203639"/>
            <a:chExt cx="1174735" cy="704841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95" name="Rectángulo redondeado 94"/>
            <p:cNvSpPr/>
            <p:nvPr/>
          </p:nvSpPr>
          <p:spPr>
            <a:xfrm>
              <a:off x="6746146" y="1203639"/>
              <a:ext cx="1174735" cy="704841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96" name="Rectángulo 95"/>
            <p:cNvSpPr/>
            <p:nvPr/>
          </p:nvSpPr>
          <p:spPr>
            <a:xfrm>
              <a:off x="6766790" y="1224283"/>
              <a:ext cx="1133447" cy="66355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1300" b="1" dirty="0"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Fase evaluación</a:t>
              </a:r>
            </a:p>
          </p:txBody>
        </p:sp>
      </p:grpSp>
      <p:cxnSp>
        <p:nvCxnSpPr>
          <p:cNvPr id="97" name="39 Conector recto de flecha"/>
          <p:cNvCxnSpPr/>
          <p:nvPr/>
        </p:nvCxnSpPr>
        <p:spPr>
          <a:xfrm rot="5400000">
            <a:off x="9193256" y="3343644"/>
            <a:ext cx="432048" cy="1588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sysDash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8" name="52 Tarjeta"/>
          <p:cNvSpPr/>
          <p:nvPr/>
        </p:nvSpPr>
        <p:spPr>
          <a:xfrm>
            <a:off x="6058084" y="5415518"/>
            <a:ext cx="2400677" cy="834124"/>
          </a:xfrm>
          <a:prstGeom prst="flowChartPunchedCar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200" b="1" dirty="0"/>
              <a:t>Municipalidades que </a:t>
            </a:r>
          </a:p>
          <a:p>
            <a:pPr algn="ctr"/>
            <a:r>
              <a:rPr lang="es-PE" sz="1200" b="1" dirty="0"/>
              <a:t>implementan las actividades</a:t>
            </a:r>
          </a:p>
        </p:txBody>
      </p:sp>
      <p:sp>
        <p:nvSpPr>
          <p:cNvPr id="105" name="Estrella de 7 puntas 104"/>
          <p:cNvSpPr/>
          <p:nvPr/>
        </p:nvSpPr>
        <p:spPr>
          <a:xfrm>
            <a:off x="9736580" y="3052947"/>
            <a:ext cx="931421" cy="685134"/>
          </a:xfrm>
          <a:prstGeom prst="star7">
            <a:avLst/>
          </a:prstGeom>
          <a:solidFill>
            <a:srgbClr val="CCCC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900" b="1" dirty="0">
                <a:solidFill>
                  <a:schemeClr val="tx1"/>
                </a:solidFill>
              </a:rPr>
              <a:t>PREMIACIÓN</a:t>
            </a:r>
          </a:p>
        </p:txBody>
      </p:sp>
      <p:cxnSp>
        <p:nvCxnSpPr>
          <p:cNvPr id="106" name="62 Conector recto"/>
          <p:cNvCxnSpPr/>
          <p:nvPr/>
        </p:nvCxnSpPr>
        <p:spPr>
          <a:xfrm rot="5400000">
            <a:off x="9646114" y="2519984"/>
            <a:ext cx="1080120" cy="0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6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983" y="213040"/>
            <a:ext cx="2423588" cy="561711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9093226" y="230835"/>
            <a:ext cx="2798921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36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99</Words>
  <Application>Microsoft Office PowerPoint</Application>
  <PresentationFormat>Panorámica</PresentationFormat>
  <Paragraphs>34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Candara</vt:lpstr>
      <vt:lpstr>Tema de Office</vt:lpstr>
      <vt:lpstr>Hoja de ruta de implementación 2018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Hoja de ruta de implementación 2018</dc:title>
  <dc:creator>BEATRIZ QUISPE QUILLE</dc:creator>
  <cp:lastModifiedBy>BETZY</cp:lastModifiedBy>
  <cp:revision>8</cp:revision>
  <dcterms:created xsi:type="dcterms:W3CDTF">2018-04-03T13:18:50Z</dcterms:created>
  <dcterms:modified xsi:type="dcterms:W3CDTF">2018-04-17T04:49:06Z</dcterms:modified>
</cp:coreProperties>
</file>