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2" r:id="rId3"/>
    <p:sldId id="283" r:id="rId4"/>
    <p:sldId id="284" r:id="rId5"/>
    <p:sldId id="285" r:id="rId6"/>
    <p:sldId id="290" r:id="rId7"/>
    <p:sldId id="286" r:id="rId8"/>
    <p:sldId id="287" r:id="rId9"/>
    <p:sldId id="288" r:id="rId10"/>
    <p:sldId id="289" r:id="rId11"/>
    <p:sldId id="258" r:id="rId12"/>
    <p:sldId id="259" r:id="rId13"/>
    <p:sldId id="260" r:id="rId14"/>
    <p:sldId id="261" r:id="rId15"/>
    <p:sldId id="262" r:id="rId16"/>
    <p:sldId id="263" r:id="rId17"/>
    <p:sldId id="264" r:id="rId18"/>
    <p:sldId id="265" r:id="rId19"/>
    <p:sldId id="266" r:id="rId20"/>
    <p:sldId id="267" r:id="rId21"/>
    <p:sldId id="269"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TZY\Downloads\LACTANCI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csolano\Desktop\lactancia%20materna\2015\VERSIONES%20FINALES\graficos%20plan.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'[LACTANCIA.xlsx]lactancia materna'!$C$4</c:f>
              <c:strCache>
                <c:ptCount val="1"/>
                <c:pt idx="0">
                  <c:v>Nacional</c:v>
                </c:pt>
              </c:strCache>
            </c:strRef>
          </c:tx>
          <c:spPr>
            <a:ln w="28575" cap="rnd">
              <a:solidFill>
                <a:schemeClr val="accent1"/>
              </a:solidFill>
              <a:round/>
            </a:ln>
            <a:effectLst/>
          </c:spPr>
          <c:marker>
            <c:symbol val="none"/>
          </c:marker>
          <c:dLbls>
            <c:dLbl>
              <c:idx val="0"/>
              <c:layout>
                <c:manualLayout>
                  <c:x val="0"/>
                  <c:y val="-2.302157925616737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2072568095350064E-17"/>
                  <c:y val="-1.151078962808370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948938611589212E-3"/>
                  <c:y val="-3.453236888425100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4145136190700127E-17"/>
                  <c:y val="-7.6738597520557787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4145136190700127E-17"/>
                  <c:y val="-1.151078962808370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453236888425104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9.179575444635853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'[LACTANCIA.xlsx]lactancia materna'!$B$5:$B$11</c:f>
              <c:numCache>
                <c:formatCode>General</c:formatCode>
                <c:ptCount val="7"/>
                <c:pt idx="0">
                  <c:v>2010</c:v>
                </c:pt>
                <c:pt idx="1">
                  <c:v>2011</c:v>
                </c:pt>
                <c:pt idx="2">
                  <c:v>2012</c:v>
                </c:pt>
                <c:pt idx="3">
                  <c:v>2013</c:v>
                </c:pt>
                <c:pt idx="4">
                  <c:v>2014</c:v>
                </c:pt>
                <c:pt idx="5">
                  <c:v>2015</c:v>
                </c:pt>
                <c:pt idx="6">
                  <c:v>2016</c:v>
                </c:pt>
              </c:numCache>
            </c:numRef>
          </c:cat>
          <c:val>
            <c:numRef>
              <c:f>'[LACTANCIA.xlsx]lactancia materna'!$C$5:$C$11</c:f>
              <c:numCache>
                <c:formatCode>0.0%</c:formatCode>
                <c:ptCount val="7"/>
                <c:pt idx="0">
                  <c:v>0.68300000000000005</c:v>
                </c:pt>
                <c:pt idx="1">
                  <c:v>0.70599999999999996</c:v>
                </c:pt>
                <c:pt idx="2">
                  <c:v>0.67600000000000005</c:v>
                </c:pt>
                <c:pt idx="3">
                  <c:v>0.72299999999999998</c:v>
                </c:pt>
                <c:pt idx="4">
                  <c:v>0.68400000000000005</c:v>
                </c:pt>
                <c:pt idx="5">
                  <c:v>0.65200000000000002</c:v>
                </c:pt>
                <c:pt idx="6">
                  <c:v>0.69799999999999995</c:v>
                </c:pt>
              </c:numCache>
            </c:numRef>
          </c:val>
          <c:smooth val="0"/>
        </c:ser>
        <c:ser>
          <c:idx val="1"/>
          <c:order val="1"/>
          <c:tx>
            <c:strRef>
              <c:f>'[LACTANCIA.xlsx]lactancia materna'!$D$4</c:f>
              <c:strCache>
                <c:ptCount val="1"/>
                <c:pt idx="0">
                  <c:v>Urbano</c:v>
                </c:pt>
              </c:strCache>
            </c:strRef>
          </c:tx>
          <c:spPr>
            <a:ln w="28575" cap="rnd">
              <a:solidFill>
                <a:schemeClr val="accent2"/>
              </a:solidFill>
              <a:round/>
            </a:ln>
            <a:effectLst/>
          </c:spPr>
          <c:marker>
            <c:symbol val="none"/>
          </c:marker>
          <c:dLbls>
            <c:dLbl>
              <c:idx val="0"/>
              <c:layout>
                <c:manualLayout>
                  <c:x val="0"/>
                  <c:y val="2.302157925616733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8846815834768061E-3"/>
                  <c:y val="3.069543900822311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1.53477195041115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4145136190700127E-17"/>
                  <c:y val="3.069543900822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4145136190700127E-17"/>
                  <c:y val="3.0695439008223115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1.151078962808366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1474469305794776E-2"/>
                  <c:y val="3.836929876027889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'[LACTANCIA.xlsx]lactancia materna'!$B$5:$B$11</c:f>
              <c:numCache>
                <c:formatCode>General</c:formatCode>
                <c:ptCount val="7"/>
                <c:pt idx="0">
                  <c:v>2010</c:v>
                </c:pt>
                <c:pt idx="1">
                  <c:v>2011</c:v>
                </c:pt>
                <c:pt idx="2">
                  <c:v>2012</c:v>
                </c:pt>
                <c:pt idx="3">
                  <c:v>2013</c:v>
                </c:pt>
                <c:pt idx="4">
                  <c:v>2014</c:v>
                </c:pt>
                <c:pt idx="5">
                  <c:v>2015</c:v>
                </c:pt>
                <c:pt idx="6">
                  <c:v>2016</c:v>
                </c:pt>
              </c:numCache>
            </c:numRef>
          </c:cat>
          <c:val>
            <c:numRef>
              <c:f>'[LACTANCIA.xlsx]lactancia materna'!$D$5:$D$11</c:f>
              <c:numCache>
                <c:formatCode>0.0%</c:formatCode>
                <c:ptCount val="7"/>
                <c:pt idx="0">
                  <c:v>0.59899999999999998</c:v>
                </c:pt>
                <c:pt idx="1">
                  <c:v>0.64</c:v>
                </c:pt>
                <c:pt idx="2">
                  <c:v>0.61799999999999999</c:v>
                </c:pt>
                <c:pt idx="3">
                  <c:v>0.65900000000000003</c:v>
                </c:pt>
                <c:pt idx="4">
                  <c:v>0.623</c:v>
                </c:pt>
                <c:pt idx="5">
                  <c:v>0.59399999999999997</c:v>
                </c:pt>
                <c:pt idx="6">
                  <c:v>0.63200000000000001</c:v>
                </c:pt>
              </c:numCache>
            </c:numRef>
          </c:val>
          <c:smooth val="0"/>
        </c:ser>
        <c:ser>
          <c:idx val="2"/>
          <c:order val="2"/>
          <c:tx>
            <c:strRef>
              <c:f>'[LACTANCIA.xlsx]lactancia materna'!$E$4</c:f>
              <c:strCache>
                <c:ptCount val="1"/>
                <c:pt idx="0">
                  <c:v>Rural</c:v>
                </c:pt>
              </c:strCache>
            </c:strRef>
          </c:tx>
          <c:spPr>
            <a:ln w="28575" cap="rnd">
              <a:solidFill>
                <a:srgbClr val="00B050"/>
              </a:solidFill>
              <a:round/>
            </a:ln>
            <a:effectLst/>
          </c:spPr>
          <c:marker>
            <c:symbol val="none"/>
          </c:marker>
          <c:dLbls>
            <c:dLbl>
              <c:idx val="0"/>
              <c:layout>
                <c:manualLayout>
                  <c:x val="0"/>
                  <c:y val="-1.918464938013946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2072568095350064E-17"/>
                  <c:y val="-1.918464938013942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8846815834767644E-3"/>
                  <c:y val="-3.836929876027887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5897877223177582E-3"/>
                  <c:y val="-1.534771950411155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4145136190700127E-17"/>
                  <c:y val="-1.151078962808366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948938611589212E-3"/>
                  <c:y val="-3.836929876027891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1474469305794776E-2"/>
                  <c:y val="-1.7585725446660152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'[LACTANCIA.xlsx]lactancia materna'!$B$5:$B$11</c:f>
              <c:numCache>
                <c:formatCode>General</c:formatCode>
                <c:ptCount val="7"/>
                <c:pt idx="0">
                  <c:v>2010</c:v>
                </c:pt>
                <c:pt idx="1">
                  <c:v>2011</c:v>
                </c:pt>
                <c:pt idx="2">
                  <c:v>2012</c:v>
                </c:pt>
                <c:pt idx="3">
                  <c:v>2013</c:v>
                </c:pt>
                <c:pt idx="4">
                  <c:v>2014</c:v>
                </c:pt>
                <c:pt idx="5">
                  <c:v>2015</c:v>
                </c:pt>
                <c:pt idx="6">
                  <c:v>2016</c:v>
                </c:pt>
              </c:numCache>
            </c:numRef>
          </c:cat>
          <c:val>
            <c:numRef>
              <c:f>'[LACTANCIA.xlsx]lactancia materna'!$E$5:$E$11</c:f>
              <c:numCache>
                <c:formatCode>0.0%</c:formatCode>
                <c:ptCount val="7"/>
                <c:pt idx="0">
                  <c:v>0.83899999999999997</c:v>
                </c:pt>
                <c:pt idx="1">
                  <c:v>0.82499999999999996</c:v>
                </c:pt>
                <c:pt idx="2">
                  <c:v>0.78600000000000003</c:v>
                </c:pt>
                <c:pt idx="3">
                  <c:v>0.85199999999999998</c:v>
                </c:pt>
                <c:pt idx="4">
                  <c:v>0.83</c:v>
                </c:pt>
                <c:pt idx="5">
                  <c:v>0.79200000000000004</c:v>
                </c:pt>
                <c:pt idx="6">
                  <c:v>0.84299999999999997</c:v>
                </c:pt>
              </c:numCache>
            </c:numRef>
          </c:val>
          <c:smooth val="0"/>
        </c:ser>
        <c:dLbls>
          <c:showLegendKey val="0"/>
          <c:showVal val="0"/>
          <c:showCatName val="0"/>
          <c:showSerName val="0"/>
          <c:showPercent val="0"/>
          <c:showBubbleSize val="0"/>
        </c:dLbls>
        <c:marker val="1"/>
        <c:smooth val="0"/>
        <c:axId val="291301632"/>
        <c:axId val="326106112"/>
      </c:lineChart>
      <c:catAx>
        <c:axId val="29130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E"/>
          </a:p>
        </c:txPr>
        <c:crossAx val="326106112"/>
        <c:crossesAt val="0"/>
        <c:auto val="1"/>
        <c:lblAlgn val="ctr"/>
        <c:lblOffset val="100"/>
        <c:noMultiLvlLbl val="0"/>
      </c:catAx>
      <c:valAx>
        <c:axId val="326106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91301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093002858623068E-2"/>
          <c:y val="7.7780380427274962E-2"/>
          <c:w val="0.90883275129448127"/>
          <c:h val="0.82586304858345794"/>
        </c:manualLayout>
      </c:layout>
      <c:scatterChart>
        <c:scatterStyle val="lineMarker"/>
        <c:varyColors val="0"/>
        <c:ser>
          <c:idx val="0"/>
          <c:order val="0"/>
          <c:tx>
            <c:strRef>
              <c:f>Hoja2!$C$42</c:f>
              <c:strCache>
                <c:ptCount val="1"/>
                <c:pt idx="0">
                  <c:v>Lactancia materna dentro de laprimera hora de nacido</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2487697060618969E-2"/>
                  <c:y val="3.356216628527841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6235646570722179E-2"/>
                  <c:y val="3.66132723112128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2487697060618952E-2"/>
                  <c:y val="4.881769641495036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6235646570722179E-2"/>
                  <c:y val="4.27154843630816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8109621325773691E-2"/>
                  <c:y val="3.96643783371471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2487697060618952E-2"/>
                  <c:y val="3.66132723112127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8739747550515794E-2"/>
                  <c:y val="3.96643783371471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0613722305567371E-2"/>
                  <c:y val="3.96643783371471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8109621325773691E-2"/>
                  <c:y val="4.2715484363081618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w="25400">
                <a:noFill/>
              </a:ln>
            </c:spPr>
            <c:txPr>
              <a:bodyPr rot="0" vert="horz"/>
              <a:lstStyle/>
              <a:p>
                <a:pPr>
                  <a:defRPr sz="1400"/>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Hoja2!$B$48:$B$52</c:f>
              <c:numCache>
                <c:formatCode>General</c:formatCode>
                <c:ptCount val="5"/>
                <c:pt idx="0">
                  <c:v>2011</c:v>
                </c:pt>
                <c:pt idx="1">
                  <c:v>2012</c:v>
                </c:pt>
                <c:pt idx="2">
                  <c:v>2013</c:v>
                </c:pt>
                <c:pt idx="3">
                  <c:v>2014</c:v>
                </c:pt>
                <c:pt idx="4">
                  <c:v>2015</c:v>
                </c:pt>
              </c:numCache>
            </c:numRef>
          </c:xVal>
          <c:yVal>
            <c:numRef>
              <c:f>Hoja2!$C$48:$C$52</c:f>
              <c:numCache>
                <c:formatCode>General</c:formatCode>
                <c:ptCount val="5"/>
                <c:pt idx="0">
                  <c:v>50</c:v>
                </c:pt>
                <c:pt idx="1">
                  <c:v>55</c:v>
                </c:pt>
                <c:pt idx="2">
                  <c:v>56</c:v>
                </c:pt>
                <c:pt idx="3">
                  <c:v>55.1</c:v>
                </c:pt>
                <c:pt idx="4">
                  <c:v>54.3</c:v>
                </c:pt>
              </c:numCache>
            </c:numRef>
          </c:yVal>
          <c:smooth val="0"/>
        </c:ser>
        <c:ser>
          <c:idx val="1"/>
          <c:order val="1"/>
          <c:tx>
            <c:strRef>
              <c:f>Hoja2!$D$42</c:f>
              <c:strCache>
                <c:ptCount val="1"/>
                <c:pt idx="0">
                  <c:v>Parto institucional</c:v>
                </c:pt>
              </c:strCache>
            </c:strRef>
          </c:tx>
          <c:spPr>
            <a:ln w="412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7479495101031601E-2"/>
                  <c:y val="-4.88176964149504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4975394121237973E-2"/>
                  <c:y val="-3.66132723112128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1227444611134742E-2"/>
                  <c:y val="-4.8817696414950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9983596080825337E-2"/>
                  <c:y val="-3.661327231121281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3731545590928565E-2"/>
                  <c:y val="-4.27154843630816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9353469856083165E-2"/>
                  <c:y val="-3.05110602593440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7479495101031726E-2"/>
                  <c:y val="-3.96643783371472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3731545590928426E-2"/>
                  <c:y val="-4.57665903890160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2487697060618952E-2"/>
                  <c:y val="-4.57665903890160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0"/>
                  <c:y val="6.1022120518688027E-3"/>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w="25400">
                <a:noFill/>
              </a:ln>
            </c:spPr>
            <c:txPr>
              <a:bodyPr rot="0" vert="horz"/>
              <a:lstStyle/>
              <a:p>
                <a:pPr>
                  <a:defRPr sz="1400"/>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Hoja2!$B$48:$B$52</c:f>
              <c:numCache>
                <c:formatCode>General</c:formatCode>
                <c:ptCount val="5"/>
                <c:pt idx="0">
                  <c:v>2011</c:v>
                </c:pt>
                <c:pt idx="1">
                  <c:v>2012</c:v>
                </c:pt>
                <c:pt idx="2">
                  <c:v>2013</c:v>
                </c:pt>
                <c:pt idx="3">
                  <c:v>2014</c:v>
                </c:pt>
                <c:pt idx="4">
                  <c:v>2015</c:v>
                </c:pt>
              </c:numCache>
            </c:numRef>
          </c:xVal>
          <c:yVal>
            <c:numRef>
              <c:f>Hoja2!$D$48:$D$52</c:f>
              <c:numCache>
                <c:formatCode>General</c:formatCode>
                <c:ptCount val="5"/>
                <c:pt idx="0">
                  <c:v>84.3</c:v>
                </c:pt>
                <c:pt idx="1">
                  <c:v>86.8</c:v>
                </c:pt>
                <c:pt idx="2">
                  <c:v>88.6</c:v>
                </c:pt>
                <c:pt idx="3">
                  <c:v>89.5</c:v>
                </c:pt>
                <c:pt idx="4">
                  <c:v>90.7</c:v>
                </c:pt>
              </c:numCache>
            </c:numRef>
          </c:yVal>
          <c:smooth val="0"/>
        </c:ser>
        <c:dLbls>
          <c:showLegendKey val="0"/>
          <c:showVal val="0"/>
          <c:showCatName val="0"/>
          <c:showSerName val="0"/>
          <c:showPercent val="0"/>
          <c:showBubbleSize val="0"/>
        </c:dLbls>
        <c:axId val="334877824"/>
        <c:axId val="334879360"/>
      </c:scatterChart>
      <c:valAx>
        <c:axId val="3348778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400" b="0" i="0" u="none" strike="noStrike" baseline="0">
                <a:solidFill>
                  <a:srgbClr val="000000"/>
                </a:solidFill>
                <a:latin typeface="Calibri"/>
                <a:ea typeface="Calibri"/>
                <a:cs typeface="Calibri"/>
              </a:defRPr>
            </a:pPr>
            <a:endParaRPr lang="es-PE"/>
          </a:p>
        </c:txPr>
        <c:crossAx val="334879360"/>
        <c:crosses val="autoZero"/>
        <c:crossBetween val="midCat"/>
      </c:valAx>
      <c:valAx>
        <c:axId val="33487936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PE"/>
          </a:p>
        </c:txPr>
        <c:crossAx val="334877824"/>
        <c:crosses val="autoZero"/>
        <c:crossBetween val="midCat"/>
      </c:valAx>
      <c:spPr>
        <a:noFill/>
        <a:ln w="25400">
          <a:noFill/>
        </a:ln>
      </c:spPr>
    </c:plotArea>
    <c:legend>
      <c:legendPos val="b"/>
      <c:layout>
        <c:manualLayout>
          <c:xMode val="edge"/>
          <c:yMode val="edge"/>
          <c:x val="9.5643059723571483E-2"/>
          <c:y val="0.84800219847367386"/>
          <c:w val="0.8356556256914166"/>
          <c:h val="4.8145527417180922E-2"/>
        </c:manualLayout>
      </c:layout>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s-P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02552719200892E-2"/>
          <c:y val="7.582938388625593E-2"/>
          <c:w val="0.7247502774694784"/>
          <c:h val="0.65876777251184837"/>
        </c:manualLayout>
      </c:layout>
      <c:lineChart>
        <c:grouping val="standard"/>
        <c:varyColors val="0"/>
        <c:ser>
          <c:idx val="0"/>
          <c:order val="0"/>
          <c:tx>
            <c:strRef>
              <c:f>Sheet1!$A$2</c:f>
              <c:strCache>
                <c:ptCount val="1"/>
                <c:pt idx="0">
                  <c:v>Separados</c:v>
                </c:pt>
              </c:strCache>
            </c:strRef>
          </c:tx>
          <c:spPr>
            <a:ln w="37519">
              <a:solidFill>
                <a:srgbClr val="FF0000"/>
              </a:solidFill>
              <a:prstDash val="solid"/>
            </a:ln>
          </c:spPr>
          <c:marker>
            <c:symbol val="diamond"/>
            <c:size val="8"/>
            <c:spPr>
              <a:solidFill>
                <a:srgbClr val="FF0000"/>
              </a:solidFill>
              <a:ln>
                <a:solidFill>
                  <a:srgbClr val="FF0000"/>
                </a:solidFill>
                <a:prstDash val="solid"/>
              </a:ln>
            </c:spPr>
          </c:marker>
          <c:cat>
            <c:numRef>
              <c:f>Sheet1!$B$1:$G$1</c:f>
              <c:numCache>
                <c:formatCode>General</c:formatCode>
                <c:ptCount val="6"/>
                <c:pt idx="0">
                  <c:v>1</c:v>
                </c:pt>
                <c:pt idx="1">
                  <c:v>2</c:v>
                </c:pt>
                <c:pt idx="2">
                  <c:v>3</c:v>
                </c:pt>
                <c:pt idx="3">
                  <c:v>4</c:v>
                </c:pt>
                <c:pt idx="4">
                  <c:v>5</c:v>
                </c:pt>
                <c:pt idx="5">
                  <c:v>6</c:v>
                </c:pt>
              </c:numCache>
            </c:numRef>
          </c:cat>
          <c:val>
            <c:numRef>
              <c:f>Sheet1!$B$2:$G$2</c:f>
              <c:numCache>
                <c:formatCode>General</c:formatCode>
                <c:ptCount val="6"/>
                <c:pt idx="0">
                  <c:v>18</c:v>
                </c:pt>
                <c:pt idx="1">
                  <c:v>11</c:v>
                </c:pt>
                <c:pt idx="2">
                  <c:v>6</c:v>
                </c:pt>
                <c:pt idx="3">
                  <c:v>7</c:v>
                </c:pt>
                <c:pt idx="4">
                  <c:v>8</c:v>
                </c:pt>
                <c:pt idx="5">
                  <c:v>9</c:v>
                </c:pt>
              </c:numCache>
            </c:numRef>
          </c:val>
          <c:smooth val="0"/>
        </c:ser>
        <c:ser>
          <c:idx val="1"/>
          <c:order val="1"/>
          <c:tx>
            <c:strRef>
              <c:f>Sheet1!$A$3</c:f>
              <c:strCache>
                <c:ptCount val="1"/>
                <c:pt idx="0">
                  <c:v>CPP</c:v>
                </c:pt>
              </c:strCache>
            </c:strRef>
          </c:tx>
          <c:spPr>
            <a:ln w="37519">
              <a:solidFill>
                <a:srgbClr val="FFFF00"/>
              </a:solidFill>
              <a:prstDash val="solid"/>
            </a:ln>
          </c:spPr>
          <c:marker>
            <c:symbol val="square"/>
            <c:size val="8"/>
            <c:spPr>
              <a:solidFill>
                <a:srgbClr val="FFFF00"/>
              </a:solidFill>
              <a:ln>
                <a:solidFill>
                  <a:srgbClr val="FFFF00"/>
                </a:solidFill>
                <a:prstDash val="solid"/>
              </a:ln>
            </c:spPr>
          </c:marker>
          <c:cat>
            <c:numRef>
              <c:f>Sheet1!$B$1:$G$1</c:f>
              <c:numCache>
                <c:formatCode>General</c:formatCode>
                <c:ptCount val="6"/>
                <c:pt idx="0">
                  <c:v>1</c:v>
                </c:pt>
                <c:pt idx="1">
                  <c:v>2</c:v>
                </c:pt>
                <c:pt idx="2">
                  <c:v>3</c:v>
                </c:pt>
                <c:pt idx="3">
                  <c:v>4</c:v>
                </c:pt>
                <c:pt idx="4">
                  <c:v>5</c:v>
                </c:pt>
                <c:pt idx="5">
                  <c:v>6</c:v>
                </c:pt>
              </c:numCache>
            </c:numRef>
          </c:cat>
          <c:val>
            <c:numRef>
              <c:f>Sheet1!$B$3:$G$3</c:f>
              <c:numCache>
                <c:formatCode>General</c:formatCode>
                <c:ptCount val="6"/>
                <c:pt idx="0">
                  <c:v>19</c:v>
                </c:pt>
                <c:pt idx="1">
                  <c:v>11.5</c:v>
                </c:pt>
                <c:pt idx="2">
                  <c:v>6</c:v>
                </c:pt>
                <c:pt idx="3">
                  <c:v>4.8</c:v>
                </c:pt>
                <c:pt idx="4">
                  <c:v>4</c:v>
                </c:pt>
                <c:pt idx="5">
                  <c:v>4</c:v>
                </c:pt>
              </c:numCache>
            </c:numRef>
          </c:val>
          <c:smooth val="0"/>
        </c:ser>
        <c:dLbls>
          <c:showLegendKey val="0"/>
          <c:showVal val="0"/>
          <c:showCatName val="0"/>
          <c:showSerName val="0"/>
          <c:showPercent val="0"/>
          <c:showBubbleSize val="0"/>
        </c:dLbls>
        <c:marker val="1"/>
        <c:smooth val="0"/>
        <c:axId val="323410944"/>
        <c:axId val="323578880"/>
      </c:lineChart>
      <c:catAx>
        <c:axId val="323410944"/>
        <c:scaling>
          <c:orientation val="minMax"/>
        </c:scaling>
        <c:delete val="0"/>
        <c:axPos val="b"/>
        <c:title>
          <c:tx>
            <c:rich>
              <a:bodyPr/>
              <a:lstStyle/>
              <a:p>
                <a:pPr>
                  <a:defRPr sz="1748" b="1" i="0" u="none" strike="noStrike" baseline="0">
                    <a:solidFill>
                      <a:srgbClr val="FFFFFF"/>
                    </a:solidFill>
                    <a:latin typeface="Arial"/>
                    <a:ea typeface="Arial"/>
                    <a:cs typeface="Arial"/>
                  </a:defRPr>
                </a:pPr>
                <a:r>
                  <a:rPr lang="es-PE"/>
                  <a:t>Edad (Horas)</a:t>
                </a:r>
              </a:p>
            </c:rich>
          </c:tx>
          <c:layout>
            <c:manualLayout>
              <c:xMode val="edge"/>
              <c:yMode val="edge"/>
              <c:x val="0.34184239733629301"/>
              <c:y val="0.87203791469194314"/>
            </c:manualLayout>
          </c:layout>
          <c:overlay val="0"/>
          <c:spPr>
            <a:noFill/>
            <a:ln w="25013">
              <a:noFill/>
            </a:ln>
          </c:spPr>
        </c:title>
        <c:numFmt formatCode="General" sourceLinked="1"/>
        <c:majorTickMark val="out"/>
        <c:minorTickMark val="none"/>
        <c:tickLblPos val="nextTo"/>
        <c:spPr>
          <a:ln w="12506">
            <a:noFill/>
            <a:prstDash val="solid"/>
          </a:ln>
        </c:spPr>
        <c:txPr>
          <a:bodyPr rot="0" vert="horz"/>
          <a:lstStyle/>
          <a:p>
            <a:pPr>
              <a:defRPr sz="1773" b="1" i="0" u="none" strike="noStrike" baseline="0">
                <a:solidFill>
                  <a:srgbClr val="FFFFFF"/>
                </a:solidFill>
                <a:latin typeface="Arial"/>
                <a:ea typeface="Arial"/>
                <a:cs typeface="Arial"/>
              </a:defRPr>
            </a:pPr>
            <a:endParaRPr lang="es-PE"/>
          </a:p>
        </c:txPr>
        <c:crossAx val="323578880"/>
        <c:crosses val="autoZero"/>
        <c:auto val="1"/>
        <c:lblAlgn val="ctr"/>
        <c:lblOffset val="100"/>
        <c:tickLblSkip val="1"/>
        <c:tickMarkSkip val="1"/>
        <c:noMultiLvlLbl val="0"/>
      </c:catAx>
      <c:valAx>
        <c:axId val="323578880"/>
        <c:scaling>
          <c:orientation val="minMax"/>
        </c:scaling>
        <c:delete val="0"/>
        <c:axPos val="l"/>
        <c:title>
          <c:tx>
            <c:rich>
              <a:bodyPr/>
              <a:lstStyle/>
              <a:p>
                <a:pPr>
                  <a:defRPr>
                    <a:solidFill>
                      <a:schemeClr val="bg1"/>
                    </a:solidFill>
                  </a:defRPr>
                </a:pPr>
                <a:r>
                  <a:rPr lang="es-PE" dirty="0" smtClean="0">
                    <a:solidFill>
                      <a:schemeClr val="bg1"/>
                    </a:solidFill>
                  </a:rPr>
                  <a:t>Cortisol en saliva </a:t>
                </a:r>
                <a:endParaRPr lang="es-PE" dirty="0">
                  <a:solidFill>
                    <a:schemeClr val="bg1"/>
                  </a:solidFill>
                </a:endParaRPr>
              </a:p>
            </c:rich>
          </c:tx>
          <c:layout/>
          <c:overlay val="0"/>
        </c:title>
        <c:numFmt formatCode="General" sourceLinked="1"/>
        <c:majorTickMark val="out"/>
        <c:minorTickMark val="none"/>
        <c:tickLblPos val="nextTo"/>
        <c:spPr>
          <a:ln w="12506">
            <a:solidFill>
              <a:srgbClr val="FFFFFF"/>
            </a:solidFill>
            <a:prstDash val="solid"/>
          </a:ln>
        </c:spPr>
        <c:txPr>
          <a:bodyPr rot="0" vert="horz"/>
          <a:lstStyle/>
          <a:p>
            <a:pPr>
              <a:defRPr sz="1773" b="1" i="0" u="none" strike="noStrike" baseline="0">
                <a:solidFill>
                  <a:srgbClr val="FFFFFF"/>
                </a:solidFill>
                <a:latin typeface="Arial"/>
                <a:ea typeface="Arial"/>
                <a:cs typeface="Arial"/>
              </a:defRPr>
            </a:pPr>
            <a:endParaRPr lang="es-PE"/>
          </a:p>
        </c:txPr>
        <c:crossAx val="323410944"/>
        <c:crosses val="autoZero"/>
        <c:crossBetween val="between"/>
      </c:valAx>
      <c:spPr>
        <a:noFill/>
        <a:ln w="12506">
          <a:solidFill>
            <a:srgbClr val="FFFFFF"/>
          </a:solidFill>
          <a:prstDash val="solid"/>
        </a:ln>
      </c:spPr>
    </c:plotArea>
    <c:legend>
      <c:legendPos val="r"/>
      <c:layout>
        <c:manualLayout>
          <c:xMode val="edge"/>
          <c:yMode val="edge"/>
          <c:x val="0.80355160932297442"/>
          <c:y val="0.31990521327014215"/>
          <c:w val="0.19311875693673697"/>
          <c:h val="0.16824644549763032"/>
        </c:manualLayout>
      </c:layout>
      <c:overlay val="0"/>
      <c:spPr>
        <a:noFill/>
        <a:ln w="25013">
          <a:noFill/>
        </a:ln>
      </c:spPr>
      <c:txPr>
        <a:bodyPr/>
        <a:lstStyle/>
        <a:p>
          <a:pPr>
            <a:defRPr sz="1630" b="1" i="0" u="none" strike="noStrike" baseline="0">
              <a:solidFill>
                <a:srgbClr val="FFFFFF"/>
              </a:solidFill>
              <a:latin typeface="Arial"/>
              <a:ea typeface="Arial"/>
              <a:cs typeface="Arial"/>
            </a:defRPr>
          </a:pPr>
          <a:endParaRPr lang="es-PE"/>
        </a:p>
      </c:txPr>
    </c:legend>
    <c:plotVisOnly val="1"/>
    <c:dispBlanksAs val="gap"/>
    <c:showDLblsOverMax val="0"/>
  </c:chart>
  <c:spPr>
    <a:noFill/>
    <a:ln>
      <a:noFill/>
    </a:ln>
  </c:spPr>
  <c:txPr>
    <a:bodyPr/>
    <a:lstStyle/>
    <a:p>
      <a:pPr>
        <a:defRPr sz="1773" b="1" i="0" u="none" strike="noStrike" baseline="0">
          <a:solidFill>
            <a:schemeClr val="tx1"/>
          </a:solidFill>
          <a:latin typeface="Arial"/>
          <a:ea typeface="Arial"/>
          <a:cs typeface="Arial"/>
        </a:defRPr>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E1E70-2D59-4562-B45F-6E13499BFC7A}" type="datetimeFigureOut">
              <a:rPr lang="es-PE" smtClean="0"/>
              <a:t>12/09/2017</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3EAAA-A7AF-4D2A-ABC7-04CD9B0F4D22}" type="slidenum">
              <a:rPr lang="es-PE" smtClean="0"/>
              <a:t>‹Nº›</a:t>
            </a:fld>
            <a:endParaRPr lang="es-PE"/>
          </a:p>
        </p:txBody>
      </p:sp>
    </p:spTree>
    <p:extLst>
      <p:ext uri="{BB962C8B-B14F-4D97-AF65-F5344CB8AC3E}">
        <p14:creationId xmlns:p14="http://schemas.microsoft.com/office/powerpoint/2010/main" val="110288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piritualbirth.net/abou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b="0" i="0" u="none" strike="noStrike" kern="1200" baseline="0" dirty="0" smtClean="0">
                <a:solidFill>
                  <a:schemeClr val="tx1"/>
                </a:solidFill>
                <a:latin typeface="+mn-lt"/>
                <a:ea typeface="+mn-ea"/>
                <a:cs typeface="+mn-cs"/>
              </a:rPr>
              <a:t>Durante las 10 o 14 primeras semanas de gestación, el crecimiento del cerebro está determinado genéticamente. A continuación, este crecimiento es un proceso activo, con</a:t>
            </a:r>
          </a:p>
          <a:p>
            <a:pPr algn="just"/>
            <a:r>
              <a:rPr lang="es-PE" sz="1200" b="0" i="0" u="none" strike="noStrike" kern="1200" baseline="0" dirty="0" smtClean="0">
                <a:solidFill>
                  <a:schemeClr val="tx1"/>
                </a:solidFill>
                <a:latin typeface="+mn-lt"/>
                <a:ea typeface="+mn-ea"/>
                <a:cs typeface="+mn-cs"/>
              </a:rPr>
              <a:t>crecimiento de los axones y de las dendritas. Cada neurona crea miles de sinapsis que se desarrollan en todas las dimensiones, y este desarrollo se estimula por las sensaciones y las experiencias.</a:t>
            </a:r>
          </a:p>
          <a:p>
            <a:pPr algn="just"/>
            <a:r>
              <a:rPr lang="es-PE" sz="1200" b="0" i="0" u="none" strike="noStrike" kern="1200" baseline="0" dirty="0" smtClean="0">
                <a:solidFill>
                  <a:schemeClr val="tx1"/>
                </a:solidFill>
                <a:latin typeface="+mn-lt"/>
                <a:ea typeface="+mn-ea"/>
                <a:cs typeface="+mn-cs"/>
              </a:rPr>
              <a:t>El concepto básico es que, en cada hábitat, el organismo en desarrollo está físicamente capacitado y neurobiológicamente programado para comportarse de manera que le permita satisfacer todas sus necesidades (</a:t>
            </a:r>
            <a:r>
              <a:rPr lang="es-PE" sz="1200" b="0" i="0" u="none" strike="noStrike" kern="1200" baseline="0" dirty="0" err="1" smtClean="0">
                <a:solidFill>
                  <a:schemeClr val="tx1"/>
                </a:solidFill>
                <a:latin typeface="+mn-lt"/>
                <a:ea typeface="+mn-ea"/>
                <a:cs typeface="+mn-cs"/>
              </a:rPr>
              <a:t>Alberts</a:t>
            </a:r>
            <a:r>
              <a:rPr lang="es-PE" sz="1200" b="0" i="0" u="none" strike="noStrike" kern="1200" baseline="0" dirty="0" smtClean="0">
                <a:solidFill>
                  <a:schemeClr val="tx1"/>
                </a:solidFill>
                <a:latin typeface="+mn-lt"/>
                <a:ea typeface="+mn-ea"/>
                <a:cs typeface="+mn-cs"/>
              </a:rPr>
              <a:t>, 1994); está dotado de las competencias requeridas, que se manifestarán espontáneamente en el hábitat para el cual está diseñado, y es este hábitat el que le proporcionará la satisfacción de sus necesidades (que son 3 calor, alimento y protección –la necesidad de oxígeno es tan evidente que no se menciona, aunque sea fundamental). El hábitat determina así ‘el nivel de organización’ del cerebro, o sea, la capacidad de controlar correctamente el nivel de vigilia.</a:t>
            </a:r>
            <a:endParaRPr lang="es-PE" dirty="0"/>
          </a:p>
        </p:txBody>
      </p:sp>
      <p:sp>
        <p:nvSpPr>
          <p:cNvPr id="4" name="Marcador de número de diapositiva 3"/>
          <p:cNvSpPr>
            <a:spLocks noGrp="1"/>
          </p:cNvSpPr>
          <p:nvPr>
            <p:ph type="sldNum" sz="quarter" idx="10"/>
          </p:nvPr>
        </p:nvSpPr>
        <p:spPr/>
        <p:txBody>
          <a:bodyPr/>
          <a:lstStyle/>
          <a:p>
            <a:fld id="{2F7D872D-7357-4CE0-8070-B2F06FD2186F}" type="slidenum">
              <a:rPr lang="es-PE" smtClean="0">
                <a:solidFill>
                  <a:prstClr val="black"/>
                </a:solidFill>
              </a:rPr>
              <a:pPr/>
              <a:t>21</a:t>
            </a:fld>
            <a:endParaRPr lang="es-PE">
              <a:solidFill>
                <a:prstClr val="black"/>
              </a:solidFill>
            </a:endParaRPr>
          </a:p>
        </p:txBody>
      </p:sp>
    </p:spTree>
    <p:extLst>
      <p:ext uri="{BB962C8B-B14F-4D97-AF65-F5344CB8AC3E}">
        <p14:creationId xmlns:p14="http://schemas.microsoft.com/office/powerpoint/2010/main" val="248496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sz="1200" kern="1200" dirty="0" smtClean="0">
                <a:solidFill>
                  <a:schemeClr val="tx1"/>
                </a:solidFill>
                <a:effectLst/>
                <a:latin typeface="Arial" pitchFamily="34" charset="0"/>
                <a:ea typeface="+mn-ea"/>
                <a:cs typeface="+mn-cs"/>
              </a:rPr>
              <a:t>En todo este proceso de apego y vínculo seguro, que garantiza un óptimo desarrollo del cerebro, la lactancia materna tiene un papel fundamental. Pero no sólo por los ácidos grasos óptimos para la construcción de los bloques del cerebro, sino porque el acto de amamantar es un 10% nutrición y un 90% estimulación: vista, olor, sensaciones, estímulos. Todo un cúmulo de reguladores maternos ocultos que controlan la fisiología del bebé.</a:t>
            </a:r>
            <a:endParaRPr lang="es-PE" dirty="0"/>
          </a:p>
        </p:txBody>
      </p:sp>
      <p:sp>
        <p:nvSpPr>
          <p:cNvPr id="4" name="3 Marcador de número de diapositiva"/>
          <p:cNvSpPr>
            <a:spLocks noGrp="1"/>
          </p:cNvSpPr>
          <p:nvPr>
            <p:ph type="sldNum" sz="quarter" idx="10"/>
          </p:nvPr>
        </p:nvSpPr>
        <p:spPr/>
        <p:txBody>
          <a:bodyPr/>
          <a:lstStyle/>
          <a:p>
            <a:fld id="{E757E811-0F36-453C-9DE1-8EE466F115E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7161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El hábitat determina el comportamiento. </a:t>
            </a:r>
          </a:p>
          <a:p>
            <a:r>
              <a:rPr lang="es-PE" sz="1200" b="0" i="0" u="none" strike="noStrike" kern="1200" baseline="0" dirty="0" smtClean="0">
                <a:solidFill>
                  <a:schemeClr val="tx1"/>
                </a:solidFill>
                <a:latin typeface="+mn-lt"/>
                <a:ea typeface="+mn-ea"/>
                <a:cs typeface="+mn-cs"/>
              </a:rPr>
              <a:t>Tras su iniciación a cargo del recién nacido, ‘la lactancia se establece por medio de una gama de estimulaciones complejas, mutuas entre la madre y la criatura’ (</a:t>
            </a:r>
            <a:r>
              <a:rPr lang="es-PE" sz="1200" b="0" i="0" u="none" strike="noStrike" kern="1200" baseline="0" dirty="0" err="1" smtClean="0">
                <a:solidFill>
                  <a:schemeClr val="tx1"/>
                </a:solidFill>
                <a:latin typeface="+mn-lt"/>
                <a:ea typeface="+mn-ea"/>
                <a:cs typeface="+mn-cs"/>
              </a:rPr>
              <a:t>Kjellmer</a:t>
            </a:r>
            <a:r>
              <a:rPr lang="es-PE" sz="1200" b="0" i="0" u="none" strike="noStrike" kern="1200" baseline="0" dirty="0" smtClean="0">
                <a:solidFill>
                  <a:schemeClr val="tx1"/>
                </a:solidFill>
                <a:latin typeface="+mn-lt"/>
                <a:ea typeface="+mn-ea"/>
                <a:cs typeface="+mn-cs"/>
              </a:rPr>
              <a:t> y </a:t>
            </a:r>
            <a:r>
              <a:rPr lang="es-PE" sz="1200" b="0" i="0" u="none" strike="noStrike" kern="1200" baseline="0" dirty="0" err="1" smtClean="0">
                <a:solidFill>
                  <a:schemeClr val="tx1"/>
                </a:solidFill>
                <a:latin typeface="+mn-lt"/>
                <a:ea typeface="+mn-ea"/>
                <a:cs typeface="+mn-cs"/>
              </a:rPr>
              <a:t>Winberg</a:t>
            </a:r>
            <a:r>
              <a:rPr lang="es-PE" sz="1200" b="0" i="0" u="none" strike="noStrike" kern="1200" baseline="0" dirty="0" smtClean="0">
                <a:solidFill>
                  <a:schemeClr val="tx1"/>
                </a:solidFill>
                <a:latin typeface="+mn-lt"/>
                <a:ea typeface="+mn-ea"/>
                <a:cs typeface="+mn-cs"/>
              </a:rPr>
              <a:t>, 1994). No obstante, en todas las especies, la lactancia es ‘un comportamiento especialmente frágil y transitorio’ (</a:t>
            </a:r>
            <a:r>
              <a:rPr lang="es-PE" sz="1200" b="0" i="0" u="none" strike="noStrike" kern="1200" baseline="0" dirty="0" err="1" smtClean="0">
                <a:solidFill>
                  <a:schemeClr val="tx1"/>
                </a:solidFill>
                <a:latin typeface="+mn-lt"/>
                <a:ea typeface="+mn-ea"/>
                <a:cs typeface="+mn-cs"/>
              </a:rPr>
              <a:t>Alberts</a:t>
            </a:r>
            <a:r>
              <a:rPr lang="es-PE" sz="1200" b="0" i="0" u="none" strike="noStrike" kern="1200" baseline="0" dirty="0" smtClean="0">
                <a:solidFill>
                  <a:schemeClr val="tx1"/>
                </a:solidFill>
                <a:latin typeface="+mn-lt"/>
                <a:ea typeface="+mn-ea"/>
                <a:cs typeface="+mn-cs"/>
              </a:rPr>
              <a:t>, 1994): cualquier intervención puede fácilmente perturbarla.</a:t>
            </a:r>
          </a:p>
          <a:p>
            <a:r>
              <a:rPr lang="es-PE" sz="1200" b="0" i="0" u="none" strike="noStrike" kern="1200" baseline="0" dirty="0" smtClean="0">
                <a:solidFill>
                  <a:schemeClr val="tx1"/>
                </a:solidFill>
                <a:latin typeface="+mn-lt"/>
                <a:ea typeface="+mn-ea"/>
                <a:cs typeface="+mn-cs"/>
              </a:rPr>
              <a:t>Los comportamientos de auto-vinculación (que llevan a tomar el pecho por primera vez), descritos por </a:t>
            </a:r>
            <a:r>
              <a:rPr lang="es-PE" sz="1200" b="0" i="0" u="none" strike="noStrike" kern="1200" baseline="0" dirty="0" err="1" smtClean="0">
                <a:solidFill>
                  <a:schemeClr val="tx1"/>
                </a:solidFill>
                <a:latin typeface="+mn-lt"/>
                <a:ea typeface="+mn-ea"/>
                <a:cs typeface="+mn-cs"/>
              </a:rPr>
              <a:t>Widstrom</a:t>
            </a:r>
            <a:r>
              <a:rPr lang="es-PE" sz="1200" b="0" i="0" u="none" strike="noStrike" kern="1200" baseline="0" dirty="0" smtClean="0">
                <a:solidFill>
                  <a:schemeClr val="tx1"/>
                </a:solidFill>
                <a:latin typeface="+mn-lt"/>
                <a:ea typeface="+mn-ea"/>
                <a:cs typeface="+mn-cs"/>
              </a:rPr>
              <a:t> (1987) y </a:t>
            </a:r>
            <a:r>
              <a:rPr lang="es-PE" sz="1200" b="0" i="0" u="none" strike="noStrike" kern="1200" baseline="0" dirty="0" err="1" smtClean="0">
                <a:solidFill>
                  <a:schemeClr val="tx1"/>
                </a:solidFill>
                <a:latin typeface="+mn-lt"/>
                <a:ea typeface="+mn-ea"/>
                <a:cs typeface="+mn-cs"/>
              </a:rPr>
              <a:t>Righard</a:t>
            </a:r>
            <a:r>
              <a:rPr lang="es-PE" sz="1200" b="0" i="0" u="none" strike="noStrike" kern="1200" baseline="0" dirty="0" smtClean="0">
                <a:solidFill>
                  <a:schemeClr val="tx1"/>
                </a:solidFill>
                <a:latin typeface="+mn-lt"/>
                <a:ea typeface="+mn-ea"/>
                <a:cs typeface="+mn-cs"/>
              </a:rPr>
              <a:t> (1990), son ahora bien conocidos. En</a:t>
            </a:r>
          </a:p>
          <a:p>
            <a:r>
              <a:rPr lang="es-PE" sz="1200" b="0" i="0" u="none" strike="noStrike" kern="1200" baseline="0" dirty="0" smtClean="0">
                <a:solidFill>
                  <a:schemeClr val="tx1"/>
                </a:solidFill>
                <a:latin typeface="+mn-lt"/>
                <a:ea typeface="+mn-ea"/>
                <a:cs typeface="+mn-cs"/>
              </a:rPr>
              <a:t>términos biológicos, este comportamiento se llama ‘iniciación’, y es un </a:t>
            </a:r>
            <a:r>
              <a:rPr lang="es-PE" sz="1200" b="0" i="0" u="none" strike="noStrike" kern="1200" baseline="0" dirty="0" err="1" smtClean="0">
                <a:solidFill>
                  <a:schemeClr val="tx1"/>
                </a:solidFill>
                <a:latin typeface="+mn-lt"/>
                <a:ea typeface="+mn-ea"/>
                <a:cs typeface="+mn-cs"/>
              </a:rPr>
              <a:t>neurocomportamiento</a:t>
            </a:r>
            <a:r>
              <a:rPr lang="es-PE" sz="1200" b="0" i="0" u="none" strike="noStrike" kern="1200" baseline="0" dirty="0" smtClean="0">
                <a:solidFill>
                  <a:schemeClr val="tx1"/>
                </a:solidFill>
                <a:latin typeface="+mn-lt"/>
                <a:ea typeface="+mn-ea"/>
                <a:cs typeface="+mn-cs"/>
              </a:rPr>
              <a:t> innato, diferente del comportamiento de mantenimiento de la lactancia. Este comportamiento interviene en un ‘periodo crítico’, un momento único durante el cual debe producirse un hecho determinado para que pueda desarrollarse plenamente, y este periodo es de vital importancia para el desarrollo óptimo del organismo.</a:t>
            </a:r>
          </a:p>
          <a:p>
            <a:endParaRPr lang="es-PE" dirty="0"/>
          </a:p>
        </p:txBody>
      </p:sp>
      <p:sp>
        <p:nvSpPr>
          <p:cNvPr id="4" name="3 Marcador de número de diapositiva"/>
          <p:cNvSpPr>
            <a:spLocks noGrp="1"/>
          </p:cNvSpPr>
          <p:nvPr>
            <p:ph type="sldNum" sz="quarter" idx="10"/>
          </p:nvPr>
        </p:nvSpPr>
        <p:spPr/>
        <p:txBody>
          <a:bodyPr/>
          <a:lstStyle/>
          <a:p>
            <a:fld id="{E757E811-0F36-453C-9DE1-8EE466F115E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5395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sz="1200" b="0" i="0" u="none" strike="noStrike" kern="1200" baseline="0" smtClean="0">
                <a:solidFill>
                  <a:schemeClr val="tx1"/>
                </a:solidFill>
                <a:latin typeface="+mn-lt"/>
                <a:ea typeface="+mn-ea"/>
                <a:cs typeface="+mn-cs"/>
              </a:rPr>
              <a:t>Y solamente la presencia de la madre manifestada mediante el contacto piel con piel y su olor pueden darle seguridad al recién nacido. Cuando el entorno se percibe inseguro, la amígdala le dice al lóbulo frontal que lo evite, que lo eluda, que se esconda. La ausencia de la madre es percibida no sólo como insegura sino como un peligro para la vida.</a:t>
            </a:r>
            <a:endParaRPr lang="es-PE" dirty="0"/>
          </a:p>
        </p:txBody>
      </p:sp>
      <p:sp>
        <p:nvSpPr>
          <p:cNvPr id="4" name="3 Marcador de número de diapositiva"/>
          <p:cNvSpPr>
            <a:spLocks noGrp="1"/>
          </p:cNvSpPr>
          <p:nvPr>
            <p:ph type="sldNum" sz="quarter" idx="10"/>
          </p:nvPr>
        </p:nvSpPr>
        <p:spPr/>
        <p:txBody>
          <a:bodyPr/>
          <a:lstStyle/>
          <a:p>
            <a:fld id="{7EB46845-3F5A-4BC0-9029-2B8EC51B2F39}" type="slidenum">
              <a:rPr lang="es-PE" smtClean="0">
                <a:solidFill>
                  <a:prstClr val="black"/>
                </a:solidFill>
              </a:rPr>
              <a:pPr/>
              <a:t>23</a:t>
            </a:fld>
            <a:endParaRPr lang="es-PE">
              <a:solidFill>
                <a:prstClr val="black"/>
              </a:solidFill>
            </a:endParaRPr>
          </a:p>
        </p:txBody>
      </p:sp>
    </p:spTree>
    <p:extLst>
      <p:ext uri="{BB962C8B-B14F-4D97-AF65-F5344CB8AC3E}">
        <p14:creationId xmlns:p14="http://schemas.microsoft.com/office/powerpoint/2010/main" val="2116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b="0" i="0" u="none" strike="noStrike" kern="1200" baseline="0" dirty="0" smtClean="0">
                <a:solidFill>
                  <a:schemeClr val="tx1"/>
                </a:solidFill>
                <a:latin typeface="+mn-lt"/>
                <a:ea typeface="+mn-ea"/>
                <a:cs typeface="+mn-cs"/>
              </a:rPr>
              <a:t>Es especialmente importante tener en cuenta que la tetada que nosotros observamos y que calificamos como ‘lactancia’, no es más que la manifestación física de un </a:t>
            </a:r>
            <a:r>
              <a:rPr lang="es-PE" sz="1200" b="0" i="0" u="none" strike="noStrike" kern="1200" baseline="0" dirty="0" err="1" smtClean="0">
                <a:solidFill>
                  <a:schemeClr val="tx1"/>
                </a:solidFill>
                <a:latin typeface="+mn-lt"/>
                <a:ea typeface="+mn-ea"/>
                <a:cs typeface="+mn-cs"/>
              </a:rPr>
              <a:t>neurocomportamiento</a:t>
            </a:r>
            <a:r>
              <a:rPr lang="es-PE" sz="1200" b="0" i="0" u="none" strike="noStrike" kern="1200" baseline="0" dirty="0" smtClean="0">
                <a:solidFill>
                  <a:schemeClr val="tx1"/>
                </a:solidFill>
                <a:latin typeface="+mn-lt"/>
                <a:ea typeface="+mn-ea"/>
                <a:cs typeface="+mn-cs"/>
              </a:rPr>
              <a:t> innato y global, que no es perceptible más que durante un corto periodo. Desde el punto de vista biológico, la lactancia es la totalidad de un ‘programa nutricional’, y su éxito depende de que la criatura se encuentre en el hábitat adaptado.</a:t>
            </a:r>
          </a:p>
          <a:p>
            <a:r>
              <a:rPr lang="es-PE" sz="1200" b="0" i="0" u="none" strike="noStrike" kern="1200" baseline="0" dirty="0" smtClean="0">
                <a:solidFill>
                  <a:schemeClr val="tx1"/>
                </a:solidFill>
                <a:latin typeface="+mn-lt"/>
                <a:ea typeface="+mn-ea"/>
                <a:cs typeface="+mn-cs"/>
              </a:rPr>
              <a:t>Además este programa nutricional necesita la estancia constante e ininterrumpida de la criatura en el hábitat previsto para él por la naturaleza: el cuerpo de la madre. Se</a:t>
            </a:r>
          </a:p>
          <a:p>
            <a:r>
              <a:rPr lang="es-PE" sz="1200" b="0" i="0" u="none" strike="noStrike" kern="1200" baseline="0" dirty="0" smtClean="0">
                <a:solidFill>
                  <a:schemeClr val="tx1"/>
                </a:solidFill>
                <a:latin typeface="+mn-lt"/>
                <a:ea typeface="+mn-ea"/>
                <a:cs typeface="+mn-cs"/>
              </a:rPr>
              <a:t>expresa por medio de hormonas específicas y por respuestas del sistema nervioso autónomo, que se producen noche y día.</a:t>
            </a:r>
            <a:endParaRPr lang="es-PE"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PE" sz="1200" kern="1200" dirty="0" smtClean="0">
                <a:solidFill>
                  <a:schemeClr val="tx1"/>
                </a:solidFill>
                <a:effectLst/>
                <a:latin typeface="Arial" pitchFamily="34" charset="0"/>
                <a:ea typeface="+mn-ea"/>
                <a:cs typeface="+mn-cs"/>
              </a:rPr>
              <a:t>El amamantamiento es la actividad o conducta básica o fundamental que asegura la continuidad y una sensación de bienestar que optimizará el resultado de la escultura del cerebro. También proporciona (¡casi a propósito!) los requerimientos nutricionales únicos y específicos, diseñados para el crecimiento cerebral.</a:t>
            </a:r>
            <a:endParaRPr lang="es-PE" dirty="0" smtClean="0"/>
          </a:p>
          <a:p>
            <a:r>
              <a:rPr lang="es-PE" dirty="0" smtClean="0"/>
              <a:t>El </a:t>
            </a:r>
            <a:r>
              <a:rPr lang="es-PE" dirty="0" err="1" smtClean="0"/>
              <a:t>neurocomportamiento</a:t>
            </a:r>
            <a:r>
              <a:rPr lang="es-PE" dirty="0" smtClean="0"/>
              <a:t> y el </a:t>
            </a:r>
            <a:r>
              <a:rPr lang="es-PE" dirty="0" err="1" smtClean="0"/>
              <a:t>neurodesarrollo</a:t>
            </a:r>
            <a:r>
              <a:rPr lang="es-PE" dirty="0" smtClean="0"/>
              <a:t> son inseparables,</a:t>
            </a:r>
            <a:r>
              <a:rPr lang="es-PE" baseline="0" dirty="0" smtClean="0"/>
              <a:t> un todo único integrado.</a:t>
            </a:r>
          </a:p>
          <a:p>
            <a:pPr marL="0" marR="0" indent="0" algn="just"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KMC research assistant, </a:t>
            </a:r>
            <a:r>
              <a:rPr lang="en-US" sz="1200" kern="1200" dirty="0" smtClean="0">
                <a:solidFill>
                  <a:schemeClr val="tx1"/>
                </a:solidFill>
                <a:effectLst/>
                <a:latin typeface="Arial" pitchFamily="34" charset="0"/>
                <a:ea typeface="+mn-ea"/>
                <a:cs typeface="+mn-cs"/>
                <a:hlinkClick r:id="rId3" tooltip="About Marianne Littlejohn"/>
              </a:rPr>
              <a:t>Marianne Littlejohn</a:t>
            </a:r>
            <a:r>
              <a:rPr lang="en-US" sz="1200" kern="1200" dirty="0" smtClean="0">
                <a:solidFill>
                  <a:schemeClr val="tx1"/>
                </a:solidFill>
                <a:effectLst/>
                <a:latin typeface="Arial" pitchFamily="34" charset="0"/>
                <a:ea typeface="+mn-ea"/>
                <a:cs typeface="+mn-cs"/>
              </a:rPr>
              <a:t>, explains that the transition from the womb to the world is a big adjustment for any baby, even if they are not premature. When we go through very big changes, the first thing we search for is the safety and comfort of something familiar. “Being placed skin-to-skin on the mother’s chest stabilizes the baby better than an incubator or heated cot”, she says. “The baby is soothed and comforted by the mother’s familiar heartbeat, her smell and the sound of her voice.” The mother’s gentle touch and breathing also stimulate the baby’s breathing, and he is rewarded with the sweet-tasting colostrum from her breasts. This eases the baby though the new experience of being outside the mother’s body for the very first time.</a:t>
            </a:r>
            <a:endParaRPr lang="es-PE" sz="1200" kern="1200" dirty="0" smtClean="0">
              <a:solidFill>
                <a:schemeClr val="tx1"/>
              </a:solidFill>
              <a:effectLst/>
              <a:latin typeface="Arial" pitchFamily="34" charset="0"/>
              <a:ea typeface="+mn-ea"/>
              <a:cs typeface="+mn-cs"/>
            </a:endParaRPr>
          </a:p>
          <a:p>
            <a:endParaRPr lang="es-PE" dirty="0"/>
          </a:p>
        </p:txBody>
      </p:sp>
      <p:sp>
        <p:nvSpPr>
          <p:cNvPr id="4" name="Marcador de número de diapositiva 3"/>
          <p:cNvSpPr>
            <a:spLocks noGrp="1"/>
          </p:cNvSpPr>
          <p:nvPr>
            <p:ph type="sldNum" sz="quarter" idx="10"/>
          </p:nvPr>
        </p:nvSpPr>
        <p:spPr/>
        <p:txBody>
          <a:bodyPr/>
          <a:lstStyle/>
          <a:p>
            <a:fld id="{2F7D872D-7357-4CE0-8070-B2F06FD2186F}" type="slidenum">
              <a:rPr lang="es-PE" smtClean="0">
                <a:solidFill>
                  <a:prstClr val="black"/>
                </a:solidFill>
              </a:rPr>
              <a:pPr/>
              <a:t>25</a:t>
            </a:fld>
            <a:endParaRPr lang="es-PE">
              <a:solidFill>
                <a:prstClr val="black"/>
              </a:solidFill>
            </a:endParaRPr>
          </a:p>
        </p:txBody>
      </p:sp>
    </p:spTree>
    <p:extLst>
      <p:ext uri="{BB962C8B-B14F-4D97-AF65-F5344CB8AC3E}">
        <p14:creationId xmlns:p14="http://schemas.microsoft.com/office/powerpoint/2010/main" val="100961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smtClean="0"/>
              <a:t>En RM</a:t>
            </a:r>
            <a:endParaRPr lang="es-PE" dirty="0"/>
          </a:p>
        </p:txBody>
      </p:sp>
      <p:sp>
        <p:nvSpPr>
          <p:cNvPr id="4" name="Marcador de número de diapositiva 3"/>
          <p:cNvSpPr>
            <a:spLocks noGrp="1"/>
          </p:cNvSpPr>
          <p:nvPr>
            <p:ph type="sldNum" sz="quarter" idx="10"/>
          </p:nvPr>
        </p:nvSpPr>
        <p:spPr/>
        <p:txBody>
          <a:bodyPr/>
          <a:lstStyle/>
          <a:p>
            <a:fld id="{2F7D872D-7357-4CE0-8070-B2F06FD2186F}" type="slidenum">
              <a:rPr lang="es-PE" smtClean="0">
                <a:solidFill>
                  <a:prstClr val="black"/>
                </a:solidFill>
              </a:rPr>
              <a:pPr/>
              <a:t>26</a:t>
            </a:fld>
            <a:endParaRPr lang="es-PE">
              <a:solidFill>
                <a:prstClr val="black"/>
              </a:solidFill>
            </a:endParaRPr>
          </a:p>
        </p:txBody>
      </p:sp>
    </p:spTree>
    <p:extLst>
      <p:ext uri="{BB962C8B-B14F-4D97-AF65-F5344CB8AC3E}">
        <p14:creationId xmlns:p14="http://schemas.microsoft.com/office/powerpoint/2010/main" val="26334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sz="1200" b="0" i="0" u="none" strike="noStrike" kern="1200" baseline="0" dirty="0" smtClean="0">
                <a:solidFill>
                  <a:schemeClr val="tx1"/>
                </a:solidFill>
                <a:latin typeface="+mn-lt"/>
                <a:ea typeface="+mn-ea"/>
                <a:cs typeface="+mn-cs"/>
              </a:rPr>
              <a:t>El primer mensaje que recibe un bebé que es separado en el nacimiento es que ha nacido en un mundo inseguro. La amígdala refuerza los circuitos de evasión del lóbulo frontal. Si este refuerzo continua por otras vías, el resultado es un apego inseguro. El cerebro está codificado con una necesidad desesperada de sentirse seguro, Cuanto más confusos son los mensajes "seguridad vs inseguridad" más desordenado será el apego. El nacimiento es un periodo altamente sensible, ¡la cuestión es cómo nacemos!</a:t>
            </a:r>
            <a:endParaRPr lang="es-PE" dirty="0"/>
          </a:p>
        </p:txBody>
      </p:sp>
      <p:sp>
        <p:nvSpPr>
          <p:cNvPr id="4" name="3 Marcador de número de diapositiva"/>
          <p:cNvSpPr>
            <a:spLocks noGrp="1"/>
          </p:cNvSpPr>
          <p:nvPr>
            <p:ph type="sldNum" sz="quarter" idx="10"/>
          </p:nvPr>
        </p:nvSpPr>
        <p:spPr/>
        <p:txBody>
          <a:bodyPr/>
          <a:lstStyle/>
          <a:p>
            <a:fld id="{E757E811-0F36-453C-9DE1-8EE466F115E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9446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evidence that the quality of interpersonal experiences during infancy and childhood can have longstanding</a:t>
            </a:r>
          </a:p>
          <a:p>
            <a:r>
              <a:rPr lang="en-US" sz="1200" b="0" i="0" u="none" strike="noStrike" kern="1200" baseline="0" dirty="0" smtClean="0">
                <a:solidFill>
                  <a:schemeClr val="tx1"/>
                </a:solidFill>
                <a:latin typeface="+mn-lt"/>
                <a:ea typeface="+mn-ea"/>
                <a:cs typeface="+mn-cs"/>
              </a:rPr>
              <a:t>consequences during later life, perhaps through programming the sensitivity of the HPA axis (78). In addition, interplay between cortisol and cognitive functions also have implications for psychiatric disorders. For example, patients with severe unipolar depression show increased sensitivity of declarative memory to glucocorticoids (79).</a:t>
            </a:r>
          </a:p>
          <a:p>
            <a:r>
              <a:rPr lang="en-US" sz="1200" b="0" i="0" u="none" strike="noStrike" kern="1200" baseline="0" dirty="0" smtClean="0">
                <a:solidFill>
                  <a:schemeClr val="tx1"/>
                </a:solidFill>
                <a:latin typeface="+mn-lt"/>
                <a:ea typeface="+mn-ea"/>
                <a:cs typeface="+mn-cs"/>
              </a:rPr>
              <a:t>Experimental evidence also shows that exposure of the brain to increased amounts of corticosteroids early in life can</a:t>
            </a:r>
          </a:p>
          <a:p>
            <a:r>
              <a:rPr lang="en-US" sz="1200" b="0" i="0" u="none" strike="noStrike" kern="1200" baseline="0" dirty="0" smtClean="0">
                <a:solidFill>
                  <a:schemeClr val="tx1"/>
                </a:solidFill>
                <a:latin typeface="+mn-lt"/>
                <a:ea typeface="+mn-ea"/>
                <a:cs typeface="+mn-cs"/>
              </a:rPr>
              <a:t>have long-lasting and dramatic consequences on later corticosteroid function as well as on other glucocorticoid-sensitive</a:t>
            </a:r>
          </a:p>
          <a:p>
            <a:r>
              <a:rPr lang="en-US" sz="1200" b="0" i="0" u="none" strike="noStrike" kern="1200" baseline="0" dirty="0" smtClean="0">
                <a:solidFill>
                  <a:schemeClr val="tx1"/>
                </a:solidFill>
                <a:latin typeface="+mn-lt"/>
                <a:ea typeface="+mn-ea"/>
                <a:cs typeface="+mn-cs"/>
              </a:rPr>
              <a:t>processes such as metabolism and cardiovascular function.</a:t>
            </a:r>
          </a:p>
          <a:p>
            <a:r>
              <a:rPr lang="en-US" sz="1200" b="0" i="0" u="none" strike="noStrike" kern="1200" baseline="0" dirty="0" smtClean="0">
                <a:solidFill>
                  <a:schemeClr val="tx1"/>
                </a:solidFill>
                <a:latin typeface="+mn-lt"/>
                <a:ea typeface="+mn-ea"/>
                <a:cs typeface="+mn-cs"/>
              </a:rPr>
              <a:t>Experiencing adverse events in early life (which may raise corticosteroid levels) may have similar results. Rats have</a:t>
            </a:r>
          </a:p>
          <a:p>
            <a:r>
              <a:rPr lang="en-US" sz="1200" b="0" i="0" u="none" strike="noStrike" kern="1200" baseline="0" dirty="0" err="1" smtClean="0">
                <a:solidFill>
                  <a:schemeClr val="tx1"/>
                </a:solidFill>
                <a:latin typeface="+mn-lt"/>
                <a:ea typeface="+mn-ea"/>
                <a:cs typeface="+mn-cs"/>
              </a:rPr>
              <a:t>altricial</a:t>
            </a:r>
            <a:r>
              <a:rPr lang="en-US" sz="1200" b="0" i="0" u="none" strike="noStrike" kern="1200" baseline="0" dirty="0" smtClean="0">
                <a:solidFill>
                  <a:schemeClr val="tx1"/>
                </a:solidFill>
                <a:latin typeface="+mn-lt"/>
                <a:ea typeface="+mn-ea"/>
                <a:cs typeface="+mn-cs"/>
              </a:rPr>
              <a:t> (immature) young, and interruption of normal maternal care (e.g. by periods of separation) results in altered</a:t>
            </a:r>
          </a:p>
          <a:p>
            <a:r>
              <a:rPr lang="en-US" sz="1200" b="0" i="0" u="none" strike="noStrike" kern="1200" baseline="0" dirty="0" smtClean="0">
                <a:solidFill>
                  <a:schemeClr val="tx1"/>
                </a:solidFill>
                <a:latin typeface="+mn-lt"/>
                <a:ea typeface="+mn-ea"/>
                <a:cs typeface="+mn-cs"/>
              </a:rPr>
              <a:t>corticosteroid response to stress in later adult life</a:t>
            </a:r>
            <a:endParaRPr lang="es-PE" dirty="0"/>
          </a:p>
        </p:txBody>
      </p:sp>
      <p:sp>
        <p:nvSpPr>
          <p:cNvPr id="4" name="3 Marcador de número de diapositiva"/>
          <p:cNvSpPr>
            <a:spLocks noGrp="1"/>
          </p:cNvSpPr>
          <p:nvPr>
            <p:ph type="sldNum" sz="quarter" idx="10"/>
          </p:nvPr>
        </p:nvSpPr>
        <p:spPr/>
        <p:txBody>
          <a:bodyPr/>
          <a:lstStyle/>
          <a:p>
            <a:fld id="{7EB46845-3F5A-4BC0-9029-2B8EC51B2F39}" type="slidenum">
              <a:rPr lang="es-PE" smtClean="0">
                <a:solidFill>
                  <a:prstClr val="black"/>
                </a:solidFill>
              </a:rPr>
              <a:pPr/>
              <a:t>28</a:t>
            </a:fld>
            <a:endParaRPr lang="es-PE">
              <a:solidFill>
                <a:prstClr val="black"/>
              </a:solidFill>
            </a:endParaRPr>
          </a:p>
        </p:txBody>
      </p:sp>
    </p:spTree>
    <p:extLst>
      <p:ext uri="{BB962C8B-B14F-4D97-AF65-F5344CB8AC3E}">
        <p14:creationId xmlns:p14="http://schemas.microsoft.com/office/powerpoint/2010/main" val="379791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2502A77-C5B7-4214-BA31-644AFA44E187}" type="slidenum">
              <a:rPr lang="es-PE" smtClean="0">
                <a:solidFill>
                  <a:prstClr val="black"/>
                </a:solidFill>
              </a:rPr>
              <a:pPr/>
              <a:t>29</a:t>
            </a:fld>
            <a:endParaRPr lang="es-PE">
              <a:solidFill>
                <a:prstClr val="black"/>
              </a:solidFill>
            </a:endParaRPr>
          </a:p>
        </p:txBody>
      </p:sp>
    </p:spTree>
    <p:extLst>
      <p:ext uri="{BB962C8B-B14F-4D97-AF65-F5344CB8AC3E}">
        <p14:creationId xmlns:p14="http://schemas.microsoft.com/office/powerpoint/2010/main" val="334283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En</a:t>
            </a:r>
            <a:r>
              <a:rPr lang="es-PE" baseline="0" dirty="0" smtClean="0"/>
              <a:t> esta frase de Michel </a:t>
            </a:r>
            <a:r>
              <a:rPr lang="es-PE" baseline="0" dirty="0" err="1" smtClean="0"/>
              <a:t>Odent</a:t>
            </a:r>
            <a:r>
              <a:rPr lang="es-PE" baseline="0" dirty="0" smtClean="0"/>
              <a:t> se resume todo lo que queremos decir en esta charla.</a:t>
            </a:r>
          </a:p>
        </p:txBody>
      </p:sp>
      <p:sp>
        <p:nvSpPr>
          <p:cNvPr id="4" name="3 Marcador de número de diapositiva"/>
          <p:cNvSpPr>
            <a:spLocks noGrp="1"/>
          </p:cNvSpPr>
          <p:nvPr>
            <p:ph type="sldNum" sz="quarter" idx="10"/>
          </p:nvPr>
        </p:nvSpPr>
        <p:spPr/>
        <p:txBody>
          <a:bodyPr/>
          <a:lstStyle/>
          <a:p>
            <a:fld id="{92502A77-C5B7-4214-BA31-644AFA44E187}" type="slidenum">
              <a:rPr lang="es-PE" smtClean="0">
                <a:solidFill>
                  <a:prstClr val="black"/>
                </a:solidFill>
              </a:rPr>
              <a:pPr/>
              <a:t>31</a:t>
            </a:fld>
            <a:endParaRPr lang="es-PE">
              <a:solidFill>
                <a:prstClr val="black"/>
              </a:solidFill>
            </a:endParaRPr>
          </a:p>
        </p:txBody>
      </p:sp>
    </p:spTree>
    <p:extLst>
      <p:ext uri="{BB962C8B-B14F-4D97-AF65-F5344CB8AC3E}">
        <p14:creationId xmlns:p14="http://schemas.microsoft.com/office/powerpoint/2010/main" val="139625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33CBA94F-7969-4C25-986C-8F603727491B}" type="datetimeFigureOut">
              <a:rPr lang="es-PE" smtClean="0"/>
              <a:t>12/09/2017</a:t>
            </a:fld>
            <a:endParaRPr lang="es-PE"/>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PE"/>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BF9864B-FF6E-44FE-AEE2-ABFDDE8AA7D2}" type="slidenum">
              <a:rPr lang="es-PE" smtClean="0"/>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CBA94F-7969-4C25-986C-8F603727491B}" type="datetimeFigureOut">
              <a:rPr lang="es-PE" smtClean="0"/>
              <a:t>12/09/2017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BF9864B-FF6E-44FE-AEE2-ABFDDE8AA7D2}"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CBA94F-7969-4C25-986C-8F603727491B}" type="datetimeFigureOut">
              <a:rPr lang="es-PE" smtClean="0"/>
              <a:t>12/09/2017</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BF9864B-FF6E-44FE-AEE2-ABFDDE8AA7D2}"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33CBA94F-7969-4C25-986C-8F603727491B}" type="datetimeFigureOut">
              <a:rPr lang="es-PE" smtClean="0"/>
              <a:t>12/09/2017</a:t>
            </a:fld>
            <a:endParaRPr lang="es-PE"/>
          </a:p>
        </p:txBody>
      </p:sp>
      <p:sp>
        <p:nvSpPr>
          <p:cNvPr id="5" name="4 Marcador de pie de página"/>
          <p:cNvSpPr>
            <a:spLocks noGrp="1"/>
          </p:cNvSpPr>
          <p:nvPr>
            <p:ph type="ftr" sz="quarter" idx="11"/>
          </p:nvPr>
        </p:nvSpPr>
        <p:spPr>
          <a:xfrm>
            <a:off x="457200" y="6480969"/>
            <a:ext cx="4260056" cy="300831"/>
          </a:xfrm>
        </p:spPr>
        <p:txBody>
          <a:bodyPr/>
          <a:lstStyle/>
          <a:p>
            <a:endParaRPr lang="es-PE"/>
          </a:p>
        </p:txBody>
      </p:sp>
      <p:sp>
        <p:nvSpPr>
          <p:cNvPr id="6" name="5 Marcador de número de diapositiva"/>
          <p:cNvSpPr>
            <a:spLocks noGrp="1"/>
          </p:cNvSpPr>
          <p:nvPr>
            <p:ph type="sldNum" sz="quarter" idx="12"/>
          </p:nvPr>
        </p:nvSpPr>
        <p:spPr/>
        <p:txBody>
          <a:bodyPr/>
          <a:lstStyle/>
          <a:p>
            <a:fld id="{1BF9864B-FF6E-44FE-AEE2-ABFDDE8AA7D2}"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33CBA94F-7969-4C25-986C-8F603727491B}" type="datetimeFigureOut">
              <a:rPr lang="es-PE" smtClean="0"/>
              <a:t>12/09/2017</a:t>
            </a:fld>
            <a:endParaRPr lang="es-PE"/>
          </a:p>
        </p:txBody>
      </p:sp>
      <p:sp>
        <p:nvSpPr>
          <p:cNvPr id="5" name="4 Marcador de pie de página"/>
          <p:cNvSpPr>
            <a:spLocks noGrp="1"/>
          </p:cNvSpPr>
          <p:nvPr>
            <p:ph type="ftr" sz="quarter" idx="11"/>
          </p:nvPr>
        </p:nvSpPr>
        <p:spPr>
          <a:xfrm>
            <a:off x="2619376" y="6480969"/>
            <a:ext cx="4260056" cy="300831"/>
          </a:xfrm>
        </p:spPr>
        <p:txBody>
          <a:bodyPr/>
          <a:lstStyle/>
          <a:p>
            <a:endParaRPr lang="es-PE"/>
          </a:p>
        </p:txBody>
      </p:sp>
      <p:sp>
        <p:nvSpPr>
          <p:cNvPr id="6" name="5 Marcador de número de diapositiva"/>
          <p:cNvSpPr>
            <a:spLocks noGrp="1"/>
          </p:cNvSpPr>
          <p:nvPr>
            <p:ph type="sldNum" sz="quarter" idx="12"/>
          </p:nvPr>
        </p:nvSpPr>
        <p:spPr>
          <a:xfrm>
            <a:off x="8451056" y="809624"/>
            <a:ext cx="502920" cy="300831"/>
          </a:xfrm>
        </p:spPr>
        <p:txBody>
          <a:bodyPr/>
          <a:lstStyle/>
          <a:p>
            <a:fld id="{1BF9864B-FF6E-44FE-AEE2-ABFDDE8AA7D2}" type="slidenum">
              <a:rPr lang="es-PE" smtClean="0"/>
              <a:t>‹Nº›</a:t>
            </a:fld>
            <a:endParaRPr lang="es-PE"/>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33CBA94F-7969-4C25-986C-8F603727491B}" type="datetimeFigureOut">
              <a:rPr lang="es-PE" smtClean="0"/>
              <a:t>12/09/2017</a:t>
            </a:fld>
            <a:endParaRPr lang="es-PE"/>
          </a:p>
        </p:txBody>
      </p:sp>
      <p:sp>
        <p:nvSpPr>
          <p:cNvPr id="6" name="5 Marcador de pie de página"/>
          <p:cNvSpPr>
            <a:spLocks noGrp="1"/>
          </p:cNvSpPr>
          <p:nvPr>
            <p:ph type="ftr" sz="quarter" idx="11"/>
          </p:nvPr>
        </p:nvSpPr>
        <p:spPr>
          <a:xfrm>
            <a:off x="457200" y="6480969"/>
            <a:ext cx="4260056" cy="301752"/>
          </a:xfrm>
        </p:spPr>
        <p:txBody>
          <a:bodyPr/>
          <a:lstStyle/>
          <a:p>
            <a:endParaRPr lang="es-PE"/>
          </a:p>
        </p:txBody>
      </p:sp>
      <p:sp>
        <p:nvSpPr>
          <p:cNvPr id="7" name="6 Marcador de número de diapositiva"/>
          <p:cNvSpPr>
            <a:spLocks noGrp="1"/>
          </p:cNvSpPr>
          <p:nvPr>
            <p:ph type="sldNum" sz="quarter" idx="12"/>
          </p:nvPr>
        </p:nvSpPr>
        <p:spPr>
          <a:xfrm>
            <a:off x="7589520" y="6480969"/>
            <a:ext cx="502920" cy="301752"/>
          </a:xfrm>
        </p:spPr>
        <p:txBody>
          <a:bodyPr/>
          <a:lstStyle/>
          <a:p>
            <a:fld id="{1BF9864B-FF6E-44FE-AEE2-ABFDDE8AA7D2}"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33CBA94F-7969-4C25-986C-8F603727491B}" type="datetimeFigureOut">
              <a:rPr lang="es-PE" smtClean="0"/>
              <a:t>12/09/2017</a:t>
            </a:fld>
            <a:endParaRPr lang="es-PE"/>
          </a:p>
        </p:txBody>
      </p:sp>
      <p:sp>
        <p:nvSpPr>
          <p:cNvPr id="8" name="7 Marcador de pie de página"/>
          <p:cNvSpPr>
            <a:spLocks noGrp="1"/>
          </p:cNvSpPr>
          <p:nvPr>
            <p:ph type="ftr" sz="quarter" idx="11"/>
          </p:nvPr>
        </p:nvSpPr>
        <p:spPr>
          <a:xfrm>
            <a:off x="457200" y="6480969"/>
            <a:ext cx="4261104" cy="301752"/>
          </a:xfrm>
        </p:spPr>
        <p:txBody>
          <a:bodyPr/>
          <a:lstStyle/>
          <a:p>
            <a:endParaRPr lang="es-PE"/>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BF9864B-FF6E-44FE-AEE2-ABFDDE8AA7D2}" type="slidenum">
              <a:rPr lang="es-PE" smtClean="0"/>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3CBA94F-7969-4C25-986C-8F603727491B}" type="datetimeFigureOut">
              <a:rPr lang="es-PE" smtClean="0"/>
              <a:t>12/09/2017</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1BF9864B-FF6E-44FE-AEE2-ABFDDE8AA7D2}"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33CBA94F-7969-4C25-986C-8F603727491B}" type="datetimeFigureOut">
              <a:rPr lang="es-PE" smtClean="0"/>
              <a:t>12/09/2017</a:t>
            </a:fld>
            <a:endParaRPr lang="es-PE"/>
          </a:p>
        </p:txBody>
      </p:sp>
      <p:sp>
        <p:nvSpPr>
          <p:cNvPr id="3" name="2 Marcador de pie de página"/>
          <p:cNvSpPr>
            <a:spLocks noGrp="1"/>
          </p:cNvSpPr>
          <p:nvPr>
            <p:ph type="ftr" sz="quarter" idx="11"/>
          </p:nvPr>
        </p:nvSpPr>
        <p:spPr>
          <a:xfrm>
            <a:off x="457200" y="6481890"/>
            <a:ext cx="4260056" cy="300831"/>
          </a:xfrm>
        </p:spPr>
        <p:txBody>
          <a:bodyPr/>
          <a:lstStyle/>
          <a:p>
            <a:endParaRPr lang="es-PE"/>
          </a:p>
        </p:txBody>
      </p:sp>
      <p:sp>
        <p:nvSpPr>
          <p:cNvPr id="4" name="3 Marcador de número de diapositiva"/>
          <p:cNvSpPr>
            <a:spLocks noGrp="1"/>
          </p:cNvSpPr>
          <p:nvPr>
            <p:ph type="sldNum" sz="quarter" idx="12"/>
          </p:nvPr>
        </p:nvSpPr>
        <p:spPr>
          <a:xfrm>
            <a:off x="7589520" y="6480969"/>
            <a:ext cx="502920" cy="301752"/>
          </a:xfrm>
        </p:spPr>
        <p:txBody>
          <a:bodyPr/>
          <a:lstStyle/>
          <a:p>
            <a:fld id="{1BF9864B-FF6E-44FE-AEE2-ABFDDE8AA7D2}"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33CBA94F-7969-4C25-986C-8F603727491B}" type="datetimeFigureOut">
              <a:rPr lang="es-PE" smtClean="0"/>
              <a:t>12/09/2017</a:t>
            </a:fld>
            <a:endParaRPr lang="es-PE"/>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PE"/>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BF9864B-FF6E-44FE-AEE2-ABFDDE8AA7D2}" type="slidenum">
              <a:rPr lang="es-PE" smtClean="0"/>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33CBA94F-7969-4C25-986C-8F603727491B}" type="datetimeFigureOut">
              <a:rPr lang="es-PE" smtClean="0"/>
              <a:t>12/09/2017</a:t>
            </a:fld>
            <a:endParaRPr lang="es-PE"/>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PE"/>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BF9864B-FF6E-44FE-AEE2-ABFDDE8AA7D2}" type="slidenum">
              <a:rPr lang="es-PE" smtClean="0"/>
              <a:t>‹Nº›</a:t>
            </a:fld>
            <a:endParaRPr lang="es-P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3CBA94F-7969-4C25-986C-8F603727491B}" type="datetimeFigureOut">
              <a:rPr lang="es-PE" smtClean="0"/>
              <a:t>12/09/2017</a:t>
            </a:fld>
            <a:endParaRPr lang="es-PE"/>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PE"/>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BF9864B-FF6E-44FE-AEE2-ABFDDE8AA7D2}" type="slidenum">
              <a:rPr lang="es-PE" smtClean="0"/>
              <a:t>‹Nº›</a:t>
            </a:fld>
            <a:endParaRPr lang="es-P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parenting-with-love.com/wp-content/uploads/2012/05/skin-to-skin-baby-momma.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E" dirty="0" smtClean="0"/>
              <a:t>SITUACIÓN ACTUAL DE LA LACTANCIA MATERNA</a:t>
            </a:r>
            <a:endParaRPr lang="es-PE" dirty="0"/>
          </a:p>
        </p:txBody>
      </p:sp>
      <p:sp>
        <p:nvSpPr>
          <p:cNvPr id="3" name="2 Subtítulo"/>
          <p:cNvSpPr>
            <a:spLocks noGrp="1"/>
          </p:cNvSpPr>
          <p:nvPr>
            <p:ph type="subTitle" idx="1"/>
          </p:nvPr>
        </p:nvSpPr>
        <p:spPr/>
        <p:txBody>
          <a:bodyPr/>
          <a:lstStyle/>
          <a:p>
            <a:r>
              <a:rPr lang="es-PE" dirty="0" smtClean="0"/>
              <a:t>EXPOSICIÓN: DRA. NORMA MIRANDA RODRÍGUEZ</a:t>
            </a:r>
            <a:endParaRPr lang="es-PE" dirty="0"/>
          </a:p>
        </p:txBody>
      </p:sp>
    </p:spTree>
    <p:extLst>
      <p:ext uri="{BB962C8B-B14F-4D97-AF65-F5344CB8AC3E}">
        <p14:creationId xmlns:p14="http://schemas.microsoft.com/office/powerpoint/2010/main" val="237259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58" t="10389" r="12482" b="11088"/>
          <a:stretch/>
        </p:blipFill>
        <p:spPr bwMode="auto">
          <a:xfrm>
            <a:off x="179512" y="116632"/>
            <a:ext cx="8856984"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740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LM en el Siglo XXI. Epidemiologia, mecanismos y efectos a largo plazo *</a:t>
            </a:r>
            <a:endParaRPr lang="es-PE" dirty="0"/>
          </a:p>
        </p:txBody>
      </p:sp>
      <p:sp>
        <p:nvSpPr>
          <p:cNvPr id="3" name="2 Marcador de contenido"/>
          <p:cNvSpPr>
            <a:spLocks noGrp="1"/>
          </p:cNvSpPr>
          <p:nvPr>
            <p:ph idx="1"/>
          </p:nvPr>
        </p:nvSpPr>
        <p:spPr/>
        <p:txBody>
          <a:bodyPr>
            <a:normAutofit/>
          </a:bodyPr>
          <a:lstStyle/>
          <a:p>
            <a:pPr algn="just">
              <a:buFont typeface="Arial" pitchFamily="34" charset="0"/>
              <a:buChar char="•"/>
            </a:pPr>
            <a:r>
              <a:rPr lang="es-PE" sz="2400" dirty="0" smtClean="0"/>
              <a:t>La LM beneficia a las madres. Puede prevenir cáncer de mama, mejora el espaciamiento entre los embarazos y puede reducir el riesgo de la mujer a la </a:t>
            </a:r>
          </a:p>
          <a:p>
            <a:pPr marL="0" indent="0" algn="just"/>
            <a:r>
              <a:rPr lang="es-PE" sz="2400" dirty="0"/>
              <a:t> </a:t>
            </a:r>
            <a:r>
              <a:rPr lang="es-PE" sz="2400" dirty="0" smtClean="0"/>
              <a:t>   diabetes y al cáncer de ovario.</a:t>
            </a:r>
          </a:p>
          <a:p>
            <a:pPr algn="just">
              <a:buFont typeface="Arial" pitchFamily="34" charset="0"/>
              <a:buChar char="•"/>
            </a:pPr>
            <a:r>
              <a:rPr lang="es-PE" sz="2400" dirty="0" smtClean="0"/>
              <a:t>Los países con ingresos altos tienen menor duración de la LM que los de medianos y bajos ingresos. Sin embargo aun en los de bajos y medianos ingresos sólo el 37% de los menores de 6 meses son amamantados.</a:t>
            </a:r>
            <a:endParaRPr lang="es-PE" sz="2400" dirty="0"/>
          </a:p>
        </p:txBody>
      </p:sp>
      <p:sp>
        <p:nvSpPr>
          <p:cNvPr id="4" name="3 CuadroTexto"/>
          <p:cNvSpPr txBox="1"/>
          <p:nvPr/>
        </p:nvSpPr>
        <p:spPr>
          <a:xfrm>
            <a:off x="1763688" y="5985164"/>
            <a:ext cx="7104637" cy="830997"/>
          </a:xfrm>
          <a:prstGeom prst="rect">
            <a:avLst/>
          </a:prstGeom>
          <a:noFill/>
        </p:spPr>
        <p:txBody>
          <a:bodyPr wrap="none" rtlCol="0">
            <a:spAutoFit/>
          </a:bodyPr>
          <a:lstStyle/>
          <a:p>
            <a:r>
              <a:rPr lang="es-PE" sz="2400" dirty="0" err="1" smtClean="0">
                <a:solidFill>
                  <a:srgbClr val="000000"/>
                </a:solidFill>
              </a:rPr>
              <a:t>Victora</a:t>
            </a:r>
            <a:r>
              <a:rPr lang="es-PE" sz="2400" dirty="0" smtClean="0">
                <a:solidFill>
                  <a:srgbClr val="000000"/>
                </a:solidFill>
              </a:rPr>
              <a:t> y col. </a:t>
            </a:r>
            <a:r>
              <a:rPr lang="es-PE" sz="2400" dirty="0" err="1" smtClean="0">
                <a:solidFill>
                  <a:srgbClr val="000000"/>
                </a:solidFill>
              </a:rPr>
              <a:t>The</a:t>
            </a:r>
            <a:r>
              <a:rPr lang="es-PE" sz="2400" dirty="0" smtClean="0">
                <a:solidFill>
                  <a:srgbClr val="000000"/>
                </a:solidFill>
              </a:rPr>
              <a:t> </a:t>
            </a:r>
            <a:r>
              <a:rPr lang="es-PE" sz="2400" dirty="0" err="1" smtClean="0">
                <a:solidFill>
                  <a:srgbClr val="000000"/>
                </a:solidFill>
              </a:rPr>
              <a:t>Lancet</a:t>
            </a:r>
            <a:r>
              <a:rPr lang="es-PE" sz="2400" dirty="0" smtClean="0">
                <a:solidFill>
                  <a:srgbClr val="000000"/>
                </a:solidFill>
              </a:rPr>
              <a:t> </a:t>
            </a:r>
            <a:r>
              <a:rPr lang="es-PE" sz="2400" dirty="0" err="1" smtClean="0">
                <a:solidFill>
                  <a:srgbClr val="000000"/>
                </a:solidFill>
              </a:rPr>
              <a:t>Breastfeeding</a:t>
            </a:r>
            <a:r>
              <a:rPr lang="es-PE" sz="2400" dirty="0" smtClean="0">
                <a:solidFill>
                  <a:srgbClr val="000000"/>
                </a:solidFill>
              </a:rPr>
              <a:t> Series </a:t>
            </a:r>
            <a:r>
              <a:rPr lang="es-PE" sz="2400" dirty="0" err="1" smtClean="0">
                <a:solidFill>
                  <a:srgbClr val="000000"/>
                </a:solidFill>
              </a:rPr>
              <a:t>Group</a:t>
            </a:r>
            <a:r>
              <a:rPr lang="es-PE" sz="2400" dirty="0" smtClean="0">
                <a:solidFill>
                  <a:srgbClr val="000000"/>
                </a:solidFill>
              </a:rPr>
              <a:t>, </a:t>
            </a:r>
          </a:p>
          <a:p>
            <a:r>
              <a:rPr lang="es-PE" sz="2400" dirty="0" smtClean="0">
                <a:solidFill>
                  <a:srgbClr val="000000"/>
                </a:solidFill>
              </a:rPr>
              <a:t>Enero 2016 </a:t>
            </a:r>
            <a:endParaRPr lang="es-PE" sz="2400" dirty="0">
              <a:solidFill>
                <a:srgbClr val="000000"/>
              </a:solidFill>
            </a:endParaRPr>
          </a:p>
        </p:txBody>
      </p:sp>
    </p:spTree>
    <p:extLst>
      <p:ext uri="{BB962C8B-B14F-4D97-AF65-F5344CB8AC3E}">
        <p14:creationId xmlns:p14="http://schemas.microsoft.com/office/powerpoint/2010/main" val="355142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LM en el Siglo XXI. Epidemiologia, mecanismos y efectos a largo plazo *</a:t>
            </a:r>
            <a:endParaRPr lang="es-PE" dirty="0"/>
          </a:p>
        </p:txBody>
      </p:sp>
      <p:sp>
        <p:nvSpPr>
          <p:cNvPr id="3" name="2 Marcador de contenido"/>
          <p:cNvSpPr>
            <a:spLocks noGrp="1"/>
          </p:cNvSpPr>
          <p:nvPr>
            <p:ph idx="1"/>
          </p:nvPr>
        </p:nvSpPr>
        <p:spPr/>
        <p:txBody>
          <a:bodyPr>
            <a:normAutofit/>
          </a:bodyPr>
          <a:lstStyle/>
          <a:p>
            <a:pPr algn="just">
              <a:buFont typeface="Arial" pitchFamily="34" charset="0"/>
              <a:buChar char="•"/>
            </a:pPr>
            <a:r>
              <a:rPr lang="es-PE" sz="2400" dirty="0" smtClean="0"/>
              <a:t>El incremento de la </a:t>
            </a:r>
            <a:r>
              <a:rPr lang="es-PE" sz="2400" dirty="0" smtClean="0">
                <a:solidFill>
                  <a:schemeClr val="accent2"/>
                </a:solidFill>
              </a:rPr>
              <a:t>LM puede prevenir 823,000 muertes de niños y 20,000 muertes por cáncer de mama cada año</a:t>
            </a:r>
            <a:r>
              <a:rPr lang="es-PE" sz="2400" dirty="0" smtClean="0"/>
              <a:t>.</a:t>
            </a:r>
          </a:p>
          <a:p>
            <a:pPr algn="just">
              <a:buFont typeface="Arial" pitchFamily="34" charset="0"/>
              <a:buChar char="•"/>
            </a:pPr>
            <a:r>
              <a:rPr lang="es-PE" sz="2400" dirty="0" smtClean="0"/>
              <a:t>Hallazgos de estudios hechos con técnicas biológicas más modernas sugieren  nuevos mecanismos que caracterizan a la leche materna como una medicina personalizada para los infantes.</a:t>
            </a:r>
          </a:p>
          <a:p>
            <a:pPr algn="just">
              <a:buFont typeface="Arial" pitchFamily="34" charset="0"/>
              <a:buChar char="•"/>
            </a:pPr>
            <a:r>
              <a:rPr lang="es-PE" sz="2400" dirty="0" smtClean="0"/>
              <a:t>Promoción de la LM en países ricos y pobres  es importante y pude contribuir a asegurar el logro de los objetivos  de desarrollo sostenibles.</a:t>
            </a:r>
            <a:endParaRPr lang="es-PE" sz="2400" dirty="0"/>
          </a:p>
        </p:txBody>
      </p:sp>
      <p:sp>
        <p:nvSpPr>
          <p:cNvPr id="4" name="3 CuadroTexto"/>
          <p:cNvSpPr txBox="1"/>
          <p:nvPr/>
        </p:nvSpPr>
        <p:spPr>
          <a:xfrm>
            <a:off x="1835695" y="6012734"/>
            <a:ext cx="7104637" cy="830997"/>
          </a:xfrm>
          <a:prstGeom prst="rect">
            <a:avLst/>
          </a:prstGeom>
          <a:noFill/>
        </p:spPr>
        <p:txBody>
          <a:bodyPr wrap="none" rtlCol="0">
            <a:spAutoFit/>
          </a:bodyPr>
          <a:lstStyle/>
          <a:p>
            <a:r>
              <a:rPr lang="es-PE" sz="2400" dirty="0" err="1" smtClean="0">
                <a:solidFill>
                  <a:srgbClr val="000000"/>
                </a:solidFill>
              </a:rPr>
              <a:t>Victora</a:t>
            </a:r>
            <a:r>
              <a:rPr lang="es-PE" sz="2400" dirty="0" smtClean="0">
                <a:solidFill>
                  <a:srgbClr val="000000"/>
                </a:solidFill>
              </a:rPr>
              <a:t> y col. </a:t>
            </a:r>
            <a:r>
              <a:rPr lang="es-PE" sz="2400" dirty="0" err="1" smtClean="0">
                <a:solidFill>
                  <a:srgbClr val="000000"/>
                </a:solidFill>
              </a:rPr>
              <a:t>The</a:t>
            </a:r>
            <a:r>
              <a:rPr lang="es-PE" sz="2400" dirty="0" smtClean="0">
                <a:solidFill>
                  <a:srgbClr val="000000"/>
                </a:solidFill>
              </a:rPr>
              <a:t> </a:t>
            </a:r>
            <a:r>
              <a:rPr lang="es-PE" sz="2400" dirty="0" err="1" smtClean="0">
                <a:solidFill>
                  <a:srgbClr val="000000"/>
                </a:solidFill>
              </a:rPr>
              <a:t>Lancet</a:t>
            </a:r>
            <a:r>
              <a:rPr lang="es-PE" sz="2400" dirty="0" smtClean="0">
                <a:solidFill>
                  <a:srgbClr val="000000"/>
                </a:solidFill>
              </a:rPr>
              <a:t> </a:t>
            </a:r>
            <a:r>
              <a:rPr lang="es-PE" sz="2400" dirty="0" err="1" smtClean="0">
                <a:solidFill>
                  <a:srgbClr val="000000"/>
                </a:solidFill>
              </a:rPr>
              <a:t>Breastfeeding</a:t>
            </a:r>
            <a:r>
              <a:rPr lang="es-PE" sz="2400" dirty="0" smtClean="0">
                <a:solidFill>
                  <a:srgbClr val="000000"/>
                </a:solidFill>
              </a:rPr>
              <a:t> Series </a:t>
            </a:r>
            <a:r>
              <a:rPr lang="es-PE" sz="2400" dirty="0" err="1" smtClean="0">
                <a:solidFill>
                  <a:srgbClr val="000000"/>
                </a:solidFill>
              </a:rPr>
              <a:t>Group</a:t>
            </a:r>
            <a:r>
              <a:rPr lang="es-PE" sz="2400" dirty="0" smtClean="0">
                <a:solidFill>
                  <a:srgbClr val="000000"/>
                </a:solidFill>
              </a:rPr>
              <a:t>, </a:t>
            </a:r>
          </a:p>
          <a:p>
            <a:r>
              <a:rPr lang="es-PE" sz="2400" dirty="0" smtClean="0">
                <a:solidFill>
                  <a:srgbClr val="000000"/>
                </a:solidFill>
              </a:rPr>
              <a:t>Enero 2016 </a:t>
            </a:r>
            <a:endParaRPr lang="es-PE" sz="2400" dirty="0">
              <a:solidFill>
                <a:srgbClr val="000000"/>
              </a:solidFill>
            </a:endParaRPr>
          </a:p>
        </p:txBody>
      </p:sp>
    </p:spTree>
    <p:extLst>
      <p:ext uri="{BB962C8B-B14F-4D97-AF65-F5344CB8AC3E}">
        <p14:creationId xmlns:p14="http://schemas.microsoft.com/office/powerpoint/2010/main" val="403859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LM en el Siglo XXI. Epidemiologia, mecanismos y efectos a largo plazo *</a:t>
            </a:r>
            <a:endParaRPr lang="es-PE" dirty="0"/>
          </a:p>
        </p:txBody>
      </p:sp>
      <p:sp>
        <p:nvSpPr>
          <p:cNvPr id="3" name="2 Marcador de contenido"/>
          <p:cNvSpPr>
            <a:spLocks noGrp="1"/>
          </p:cNvSpPr>
          <p:nvPr>
            <p:ph idx="1"/>
          </p:nvPr>
        </p:nvSpPr>
        <p:spPr/>
        <p:txBody>
          <a:bodyPr>
            <a:normAutofit lnSpcReduction="10000"/>
          </a:bodyPr>
          <a:lstStyle/>
          <a:p>
            <a:pPr algn="just">
              <a:buFont typeface="Arial" pitchFamily="34" charset="0"/>
              <a:buChar char="•"/>
            </a:pPr>
            <a:r>
              <a:rPr lang="es-PE" sz="2400" dirty="0" smtClean="0"/>
              <a:t>En términos de inequidad, los hallazgos sugieren que la lactancia materna es uno de los pocos comportamientos positivos en salud  que es de mayor prevalencia en los países pobres que en los ricos, tanto en exclusividad como en duración. Ello podría estar reduciendo las brechas entre los niños ricos y pobres  en los países con bajos o medianos ingresos, que sin LM serían mucho mayores. </a:t>
            </a:r>
          </a:p>
          <a:p>
            <a:pPr algn="just">
              <a:buFont typeface="Arial" pitchFamily="34" charset="0"/>
              <a:buChar char="•"/>
            </a:pPr>
            <a:r>
              <a:rPr lang="es-PE" sz="2400" dirty="0" smtClean="0"/>
              <a:t>La única consecuencia dañina de la LM que se detectó fue la mayor frecuencia de caries dental en los niños amamantados después del año, pero los beneficios de LM son mucho mayores y deberían llevar a mejor higiene dental.</a:t>
            </a:r>
            <a:endParaRPr lang="es-PE" sz="2400" dirty="0"/>
          </a:p>
        </p:txBody>
      </p:sp>
      <p:sp>
        <p:nvSpPr>
          <p:cNvPr id="4" name="3 CuadroTexto"/>
          <p:cNvSpPr txBox="1"/>
          <p:nvPr/>
        </p:nvSpPr>
        <p:spPr>
          <a:xfrm>
            <a:off x="1403648" y="6220478"/>
            <a:ext cx="7104637" cy="830997"/>
          </a:xfrm>
          <a:prstGeom prst="rect">
            <a:avLst/>
          </a:prstGeom>
          <a:noFill/>
        </p:spPr>
        <p:txBody>
          <a:bodyPr wrap="none" rtlCol="0">
            <a:spAutoFit/>
          </a:bodyPr>
          <a:lstStyle/>
          <a:p>
            <a:r>
              <a:rPr lang="es-PE" sz="2400" dirty="0" err="1" smtClean="0">
                <a:solidFill>
                  <a:srgbClr val="000000"/>
                </a:solidFill>
              </a:rPr>
              <a:t>Victora</a:t>
            </a:r>
            <a:r>
              <a:rPr lang="es-PE" sz="2400" dirty="0" smtClean="0">
                <a:solidFill>
                  <a:srgbClr val="000000"/>
                </a:solidFill>
              </a:rPr>
              <a:t> y col. </a:t>
            </a:r>
            <a:r>
              <a:rPr lang="es-PE" sz="2400" dirty="0" err="1" smtClean="0">
                <a:solidFill>
                  <a:srgbClr val="000000"/>
                </a:solidFill>
              </a:rPr>
              <a:t>The</a:t>
            </a:r>
            <a:r>
              <a:rPr lang="es-PE" sz="2400" dirty="0" smtClean="0">
                <a:solidFill>
                  <a:srgbClr val="000000"/>
                </a:solidFill>
              </a:rPr>
              <a:t> </a:t>
            </a:r>
            <a:r>
              <a:rPr lang="es-PE" sz="2400" dirty="0" err="1" smtClean="0">
                <a:solidFill>
                  <a:srgbClr val="000000"/>
                </a:solidFill>
              </a:rPr>
              <a:t>Lancet</a:t>
            </a:r>
            <a:r>
              <a:rPr lang="es-PE" sz="2400" dirty="0" smtClean="0">
                <a:solidFill>
                  <a:srgbClr val="000000"/>
                </a:solidFill>
              </a:rPr>
              <a:t> </a:t>
            </a:r>
            <a:r>
              <a:rPr lang="es-PE" sz="2400" dirty="0" err="1" smtClean="0">
                <a:solidFill>
                  <a:srgbClr val="000000"/>
                </a:solidFill>
              </a:rPr>
              <a:t>Breastfeeding</a:t>
            </a:r>
            <a:r>
              <a:rPr lang="es-PE" sz="2400" dirty="0" smtClean="0">
                <a:solidFill>
                  <a:srgbClr val="000000"/>
                </a:solidFill>
              </a:rPr>
              <a:t> Series </a:t>
            </a:r>
            <a:r>
              <a:rPr lang="es-PE" sz="2400" dirty="0" err="1" smtClean="0">
                <a:solidFill>
                  <a:srgbClr val="000000"/>
                </a:solidFill>
              </a:rPr>
              <a:t>Group</a:t>
            </a:r>
            <a:r>
              <a:rPr lang="es-PE" sz="2400" dirty="0" smtClean="0">
                <a:solidFill>
                  <a:srgbClr val="000000"/>
                </a:solidFill>
              </a:rPr>
              <a:t>, </a:t>
            </a:r>
          </a:p>
          <a:p>
            <a:r>
              <a:rPr lang="es-PE" sz="2400" dirty="0" smtClean="0">
                <a:solidFill>
                  <a:srgbClr val="000000"/>
                </a:solidFill>
              </a:rPr>
              <a:t>Enero 2016 </a:t>
            </a:r>
            <a:endParaRPr lang="es-PE" sz="2400" dirty="0">
              <a:solidFill>
                <a:srgbClr val="000000"/>
              </a:solidFill>
            </a:endParaRPr>
          </a:p>
        </p:txBody>
      </p:sp>
    </p:spTree>
    <p:extLst>
      <p:ext uri="{BB962C8B-B14F-4D97-AF65-F5344CB8AC3E}">
        <p14:creationId xmlns:p14="http://schemas.microsoft.com/office/powerpoint/2010/main" val="308776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399032"/>
          </a:xfrm>
        </p:spPr>
        <p:txBody>
          <a:bodyPr/>
          <a:lstStyle/>
          <a:p>
            <a:r>
              <a:rPr lang="es-PE" dirty="0"/>
              <a:t>¿</a:t>
            </a:r>
            <a:r>
              <a:rPr lang="es-PE" dirty="0" smtClean="0"/>
              <a:t>Por qué INVERTIR  en LM?*</a:t>
            </a:r>
            <a:endParaRPr lang="es-PE" dirty="0"/>
          </a:p>
        </p:txBody>
      </p:sp>
      <p:sp>
        <p:nvSpPr>
          <p:cNvPr id="3" name="2 Marcador de contenido"/>
          <p:cNvSpPr>
            <a:spLocks noGrp="1"/>
          </p:cNvSpPr>
          <p:nvPr>
            <p:ph idx="1"/>
          </p:nvPr>
        </p:nvSpPr>
        <p:spPr>
          <a:xfrm>
            <a:off x="811530" y="1124744"/>
            <a:ext cx="7520940" cy="3579849"/>
          </a:xfrm>
        </p:spPr>
        <p:txBody>
          <a:bodyPr>
            <a:noAutofit/>
          </a:bodyPr>
          <a:lstStyle/>
          <a:p>
            <a:r>
              <a:rPr lang="es-PE" sz="2400" dirty="0"/>
              <a:t>M</a:t>
            </a:r>
            <a:r>
              <a:rPr lang="es-PE" sz="2400" dirty="0" smtClean="0"/>
              <a:t>undo aún no apoya y empodera los ambientes que rodean a las mujeres que quieren dar de lactar.</a:t>
            </a:r>
          </a:p>
          <a:p>
            <a:r>
              <a:rPr lang="es-PE" sz="2400" dirty="0"/>
              <a:t>P</a:t>
            </a:r>
            <a:r>
              <a:rPr lang="es-PE" sz="2400" dirty="0" smtClean="0"/>
              <a:t>aíses pueden rápidamente mejorar las prácticas de LM con intervenciones conocidas, políticas y programas.</a:t>
            </a:r>
          </a:p>
          <a:p>
            <a:r>
              <a:rPr lang="es-PE" sz="2400" dirty="0"/>
              <a:t>É</a:t>
            </a:r>
            <a:r>
              <a:rPr lang="es-PE" sz="2400" dirty="0" smtClean="0"/>
              <a:t>xito en la lactancia NO es responsabilidad  de la mujer , la promoción de la </a:t>
            </a:r>
            <a:r>
              <a:rPr lang="es-PE" sz="2400" dirty="0" smtClean="0">
                <a:solidFill>
                  <a:srgbClr val="FF0000"/>
                </a:solidFill>
              </a:rPr>
              <a:t>LM es responsabilidad colectiva de la sociedad. </a:t>
            </a:r>
          </a:p>
          <a:p>
            <a:r>
              <a:rPr lang="es-PE" sz="2400" dirty="0"/>
              <a:t>I</a:t>
            </a:r>
            <a:r>
              <a:rPr lang="es-PE" sz="2400" dirty="0" smtClean="0"/>
              <a:t>ndustria de sucedáneos de la LM es grande y creciente y su mercadeo  debilita los esfuerzos para mejorar las prácticas de LM.</a:t>
            </a:r>
          </a:p>
          <a:p>
            <a:endParaRPr lang="es-PE" sz="2400" dirty="0" smtClean="0"/>
          </a:p>
        </p:txBody>
      </p:sp>
      <p:sp>
        <p:nvSpPr>
          <p:cNvPr id="4" name="3 CuadroTexto"/>
          <p:cNvSpPr txBox="1"/>
          <p:nvPr/>
        </p:nvSpPr>
        <p:spPr>
          <a:xfrm>
            <a:off x="4572000" y="6172200"/>
            <a:ext cx="4699941" cy="646331"/>
          </a:xfrm>
          <a:prstGeom prst="rect">
            <a:avLst/>
          </a:prstGeom>
          <a:noFill/>
        </p:spPr>
        <p:txBody>
          <a:bodyPr wrap="none" rtlCol="0">
            <a:spAutoFit/>
          </a:bodyPr>
          <a:lstStyle/>
          <a:p>
            <a:r>
              <a:rPr lang="es-PE" b="1" dirty="0" err="1" smtClean="0">
                <a:solidFill>
                  <a:srgbClr val="000000"/>
                </a:solidFill>
              </a:rPr>
              <a:t>Rollins</a:t>
            </a:r>
            <a:r>
              <a:rPr lang="es-PE" b="1" dirty="0" smtClean="0">
                <a:solidFill>
                  <a:srgbClr val="000000"/>
                </a:solidFill>
              </a:rPr>
              <a:t> y col. </a:t>
            </a:r>
            <a:r>
              <a:rPr lang="es-PE" b="1" dirty="0" err="1" smtClean="0">
                <a:solidFill>
                  <a:srgbClr val="000000"/>
                </a:solidFill>
              </a:rPr>
              <a:t>The</a:t>
            </a:r>
            <a:r>
              <a:rPr lang="es-PE" b="1" dirty="0" smtClean="0">
                <a:solidFill>
                  <a:srgbClr val="000000"/>
                </a:solidFill>
              </a:rPr>
              <a:t> </a:t>
            </a:r>
            <a:r>
              <a:rPr lang="es-PE" b="1" dirty="0" err="1" smtClean="0">
                <a:solidFill>
                  <a:srgbClr val="000000"/>
                </a:solidFill>
              </a:rPr>
              <a:t>Lancet</a:t>
            </a:r>
            <a:r>
              <a:rPr lang="es-PE" b="1" dirty="0" smtClean="0">
                <a:solidFill>
                  <a:srgbClr val="000000"/>
                </a:solidFill>
              </a:rPr>
              <a:t> </a:t>
            </a:r>
            <a:r>
              <a:rPr lang="es-PE" b="1" dirty="0" err="1" smtClean="0">
                <a:solidFill>
                  <a:srgbClr val="000000"/>
                </a:solidFill>
              </a:rPr>
              <a:t>Breastfeeding</a:t>
            </a:r>
            <a:r>
              <a:rPr lang="es-PE" b="1" dirty="0" smtClean="0">
                <a:solidFill>
                  <a:srgbClr val="000000"/>
                </a:solidFill>
              </a:rPr>
              <a:t> </a:t>
            </a:r>
            <a:r>
              <a:rPr lang="es-PE" b="1" dirty="0" err="1" smtClean="0">
                <a:solidFill>
                  <a:srgbClr val="000000"/>
                </a:solidFill>
              </a:rPr>
              <a:t>Group</a:t>
            </a:r>
            <a:endParaRPr lang="es-PE" b="1" dirty="0" smtClean="0">
              <a:solidFill>
                <a:srgbClr val="000000"/>
              </a:solidFill>
            </a:endParaRPr>
          </a:p>
          <a:p>
            <a:r>
              <a:rPr lang="es-PE" b="1" dirty="0" smtClean="0">
                <a:solidFill>
                  <a:srgbClr val="000000"/>
                </a:solidFill>
              </a:rPr>
              <a:t>Enero 2016</a:t>
            </a:r>
            <a:endParaRPr lang="es-PE" b="1" dirty="0">
              <a:solidFill>
                <a:srgbClr val="000000"/>
              </a:solidFill>
            </a:endParaRPr>
          </a:p>
        </p:txBody>
      </p:sp>
    </p:spTree>
    <p:extLst>
      <p:ext uri="{BB962C8B-B14F-4D97-AF65-F5344CB8AC3E}">
        <p14:creationId xmlns:p14="http://schemas.microsoft.com/office/powerpoint/2010/main" val="314023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a:t>
            </a:r>
            <a:r>
              <a:rPr lang="es-PE" dirty="0" smtClean="0"/>
              <a:t>Por qué INVERTIR  en LM?*</a:t>
            </a:r>
            <a:endParaRPr lang="es-PE" dirty="0"/>
          </a:p>
        </p:txBody>
      </p:sp>
      <p:sp>
        <p:nvSpPr>
          <p:cNvPr id="3" name="2 Marcador de contenido"/>
          <p:cNvSpPr>
            <a:spLocks noGrp="1"/>
          </p:cNvSpPr>
          <p:nvPr>
            <p:ph idx="1"/>
          </p:nvPr>
        </p:nvSpPr>
        <p:spPr/>
        <p:txBody>
          <a:bodyPr>
            <a:noAutofit/>
          </a:bodyPr>
          <a:lstStyle/>
          <a:p>
            <a:r>
              <a:rPr lang="es-PE" sz="2400" dirty="0" smtClean="0"/>
              <a:t>     La salud y los costos económicos de la LM subóptima no son reconocidos  como debiera ser.  Las inversiones para promover LM  en lugares pobres y     ricos  tienen necesidad ser medidas  en relación al costo de no hacerlas.</a:t>
            </a:r>
          </a:p>
        </p:txBody>
      </p:sp>
      <p:sp>
        <p:nvSpPr>
          <p:cNvPr id="4" name="3 CuadroTexto"/>
          <p:cNvSpPr txBox="1"/>
          <p:nvPr/>
        </p:nvSpPr>
        <p:spPr>
          <a:xfrm>
            <a:off x="4572000" y="6172200"/>
            <a:ext cx="4699941" cy="646331"/>
          </a:xfrm>
          <a:prstGeom prst="rect">
            <a:avLst/>
          </a:prstGeom>
          <a:noFill/>
        </p:spPr>
        <p:txBody>
          <a:bodyPr wrap="none" rtlCol="0">
            <a:spAutoFit/>
          </a:bodyPr>
          <a:lstStyle/>
          <a:p>
            <a:r>
              <a:rPr lang="es-PE" b="1" dirty="0" err="1" smtClean="0">
                <a:solidFill>
                  <a:srgbClr val="000000"/>
                </a:solidFill>
              </a:rPr>
              <a:t>Rollins</a:t>
            </a:r>
            <a:r>
              <a:rPr lang="es-PE" b="1" dirty="0" smtClean="0">
                <a:solidFill>
                  <a:srgbClr val="000000"/>
                </a:solidFill>
              </a:rPr>
              <a:t> y col. </a:t>
            </a:r>
            <a:r>
              <a:rPr lang="es-PE" b="1" dirty="0" err="1" smtClean="0">
                <a:solidFill>
                  <a:srgbClr val="000000"/>
                </a:solidFill>
              </a:rPr>
              <a:t>The</a:t>
            </a:r>
            <a:r>
              <a:rPr lang="es-PE" b="1" dirty="0" smtClean="0">
                <a:solidFill>
                  <a:srgbClr val="000000"/>
                </a:solidFill>
              </a:rPr>
              <a:t> </a:t>
            </a:r>
            <a:r>
              <a:rPr lang="es-PE" b="1" dirty="0" err="1" smtClean="0">
                <a:solidFill>
                  <a:srgbClr val="000000"/>
                </a:solidFill>
              </a:rPr>
              <a:t>Lancet</a:t>
            </a:r>
            <a:r>
              <a:rPr lang="es-PE" b="1" dirty="0" smtClean="0">
                <a:solidFill>
                  <a:srgbClr val="000000"/>
                </a:solidFill>
              </a:rPr>
              <a:t> </a:t>
            </a:r>
            <a:r>
              <a:rPr lang="es-PE" b="1" dirty="0" err="1" smtClean="0">
                <a:solidFill>
                  <a:srgbClr val="000000"/>
                </a:solidFill>
              </a:rPr>
              <a:t>Breastfeeding</a:t>
            </a:r>
            <a:r>
              <a:rPr lang="es-PE" b="1" dirty="0" smtClean="0">
                <a:solidFill>
                  <a:srgbClr val="000000"/>
                </a:solidFill>
              </a:rPr>
              <a:t> </a:t>
            </a:r>
            <a:r>
              <a:rPr lang="es-PE" b="1" dirty="0" err="1" smtClean="0">
                <a:solidFill>
                  <a:srgbClr val="000000"/>
                </a:solidFill>
              </a:rPr>
              <a:t>Group</a:t>
            </a:r>
            <a:endParaRPr lang="es-PE" b="1" dirty="0" smtClean="0">
              <a:solidFill>
                <a:srgbClr val="000000"/>
              </a:solidFill>
            </a:endParaRPr>
          </a:p>
          <a:p>
            <a:r>
              <a:rPr lang="es-PE" b="1" dirty="0" smtClean="0">
                <a:solidFill>
                  <a:srgbClr val="000000"/>
                </a:solidFill>
              </a:rPr>
              <a:t>Enero 2016</a:t>
            </a:r>
            <a:endParaRPr lang="es-PE" b="1" dirty="0">
              <a:solidFill>
                <a:srgbClr val="000000"/>
              </a:solidFill>
            </a:endParaRPr>
          </a:p>
        </p:txBody>
      </p:sp>
    </p:spTree>
    <p:extLst>
      <p:ext uri="{BB962C8B-B14F-4D97-AF65-F5344CB8AC3E}">
        <p14:creationId xmlns:p14="http://schemas.microsoft.com/office/powerpoint/2010/main" val="252599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dirty="0" smtClean="0"/>
              <a:t>¿</a:t>
            </a:r>
            <a:r>
              <a:rPr lang="es-PE" dirty="0"/>
              <a:t>y cómo mejorar las prácticas de </a:t>
            </a:r>
            <a:r>
              <a:rPr lang="es-PE" dirty="0" smtClean="0"/>
              <a:t>LM?*</a:t>
            </a:r>
            <a:endParaRPr lang="es-PE" dirty="0"/>
          </a:p>
        </p:txBody>
      </p:sp>
      <p:sp>
        <p:nvSpPr>
          <p:cNvPr id="3" name="2 Marcador de contenido"/>
          <p:cNvSpPr>
            <a:spLocks noGrp="1"/>
          </p:cNvSpPr>
          <p:nvPr>
            <p:ph idx="1"/>
          </p:nvPr>
        </p:nvSpPr>
        <p:spPr/>
        <p:txBody>
          <a:bodyPr>
            <a:normAutofit/>
          </a:bodyPr>
          <a:lstStyle/>
          <a:p>
            <a:endParaRPr lang="es-PE" sz="2400" dirty="0" smtClean="0"/>
          </a:p>
          <a:p>
            <a:endParaRPr lang="es-PE" sz="2400" dirty="0"/>
          </a:p>
          <a:p>
            <a:r>
              <a:rPr lang="es-PE" sz="2400" dirty="0" smtClean="0"/>
              <a:t>Apoyo político e inversión financiera son necesarias para proteger , promover y apoyar la LM  y comprender sus ventajas para los niños, las madres y la sociedad. </a:t>
            </a:r>
            <a:endParaRPr lang="es-PE" sz="2400" dirty="0"/>
          </a:p>
        </p:txBody>
      </p:sp>
      <p:sp>
        <p:nvSpPr>
          <p:cNvPr id="4" name="3 CuadroTexto"/>
          <p:cNvSpPr txBox="1"/>
          <p:nvPr/>
        </p:nvSpPr>
        <p:spPr>
          <a:xfrm>
            <a:off x="4572000" y="6172200"/>
            <a:ext cx="4699941" cy="646331"/>
          </a:xfrm>
          <a:prstGeom prst="rect">
            <a:avLst/>
          </a:prstGeom>
          <a:noFill/>
        </p:spPr>
        <p:txBody>
          <a:bodyPr wrap="none" rtlCol="0">
            <a:spAutoFit/>
          </a:bodyPr>
          <a:lstStyle/>
          <a:p>
            <a:r>
              <a:rPr lang="es-PE" b="1" dirty="0" err="1" smtClean="0">
                <a:solidFill>
                  <a:srgbClr val="000000"/>
                </a:solidFill>
              </a:rPr>
              <a:t>Rollins</a:t>
            </a:r>
            <a:r>
              <a:rPr lang="es-PE" b="1" dirty="0" smtClean="0">
                <a:solidFill>
                  <a:srgbClr val="000000"/>
                </a:solidFill>
              </a:rPr>
              <a:t> y col. </a:t>
            </a:r>
            <a:r>
              <a:rPr lang="es-PE" b="1" dirty="0" err="1" smtClean="0">
                <a:solidFill>
                  <a:srgbClr val="000000"/>
                </a:solidFill>
              </a:rPr>
              <a:t>The</a:t>
            </a:r>
            <a:r>
              <a:rPr lang="es-PE" b="1" dirty="0" smtClean="0">
                <a:solidFill>
                  <a:srgbClr val="000000"/>
                </a:solidFill>
              </a:rPr>
              <a:t> </a:t>
            </a:r>
            <a:r>
              <a:rPr lang="es-PE" b="1" dirty="0" err="1" smtClean="0">
                <a:solidFill>
                  <a:srgbClr val="000000"/>
                </a:solidFill>
              </a:rPr>
              <a:t>Lancet</a:t>
            </a:r>
            <a:r>
              <a:rPr lang="es-PE" b="1" dirty="0" smtClean="0">
                <a:solidFill>
                  <a:srgbClr val="000000"/>
                </a:solidFill>
              </a:rPr>
              <a:t> </a:t>
            </a:r>
            <a:r>
              <a:rPr lang="es-PE" b="1" dirty="0" err="1" smtClean="0">
                <a:solidFill>
                  <a:srgbClr val="000000"/>
                </a:solidFill>
              </a:rPr>
              <a:t>Breastfeeding</a:t>
            </a:r>
            <a:r>
              <a:rPr lang="es-PE" b="1" dirty="0" smtClean="0">
                <a:solidFill>
                  <a:srgbClr val="000000"/>
                </a:solidFill>
              </a:rPr>
              <a:t> </a:t>
            </a:r>
            <a:r>
              <a:rPr lang="es-PE" b="1" dirty="0" err="1" smtClean="0">
                <a:solidFill>
                  <a:srgbClr val="000000"/>
                </a:solidFill>
              </a:rPr>
              <a:t>Group</a:t>
            </a:r>
            <a:endParaRPr lang="es-PE" b="1" dirty="0" smtClean="0">
              <a:solidFill>
                <a:srgbClr val="000000"/>
              </a:solidFill>
            </a:endParaRPr>
          </a:p>
          <a:p>
            <a:r>
              <a:rPr lang="es-PE" b="1" dirty="0" smtClean="0">
                <a:solidFill>
                  <a:srgbClr val="000000"/>
                </a:solidFill>
              </a:rPr>
              <a:t>Enero 2016</a:t>
            </a:r>
            <a:endParaRPr lang="es-PE" b="1" dirty="0">
              <a:solidFill>
                <a:srgbClr val="000000"/>
              </a:solidFill>
            </a:endParaRPr>
          </a:p>
        </p:txBody>
      </p:sp>
    </p:spTree>
    <p:extLst>
      <p:ext uri="{BB962C8B-B14F-4D97-AF65-F5344CB8AC3E}">
        <p14:creationId xmlns:p14="http://schemas.microsoft.com/office/powerpoint/2010/main" val="258942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Por qué INVERTIR y cómo mejorar las prácticas de LM?*</a:t>
            </a:r>
            <a:endParaRPr lang="es-PE" dirty="0"/>
          </a:p>
        </p:txBody>
      </p:sp>
      <p:sp>
        <p:nvSpPr>
          <p:cNvPr id="3" name="2 Marcador de contenido"/>
          <p:cNvSpPr>
            <a:spLocks noGrp="1"/>
          </p:cNvSpPr>
          <p:nvPr>
            <p:ph idx="1"/>
          </p:nvPr>
        </p:nvSpPr>
        <p:spPr/>
        <p:txBody>
          <a:bodyPr>
            <a:noAutofit/>
          </a:bodyPr>
          <a:lstStyle/>
          <a:p>
            <a:pPr marL="64008" indent="0">
              <a:buNone/>
            </a:pPr>
            <a:r>
              <a:rPr lang="es-PE" sz="2400" dirty="0" smtClean="0"/>
              <a:t>DETERMINANTES DE LA  LM</a:t>
            </a:r>
          </a:p>
          <a:p>
            <a:pPr marL="64008" indent="0">
              <a:buNone/>
            </a:pPr>
            <a:r>
              <a:rPr lang="es-PE" sz="2400" dirty="0" smtClean="0">
                <a:solidFill>
                  <a:srgbClr val="FF0000"/>
                </a:solidFill>
              </a:rPr>
              <a:t>1. Estructurales</a:t>
            </a:r>
            <a:r>
              <a:rPr lang="es-PE" sz="2400" dirty="0" smtClean="0">
                <a:solidFill>
                  <a:srgbClr val="FF0000"/>
                </a:solidFill>
              </a:rPr>
              <a:t>.  </a:t>
            </a:r>
            <a:r>
              <a:rPr lang="es-PE" sz="2400" dirty="0" smtClean="0"/>
              <a:t>CONTEXTO SOCIOCULTURAL Y DEL </a:t>
            </a:r>
            <a:r>
              <a:rPr lang="es-PE" sz="2400" dirty="0"/>
              <a:t> </a:t>
            </a:r>
            <a:r>
              <a:rPr lang="es-PE" sz="2400" dirty="0" smtClean="0"/>
              <a:t> </a:t>
            </a:r>
          </a:p>
          <a:p>
            <a:pPr marL="0" indent="0">
              <a:buNone/>
            </a:pPr>
            <a:r>
              <a:rPr lang="es-PE" sz="2400" dirty="0"/>
              <a:t> </a:t>
            </a:r>
            <a:r>
              <a:rPr lang="es-PE" sz="2400" dirty="0" smtClean="0"/>
              <a:t>                             MERCADO </a:t>
            </a:r>
            <a:endParaRPr lang="es-PE" sz="2400" dirty="0" smtClean="0"/>
          </a:p>
          <a:p>
            <a:pPr marL="64008" indent="0">
              <a:buNone/>
            </a:pPr>
            <a:r>
              <a:rPr lang="es-PE" sz="2400" dirty="0" smtClean="0">
                <a:solidFill>
                  <a:srgbClr val="FF0000"/>
                </a:solidFill>
              </a:rPr>
              <a:t>2. Escenarios .</a:t>
            </a:r>
            <a:r>
              <a:rPr lang="es-PE" sz="2400" dirty="0" smtClean="0"/>
              <a:t>       Sistemas y servicios de salud</a:t>
            </a:r>
          </a:p>
          <a:p>
            <a:pPr marL="0" indent="0">
              <a:buNone/>
            </a:pPr>
            <a:r>
              <a:rPr lang="es-PE" sz="2400" dirty="0" smtClean="0"/>
              <a:t>                                  </a:t>
            </a:r>
            <a:r>
              <a:rPr lang="es-PE" sz="2400" dirty="0" smtClean="0"/>
              <a:t>Familia y comunidad </a:t>
            </a:r>
          </a:p>
          <a:p>
            <a:pPr marL="0" indent="0">
              <a:buNone/>
            </a:pPr>
            <a:r>
              <a:rPr lang="es-PE" sz="2400" dirty="0"/>
              <a:t> </a:t>
            </a:r>
            <a:r>
              <a:rPr lang="es-PE" sz="2400" dirty="0" smtClean="0"/>
              <a:t>                                 Trabajo y lugar de trabajo </a:t>
            </a:r>
          </a:p>
          <a:p>
            <a:pPr marL="0" indent="0">
              <a:buNone/>
            </a:pPr>
            <a:r>
              <a:rPr lang="es-PE" sz="2400" dirty="0" smtClean="0">
                <a:solidFill>
                  <a:srgbClr val="FF0000"/>
                </a:solidFill>
              </a:rPr>
              <a:t>3. Individual    </a:t>
            </a:r>
            <a:r>
              <a:rPr lang="es-PE" sz="2400" dirty="0" smtClean="0"/>
              <a:t>          Atributos de la madre y del bebé</a:t>
            </a:r>
          </a:p>
          <a:p>
            <a:pPr marL="0" indent="0">
              <a:buNone/>
            </a:pPr>
            <a:r>
              <a:rPr lang="es-PE" sz="2400" dirty="0"/>
              <a:t> </a:t>
            </a:r>
            <a:r>
              <a:rPr lang="es-PE" sz="2400" dirty="0" smtClean="0"/>
              <a:t>                                 Relación madre- bebé </a:t>
            </a:r>
          </a:p>
          <a:p>
            <a:pPr marL="0" indent="0">
              <a:buNone/>
            </a:pPr>
            <a:r>
              <a:rPr lang="es-PE" sz="2400" dirty="0" smtClean="0"/>
              <a:t>La combinación de los tres tipos de determinantes van a influir en:</a:t>
            </a:r>
          </a:p>
          <a:p>
            <a:pPr marL="0" indent="0">
              <a:buNone/>
            </a:pPr>
            <a:r>
              <a:rPr lang="es-PE" sz="2400" dirty="0" smtClean="0"/>
              <a:t>Iniciación </a:t>
            </a:r>
            <a:r>
              <a:rPr lang="es-PE" sz="2400" dirty="0" smtClean="0"/>
              <a:t>temprana, exclusividad de la LM y duración de la LM. </a:t>
            </a:r>
            <a:endParaRPr lang="es-PE" sz="2400" dirty="0"/>
          </a:p>
        </p:txBody>
      </p:sp>
    </p:spTree>
    <p:extLst>
      <p:ext uri="{BB962C8B-B14F-4D97-AF65-F5344CB8AC3E}">
        <p14:creationId xmlns:p14="http://schemas.microsoft.com/office/powerpoint/2010/main" val="152664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Por qué INVERTIR y cómo mejorar las prácticas de LM?*</a:t>
            </a:r>
            <a:endParaRPr lang="es-PE" dirty="0"/>
          </a:p>
        </p:txBody>
      </p:sp>
      <p:sp>
        <p:nvSpPr>
          <p:cNvPr id="3" name="2 Marcador de contenido"/>
          <p:cNvSpPr>
            <a:spLocks noGrp="1"/>
          </p:cNvSpPr>
          <p:nvPr>
            <p:ph idx="1"/>
          </p:nvPr>
        </p:nvSpPr>
        <p:spPr/>
        <p:txBody>
          <a:bodyPr>
            <a:normAutofit/>
          </a:bodyPr>
          <a:lstStyle/>
          <a:p>
            <a:r>
              <a:rPr lang="es-PE" sz="2400" dirty="0" smtClean="0"/>
              <a:t>DETERMINANTES DE LA LM : INTERVENCIONES</a:t>
            </a:r>
          </a:p>
          <a:p>
            <a:pPr>
              <a:buAutoNum type="arabicPeriod"/>
            </a:pPr>
            <a:r>
              <a:rPr lang="es-PE" sz="2400" dirty="0" smtClean="0"/>
              <a:t>Movilización y medios masivos </a:t>
            </a:r>
          </a:p>
          <a:p>
            <a:pPr>
              <a:buAutoNum type="arabicPeriod"/>
            </a:pPr>
            <a:r>
              <a:rPr lang="es-PE" sz="2400" dirty="0" smtClean="0"/>
              <a:t>Legislación, políticas , financiamiento, monitoreo  y fortalecimiento </a:t>
            </a:r>
          </a:p>
          <a:p>
            <a:pPr>
              <a:buAutoNum type="arabicPeriod"/>
            </a:pPr>
            <a:r>
              <a:rPr lang="es-PE" sz="2400" dirty="0" smtClean="0"/>
              <a:t>Consejería , apoyo  y  manejo de la lactancia materna</a:t>
            </a:r>
            <a:endParaRPr lang="es-PE" sz="2400" dirty="0"/>
          </a:p>
        </p:txBody>
      </p:sp>
      <p:sp>
        <p:nvSpPr>
          <p:cNvPr id="4" name="3 CuadroTexto"/>
          <p:cNvSpPr txBox="1"/>
          <p:nvPr/>
        </p:nvSpPr>
        <p:spPr>
          <a:xfrm>
            <a:off x="4572000" y="6172200"/>
            <a:ext cx="4699941" cy="646331"/>
          </a:xfrm>
          <a:prstGeom prst="rect">
            <a:avLst/>
          </a:prstGeom>
          <a:noFill/>
        </p:spPr>
        <p:txBody>
          <a:bodyPr wrap="none" rtlCol="0">
            <a:spAutoFit/>
          </a:bodyPr>
          <a:lstStyle/>
          <a:p>
            <a:r>
              <a:rPr lang="es-PE" b="1" dirty="0" err="1" smtClean="0">
                <a:solidFill>
                  <a:srgbClr val="000000"/>
                </a:solidFill>
              </a:rPr>
              <a:t>Rollins</a:t>
            </a:r>
            <a:r>
              <a:rPr lang="es-PE" b="1" dirty="0" smtClean="0">
                <a:solidFill>
                  <a:srgbClr val="000000"/>
                </a:solidFill>
              </a:rPr>
              <a:t> y col. </a:t>
            </a:r>
            <a:r>
              <a:rPr lang="es-PE" b="1" dirty="0" err="1" smtClean="0">
                <a:solidFill>
                  <a:srgbClr val="000000"/>
                </a:solidFill>
              </a:rPr>
              <a:t>The</a:t>
            </a:r>
            <a:r>
              <a:rPr lang="es-PE" b="1" dirty="0" smtClean="0">
                <a:solidFill>
                  <a:srgbClr val="000000"/>
                </a:solidFill>
              </a:rPr>
              <a:t> </a:t>
            </a:r>
            <a:r>
              <a:rPr lang="es-PE" b="1" dirty="0" err="1" smtClean="0">
                <a:solidFill>
                  <a:srgbClr val="000000"/>
                </a:solidFill>
              </a:rPr>
              <a:t>Lancet</a:t>
            </a:r>
            <a:r>
              <a:rPr lang="es-PE" b="1" dirty="0" smtClean="0">
                <a:solidFill>
                  <a:srgbClr val="000000"/>
                </a:solidFill>
              </a:rPr>
              <a:t> </a:t>
            </a:r>
            <a:r>
              <a:rPr lang="es-PE" b="1" dirty="0" err="1" smtClean="0">
                <a:solidFill>
                  <a:srgbClr val="000000"/>
                </a:solidFill>
              </a:rPr>
              <a:t>Breastfeeding</a:t>
            </a:r>
            <a:r>
              <a:rPr lang="es-PE" b="1" dirty="0" smtClean="0">
                <a:solidFill>
                  <a:srgbClr val="000000"/>
                </a:solidFill>
              </a:rPr>
              <a:t> </a:t>
            </a:r>
            <a:r>
              <a:rPr lang="es-PE" b="1" dirty="0" err="1" smtClean="0">
                <a:solidFill>
                  <a:srgbClr val="000000"/>
                </a:solidFill>
              </a:rPr>
              <a:t>Group</a:t>
            </a:r>
            <a:endParaRPr lang="es-PE" b="1" dirty="0" smtClean="0">
              <a:solidFill>
                <a:srgbClr val="000000"/>
              </a:solidFill>
            </a:endParaRPr>
          </a:p>
          <a:p>
            <a:r>
              <a:rPr lang="es-PE" b="1" dirty="0" smtClean="0">
                <a:solidFill>
                  <a:srgbClr val="000000"/>
                </a:solidFill>
              </a:rPr>
              <a:t>Enero 2016</a:t>
            </a:r>
            <a:endParaRPr lang="es-PE" b="1" dirty="0">
              <a:solidFill>
                <a:srgbClr val="000000"/>
              </a:solidFill>
            </a:endParaRPr>
          </a:p>
        </p:txBody>
      </p:sp>
    </p:spTree>
    <p:extLst>
      <p:ext uri="{BB962C8B-B14F-4D97-AF65-F5344CB8AC3E}">
        <p14:creationId xmlns:p14="http://schemas.microsoft.com/office/powerpoint/2010/main" val="228023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dirty="0" smtClean="0"/>
              <a:t>Por qué INVERTIR y cómo mejorar las prácticas de LM?*</a:t>
            </a:r>
            <a:endParaRPr lang="es-PE" dirty="0"/>
          </a:p>
        </p:txBody>
      </p:sp>
      <p:sp>
        <p:nvSpPr>
          <p:cNvPr id="3" name="2 Marcador de contenido"/>
          <p:cNvSpPr>
            <a:spLocks noGrp="1"/>
          </p:cNvSpPr>
          <p:nvPr>
            <p:ph idx="1"/>
          </p:nvPr>
        </p:nvSpPr>
        <p:spPr>
          <a:xfrm>
            <a:off x="323528" y="1772816"/>
            <a:ext cx="8229600" cy="4572000"/>
          </a:xfrm>
        </p:spPr>
        <p:txBody>
          <a:bodyPr>
            <a:normAutofit lnSpcReduction="10000"/>
          </a:bodyPr>
          <a:lstStyle/>
          <a:p>
            <a:pPr marL="64008" indent="0">
              <a:buNone/>
            </a:pPr>
            <a:r>
              <a:rPr lang="es-PE" sz="1800" dirty="0" smtClean="0"/>
              <a:t>ACCIONES RECOMENDADAS ANTE ESTOS HALLAZGOS</a:t>
            </a:r>
            <a:r>
              <a:rPr lang="es-PE" sz="700" dirty="0" smtClean="0"/>
              <a:t>:</a:t>
            </a:r>
          </a:p>
          <a:p>
            <a:pPr>
              <a:buAutoNum type="arabicPeriod"/>
            </a:pPr>
            <a:r>
              <a:rPr lang="es-PE" sz="2000" dirty="0" smtClean="0"/>
              <a:t>Diseminar la evidencia  para incrementar él reconocimiento del valor de la LM</a:t>
            </a:r>
          </a:p>
          <a:p>
            <a:pPr>
              <a:buAutoNum type="arabicPeriod"/>
            </a:pPr>
            <a:r>
              <a:rPr lang="es-PE" sz="2000" dirty="0" smtClean="0"/>
              <a:t>Impulsar actitudes positivas de la sociedad hacia  la LM : Lic. Por maternidad, lactarios, sitios amigables de trabajo</a:t>
            </a:r>
          </a:p>
          <a:p>
            <a:pPr>
              <a:buAutoNum type="arabicPeriod"/>
            </a:pPr>
            <a:r>
              <a:rPr lang="es-PE" sz="2000" dirty="0" smtClean="0"/>
              <a:t>Mostrar voluntad política ( reducción de costos, prevención de enfermedades no trasmisibles además de infecciosas, </a:t>
            </a:r>
            <a:r>
              <a:rPr lang="es-PE" sz="2000" dirty="0" smtClean="0"/>
              <a:t>etc.</a:t>
            </a:r>
            <a:endParaRPr lang="es-PE" sz="2000" dirty="0" smtClean="0"/>
          </a:p>
          <a:p>
            <a:pPr>
              <a:buAutoNum type="arabicPeriod"/>
            </a:pPr>
            <a:r>
              <a:rPr lang="es-PE" sz="2000" dirty="0" smtClean="0"/>
              <a:t>Regular a la industria de sucedáneos </a:t>
            </a:r>
          </a:p>
          <a:p>
            <a:pPr>
              <a:buAutoNum type="arabicPeriod"/>
            </a:pPr>
            <a:r>
              <a:rPr lang="es-PE" sz="2000" dirty="0" smtClean="0"/>
              <a:t>Monitorear las tendencias de las prácticas de LM  y medir el resultado de las intervenciones </a:t>
            </a:r>
          </a:p>
          <a:p>
            <a:pPr>
              <a:buAutoNum type="arabicPeriod"/>
            </a:pPr>
            <a:r>
              <a:rPr lang="es-PE" sz="2000" dirty="0" smtClean="0"/>
              <a:t>Que las autoridades políticas ejerzan su autoridad y reduzcan las barreras sociales y estructurales para las mujeres que quieren </a:t>
            </a:r>
            <a:r>
              <a:rPr lang="es-PE" sz="2000" dirty="0" err="1" smtClean="0"/>
              <a:t>amamamantar</a:t>
            </a:r>
            <a:r>
              <a:rPr lang="es-PE" sz="2000" dirty="0" smtClean="0"/>
              <a:t>.</a:t>
            </a:r>
          </a:p>
          <a:p>
            <a:pPr>
              <a:buAutoNum type="arabicPeriod"/>
            </a:pPr>
            <a:endParaRPr lang="es-PE" sz="700" dirty="0"/>
          </a:p>
        </p:txBody>
      </p:sp>
      <p:sp>
        <p:nvSpPr>
          <p:cNvPr id="4" name="3 CuadroTexto"/>
          <p:cNvSpPr txBox="1"/>
          <p:nvPr/>
        </p:nvSpPr>
        <p:spPr>
          <a:xfrm>
            <a:off x="4572000" y="6172200"/>
            <a:ext cx="4699941" cy="646331"/>
          </a:xfrm>
          <a:prstGeom prst="rect">
            <a:avLst/>
          </a:prstGeom>
          <a:noFill/>
        </p:spPr>
        <p:txBody>
          <a:bodyPr wrap="none" rtlCol="0">
            <a:spAutoFit/>
          </a:bodyPr>
          <a:lstStyle/>
          <a:p>
            <a:r>
              <a:rPr lang="es-PE" b="1" dirty="0" err="1" smtClean="0">
                <a:solidFill>
                  <a:srgbClr val="000000"/>
                </a:solidFill>
              </a:rPr>
              <a:t>Rollins</a:t>
            </a:r>
            <a:r>
              <a:rPr lang="es-PE" b="1" dirty="0" smtClean="0">
                <a:solidFill>
                  <a:srgbClr val="000000"/>
                </a:solidFill>
              </a:rPr>
              <a:t> y col. </a:t>
            </a:r>
            <a:r>
              <a:rPr lang="es-PE" b="1" dirty="0" err="1" smtClean="0">
                <a:solidFill>
                  <a:srgbClr val="000000"/>
                </a:solidFill>
              </a:rPr>
              <a:t>The</a:t>
            </a:r>
            <a:r>
              <a:rPr lang="es-PE" b="1" dirty="0" smtClean="0">
                <a:solidFill>
                  <a:srgbClr val="000000"/>
                </a:solidFill>
              </a:rPr>
              <a:t> </a:t>
            </a:r>
            <a:r>
              <a:rPr lang="es-PE" b="1" dirty="0" err="1" smtClean="0">
                <a:solidFill>
                  <a:srgbClr val="000000"/>
                </a:solidFill>
              </a:rPr>
              <a:t>Lancet</a:t>
            </a:r>
            <a:r>
              <a:rPr lang="es-PE" b="1" dirty="0" smtClean="0">
                <a:solidFill>
                  <a:srgbClr val="000000"/>
                </a:solidFill>
              </a:rPr>
              <a:t> </a:t>
            </a:r>
            <a:r>
              <a:rPr lang="es-PE" b="1" dirty="0" err="1" smtClean="0">
                <a:solidFill>
                  <a:srgbClr val="000000"/>
                </a:solidFill>
              </a:rPr>
              <a:t>Breastfeeding</a:t>
            </a:r>
            <a:r>
              <a:rPr lang="es-PE" b="1" dirty="0" smtClean="0">
                <a:solidFill>
                  <a:srgbClr val="000000"/>
                </a:solidFill>
              </a:rPr>
              <a:t> </a:t>
            </a:r>
            <a:r>
              <a:rPr lang="es-PE" b="1" dirty="0" err="1" smtClean="0">
                <a:solidFill>
                  <a:srgbClr val="000000"/>
                </a:solidFill>
              </a:rPr>
              <a:t>Group</a:t>
            </a:r>
            <a:endParaRPr lang="es-PE" b="1" dirty="0" smtClean="0">
              <a:solidFill>
                <a:srgbClr val="000000"/>
              </a:solidFill>
            </a:endParaRPr>
          </a:p>
          <a:p>
            <a:r>
              <a:rPr lang="es-PE" b="1" dirty="0" smtClean="0">
                <a:solidFill>
                  <a:srgbClr val="000000"/>
                </a:solidFill>
              </a:rPr>
              <a:t>Enero 2016</a:t>
            </a:r>
            <a:endParaRPr lang="es-PE" b="1" dirty="0">
              <a:solidFill>
                <a:srgbClr val="000000"/>
              </a:solidFill>
            </a:endParaRPr>
          </a:p>
        </p:txBody>
      </p:sp>
    </p:spTree>
    <p:extLst>
      <p:ext uri="{BB962C8B-B14F-4D97-AF65-F5344CB8AC3E}">
        <p14:creationId xmlns:p14="http://schemas.microsoft.com/office/powerpoint/2010/main" val="221829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sz="4800" b="1" u="sng" dirty="0" smtClean="0">
                <a:latin typeface="Aharoni" pitchFamily="2" charset="-79"/>
                <a:cs typeface="Aharoni" pitchFamily="2" charset="-79"/>
              </a:rPr>
              <a:t>OBJETIVOS</a:t>
            </a:r>
            <a:r>
              <a:rPr lang="es-PE" dirty="0" smtClean="0"/>
              <a:t>:</a:t>
            </a:r>
            <a:endParaRPr lang="es-PE" dirty="0"/>
          </a:p>
        </p:txBody>
      </p:sp>
      <p:sp>
        <p:nvSpPr>
          <p:cNvPr id="3" name="2 Marcador de contenido"/>
          <p:cNvSpPr>
            <a:spLocks noGrp="1"/>
          </p:cNvSpPr>
          <p:nvPr>
            <p:ph idx="1"/>
          </p:nvPr>
        </p:nvSpPr>
        <p:spPr/>
        <p:txBody>
          <a:bodyPr>
            <a:normAutofit/>
          </a:bodyPr>
          <a:lstStyle/>
          <a:p>
            <a:pPr algn="just"/>
            <a:r>
              <a:rPr lang="es-PE" sz="2800" dirty="0" smtClean="0"/>
              <a:t>Conocer la situación actual de la lactancia materna en el Perú y en la región Arequipa.</a:t>
            </a:r>
          </a:p>
          <a:p>
            <a:pPr algn="just"/>
            <a:r>
              <a:rPr lang="es-PE" sz="2800" dirty="0" smtClean="0"/>
              <a:t>Internalizar los factores que determinan esta situación.</a:t>
            </a:r>
            <a:endParaRPr lang="es-PE" sz="2800" dirty="0"/>
          </a:p>
        </p:txBody>
      </p:sp>
    </p:spTree>
    <p:extLst>
      <p:ext uri="{BB962C8B-B14F-4D97-AF65-F5344CB8AC3E}">
        <p14:creationId xmlns:p14="http://schemas.microsoft.com/office/powerpoint/2010/main" val="176534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En resumen</a:t>
            </a:r>
            <a:endParaRPr lang="es-PE" dirty="0"/>
          </a:p>
        </p:txBody>
      </p:sp>
      <p:sp>
        <p:nvSpPr>
          <p:cNvPr id="3" name="2 Marcador de contenido"/>
          <p:cNvSpPr>
            <a:spLocks noGrp="1"/>
          </p:cNvSpPr>
          <p:nvPr>
            <p:ph idx="1"/>
          </p:nvPr>
        </p:nvSpPr>
        <p:spPr/>
        <p:txBody>
          <a:bodyPr>
            <a:normAutofit/>
          </a:bodyPr>
          <a:lstStyle/>
          <a:p>
            <a:r>
              <a:rPr lang="es-PE" sz="2800" dirty="0" smtClean="0"/>
              <a:t>    Los hallazgos recientes muestran y ratifican que la promoción, fomento y apoyo a la LM es una responsabilidad de la sociedad en su conjunto y es un imperativo para contribuir al logro de los objetivos del desarrollo sostenible, reducir las inequidades  y mejorar la salud de las madres y niños  en la infancia y a largo plazo.  </a:t>
            </a:r>
            <a:endParaRPr lang="es-PE" sz="2800" dirty="0"/>
          </a:p>
        </p:txBody>
      </p:sp>
    </p:spTree>
    <p:extLst>
      <p:ext uri="{BB962C8B-B14F-4D97-AF65-F5344CB8AC3E}">
        <p14:creationId xmlns:p14="http://schemas.microsoft.com/office/powerpoint/2010/main" val="225538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 y="1558797"/>
            <a:ext cx="9148108" cy="446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C:\Users\Milagro\Pictures\S2SC\The skeptical mothe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222" y="1523121"/>
            <a:ext cx="2998778" cy="44981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3232" y="2204864"/>
            <a:ext cx="1061509" cy="646331"/>
          </a:xfrm>
          <a:prstGeom prst="rect">
            <a:avLst/>
          </a:prstGeom>
          <a:noFill/>
          <a:ln>
            <a:noFill/>
          </a:ln>
        </p:spPr>
        <p:txBody>
          <a:bodyPr wrap="none" rtlCol="0">
            <a:spAutoFit/>
          </a:bodyPr>
          <a:lstStyle/>
          <a:p>
            <a:r>
              <a:rPr lang="es-PE" sz="3600" b="1" dirty="0" smtClean="0">
                <a:solidFill>
                  <a:prstClr val="white"/>
                </a:solidFill>
              </a:rPr>
              <a:t>ADN</a:t>
            </a:r>
            <a:endParaRPr lang="es-PE" sz="3600" b="1" dirty="0">
              <a:solidFill>
                <a:prstClr val="white"/>
              </a:solidFill>
            </a:endParaRPr>
          </a:p>
        </p:txBody>
      </p:sp>
      <p:sp>
        <p:nvSpPr>
          <p:cNvPr id="8" name="7 CuadroTexto"/>
          <p:cNvSpPr txBox="1"/>
          <p:nvPr/>
        </p:nvSpPr>
        <p:spPr>
          <a:xfrm>
            <a:off x="1497547" y="2204864"/>
            <a:ext cx="1061509" cy="646331"/>
          </a:xfrm>
          <a:prstGeom prst="rect">
            <a:avLst/>
          </a:prstGeom>
          <a:noFill/>
          <a:ln>
            <a:noFill/>
          </a:ln>
        </p:spPr>
        <p:txBody>
          <a:bodyPr wrap="none" rtlCol="0">
            <a:spAutoFit/>
          </a:bodyPr>
          <a:lstStyle/>
          <a:p>
            <a:r>
              <a:rPr lang="es-PE" sz="3600" b="1" dirty="0" smtClean="0">
                <a:solidFill>
                  <a:prstClr val="white"/>
                </a:solidFill>
              </a:rPr>
              <a:t>ARN</a:t>
            </a:r>
            <a:endParaRPr lang="es-PE" sz="3600" b="1" dirty="0">
              <a:solidFill>
                <a:prstClr val="white"/>
              </a:solidFill>
            </a:endParaRPr>
          </a:p>
        </p:txBody>
      </p:sp>
      <p:sp>
        <p:nvSpPr>
          <p:cNvPr id="9" name="8 CuadroTexto"/>
          <p:cNvSpPr txBox="1"/>
          <p:nvPr/>
        </p:nvSpPr>
        <p:spPr>
          <a:xfrm>
            <a:off x="2847088" y="2204864"/>
            <a:ext cx="1813253" cy="646331"/>
          </a:xfrm>
          <a:prstGeom prst="rect">
            <a:avLst/>
          </a:prstGeom>
          <a:noFill/>
          <a:ln>
            <a:noFill/>
          </a:ln>
        </p:spPr>
        <p:txBody>
          <a:bodyPr wrap="none" rtlCol="0">
            <a:spAutoFit/>
          </a:bodyPr>
          <a:lstStyle/>
          <a:p>
            <a:r>
              <a:rPr lang="es-PE" sz="3600" b="1" dirty="0" smtClean="0">
                <a:solidFill>
                  <a:prstClr val="white"/>
                </a:solidFill>
              </a:rPr>
              <a:t>Proteína</a:t>
            </a:r>
            <a:endParaRPr lang="es-PE" sz="3600" b="1" dirty="0">
              <a:solidFill>
                <a:prstClr val="white"/>
              </a:solidFill>
            </a:endParaRPr>
          </a:p>
        </p:txBody>
      </p:sp>
      <p:sp>
        <p:nvSpPr>
          <p:cNvPr id="10" name="9 CuadroTexto"/>
          <p:cNvSpPr txBox="1"/>
          <p:nvPr/>
        </p:nvSpPr>
        <p:spPr>
          <a:xfrm>
            <a:off x="4881923" y="2204864"/>
            <a:ext cx="1706301" cy="646331"/>
          </a:xfrm>
          <a:prstGeom prst="rect">
            <a:avLst/>
          </a:prstGeom>
          <a:noFill/>
        </p:spPr>
        <p:txBody>
          <a:bodyPr wrap="none" rtlCol="0">
            <a:spAutoFit/>
          </a:bodyPr>
          <a:lstStyle/>
          <a:p>
            <a:r>
              <a:rPr lang="es-PE" sz="3600" b="1" dirty="0" smtClean="0">
                <a:solidFill>
                  <a:prstClr val="white"/>
                </a:solidFill>
              </a:rPr>
              <a:t>Cerebro</a:t>
            </a:r>
            <a:endParaRPr lang="es-PE" sz="3600" b="1" dirty="0">
              <a:solidFill>
                <a:prstClr val="white"/>
              </a:solidFill>
            </a:endParaRPr>
          </a:p>
        </p:txBody>
      </p:sp>
      <p:sp>
        <p:nvSpPr>
          <p:cNvPr id="4" name="3 Flecha derecha"/>
          <p:cNvSpPr/>
          <p:nvPr/>
        </p:nvSpPr>
        <p:spPr>
          <a:xfrm>
            <a:off x="1118896" y="2348879"/>
            <a:ext cx="306643" cy="43204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12" name="11 Flecha derecha"/>
          <p:cNvSpPr/>
          <p:nvPr/>
        </p:nvSpPr>
        <p:spPr>
          <a:xfrm>
            <a:off x="2540445" y="2348880"/>
            <a:ext cx="306643" cy="43204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13" name="12 Flecha derecha"/>
          <p:cNvSpPr/>
          <p:nvPr/>
        </p:nvSpPr>
        <p:spPr>
          <a:xfrm>
            <a:off x="4628677" y="2348880"/>
            <a:ext cx="306643" cy="432049"/>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5" name="4 Rectángulo"/>
          <p:cNvSpPr/>
          <p:nvPr/>
        </p:nvSpPr>
        <p:spPr>
          <a:xfrm rot="272491">
            <a:off x="5730234" y="119615"/>
            <a:ext cx="3582992" cy="3345813"/>
          </a:xfrm>
          <a:prstGeom prst="rect">
            <a:avLst/>
          </a:prstGeom>
          <a:noFill/>
        </p:spPr>
        <p:txBody>
          <a:bodyPr wrap="none" lIns="91440" tIns="45720" rIns="91440" bIns="45720">
            <a:prstTxWarp prst="textArchUpPour">
              <a:avLst>
                <a:gd name="adj1" fmla="val 9607071"/>
                <a:gd name="adj2" fmla="val 60874"/>
              </a:avLst>
            </a:prstTxWarp>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EPIGENÉTICA</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251520" y="692696"/>
            <a:ext cx="4162819" cy="719823"/>
          </a:xfrm>
          <a:prstGeom prst="rect">
            <a:avLst/>
          </a:prstGeom>
          <a:noFill/>
        </p:spPr>
        <p:txBody>
          <a:bodyPr wrap="none" lIns="91440" tIns="45720" rIns="91440" bIns="45720">
            <a:prstTxWarp prst="textPlain">
              <a:avLst/>
            </a:prstTxWarp>
            <a:spAutoFit/>
          </a:bodyPr>
          <a:lstStyle/>
          <a:p>
            <a:pPr algn="ctr"/>
            <a:r>
              <a:rPr lang="es-E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GENÉTICA</a:t>
            </a:r>
            <a:endParaRPr lang="es-E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36512" y="6095037"/>
            <a:ext cx="8460971" cy="523220"/>
          </a:xfrm>
          <a:prstGeom prst="rect">
            <a:avLst/>
          </a:prstGeom>
          <a:noFill/>
        </p:spPr>
        <p:txBody>
          <a:bodyPr wrap="none" rtlCol="0">
            <a:spAutoFit/>
          </a:bodyPr>
          <a:lstStyle/>
          <a:p>
            <a:r>
              <a:rPr lang="es-PE" sz="2800" b="1" dirty="0" smtClean="0">
                <a:solidFill>
                  <a:prstClr val="white"/>
                </a:solidFill>
              </a:rPr>
              <a:t>Para el recién nacido, su madre es el AMBIENTE</a:t>
            </a:r>
            <a:endParaRPr lang="es-PE" sz="2800" b="1" dirty="0">
              <a:solidFill>
                <a:prstClr val="white"/>
              </a:solidFill>
            </a:endParaRPr>
          </a:p>
        </p:txBody>
      </p:sp>
    </p:spTree>
    <p:extLst>
      <p:ext uri="{BB962C8B-B14F-4D97-AF65-F5344CB8AC3E}">
        <p14:creationId xmlns:p14="http://schemas.microsoft.com/office/powerpoint/2010/main" val="303883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ession 4 slide 4g n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a:xfrm>
            <a:off x="457200" y="6245225"/>
            <a:ext cx="2133600" cy="476250"/>
          </a:xfrm>
          <a:prstGeom prst="rect">
            <a:avLst/>
          </a:prstGeom>
        </p:spPr>
        <p:txBody>
          <a:bodyPr/>
          <a:lstStyle/>
          <a:p>
            <a:fld id="{61C5FF31-231B-4591-829A-BDCBE6E2CA93}" type="datetime1">
              <a:rPr lang="en-US">
                <a:solidFill>
                  <a:prstClr val="black">
                    <a:tint val="75000"/>
                  </a:prstClr>
                </a:solidFill>
              </a:rPr>
              <a:pPr/>
              <a:t>9/12/2017</a:t>
            </a:fld>
            <a:endParaRPr lang="en-US">
              <a:solidFill>
                <a:prstClr val="black">
                  <a:tint val="75000"/>
                </a:prstClr>
              </a:solidFill>
            </a:endParaRPr>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p>
            <a:fld id="{53115412-9CF8-4E26-A42D-85EFAE4EE9FC}" type="slidenum">
              <a:rPr lang="en-US">
                <a:solidFill>
                  <a:prstClr val="black">
                    <a:tint val="75000"/>
                  </a:prstClr>
                </a:solidFill>
              </a:rPr>
              <a:pPr/>
              <a:t>22</a:t>
            </a:fld>
            <a:endParaRPr lang="en-US">
              <a:solidFill>
                <a:prstClr val="black">
                  <a:tint val="75000"/>
                </a:prstClr>
              </a:solidFill>
            </a:endParaRPr>
          </a:p>
        </p:txBody>
      </p:sp>
      <p:sp>
        <p:nvSpPr>
          <p:cNvPr id="9" name="Text Box 5"/>
          <p:cNvSpPr txBox="1">
            <a:spLocks noChangeArrowheads="1"/>
          </p:cNvSpPr>
          <p:nvPr/>
        </p:nvSpPr>
        <p:spPr bwMode="auto">
          <a:xfrm rot="16200000">
            <a:off x="8013296" y="5520681"/>
            <a:ext cx="1823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PE" sz="2400" i="1" dirty="0">
                <a:solidFill>
                  <a:srgbClr val="F79646">
                    <a:lumMod val="75000"/>
                  </a:srgbClr>
                </a:solidFill>
              </a:rPr>
              <a:t>Foto: UNICEF</a:t>
            </a:r>
            <a:endParaRPr lang="es-ES" sz="2400" i="1" dirty="0">
              <a:solidFill>
                <a:srgbClr val="F79646">
                  <a:lumMod val="75000"/>
                </a:srgbClr>
              </a:solidFill>
            </a:endParaRPr>
          </a:p>
        </p:txBody>
      </p:sp>
      <p:sp>
        <p:nvSpPr>
          <p:cNvPr id="10" name="1 Título"/>
          <p:cNvSpPr txBox="1">
            <a:spLocks/>
          </p:cNvSpPr>
          <p:nvPr/>
        </p:nvSpPr>
        <p:spPr>
          <a:xfrm>
            <a:off x="-21473" y="-27384"/>
            <a:ext cx="912997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sz="3600" dirty="0" smtClean="0">
                <a:solidFill>
                  <a:prstClr val="white"/>
                </a:solidFill>
                <a:effectLst>
                  <a:outerShdw blurRad="38100" dist="38100" dir="2700000" algn="tl">
                    <a:srgbClr val="000000">
                      <a:alpha val="43137"/>
                    </a:srgbClr>
                  </a:outerShdw>
                </a:effectLst>
              </a:rPr>
              <a:t>… y los reflejos de la lactancia </a:t>
            </a:r>
            <a:r>
              <a:rPr lang="es-PE" sz="3600" dirty="0">
                <a:solidFill>
                  <a:prstClr val="white"/>
                </a:solidFill>
                <a:effectLst>
                  <a:outerShdw blurRad="38100" dist="38100" dir="2700000" algn="tl">
                    <a:srgbClr val="000000">
                      <a:alpha val="43137"/>
                    </a:srgbClr>
                  </a:outerShdw>
                </a:effectLst>
              </a:rPr>
              <a:t>d</a:t>
            </a:r>
            <a:r>
              <a:rPr lang="es-PE" sz="3600" dirty="0" smtClean="0">
                <a:solidFill>
                  <a:prstClr val="white"/>
                </a:solidFill>
                <a:effectLst>
                  <a:outerShdw blurRad="38100" dist="38100" dir="2700000" algn="tl">
                    <a:srgbClr val="000000">
                      <a:alpha val="43137"/>
                    </a:srgbClr>
                  </a:outerShdw>
                </a:effectLst>
              </a:rPr>
              <a:t>el recién nacido,</a:t>
            </a:r>
            <a:endParaRPr lang="es-PE" sz="36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0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bc.es/Media/201305/17/Fotolia_40410061_Subscription_Monthly_XL--644x3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6712"/>
            <a:ext cx="9144000" cy="513995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4" name="Object 2"/>
          <p:cNvGraphicFramePr>
            <a:graphicFrameLocks noChangeAspect="1"/>
          </p:cNvGraphicFramePr>
          <p:nvPr>
            <p:extLst/>
          </p:nvPr>
        </p:nvGraphicFramePr>
        <p:xfrm>
          <a:off x="6849" y="1892300"/>
          <a:ext cx="9398000" cy="44577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9"/>
          <p:cNvSpPr txBox="1">
            <a:spLocks noChangeArrowheads="1"/>
          </p:cNvSpPr>
          <p:nvPr/>
        </p:nvSpPr>
        <p:spPr bwMode="auto">
          <a:xfrm rot="-5400000">
            <a:off x="8100920" y="5653257"/>
            <a:ext cx="1699632" cy="400110"/>
          </a:xfrm>
          <a:prstGeom prst="rect">
            <a:avLst/>
          </a:prstGeom>
          <a:noFill/>
          <a:ln w="9525">
            <a:noFill/>
            <a:miter lim="800000"/>
            <a:headEnd/>
            <a:tailEnd/>
          </a:ln>
          <a:effectLst/>
        </p:spPr>
        <p:txBody>
          <a:bodyPr wrap="none">
            <a:spAutoFit/>
          </a:bodyPr>
          <a:lstStyle/>
          <a:p>
            <a:pPr>
              <a:defRPr/>
            </a:pPr>
            <a:r>
              <a:rPr lang="es-PE" sz="2000" i="1" dirty="0">
                <a:solidFill>
                  <a:prstClr val="white"/>
                </a:solidFill>
                <a:latin typeface="Arial" panose="020B0604020202020204" pitchFamily="34" charset="0"/>
                <a:cs typeface="Arial" panose="020B0604020202020204" pitchFamily="34" charset="0"/>
              </a:rPr>
              <a:t>Foto: </a:t>
            </a:r>
            <a:r>
              <a:rPr lang="es-PE" sz="2000" i="1" dirty="0" smtClean="0">
                <a:solidFill>
                  <a:prstClr val="white"/>
                </a:solidFill>
                <a:latin typeface="Arial" panose="020B0604020202020204" pitchFamily="34" charset="0"/>
                <a:cs typeface="Arial" panose="020B0604020202020204" pitchFamily="34" charset="0"/>
              </a:rPr>
              <a:t>ABC.es</a:t>
            </a:r>
            <a:endParaRPr lang="es-ES" sz="2000" i="1" dirty="0">
              <a:solidFill>
                <a:prstClr val="white"/>
              </a:solidFill>
              <a:latin typeface="Arial" panose="020B0604020202020204" pitchFamily="34" charset="0"/>
              <a:cs typeface="Arial" panose="020B0604020202020204" pitchFamily="34" charset="0"/>
            </a:endParaRPr>
          </a:p>
        </p:txBody>
      </p:sp>
      <p:sp>
        <p:nvSpPr>
          <p:cNvPr id="7" name="1 Título"/>
          <p:cNvSpPr txBox="1">
            <a:spLocks/>
          </p:cNvSpPr>
          <p:nvPr/>
        </p:nvSpPr>
        <p:spPr>
          <a:xfrm>
            <a:off x="6849" y="0"/>
            <a:ext cx="87849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sz="3600" dirty="0">
                <a:solidFill>
                  <a:prstClr val="white"/>
                </a:solidFill>
                <a:effectLst>
                  <a:outerShdw blurRad="38100" dist="38100" dir="2700000" algn="tl">
                    <a:srgbClr val="000000">
                      <a:alpha val="43137"/>
                    </a:srgbClr>
                  </a:outerShdw>
                </a:effectLst>
              </a:rPr>
              <a:t> </a:t>
            </a:r>
            <a:r>
              <a:rPr lang="es-PE" sz="3600" dirty="0" smtClean="0">
                <a:solidFill>
                  <a:prstClr val="white"/>
                </a:solidFill>
                <a:effectLst>
                  <a:outerShdw blurRad="38100" dist="38100" dir="2700000" algn="tl">
                    <a:srgbClr val="000000">
                      <a:alpha val="43137"/>
                    </a:srgbClr>
                  </a:outerShdw>
                </a:effectLst>
              </a:rPr>
              <a:t>… disminuye el estrés del nacimiento,</a:t>
            </a:r>
            <a:endParaRPr lang="es-PE" sz="36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1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blogs.20minutos.es/el-nutricionista-de-la-general/files/2013/07/Lactancia-materna.jpg"/>
          <p:cNvPicPr>
            <a:picLocks noChangeAspect="1" noChangeArrowheads="1"/>
          </p:cNvPicPr>
          <p:nvPr/>
        </p:nvPicPr>
        <p:blipFill rotWithShape="1">
          <a:blip r:embed="rId2">
            <a:extLst>
              <a:ext uri="{28A0092B-C50C-407E-A947-70E740481C1C}">
                <a14:useLocalDpi xmlns:a14="http://schemas.microsoft.com/office/drawing/2010/main" val="0"/>
              </a:ext>
            </a:extLst>
          </a:blip>
          <a:srcRect l="26629"/>
          <a:stretch/>
        </p:blipFill>
        <p:spPr bwMode="auto">
          <a:xfrm>
            <a:off x="4925399" y="0"/>
            <a:ext cx="4075579" cy="369392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2631" y="3634626"/>
            <a:ext cx="9066581" cy="2808312"/>
          </a:xfrm>
        </p:spPr>
        <p:txBody>
          <a:bodyPr>
            <a:noAutofit/>
          </a:bodyPr>
          <a:lstStyle/>
          <a:p>
            <a:pPr marL="0" indent="0">
              <a:buNone/>
            </a:pPr>
            <a:r>
              <a:rPr lang="es-PE" sz="2800" dirty="0" smtClean="0">
                <a:solidFill>
                  <a:schemeClr val="bg1"/>
                </a:solidFill>
              </a:rPr>
              <a:t>Madres primíparas que tuvieron 15-20’ extra de </a:t>
            </a:r>
            <a:r>
              <a:rPr lang="es-PE" sz="2800" dirty="0">
                <a:solidFill>
                  <a:schemeClr val="bg1"/>
                </a:solidFill>
              </a:rPr>
              <a:t>contacto piel a piel </a:t>
            </a:r>
            <a:r>
              <a:rPr lang="es-PE" sz="2800" dirty="0" smtClean="0">
                <a:solidFill>
                  <a:schemeClr val="bg1"/>
                </a:solidFill>
              </a:rPr>
              <a:t>con sus hijos en la primera hora </a:t>
            </a:r>
          </a:p>
          <a:p>
            <a:pPr lvl="1"/>
            <a:r>
              <a:rPr lang="es-PE" sz="2400" dirty="0" smtClean="0">
                <a:solidFill>
                  <a:schemeClr val="bg1"/>
                </a:solidFill>
              </a:rPr>
              <a:t>A las 36 horas se comportaron diferente</a:t>
            </a:r>
          </a:p>
          <a:p>
            <a:pPr lvl="1"/>
            <a:r>
              <a:rPr lang="es-PE" sz="2400" dirty="0" smtClean="0">
                <a:solidFill>
                  <a:schemeClr val="bg1"/>
                </a:solidFill>
              </a:rPr>
              <a:t>A los 3 meses pasaban más tiempo besando y mirando a la cara a sus hijos y los hijos sonreían más y lloraban menos. Más lactaban en forma exclusiva.</a:t>
            </a:r>
            <a:endParaRPr lang="es-PE" sz="2400" dirty="0">
              <a:solidFill>
                <a:schemeClr val="bg1"/>
              </a:solidFill>
            </a:endParaRPr>
          </a:p>
        </p:txBody>
      </p:sp>
      <p:pic>
        <p:nvPicPr>
          <p:cNvPr id="10242" name="Picture 2" descr="http://radio.rpp.com.pe/nutricion/files/2010/09/parto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3749">
            <a:off x="323608" y="480775"/>
            <a:ext cx="4212580" cy="294880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533550" y="6442938"/>
            <a:ext cx="3585662" cy="461665"/>
          </a:xfrm>
          <a:prstGeom prst="rect">
            <a:avLst/>
          </a:prstGeom>
          <a:noFill/>
        </p:spPr>
        <p:txBody>
          <a:bodyPr wrap="none" rtlCol="0">
            <a:spAutoFit/>
          </a:bodyPr>
          <a:lstStyle/>
          <a:p>
            <a:r>
              <a:rPr lang="es-PE" sz="2400" i="1" dirty="0" smtClean="0">
                <a:solidFill>
                  <a:prstClr val="white"/>
                </a:solidFill>
              </a:rPr>
              <a:t>De </a:t>
            </a:r>
            <a:r>
              <a:rPr lang="es-PE" sz="2400" i="1" dirty="0" err="1" smtClean="0">
                <a:solidFill>
                  <a:prstClr val="white"/>
                </a:solidFill>
              </a:rPr>
              <a:t>Chateau</a:t>
            </a:r>
            <a:r>
              <a:rPr lang="es-PE" sz="2400" i="1" dirty="0" smtClean="0">
                <a:solidFill>
                  <a:prstClr val="white"/>
                </a:solidFill>
              </a:rPr>
              <a:t> y </a:t>
            </a:r>
            <a:r>
              <a:rPr lang="es-PE" sz="2400" i="1" dirty="0" err="1" smtClean="0">
                <a:solidFill>
                  <a:prstClr val="white"/>
                </a:solidFill>
              </a:rPr>
              <a:t>Wiberg</a:t>
            </a:r>
            <a:r>
              <a:rPr lang="es-PE" sz="2400" i="1" dirty="0" smtClean="0">
                <a:solidFill>
                  <a:prstClr val="white"/>
                </a:solidFill>
              </a:rPr>
              <a:t>, 1977</a:t>
            </a:r>
            <a:endParaRPr lang="es-PE" sz="2400" i="1" dirty="0">
              <a:solidFill>
                <a:prstClr val="white"/>
              </a:solidFill>
            </a:endParaRPr>
          </a:p>
        </p:txBody>
      </p:sp>
    </p:spTree>
    <p:extLst>
      <p:ext uri="{BB962C8B-B14F-4D97-AF65-F5344CB8AC3E}">
        <p14:creationId xmlns:p14="http://schemas.microsoft.com/office/powerpoint/2010/main" val="287826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p:cNvPicPr>
            <a:picLocks noChangeAspect="1"/>
          </p:cNvPicPr>
          <p:nvPr/>
        </p:nvPicPr>
        <p:blipFill rotWithShape="1">
          <a:blip r:embed="rId3">
            <a:extLst>
              <a:ext uri="{28A0092B-C50C-407E-A947-70E740481C1C}">
                <a14:useLocalDpi xmlns:a14="http://schemas.microsoft.com/office/drawing/2010/main" val="0"/>
              </a:ext>
            </a:extLst>
          </a:blip>
          <a:srcRect l="10934"/>
          <a:stretch/>
        </p:blipFill>
        <p:spPr>
          <a:xfrm>
            <a:off x="-128523" y="-27384"/>
            <a:ext cx="9309035" cy="6956970"/>
          </a:xfrm>
          <a:prstGeom prst="rect">
            <a:avLst/>
          </a:prstGeom>
        </p:spPr>
      </p:pic>
      <p:sp>
        <p:nvSpPr>
          <p:cNvPr id="5" name="Título 4"/>
          <p:cNvSpPr>
            <a:spLocks noGrp="1"/>
          </p:cNvSpPr>
          <p:nvPr>
            <p:ph type="title"/>
          </p:nvPr>
        </p:nvSpPr>
        <p:spPr>
          <a:xfrm>
            <a:off x="-110268" y="260648"/>
            <a:ext cx="9272523" cy="1678895"/>
          </a:xfrm>
        </p:spPr>
        <p:txBody>
          <a:bodyPr>
            <a:noAutofit/>
          </a:bodyPr>
          <a:lstStyle/>
          <a:p>
            <a:pPr algn="l"/>
            <a:r>
              <a:rPr lang="es-PE" sz="3600" dirty="0">
                <a:solidFill>
                  <a:srgbClr val="FFFF00"/>
                </a:solidFill>
                <a:effectLst>
                  <a:outerShdw blurRad="38100" dist="38100" dir="2700000" algn="tl">
                    <a:srgbClr val="000000">
                      <a:alpha val="43137"/>
                    </a:srgbClr>
                  </a:outerShdw>
                </a:effectLst>
              </a:rPr>
              <a:t>La lactancia es una </a:t>
            </a:r>
            <a:r>
              <a:rPr lang="es-PE" sz="3600" dirty="0" err="1">
                <a:solidFill>
                  <a:srgbClr val="FFFF00"/>
                </a:solidFill>
                <a:effectLst>
                  <a:outerShdw blurRad="38100" dist="38100" dir="2700000" algn="tl">
                    <a:srgbClr val="000000">
                      <a:alpha val="43137"/>
                    </a:srgbClr>
                  </a:outerShdw>
                </a:effectLst>
              </a:rPr>
              <a:t>neuroconducta</a:t>
            </a:r>
            <a:r>
              <a:rPr lang="es-PE" sz="3600" dirty="0">
                <a:solidFill>
                  <a:srgbClr val="FFFF00"/>
                </a:solidFill>
                <a:effectLst>
                  <a:outerShdw blurRad="38100" dist="38100" dir="2700000" algn="tl">
                    <a:srgbClr val="000000">
                      <a:alpha val="43137"/>
                    </a:srgbClr>
                  </a:outerShdw>
                </a:effectLst>
              </a:rPr>
              <a:t> que asegura la continuidad  del bienestar (impronta) que optimiza el desarrollo del </a:t>
            </a:r>
            <a:r>
              <a:rPr lang="es-PE" sz="3600" dirty="0" smtClean="0">
                <a:solidFill>
                  <a:srgbClr val="FFFF00"/>
                </a:solidFill>
                <a:effectLst>
                  <a:outerShdw blurRad="38100" dist="38100" dir="2700000" algn="tl">
                    <a:srgbClr val="000000">
                      <a:alpha val="43137"/>
                    </a:srgbClr>
                  </a:outerShdw>
                </a:effectLst>
              </a:rPr>
              <a:t>cerebro</a:t>
            </a:r>
            <a:endParaRPr lang="es-PE" sz="3600" dirty="0">
              <a:solidFill>
                <a:srgbClr val="FFFF00"/>
              </a:solidFill>
            </a:endParaRPr>
          </a:p>
        </p:txBody>
      </p:sp>
    </p:spTree>
    <p:extLst>
      <p:ext uri="{BB962C8B-B14F-4D97-AF65-F5344CB8AC3E}">
        <p14:creationId xmlns:p14="http://schemas.microsoft.com/office/powerpoint/2010/main" val="300437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0" y="116632"/>
            <a:ext cx="9144000" cy="720080"/>
          </a:xfrm>
        </p:spPr>
        <p:txBody>
          <a:bodyPr>
            <a:normAutofit fontScale="90000"/>
          </a:bodyPr>
          <a:lstStyle/>
          <a:p>
            <a:r>
              <a:rPr lang="es-PE" altLang="es-PE" sz="3600" dirty="0" smtClean="0"/>
              <a:t>Lactancia y activación cerebral materna</a:t>
            </a:r>
          </a:p>
        </p:txBody>
      </p:sp>
      <p:sp>
        <p:nvSpPr>
          <p:cNvPr id="5124" name="4 CuadroTexto"/>
          <p:cNvSpPr txBox="1">
            <a:spLocks noChangeArrowheads="1"/>
          </p:cNvSpPr>
          <p:nvPr/>
        </p:nvSpPr>
        <p:spPr bwMode="auto">
          <a:xfrm>
            <a:off x="6948488" y="6525344"/>
            <a:ext cx="177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s-PE" altLang="es-PE" sz="1800" i="1" dirty="0">
                <a:solidFill>
                  <a:prstClr val="black"/>
                </a:solidFill>
                <a:latin typeface="Arial" charset="0"/>
              </a:rPr>
              <a:t>Kim et al., 2011</a:t>
            </a: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64704"/>
            <a:ext cx="8688876" cy="463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5123" name="3 CuadroTexto"/>
          <p:cNvSpPr txBox="1">
            <a:spLocks noChangeArrowheads="1"/>
          </p:cNvSpPr>
          <p:nvPr/>
        </p:nvSpPr>
        <p:spPr bwMode="auto">
          <a:xfrm>
            <a:off x="179388" y="526921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s-PE" altLang="es-PE" sz="2800" dirty="0">
                <a:solidFill>
                  <a:srgbClr val="1F497D"/>
                </a:solidFill>
                <a:latin typeface="Arial" charset="0"/>
              </a:rPr>
              <a:t>Á</a:t>
            </a:r>
            <a:r>
              <a:rPr lang="es-PE" altLang="es-PE" sz="2800" dirty="0" smtClean="0">
                <a:solidFill>
                  <a:srgbClr val="1F497D"/>
                </a:solidFill>
                <a:latin typeface="Arial" charset="0"/>
              </a:rPr>
              <a:t>reas </a:t>
            </a:r>
            <a:r>
              <a:rPr lang="es-PE" altLang="es-PE" sz="2800" dirty="0">
                <a:solidFill>
                  <a:srgbClr val="1F497D"/>
                </a:solidFill>
                <a:latin typeface="Arial" charset="0"/>
              </a:rPr>
              <a:t>del cerebro que se activaron </a:t>
            </a:r>
            <a:r>
              <a:rPr lang="es-PE" altLang="es-PE" sz="2800" dirty="0" smtClean="0">
                <a:solidFill>
                  <a:srgbClr val="1F497D"/>
                </a:solidFill>
                <a:latin typeface="Arial" charset="0"/>
              </a:rPr>
              <a:t>más, </a:t>
            </a:r>
            <a:r>
              <a:rPr lang="es-PE" altLang="es-PE" sz="2800" dirty="0">
                <a:solidFill>
                  <a:srgbClr val="1F497D"/>
                </a:solidFill>
                <a:latin typeface="Arial" charset="0"/>
              </a:rPr>
              <a:t>al oír el llanto del </a:t>
            </a:r>
            <a:r>
              <a:rPr lang="es-PE" altLang="es-PE" sz="2800" dirty="0" smtClean="0">
                <a:solidFill>
                  <a:srgbClr val="1F497D"/>
                </a:solidFill>
                <a:latin typeface="Arial" charset="0"/>
              </a:rPr>
              <a:t>bebé, </a:t>
            </a:r>
            <a:r>
              <a:rPr lang="es-PE" altLang="es-PE" sz="2800" dirty="0">
                <a:solidFill>
                  <a:srgbClr val="1F497D"/>
                </a:solidFill>
                <a:latin typeface="Arial" charset="0"/>
              </a:rPr>
              <a:t>, 2 a 4 semanas </a:t>
            </a:r>
            <a:r>
              <a:rPr lang="es-PE" altLang="es-PE" sz="2800" dirty="0" smtClean="0">
                <a:solidFill>
                  <a:srgbClr val="1F497D"/>
                </a:solidFill>
                <a:latin typeface="Arial" charset="0"/>
              </a:rPr>
              <a:t>postparto</a:t>
            </a:r>
            <a:r>
              <a:rPr lang="es-PE" altLang="es-PE" sz="2800" dirty="0">
                <a:solidFill>
                  <a:srgbClr val="1F497D"/>
                </a:solidFill>
                <a:latin typeface="Arial" charset="0"/>
              </a:rPr>
              <a:t>, </a:t>
            </a:r>
            <a:r>
              <a:rPr lang="es-PE" altLang="es-PE" sz="2800" dirty="0" smtClean="0">
                <a:solidFill>
                  <a:srgbClr val="1F497D"/>
                </a:solidFill>
                <a:latin typeface="Arial" charset="0"/>
              </a:rPr>
              <a:t>en </a:t>
            </a:r>
            <a:r>
              <a:rPr lang="es-PE" altLang="es-PE" sz="2800" dirty="0">
                <a:solidFill>
                  <a:srgbClr val="1F497D"/>
                </a:solidFill>
                <a:latin typeface="Arial" charset="0"/>
              </a:rPr>
              <a:t>las madres que amamantaban </a:t>
            </a:r>
            <a:r>
              <a:rPr lang="es-PE" altLang="es-PE" sz="2800" dirty="0" smtClean="0">
                <a:solidFill>
                  <a:srgbClr val="1F497D"/>
                </a:solidFill>
                <a:latin typeface="Arial" charset="0"/>
              </a:rPr>
              <a:t>comparadas con las </a:t>
            </a:r>
            <a:r>
              <a:rPr lang="es-PE" altLang="es-PE" sz="2800" dirty="0">
                <a:solidFill>
                  <a:srgbClr val="1F497D"/>
                </a:solidFill>
                <a:latin typeface="Arial" charset="0"/>
              </a:rPr>
              <a:t>que daban </a:t>
            </a:r>
            <a:r>
              <a:rPr lang="es-PE" altLang="es-PE" sz="2800" dirty="0" smtClean="0">
                <a:solidFill>
                  <a:srgbClr val="1F497D"/>
                </a:solidFill>
                <a:latin typeface="Arial" charset="0"/>
              </a:rPr>
              <a:t>fórmula</a:t>
            </a:r>
            <a:endParaRPr lang="es-PE" altLang="es-PE" sz="2800" dirty="0">
              <a:solidFill>
                <a:srgbClr val="1F497D"/>
              </a:solidFill>
              <a:latin typeface="Arial" charset="0"/>
            </a:endParaRPr>
          </a:p>
        </p:txBody>
      </p:sp>
    </p:spTree>
    <p:extLst>
      <p:ext uri="{BB962C8B-B14F-4D97-AF65-F5344CB8AC3E}">
        <p14:creationId xmlns:p14="http://schemas.microsoft.com/office/powerpoint/2010/main" val="107480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59A5D2-32F5-4866-823E-36015A88B86A}" type="datetime1">
              <a:rPr lang="en-US" smtClean="0">
                <a:solidFill>
                  <a:prstClr val="black">
                    <a:tint val="75000"/>
                  </a:prstClr>
                </a:solidFill>
              </a:rPr>
              <a:pPr/>
              <a:t>9/12/2017</a:t>
            </a:fld>
            <a:endParaRPr lang="en-US">
              <a:solidFill>
                <a:prstClr val="black">
                  <a:tint val="75000"/>
                </a:prstClr>
              </a:solidFill>
            </a:endParaRPr>
          </a:p>
        </p:txBody>
      </p:sp>
      <p:sp>
        <p:nvSpPr>
          <p:cNvPr id="3" name="2 Marcador de número de diapositiva"/>
          <p:cNvSpPr>
            <a:spLocks noGrp="1"/>
          </p:cNvSpPr>
          <p:nvPr>
            <p:ph type="sldNum" sz="quarter" idx="12"/>
          </p:nvPr>
        </p:nvSpPr>
        <p:spPr/>
        <p:txBody>
          <a:bodyPr/>
          <a:lstStyle/>
          <a:p>
            <a:fld id="{AA0DB26B-1EA3-49BA-8877-A9936948AABC}" type="slidenum">
              <a:rPr lang="en-US" smtClean="0">
                <a:solidFill>
                  <a:prstClr val="black">
                    <a:tint val="75000"/>
                  </a:prstClr>
                </a:solidFill>
              </a:rPr>
              <a:pPr/>
              <a:t>27</a:t>
            </a:fld>
            <a:endParaRPr lang="en-US">
              <a:solidFill>
                <a:prstClr val="black">
                  <a:tint val="75000"/>
                </a:prstClr>
              </a:solidFill>
            </a:endParaRPr>
          </a:p>
        </p:txBody>
      </p:sp>
      <p:pic>
        <p:nvPicPr>
          <p:cNvPr id="1026" name="Picture 2" descr="bebe-en-hos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629"/>
            <a:ext cx="9205650" cy="6741368"/>
          </a:xfrm>
          <a:prstGeom prst="rect">
            <a:avLst/>
          </a:prstGeom>
          <a:noFill/>
          <a:effectLst>
            <a:softEdge rad="317500"/>
          </a:effectLst>
        </p:spPr>
      </p:pic>
      <p:sp>
        <p:nvSpPr>
          <p:cNvPr id="7" name="6 Rectángulo"/>
          <p:cNvSpPr/>
          <p:nvPr/>
        </p:nvSpPr>
        <p:spPr>
          <a:xfrm>
            <a:off x="35496" y="175275"/>
            <a:ext cx="3456384" cy="6494085"/>
          </a:xfrm>
          <a:prstGeom prst="rect">
            <a:avLst/>
          </a:prstGeom>
          <a:solidFill>
            <a:srgbClr val="FFFFFF">
              <a:alpha val="50196"/>
            </a:srgbClr>
          </a:solidFill>
          <a:ln>
            <a:noFill/>
          </a:ln>
        </p:spPr>
        <p:txBody>
          <a:bodyPr wrap="square">
            <a:spAutoFit/>
          </a:bodyPr>
          <a:lstStyle/>
          <a:p>
            <a:r>
              <a:rPr lang="es-PE" sz="2800" dirty="0">
                <a:solidFill>
                  <a:prstClr val="black"/>
                </a:solidFill>
              </a:rPr>
              <a:t>La separación </a:t>
            </a:r>
            <a:r>
              <a:rPr lang="es-PE" sz="2800" dirty="0" smtClean="0">
                <a:solidFill>
                  <a:prstClr val="black"/>
                </a:solidFill>
              </a:rPr>
              <a:t>precoz es una intervención DAÑINA:</a:t>
            </a:r>
            <a:endParaRPr lang="es-PE" sz="2800" dirty="0">
              <a:solidFill>
                <a:prstClr val="black"/>
              </a:solidFill>
            </a:endParaRPr>
          </a:p>
          <a:p>
            <a:pPr marL="571500" indent="-571500">
              <a:buFont typeface="Wingdings" pitchFamily="2" charset="2"/>
              <a:buChar char="§"/>
            </a:pPr>
            <a:r>
              <a:rPr lang="es-PE" sz="2800" dirty="0" smtClean="0">
                <a:solidFill>
                  <a:prstClr val="black"/>
                </a:solidFill>
              </a:rPr>
              <a:t>Produce un apego inseguro</a:t>
            </a:r>
            <a:endParaRPr lang="es-PE" sz="2800" dirty="0">
              <a:solidFill>
                <a:prstClr val="black"/>
              </a:solidFill>
            </a:endParaRPr>
          </a:p>
          <a:p>
            <a:pPr marL="571500" indent="-571500">
              <a:buFont typeface="Wingdings" pitchFamily="2" charset="2"/>
              <a:buChar char="§"/>
            </a:pPr>
            <a:r>
              <a:rPr lang="es-PE" sz="2800" dirty="0" smtClean="0">
                <a:solidFill>
                  <a:prstClr val="black"/>
                </a:solidFill>
              </a:rPr>
              <a:t>Provoca más estrés</a:t>
            </a:r>
            <a:endParaRPr lang="es-PE" sz="2800" dirty="0">
              <a:solidFill>
                <a:prstClr val="black"/>
              </a:solidFill>
            </a:endParaRPr>
          </a:p>
          <a:p>
            <a:pPr marL="571500" indent="-571500">
              <a:buFont typeface="Wingdings" pitchFamily="2" charset="2"/>
              <a:buChar char="§"/>
            </a:pPr>
            <a:r>
              <a:rPr lang="es-PE" sz="2800" dirty="0">
                <a:solidFill>
                  <a:prstClr val="black"/>
                </a:solidFill>
              </a:rPr>
              <a:t>Aumenta el gasto de energía</a:t>
            </a:r>
          </a:p>
          <a:p>
            <a:pPr marL="571500" indent="-571500">
              <a:buFont typeface="Wingdings" pitchFamily="2" charset="2"/>
              <a:buChar char="§"/>
            </a:pPr>
            <a:r>
              <a:rPr lang="es-PE" sz="2800" dirty="0">
                <a:solidFill>
                  <a:prstClr val="black"/>
                </a:solidFill>
              </a:rPr>
              <a:t>Dificulta </a:t>
            </a:r>
            <a:r>
              <a:rPr lang="es-PE" sz="2800" dirty="0" smtClean="0">
                <a:solidFill>
                  <a:prstClr val="black"/>
                </a:solidFill>
              </a:rPr>
              <a:t>el éxito </a:t>
            </a:r>
            <a:r>
              <a:rPr lang="es-PE" sz="2800" dirty="0">
                <a:solidFill>
                  <a:prstClr val="black"/>
                </a:solidFill>
              </a:rPr>
              <a:t>de la lactancia</a:t>
            </a:r>
          </a:p>
        </p:txBody>
      </p:sp>
    </p:spTree>
    <p:extLst>
      <p:ext uri="{BB962C8B-B14F-4D97-AF65-F5344CB8AC3E}">
        <p14:creationId xmlns:p14="http://schemas.microsoft.com/office/powerpoint/2010/main" val="211442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548680"/>
            <a:ext cx="8229600" cy="1143000"/>
          </a:xfrm>
        </p:spPr>
        <p:txBody>
          <a:bodyPr>
            <a:normAutofit fontScale="90000"/>
          </a:bodyPr>
          <a:lstStyle/>
          <a:p>
            <a:pPr eaLnBrk="1" hangingPunct="1"/>
            <a:r>
              <a:rPr lang="es-PE" altLang="es-PE" sz="4000" b="1" dirty="0" smtClean="0"/>
              <a:t>Efecto a largo plazo</a:t>
            </a:r>
            <a:br>
              <a:rPr lang="es-PE" altLang="es-PE" sz="4000" b="1" dirty="0" smtClean="0"/>
            </a:br>
            <a:r>
              <a:rPr lang="es-PE" altLang="es-PE" sz="3200" dirty="0" smtClean="0"/>
              <a:t>de la separación de la madre</a:t>
            </a:r>
            <a:r>
              <a:rPr lang="es-PE" altLang="es-PE" sz="4000" dirty="0" smtClean="0"/>
              <a:t/>
            </a:r>
            <a:br>
              <a:rPr lang="es-PE" altLang="es-PE" sz="4000" dirty="0" smtClean="0"/>
            </a:br>
            <a:endParaRPr lang="es-ES" altLang="es-PE" sz="2800" dirty="0" smtClean="0"/>
          </a:p>
        </p:txBody>
      </p:sp>
      <p:sp>
        <p:nvSpPr>
          <p:cNvPr id="27650" name="3 Marcador de fecha"/>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5C6D43-52F3-45AD-9354-877AE14ABC74}" type="datetime1">
              <a:rPr lang="en-US" altLang="es-PE" smtClean="0">
                <a:solidFill>
                  <a:srgbClr val="FFFFFF"/>
                </a:solidFill>
              </a:rPr>
              <a:pPr eaLnBrk="1" hangingPunct="1"/>
              <a:t>9/12/2017</a:t>
            </a:fld>
            <a:endParaRPr lang="en-US" altLang="es-PE" smtClean="0">
              <a:solidFill>
                <a:srgbClr val="FFFFFF"/>
              </a:solidFill>
            </a:endParaRPr>
          </a:p>
        </p:txBody>
      </p:sp>
      <p:sp>
        <p:nvSpPr>
          <p:cNvPr id="2765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453530-8088-4A1B-91D6-B9D8ECE366D7}" type="slidenum">
              <a:rPr lang="en-US" altLang="es-PE" smtClean="0">
                <a:solidFill>
                  <a:srgbClr val="FFFFFF"/>
                </a:solidFill>
              </a:rPr>
              <a:pPr eaLnBrk="1" hangingPunct="1"/>
              <a:t>28</a:t>
            </a:fld>
            <a:endParaRPr lang="en-US" altLang="es-PE" smtClean="0">
              <a:solidFill>
                <a:srgbClr val="FFFFFF"/>
              </a:solidFill>
            </a:endParaRPr>
          </a:p>
        </p:txBody>
      </p:sp>
      <p:sp>
        <p:nvSpPr>
          <p:cNvPr id="27653" name="Text Box 3"/>
          <p:cNvSpPr txBox="1">
            <a:spLocks noChangeArrowheads="1"/>
          </p:cNvSpPr>
          <p:nvPr/>
        </p:nvSpPr>
        <p:spPr bwMode="auto">
          <a:xfrm>
            <a:off x="762000" y="1684338"/>
            <a:ext cx="2444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PE" altLang="es-PE" sz="2800" dirty="0" smtClean="0">
                <a:solidFill>
                  <a:srgbClr val="FFFFFF"/>
                </a:solidFill>
              </a:rPr>
              <a:t>Vulnerabilidad</a:t>
            </a:r>
          </a:p>
          <a:p>
            <a:pPr algn="ctr" eaLnBrk="1" fontAlgn="base" hangingPunct="1">
              <a:spcBef>
                <a:spcPct val="0"/>
              </a:spcBef>
              <a:spcAft>
                <a:spcPct val="0"/>
              </a:spcAft>
            </a:pPr>
            <a:r>
              <a:rPr lang="es-PE" altLang="es-PE" sz="2800" dirty="0" smtClean="0">
                <a:solidFill>
                  <a:srgbClr val="FFFFFF"/>
                </a:solidFill>
              </a:rPr>
              <a:t>genética</a:t>
            </a:r>
            <a:endParaRPr lang="es-ES" altLang="es-PE" sz="2800" dirty="0" smtClean="0">
              <a:solidFill>
                <a:srgbClr val="FFFFFF"/>
              </a:solidFill>
            </a:endParaRPr>
          </a:p>
        </p:txBody>
      </p:sp>
      <p:sp>
        <p:nvSpPr>
          <p:cNvPr id="27654" name="Text Box 4"/>
          <p:cNvSpPr txBox="1">
            <a:spLocks noChangeArrowheads="1"/>
          </p:cNvSpPr>
          <p:nvPr/>
        </p:nvSpPr>
        <p:spPr bwMode="auto">
          <a:xfrm>
            <a:off x="4434388" y="1684338"/>
            <a:ext cx="4459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PE" altLang="es-PE" sz="2800" b="1" dirty="0" smtClean="0">
                <a:solidFill>
                  <a:srgbClr val="FF0000"/>
                </a:solidFill>
                <a:effectLst>
                  <a:outerShdw blurRad="38100" dist="38100" dir="2700000" algn="tl">
                    <a:srgbClr val="000000">
                      <a:alpha val="43137"/>
                    </a:srgbClr>
                  </a:outerShdw>
                </a:effectLst>
              </a:rPr>
              <a:t>Experiencia adversa</a:t>
            </a:r>
          </a:p>
          <a:p>
            <a:pPr algn="ctr" eaLnBrk="1" fontAlgn="base" hangingPunct="1">
              <a:spcBef>
                <a:spcPct val="0"/>
              </a:spcBef>
              <a:spcAft>
                <a:spcPct val="0"/>
              </a:spcAft>
            </a:pPr>
            <a:r>
              <a:rPr lang="es-PE" altLang="es-PE" sz="2800" b="1" dirty="0" smtClean="0">
                <a:solidFill>
                  <a:srgbClr val="FF0000"/>
                </a:solidFill>
                <a:effectLst>
                  <a:outerShdw blurRad="38100" dist="38100" dir="2700000" algn="tl">
                    <a:srgbClr val="000000">
                      <a:alpha val="43137"/>
                    </a:srgbClr>
                  </a:outerShdw>
                </a:effectLst>
              </a:rPr>
              <a:t>(Separación de la madre)</a:t>
            </a:r>
            <a:endParaRPr lang="es-ES" altLang="es-PE" sz="2800" b="1" dirty="0" smtClean="0">
              <a:solidFill>
                <a:srgbClr val="FF0000"/>
              </a:solidFill>
              <a:effectLst>
                <a:outerShdw blurRad="38100" dist="38100" dir="2700000" algn="tl">
                  <a:srgbClr val="000000">
                    <a:alpha val="43137"/>
                  </a:srgbClr>
                </a:outerShdw>
              </a:effectLst>
            </a:endParaRPr>
          </a:p>
        </p:txBody>
      </p:sp>
      <p:sp>
        <p:nvSpPr>
          <p:cNvPr id="27655" name="Text Box 5"/>
          <p:cNvSpPr txBox="1">
            <a:spLocks noChangeArrowheads="1"/>
          </p:cNvSpPr>
          <p:nvPr/>
        </p:nvSpPr>
        <p:spPr bwMode="auto">
          <a:xfrm>
            <a:off x="1619250" y="3094038"/>
            <a:ext cx="5487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PE" altLang="es-PE" sz="2800" smtClean="0">
                <a:solidFill>
                  <a:srgbClr val="FFFFFF"/>
                </a:solidFill>
              </a:rPr>
              <a:t>Efecto adverso sobre el eje HHA*</a:t>
            </a:r>
            <a:endParaRPr lang="es-ES" altLang="es-PE" sz="2800" smtClean="0">
              <a:solidFill>
                <a:srgbClr val="FFFFFF"/>
              </a:solidFill>
            </a:endParaRPr>
          </a:p>
        </p:txBody>
      </p:sp>
      <p:sp>
        <p:nvSpPr>
          <p:cNvPr id="27656" name="Text Box 6"/>
          <p:cNvSpPr txBox="1">
            <a:spLocks noChangeArrowheads="1"/>
          </p:cNvSpPr>
          <p:nvPr/>
        </p:nvSpPr>
        <p:spPr bwMode="auto">
          <a:xfrm>
            <a:off x="952500" y="4084638"/>
            <a:ext cx="6819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PE" altLang="es-PE" sz="2800" dirty="0" smtClean="0">
                <a:solidFill>
                  <a:srgbClr val="FFFFFF"/>
                </a:solidFill>
              </a:rPr>
              <a:t>Alta sensibilidad psicológica en la infancia</a:t>
            </a:r>
            <a:endParaRPr lang="es-ES" altLang="es-PE" sz="2800" dirty="0" smtClean="0">
              <a:solidFill>
                <a:srgbClr val="FFFFFF"/>
              </a:solidFill>
            </a:endParaRPr>
          </a:p>
        </p:txBody>
      </p:sp>
      <p:sp>
        <p:nvSpPr>
          <p:cNvPr id="27657" name="Text Box 7"/>
          <p:cNvSpPr txBox="1">
            <a:spLocks noChangeArrowheads="1"/>
          </p:cNvSpPr>
          <p:nvPr/>
        </p:nvSpPr>
        <p:spPr bwMode="auto">
          <a:xfrm>
            <a:off x="1841567" y="5119688"/>
            <a:ext cx="50417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s-PE" altLang="es-PE" sz="2800" b="1" dirty="0" smtClean="0">
                <a:solidFill>
                  <a:srgbClr val="FF0000"/>
                </a:solidFill>
                <a:effectLst>
                  <a:outerShdw blurRad="38100" dist="38100" dir="2700000" algn="tl">
                    <a:srgbClr val="000000">
                      <a:alpha val="43137"/>
                    </a:srgbClr>
                  </a:outerShdw>
                </a:effectLst>
              </a:rPr>
              <a:t>Deficiente manejo del estrés</a:t>
            </a:r>
            <a:endParaRPr lang="es-ES" altLang="es-PE" sz="2800" b="1" dirty="0" smtClean="0">
              <a:solidFill>
                <a:srgbClr val="FF0000"/>
              </a:solidFill>
              <a:effectLst>
                <a:outerShdw blurRad="38100" dist="38100" dir="2700000" algn="tl">
                  <a:srgbClr val="000000">
                    <a:alpha val="43137"/>
                  </a:srgbClr>
                </a:outerShdw>
              </a:effectLst>
            </a:endParaRPr>
          </a:p>
        </p:txBody>
      </p:sp>
      <p:sp>
        <p:nvSpPr>
          <p:cNvPr id="27658" name="AutoShape 8"/>
          <p:cNvSpPr>
            <a:spLocks noChangeArrowheads="1"/>
          </p:cNvSpPr>
          <p:nvPr/>
        </p:nvSpPr>
        <p:spPr bwMode="auto">
          <a:xfrm>
            <a:off x="1870075" y="2636838"/>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s-PE" altLang="es-PE" smtClean="0">
              <a:solidFill>
                <a:srgbClr val="000000"/>
              </a:solidFill>
            </a:endParaRPr>
          </a:p>
        </p:txBody>
      </p:sp>
      <p:sp>
        <p:nvSpPr>
          <p:cNvPr id="27659" name="AutoShape 9"/>
          <p:cNvSpPr>
            <a:spLocks noChangeArrowheads="1"/>
          </p:cNvSpPr>
          <p:nvPr/>
        </p:nvSpPr>
        <p:spPr bwMode="auto">
          <a:xfrm>
            <a:off x="6545263" y="2636838"/>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s-PE" altLang="es-PE" smtClean="0">
              <a:solidFill>
                <a:srgbClr val="000000"/>
              </a:solidFill>
            </a:endParaRPr>
          </a:p>
        </p:txBody>
      </p:sp>
      <p:sp>
        <p:nvSpPr>
          <p:cNvPr id="27660" name="AutoShape 10"/>
          <p:cNvSpPr>
            <a:spLocks noChangeArrowheads="1"/>
          </p:cNvSpPr>
          <p:nvPr/>
        </p:nvSpPr>
        <p:spPr bwMode="auto">
          <a:xfrm>
            <a:off x="4248150" y="3627438"/>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s-PE" altLang="es-PE" smtClean="0">
              <a:solidFill>
                <a:srgbClr val="000000"/>
              </a:solidFill>
            </a:endParaRPr>
          </a:p>
        </p:txBody>
      </p:sp>
      <p:sp>
        <p:nvSpPr>
          <p:cNvPr id="27661" name="AutoShape 11"/>
          <p:cNvSpPr>
            <a:spLocks noChangeArrowheads="1"/>
          </p:cNvSpPr>
          <p:nvPr/>
        </p:nvSpPr>
        <p:spPr bwMode="auto">
          <a:xfrm>
            <a:off x="4248150" y="4770438"/>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s-PE" altLang="es-PE" smtClean="0">
              <a:solidFill>
                <a:srgbClr val="000000"/>
              </a:solidFill>
            </a:endParaRPr>
          </a:p>
        </p:txBody>
      </p:sp>
      <p:sp>
        <p:nvSpPr>
          <p:cNvPr id="27662" name="Text Box 12"/>
          <p:cNvSpPr txBox="1">
            <a:spLocks noChangeArrowheads="1"/>
          </p:cNvSpPr>
          <p:nvPr/>
        </p:nvSpPr>
        <p:spPr bwMode="auto">
          <a:xfrm>
            <a:off x="0" y="5907088"/>
            <a:ext cx="384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s-PE" altLang="es-PE" dirty="0" smtClean="0">
                <a:solidFill>
                  <a:srgbClr val="FFFFFF"/>
                </a:solidFill>
              </a:rPr>
              <a:t>*HHA: Hipotálamo-Hipófisis-Adrenal</a:t>
            </a:r>
            <a:endParaRPr lang="es-ES" altLang="es-PE" dirty="0" smtClean="0">
              <a:solidFill>
                <a:srgbClr val="FFFFFF"/>
              </a:solidFill>
            </a:endParaRPr>
          </a:p>
        </p:txBody>
      </p:sp>
      <p:sp>
        <p:nvSpPr>
          <p:cNvPr id="27663" name="Text Box 13"/>
          <p:cNvSpPr txBox="1">
            <a:spLocks noChangeArrowheads="1"/>
          </p:cNvSpPr>
          <p:nvPr/>
        </p:nvSpPr>
        <p:spPr bwMode="auto">
          <a:xfrm>
            <a:off x="4800600" y="5867400"/>
            <a:ext cx="420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s-PE" altLang="es-PE" sz="2000" i="1" smtClean="0">
                <a:solidFill>
                  <a:srgbClr val="FFFFFF"/>
                </a:solidFill>
              </a:rPr>
              <a:t>Herbert y col., J.Neuroendocr. 2006</a:t>
            </a:r>
            <a:endParaRPr lang="es-ES" altLang="es-PE" sz="2000" i="1" smtClean="0">
              <a:solidFill>
                <a:srgbClr val="FFFFFF"/>
              </a:solidFill>
            </a:endParaRPr>
          </a:p>
        </p:txBody>
      </p:sp>
    </p:spTree>
    <p:extLst>
      <p:ext uri="{BB962C8B-B14F-4D97-AF65-F5344CB8AC3E}">
        <p14:creationId xmlns:p14="http://schemas.microsoft.com/office/powerpoint/2010/main" val="232283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lagro\Pictures\S2SC\GALM Bariloch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384"/>
            <a:ext cx="6885384"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6640067" y="4221088"/>
            <a:ext cx="21804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scene3d>
              <a:camera prst="orthographicFront"/>
              <a:lightRig rig="threePt" dir="t"/>
            </a:scene3d>
            <a:sp3d extrusionH="57150">
              <a:bevelT w="38100" h="38100"/>
            </a:sp3d>
          </a:bodyPr>
          <a:lstStyle/>
          <a:p>
            <a:pPr eaLnBrk="0" hangingPunct="0"/>
            <a:r>
              <a:rPr lang="es-ES" sz="2800" b="1" i="1" dirty="0" err="1" smtClean="0">
                <a:solidFill>
                  <a:prstClr val="white"/>
                </a:solidFill>
                <a:ea typeface="Arial Unicode MS" pitchFamily="34" charset="-128"/>
                <a:cs typeface="Arial Unicode MS" pitchFamily="34" charset="-128"/>
              </a:rPr>
              <a:t>Nils</a:t>
            </a:r>
            <a:r>
              <a:rPr lang="es-ES" sz="2800" b="1" i="1" dirty="0" smtClean="0">
                <a:solidFill>
                  <a:prstClr val="white"/>
                </a:solidFill>
                <a:ea typeface="Arial Unicode MS" pitchFamily="34" charset="-128"/>
                <a:cs typeface="Arial Unicode MS" pitchFamily="34" charset="-128"/>
              </a:rPr>
              <a:t> Bergman</a:t>
            </a:r>
            <a:endParaRPr lang="es-ES" sz="2800" b="1" i="1" dirty="0">
              <a:solidFill>
                <a:prstClr val="white"/>
              </a:solidFill>
              <a:ea typeface="Arial Unicode MS" pitchFamily="34" charset="-128"/>
              <a:cs typeface="Arial Unicode MS" pitchFamily="34" charset="-128"/>
            </a:endParaRPr>
          </a:p>
        </p:txBody>
      </p:sp>
      <p:sp>
        <p:nvSpPr>
          <p:cNvPr id="5" name="4 CuadroTexto"/>
          <p:cNvSpPr txBox="1"/>
          <p:nvPr/>
        </p:nvSpPr>
        <p:spPr>
          <a:xfrm rot="16200000">
            <a:off x="105824" y="5587560"/>
            <a:ext cx="2226315" cy="369332"/>
          </a:xfrm>
          <a:prstGeom prst="rect">
            <a:avLst/>
          </a:prstGeom>
          <a:noFill/>
        </p:spPr>
        <p:txBody>
          <a:bodyPr wrap="none" rtlCol="0">
            <a:spAutoFit/>
          </a:bodyPr>
          <a:lstStyle/>
          <a:p>
            <a:r>
              <a:rPr lang="es-PE" i="1" dirty="0" smtClean="0">
                <a:solidFill>
                  <a:prstClr val="white"/>
                </a:solidFill>
              </a:rPr>
              <a:t>Foto: GALM Bariloche</a:t>
            </a:r>
            <a:endParaRPr lang="es-PE" i="1" dirty="0">
              <a:solidFill>
                <a:prstClr val="white"/>
              </a:solidFill>
            </a:endParaRPr>
          </a:p>
        </p:txBody>
      </p:sp>
      <p:sp>
        <p:nvSpPr>
          <p:cNvPr id="7" name="1 Título"/>
          <p:cNvSpPr txBox="1">
            <a:spLocks/>
          </p:cNvSpPr>
          <p:nvPr/>
        </p:nvSpPr>
        <p:spPr>
          <a:xfrm>
            <a:off x="1691680" y="6206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b="1" dirty="0" smtClean="0">
                <a:solidFill>
                  <a:prstClr val="white"/>
                </a:solidFill>
              </a:rPr>
              <a:t>Y para el recién nacido…</a:t>
            </a:r>
            <a:endParaRPr lang="es-PE" b="1" dirty="0">
              <a:solidFill>
                <a:prstClr val="white"/>
              </a:solidFill>
            </a:endParaRPr>
          </a:p>
        </p:txBody>
      </p:sp>
      <p:sp>
        <p:nvSpPr>
          <p:cNvPr id="8" name="2 Marcador de contenido"/>
          <p:cNvSpPr txBox="1">
            <a:spLocks/>
          </p:cNvSpPr>
          <p:nvPr/>
        </p:nvSpPr>
        <p:spPr>
          <a:xfrm>
            <a:off x="3090704" y="1342007"/>
            <a:ext cx="6048672" cy="2608169"/>
          </a:xfrm>
          <a:prstGeom prst="rect">
            <a:avLst/>
          </a:prstGeom>
          <a:noFill/>
        </p:spPr>
        <p:txBody>
          <a:bodyPr>
            <a:scene3d>
              <a:camera prst="orthographicFront"/>
              <a:lightRig rig="threePt" dir="t"/>
            </a:scene3d>
            <a:sp3d extrusionH="57150">
              <a:bevelT w="38100" h="38100"/>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PE" sz="4000" b="1" dirty="0" smtClean="0">
                <a:solidFill>
                  <a:prstClr val="white"/>
                </a:solidFill>
              </a:rPr>
              <a:t>La MADRE es el único ambiente apropiado</a:t>
            </a:r>
          </a:p>
          <a:p>
            <a:r>
              <a:rPr lang="es-PE" sz="4000" b="1" dirty="0" smtClean="0">
                <a:solidFill>
                  <a:prstClr val="white"/>
                </a:solidFill>
              </a:rPr>
              <a:t>La LECHE MATERNA es el único alimento apropiado</a:t>
            </a:r>
            <a:endParaRPr lang="es-PE" sz="4000" b="1" dirty="0">
              <a:solidFill>
                <a:prstClr val="white"/>
              </a:solidFill>
            </a:endParaRPr>
          </a:p>
        </p:txBody>
      </p:sp>
    </p:spTree>
    <p:extLst>
      <p:ext uri="{BB962C8B-B14F-4D97-AF65-F5344CB8AC3E}">
        <p14:creationId xmlns:p14="http://schemas.microsoft.com/office/powerpoint/2010/main" val="138410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276623278"/>
              </p:ext>
            </p:extLst>
          </p:nvPr>
        </p:nvGraphicFramePr>
        <p:xfrm>
          <a:off x="727525" y="1007056"/>
          <a:ext cx="7638519" cy="513427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141602" y="605461"/>
            <a:ext cx="8810367" cy="40159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2400" b="1" dirty="0">
                <a:solidFill>
                  <a:prstClr val="black"/>
                </a:solidFill>
                <a:effectLst>
                  <a:outerShdw blurRad="38100" dist="38100" dir="2700000" algn="tl">
                    <a:srgbClr val="000000">
                      <a:alpha val="43137"/>
                    </a:srgbClr>
                  </a:outerShdw>
                </a:effectLst>
              </a:rPr>
              <a:t>Niñas y niños menores de 6 meses de edad con lactancia materna exclusiva, 2009-2016</a:t>
            </a:r>
          </a:p>
        </p:txBody>
      </p:sp>
      <p:sp>
        <p:nvSpPr>
          <p:cNvPr id="10" name="Rectángulo 9"/>
          <p:cNvSpPr/>
          <p:nvPr/>
        </p:nvSpPr>
        <p:spPr>
          <a:xfrm>
            <a:off x="0" y="5963185"/>
            <a:ext cx="9093573" cy="778183"/>
          </a:xfrm>
          <a:prstGeom prst="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solidFill>
                <a:prstClr val="white"/>
              </a:solidFill>
            </a:endParaRPr>
          </a:p>
        </p:txBody>
      </p:sp>
      <p:sp>
        <p:nvSpPr>
          <p:cNvPr id="8" name="Rectángulo 7"/>
          <p:cNvSpPr/>
          <p:nvPr/>
        </p:nvSpPr>
        <p:spPr>
          <a:xfrm>
            <a:off x="141602" y="5858557"/>
            <a:ext cx="2384946" cy="286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b="1" i="1" dirty="0">
                <a:solidFill>
                  <a:prstClr val="black"/>
                </a:solidFill>
              </a:rPr>
              <a:t>Fuente: </a:t>
            </a:r>
            <a:r>
              <a:rPr lang="es-PE" sz="1400" i="1" dirty="0">
                <a:solidFill>
                  <a:prstClr val="black"/>
                </a:solidFill>
              </a:rPr>
              <a:t>ENDES 2010 - 2016 </a:t>
            </a:r>
          </a:p>
        </p:txBody>
      </p:sp>
      <p:pic>
        <p:nvPicPr>
          <p:cNvPr id="11" name="Imagen 10"/>
          <p:cNvPicPr>
            <a:picLocks noChangeAspect="1"/>
          </p:cNvPicPr>
          <p:nvPr/>
        </p:nvPicPr>
        <p:blipFill rotWithShape="1">
          <a:blip r:embed="rId3" cstate="print"/>
          <a:srcRect l="24208" t="8548" r="61213" b="86208"/>
          <a:stretch/>
        </p:blipFill>
        <p:spPr>
          <a:xfrm>
            <a:off x="118873" y="6093296"/>
            <a:ext cx="1828800" cy="494791"/>
          </a:xfrm>
          <a:prstGeom prst="rect">
            <a:avLst/>
          </a:prstGeom>
        </p:spPr>
      </p:pic>
    </p:spTree>
    <p:extLst>
      <p:ext uri="{BB962C8B-B14F-4D97-AF65-F5344CB8AC3E}">
        <p14:creationId xmlns:p14="http://schemas.microsoft.com/office/powerpoint/2010/main" val="3438866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BACKUP DE SONY MALOGRADA\D\BOMPER-LAPTOP SONY MALOGRADA\Pictures\CPP H Lorena Cusco 1910201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0" y="9955"/>
            <a:ext cx="9144000" cy="1752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solidFill>
                  <a:prstClr val="white"/>
                </a:solidFill>
                <a:effectLst>
                  <a:outerShdw blurRad="38100" dist="38100" dir="2700000" algn="tl">
                    <a:srgbClr val="000000">
                      <a:alpha val="43137"/>
                    </a:srgbClr>
                  </a:outerShdw>
                </a:effectLst>
              </a:rPr>
              <a:t>Todo lo que se necesita es…   </a:t>
            </a:r>
          </a:p>
        </p:txBody>
      </p:sp>
      <p:sp>
        <p:nvSpPr>
          <p:cNvPr id="5" name="Rectangle 2"/>
          <p:cNvSpPr txBox="1">
            <a:spLocks noChangeArrowheads="1"/>
          </p:cNvSpPr>
          <p:nvPr/>
        </p:nvSpPr>
        <p:spPr>
          <a:xfrm>
            <a:off x="196941" y="5492824"/>
            <a:ext cx="8767547" cy="1752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solidFill>
                  <a:prstClr val="black"/>
                </a:solidFill>
                <a:effectLst>
                  <a:outerShdw blurRad="38100" dist="38100" dir="2700000" algn="tl">
                    <a:srgbClr val="000000">
                      <a:alpha val="43137"/>
                    </a:srgbClr>
                  </a:outerShdw>
                </a:effectLst>
              </a:rPr>
              <a:t>… colocar al recién nacido sobre su  madre, en contacto piel a piel…</a:t>
            </a:r>
            <a:br>
              <a:rPr lang="es-ES" b="1" dirty="0" smtClean="0">
                <a:solidFill>
                  <a:prstClr val="black"/>
                </a:solidFill>
                <a:effectLst>
                  <a:outerShdw blurRad="38100" dist="38100" dir="2700000" algn="tl">
                    <a:srgbClr val="000000">
                      <a:alpha val="43137"/>
                    </a:srgbClr>
                  </a:outerShdw>
                </a:effectLst>
              </a:rPr>
            </a:br>
            <a:r>
              <a:rPr lang="es-ES" b="1" dirty="0" smtClean="0">
                <a:solidFill>
                  <a:prstClr val="black"/>
                </a:solidFill>
                <a:effectLst>
                  <a:outerShdw blurRad="38100" dist="38100" dir="2700000" algn="tl">
                    <a:srgbClr val="000000">
                      <a:alpha val="43137"/>
                    </a:srgbClr>
                  </a:outerShdw>
                </a:effectLst>
              </a:rPr>
              <a:t>  </a:t>
            </a:r>
            <a:endParaRPr lang="es-ES" sz="4000" b="1" dirty="0" smtClean="0">
              <a:solidFill>
                <a:prstClr val="black"/>
              </a:solidFill>
              <a:effectLst>
                <a:outerShdw blurRad="38100" dist="38100" dir="2700000" algn="tl">
                  <a:srgbClr val="000000">
                    <a:alpha val="43137"/>
                  </a:srgbClr>
                </a:outerShdw>
              </a:effectLst>
            </a:endParaRPr>
          </a:p>
        </p:txBody>
      </p:sp>
      <p:sp>
        <p:nvSpPr>
          <p:cNvPr id="6" name="Text Box 5"/>
          <p:cNvSpPr txBox="1">
            <a:spLocks noChangeArrowheads="1"/>
          </p:cNvSpPr>
          <p:nvPr/>
        </p:nvSpPr>
        <p:spPr bwMode="auto">
          <a:xfrm rot="16200000">
            <a:off x="7500081" y="5173460"/>
            <a:ext cx="2850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PE" dirty="0">
                <a:solidFill>
                  <a:prstClr val="black"/>
                </a:solidFill>
              </a:rPr>
              <a:t>Foto: </a:t>
            </a:r>
            <a:r>
              <a:rPr lang="es-PE" dirty="0" smtClean="0">
                <a:solidFill>
                  <a:prstClr val="black"/>
                </a:solidFill>
              </a:rPr>
              <a:t>Hospital Lorena, Cusco</a:t>
            </a:r>
            <a:endParaRPr lang="es-ES" dirty="0">
              <a:solidFill>
                <a:prstClr val="black"/>
              </a:solidFill>
            </a:endParaRPr>
          </a:p>
        </p:txBody>
      </p:sp>
    </p:spTree>
    <p:extLst>
      <p:ext uri="{BB962C8B-B14F-4D97-AF65-F5344CB8AC3E}">
        <p14:creationId xmlns:p14="http://schemas.microsoft.com/office/powerpoint/2010/main" val="237462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b="12078"/>
          <a:stretch/>
        </p:blipFill>
        <p:spPr>
          <a:xfrm>
            <a:off x="-38139" y="-99392"/>
            <a:ext cx="9218651" cy="6963508"/>
          </a:xfrm>
          <a:prstGeom prst="rect">
            <a:avLst/>
          </a:prstGeom>
        </p:spPr>
      </p:pic>
      <p:sp>
        <p:nvSpPr>
          <p:cNvPr id="2" name="1 Rectángulo"/>
          <p:cNvSpPr/>
          <p:nvPr/>
        </p:nvSpPr>
        <p:spPr>
          <a:xfrm>
            <a:off x="-36512" y="-24482"/>
            <a:ext cx="9324528" cy="1077218"/>
          </a:xfrm>
          <a:prstGeom prst="rect">
            <a:avLst/>
          </a:prstGeom>
        </p:spPr>
        <p:txBody>
          <a:bodyPr wrap="square">
            <a:spAutoFit/>
          </a:bodyPr>
          <a:lstStyle/>
          <a:p>
            <a:r>
              <a:rPr lang="es-PE" sz="3200" b="1" dirty="0" smtClean="0">
                <a:solidFill>
                  <a:prstClr val="black"/>
                </a:solidFill>
                <a:effectLst>
                  <a:outerShdw blurRad="38100" dist="38100" dir="2700000" algn="tl">
                    <a:srgbClr val="000000">
                      <a:alpha val="43137"/>
                    </a:srgbClr>
                  </a:outerShdw>
                </a:effectLst>
              </a:rPr>
              <a:t>“Como </a:t>
            </a:r>
            <a:r>
              <a:rPr lang="es-PE" sz="3200" b="1" dirty="0">
                <a:solidFill>
                  <a:prstClr val="black"/>
                </a:solidFill>
                <a:effectLst>
                  <a:outerShdw blurRad="38100" dist="38100" dir="2700000" algn="tl">
                    <a:srgbClr val="000000">
                      <a:alpha val="43137"/>
                    </a:srgbClr>
                  </a:outerShdw>
                </a:effectLst>
              </a:rPr>
              <a:t>resultado de tantas </a:t>
            </a:r>
            <a:r>
              <a:rPr lang="es-PE" sz="3200" b="1" dirty="0" smtClean="0">
                <a:solidFill>
                  <a:prstClr val="black"/>
                </a:solidFill>
                <a:effectLst>
                  <a:outerShdw blurRad="38100" dist="38100" dir="2700000" algn="tl">
                    <a:srgbClr val="000000">
                      <a:alpha val="43137"/>
                    </a:srgbClr>
                  </a:outerShdw>
                </a:effectLst>
              </a:rPr>
              <a:t>investigaciones </a:t>
            </a:r>
            <a:r>
              <a:rPr lang="es-PE" sz="3200" b="1" dirty="0">
                <a:solidFill>
                  <a:prstClr val="black"/>
                </a:solidFill>
                <a:effectLst>
                  <a:outerShdw blurRad="38100" dist="38100" dir="2700000" algn="tl">
                    <a:srgbClr val="000000">
                      <a:alpha val="43137"/>
                    </a:srgbClr>
                  </a:outerShdw>
                </a:effectLst>
              </a:rPr>
              <a:t>científicas, hemos obtenido </a:t>
            </a:r>
            <a:r>
              <a:rPr lang="es-PE" sz="3200" b="1" dirty="0" smtClean="0">
                <a:solidFill>
                  <a:prstClr val="black"/>
                </a:solidFill>
                <a:effectLst>
                  <a:outerShdw blurRad="38100" dist="38100" dir="2700000" algn="tl">
                    <a:srgbClr val="000000">
                      <a:alpha val="43137"/>
                    </a:srgbClr>
                  </a:outerShdw>
                </a:effectLst>
              </a:rPr>
              <a:t>respuestas </a:t>
            </a:r>
            <a:r>
              <a:rPr lang="es-PE" sz="3200" b="1" dirty="0">
                <a:solidFill>
                  <a:prstClr val="black"/>
                </a:solidFill>
                <a:effectLst>
                  <a:outerShdw blurRad="38100" dist="38100" dir="2700000" algn="tl">
                    <a:srgbClr val="000000">
                      <a:alpha val="43137"/>
                    </a:srgbClr>
                  </a:outerShdw>
                </a:effectLst>
              </a:rPr>
              <a:t>de sentido </a:t>
            </a:r>
            <a:r>
              <a:rPr lang="es-PE" sz="3200" b="1" dirty="0" smtClean="0">
                <a:solidFill>
                  <a:prstClr val="black"/>
                </a:solidFill>
                <a:effectLst>
                  <a:outerShdw blurRad="38100" dist="38100" dir="2700000" algn="tl">
                    <a:srgbClr val="000000">
                      <a:alpha val="43137"/>
                    </a:srgbClr>
                  </a:outerShdw>
                </a:effectLst>
              </a:rPr>
              <a:t>común…</a:t>
            </a:r>
            <a:endParaRPr lang="es-PE" sz="3200" b="1" dirty="0">
              <a:solidFill>
                <a:prstClr val="black"/>
              </a:solidFill>
              <a:effectLst>
                <a:outerShdw blurRad="38100" dist="38100" dir="2700000" algn="tl">
                  <a:srgbClr val="000000">
                    <a:alpha val="43137"/>
                  </a:srgbClr>
                </a:outerShdw>
              </a:effectLst>
            </a:endParaRPr>
          </a:p>
        </p:txBody>
      </p:sp>
      <p:sp>
        <p:nvSpPr>
          <p:cNvPr id="5" name="4 Rectángulo"/>
          <p:cNvSpPr/>
          <p:nvPr/>
        </p:nvSpPr>
        <p:spPr>
          <a:xfrm>
            <a:off x="2991403" y="1052736"/>
            <a:ext cx="3384376" cy="2800767"/>
          </a:xfrm>
          <a:prstGeom prst="rect">
            <a:avLst/>
          </a:prstGeom>
        </p:spPr>
        <p:txBody>
          <a:bodyPr wrap="square">
            <a:spAutoFit/>
          </a:bodyPr>
          <a:lstStyle/>
          <a:p>
            <a:r>
              <a:rPr lang="es-PE" sz="4400" b="1" dirty="0" smtClean="0">
                <a:solidFill>
                  <a:srgbClr val="FF7C80"/>
                </a:solidFill>
                <a:effectLst>
                  <a:outerShdw blurRad="38100" dist="38100" dir="2700000" algn="tl">
                    <a:srgbClr val="000000">
                      <a:alpha val="43137"/>
                    </a:srgbClr>
                  </a:outerShdw>
                </a:effectLst>
              </a:rPr>
              <a:t>El </a:t>
            </a:r>
            <a:r>
              <a:rPr lang="es-PE" sz="4400" b="1" dirty="0">
                <a:solidFill>
                  <a:srgbClr val="FF7C80"/>
                </a:solidFill>
                <a:effectLst>
                  <a:outerShdw blurRad="38100" dist="38100" dir="2700000" algn="tl">
                    <a:srgbClr val="000000">
                      <a:alpha val="43137"/>
                    </a:srgbClr>
                  </a:outerShdw>
                </a:effectLst>
              </a:rPr>
              <a:t>recién nacido debe estar con su </a:t>
            </a:r>
            <a:r>
              <a:rPr lang="es-PE" sz="4400" b="1" dirty="0" smtClean="0">
                <a:solidFill>
                  <a:srgbClr val="FF7C80"/>
                </a:solidFill>
                <a:effectLst>
                  <a:outerShdw blurRad="38100" dist="38100" dir="2700000" algn="tl">
                    <a:srgbClr val="000000">
                      <a:alpha val="43137"/>
                    </a:srgbClr>
                  </a:outerShdw>
                </a:effectLst>
              </a:rPr>
              <a:t>madre </a:t>
            </a:r>
          </a:p>
        </p:txBody>
      </p:sp>
      <p:sp>
        <p:nvSpPr>
          <p:cNvPr id="6" name="5 Rectángulo"/>
          <p:cNvSpPr/>
          <p:nvPr/>
        </p:nvSpPr>
        <p:spPr>
          <a:xfrm>
            <a:off x="5724128" y="6290156"/>
            <a:ext cx="2304256" cy="523220"/>
          </a:xfrm>
          <a:prstGeom prst="rect">
            <a:avLst/>
          </a:prstGeom>
        </p:spPr>
        <p:txBody>
          <a:bodyPr wrap="square">
            <a:spAutoFit/>
          </a:bodyPr>
          <a:lstStyle/>
          <a:p>
            <a:r>
              <a:rPr lang="es-PE" sz="2800" b="1" i="1" dirty="0" smtClean="0">
                <a:solidFill>
                  <a:prstClr val="black"/>
                </a:solidFill>
                <a:effectLst>
                  <a:outerShdw blurRad="38100" dist="38100" dir="2700000" algn="tl">
                    <a:srgbClr val="000000">
                      <a:alpha val="43137"/>
                    </a:srgbClr>
                  </a:outerShdw>
                </a:effectLst>
              </a:rPr>
              <a:t>Michel </a:t>
            </a:r>
            <a:r>
              <a:rPr lang="es-PE" sz="2800" b="1" i="1" dirty="0" err="1" smtClean="0">
                <a:solidFill>
                  <a:prstClr val="black"/>
                </a:solidFill>
                <a:effectLst>
                  <a:outerShdw blurRad="38100" dist="38100" dir="2700000" algn="tl">
                    <a:srgbClr val="000000">
                      <a:alpha val="43137"/>
                    </a:srgbClr>
                  </a:outerShdw>
                </a:effectLst>
              </a:rPr>
              <a:t>Odent</a:t>
            </a:r>
            <a:endParaRPr lang="es-PE" sz="2800" b="1" i="1" dirty="0">
              <a:solidFill>
                <a:prstClr val="black"/>
              </a:solidFill>
              <a:effectLst>
                <a:outerShdw blurRad="38100" dist="38100" dir="2700000" algn="tl">
                  <a:srgbClr val="000000">
                    <a:alpha val="43137"/>
                  </a:srgbClr>
                </a:outerShdw>
              </a:effectLst>
            </a:endParaRPr>
          </a:p>
        </p:txBody>
      </p:sp>
      <p:sp>
        <p:nvSpPr>
          <p:cNvPr id="7" name="6 Rectángulo"/>
          <p:cNvSpPr/>
          <p:nvPr/>
        </p:nvSpPr>
        <p:spPr>
          <a:xfrm>
            <a:off x="3203848" y="3807619"/>
            <a:ext cx="2883653" cy="2554545"/>
          </a:xfrm>
          <a:prstGeom prst="rect">
            <a:avLst/>
          </a:prstGeom>
        </p:spPr>
        <p:txBody>
          <a:bodyPr wrap="square">
            <a:spAutoFit/>
          </a:bodyPr>
          <a:lstStyle/>
          <a:p>
            <a:r>
              <a:rPr lang="es-PE" sz="3200" b="1" dirty="0" smtClean="0">
                <a:solidFill>
                  <a:prstClr val="black"/>
                </a:solidFill>
                <a:effectLst>
                  <a:outerShdw blurRad="38100" dist="38100" dir="2700000" algn="tl">
                    <a:srgbClr val="000000">
                      <a:alpha val="43137"/>
                    </a:srgbClr>
                  </a:outerShdw>
                </a:effectLst>
              </a:rPr>
              <a:t>Lo </a:t>
            </a:r>
            <a:r>
              <a:rPr lang="es-PE" sz="3200" b="1" dirty="0">
                <a:solidFill>
                  <a:prstClr val="black"/>
                </a:solidFill>
                <a:effectLst>
                  <a:outerShdw blurRad="38100" dist="38100" dir="2700000" algn="tl">
                    <a:srgbClr val="000000">
                      <a:alpha val="43137"/>
                    </a:srgbClr>
                  </a:outerShdw>
                </a:effectLst>
              </a:rPr>
              <a:t>que tenemos que hacer los demás es dejarlos en </a:t>
            </a:r>
            <a:r>
              <a:rPr lang="es-PE" sz="3200" b="1" dirty="0" smtClean="0">
                <a:solidFill>
                  <a:prstClr val="black"/>
                </a:solidFill>
                <a:effectLst>
                  <a:outerShdw blurRad="38100" dist="38100" dir="2700000" algn="tl">
                    <a:srgbClr val="000000">
                      <a:alpha val="43137"/>
                    </a:srgbClr>
                  </a:outerShdw>
                </a:effectLst>
              </a:rPr>
              <a:t>paz”</a:t>
            </a:r>
            <a:endParaRPr lang="es-PE" sz="4000" b="1" dirty="0">
              <a:solidFill>
                <a:prstClr val="black"/>
              </a:solidFill>
              <a:effectLst>
                <a:outerShdw blurRad="38100" dist="38100" dir="2700000" algn="tl">
                  <a:srgbClr val="000000">
                    <a:alpha val="43137"/>
                  </a:srgbClr>
                </a:outerShdw>
              </a:effectLst>
            </a:endParaRPr>
          </a:p>
        </p:txBody>
      </p:sp>
      <p:sp>
        <p:nvSpPr>
          <p:cNvPr id="8" name="7 CuadroTexto"/>
          <p:cNvSpPr txBox="1"/>
          <p:nvPr/>
        </p:nvSpPr>
        <p:spPr>
          <a:xfrm rot="16200000">
            <a:off x="-933264" y="4923976"/>
            <a:ext cx="2255169" cy="400110"/>
          </a:xfrm>
          <a:prstGeom prst="rect">
            <a:avLst/>
          </a:prstGeom>
          <a:noFill/>
        </p:spPr>
        <p:txBody>
          <a:bodyPr wrap="none" rtlCol="0">
            <a:spAutoFit/>
          </a:bodyPr>
          <a:lstStyle/>
          <a:p>
            <a:r>
              <a:rPr lang="es-PE" sz="2000" i="1" dirty="0" smtClean="0">
                <a:solidFill>
                  <a:srgbClr val="EEECE1">
                    <a:lumMod val="50000"/>
                  </a:srgbClr>
                </a:solidFill>
                <a:ea typeface="Adobe Ming Std L" pitchFamily="18" charset="-128"/>
              </a:rPr>
              <a:t>Foto: Valery </a:t>
            </a:r>
            <a:r>
              <a:rPr lang="es-PE" sz="2000" i="1" dirty="0" err="1" smtClean="0">
                <a:solidFill>
                  <a:srgbClr val="EEECE1">
                    <a:lumMod val="50000"/>
                  </a:srgbClr>
                </a:solidFill>
                <a:ea typeface="Adobe Ming Std L" pitchFamily="18" charset="-128"/>
              </a:rPr>
              <a:t>Bunnell</a:t>
            </a:r>
            <a:endParaRPr lang="es-PE" sz="2000" i="1" dirty="0">
              <a:solidFill>
                <a:srgbClr val="EEECE1">
                  <a:lumMod val="50000"/>
                </a:srgbClr>
              </a:solidFill>
              <a:ea typeface="Adobe Ming Std L" pitchFamily="18" charset="-128"/>
            </a:endParaRPr>
          </a:p>
        </p:txBody>
      </p:sp>
    </p:spTree>
    <p:extLst>
      <p:ext uri="{BB962C8B-B14F-4D97-AF65-F5344CB8AC3E}">
        <p14:creationId xmlns:p14="http://schemas.microsoft.com/office/powerpoint/2010/main" val="134796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3926" y="5273898"/>
            <a:ext cx="1876386"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15 Imagen" descr="Skin to skin baby and mothe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51520" y="299557"/>
            <a:ext cx="2443939" cy="1473259"/>
          </a:xfrm>
          <a:prstGeom prst="rect">
            <a:avLst/>
          </a:prstGeom>
          <a:noFill/>
          <a:ln>
            <a:noFill/>
          </a:ln>
        </p:spPr>
      </p:pic>
      <p:sp>
        <p:nvSpPr>
          <p:cNvPr id="3" name="2 Marcador de número de diapositiva"/>
          <p:cNvSpPr>
            <a:spLocks noGrp="1"/>
          </p:cNvSpPr>
          <p:nvPr>
            <p:ph type="sldNum" sz="quarter" idx="12"/>
          </p:nvPr>
        </p:nvSpPr>
        <p:spPr>
          <a:xfrm>
            <a:off x="6251603" y="6179235"/>
            <a:ext cx="2133600" cy="365125"/>
          </a:xfrm>
        </p:spPr>
        <p:txBody>
          <a:bodyPr/>
          <a:lstStyle/>
          <a:p>
            <a:fld id="{AA0DB26B-1EA3-49BA-8877-A9936948AABC}" type="slidenum">
              <a:rPr lang="en-US" smtClean="0">
                <a:solidFill>
                  <a:prstClr val="black">
                    <a:tint val="75000"/>
                  </a:prstClr>
                </a:solidFill>
              </a:rPr>
              <a:pPr/>
              <a:t>32</a:t>
            </a:fld>
            <a:endParaRPr lang="en-US">
              <a:solidFill>
                <a:prstClr val="black">
                  <a:tint val="75000"/>
                </a:prstClr>
              </a:solidFill>
            </a:endParaRPr>
          </a:p>
        </p:txBody>
      </p:sp>
      <p:sp>
        <p:nvSpPr>
          <p:cNvPr id="4" name="3 CuadroTexto"/>
          <p:cNvSpPr txBox="1"/>
          <p:nvPr/>
        </p:nvSpPr>
        <p:spPr>
          <a:xfrm>
            <a:off x="283191" y="1787912"/>
            <a:ext cx="2268252" cy="954107"/>
          </a:xfrm>
          <a:prstGeom prst="rect">
            <a:avLst/>
          </a:prstGeom>
          <a:noFill/>
        </p:spPr>
        <p:txBody>
          <a:bodyPr wrap="square" rtlCol="0">
            <a:spAutoFit/>
          </a:bodyPr>
          <a:lstStyle/>
          <a:p>
            <a:pPr algn="ctr"/>
            <a:r>
              <a:rPr lang="es-PE" sz="2800" b="1" dirty="0" smtClean="0">
                <a:solidFill>
                  <a:prstClr val="white"/>
                </a:solidFill>
              </a:rPr>
              <a:t>CONTACTO</a:t>
            </a:r>
          </a:p>
          <a:p>
            <a:pPr algn="ctr"/>
            <a:r>
              <a:rPr lang="es-PE" sz="2800" b="1" dirty="0" smtClean="0">
                <a:solidFill>
                  <a:prstClr val="white"/>
                </a:solidFill>
              </a:rPr>
              <a:t>PIEL A PIEL</a:t>
            </a:r>
            <a:endParaRPr lang="es-PE" sz="2800" b="1" dirty="0">
              <a:solidFill>
                <a:prstClr val="white"/>
              </a:solidFill>
            </a:endParaRPr>
          </a:p>
        </p:txBody>
      </p:sp>
      <p:sp>
        <p:nvSpPr>
          <p:cNvPr id="8" name="7 CuadroTexto"/>
          <p:cNvSpPr txBox="1"/>
          <p:nvPr/>
        </p:nvSpPr>
        <p:spPr>
          <a:xfrm>
            <a:off x="4198394" y="3861048"/>
            <a:ext cx="2124427" cy="830997"/>
          </a:xfrm>
          <a:prstGeom prst="rect">
            <a:avLst/>
          </a:prstGeom>
          <a:noFill/>
        </p:spPr>
        <p:txBody>
          <a:bodyPr wrap="square" rtlCol="0">
            <a:spAutoFit/>
          </a:bodyPr>
          <a:lstStyle/>
          <a:p>
            <a:pPr algn="ctr"/>
            <a:r>
              <a:rPr lang="es-PE" sz="2400" b="1" dirty="0" smtClean="0">
                <a:solidFill>
                  <a:prstClr val="white"/>
                </a:solidFill>
              </a:rPr>
              <a:t>ESTÍMULO </a:t>
            </a:r>
          </a:p>
          <a:p>
            <a:pPr algn="ctr"/>
            <a:r>
              <a:rPr lang="es-PE" sz="2400" b="1" dirty="0" smtClean="0">
                <a:solidFill>
                  <a:prstClr val="white"/>
                </a:solidFill>
              </a:rPr>
              <a:t>SENSORIAL</a:t>
            </a:r>
          </a:p>
        </p:txBody>
      </p:sp>
      <p:grpSp>
        <p:nvGrpSpPr>
          <p:cNvPr id="27" name="26 Grupo"/>
          <p:cNvGrpSpPr/>
          <p:nvPr/>
        </p:nvGrpSpPr>
        <p:grpSpPr>
          <a:xfrm>
            <a:off x="4198395" y="332656"/>
            <a:ext cx="4248472" cy="3046988"/>
            <a:chOff x="4499992" y="188640"/>
            <a:chExt cx="4248472" cy="3046988"/>
          </a:xfrm>
        </p:grpSpPr>
        <p:sp>
          <p:nvSpPr>
            <p:cNvPr id="6" name="5 CuadroTexto"/>
            <p:cNvSpPr txBox="1"/>
            <p:nvPr/>
          </p:nvSpPr>
          <p:spPr>
            <a:xfrm>
              <a:off x="4499992" y="188640"/>
              <a:ext cx="4248472" cy="3046988"/>
            </a:xfrm>
            <a:prstGeom prst="rect">
              <a:avLst/>
            </a:prstGeom>
            <a:noFill/>
            <a:ln w="28575">
              <a:solidFill>
                <a:srgbClr val="F8ECBA"/>
              </a:solidFill>
            </a:ln>
          </p:spPr>
          <p:txBody>
            <a:bodyPr wrap="square" rtlCol="0">
              <a:spAutoFit/>
            </a:bodyPr>
            <a:lstStyle/>
            <a:p>
              <a:pPr algn="ctr"/>
              <a:r>
                <a:rPr lang="es-PE" sz="2400" b="1" dirty="0" smtClean="0">
                  <a:solidFill>
                    <a:prstClr val="white"/>
                  </a:solidFill>
                </a:rPr>
                <a:t> CONDUCTA DE LACTANCIA</a:t>
              </a:r>
            </a:p>
            <a:p>
              <a:endParaRPr lang="es-PE" sz="2400" b="1" dirty="0" smtClean="0">
                <a:solidFill>
                  <a:prstClr val="white"/>
                </a:solidFill>
              </a:endParaRPr>
            </a:p>
            <a:p>
              <a:r>
                <a:rPr lang="es-PE" sz="2400" b="1" dirty="0" smtClean="0">
                  <a:solidFill>
                    <a:prstClr val="white"/>
                  </a:solidFill>
                </a:rPr>
                <a:t> </a:t>
              </a:r>
            </a:p>
            <a:p>
              <a:pPr algn="ctr"/>
              <a:r>
                <a:rPr lang="es-PE" sz="2400" b="1" dirty="0" smtClean="0">
                  <a:solidFill>
                    <a:prstClr val="white"/>
                  </a:solidFill>
                </a:rPr>
                <a:t>CABLEADO NEURONAL </a:t>
              </a:r>
            </a:p>
            <a:p>
              <a:pPr algn="ctr"/>
              <a:r>
                <a:rPr lang="es-PE" sz="2400" b="1" dirty="0" smtClean="0">
                  <a:solidFill>
                    <a:prstClr val="white"/>
                  </a:solidFill>
                </a:rPr>
                <a:t>PARA LA LACTANCIA</a:t>
              </a:r>
            </a:p>
            <a:p>
              <a:pPr algn="ctr"/>
              <a:endParaRPr lang="es-PE" sz="2400" b="1" dirty="0" smtClean="0">
                <a:solidFill>
                  <a:prstClr val="white"/>
                </a:solidFill>
              </a:endParaRPr>
            </a:p>
            <a:p>
              <a:pPr algn="ctr"/>
              <a:endParaRPr lang="es-PE" sz="2400" b="1" dirty="0">
                <a:solidFill>
                  <a:prstClr val="white"/>
                </a:solidFill>
              </a:endParaRPr>
            </a:p>
            <a:p>
              <a:pPr algn="ctr"/>
              <a:r>
                <a:rPr lang="es-PE" sz="2400" b="1" dirty="0" smtClean="0">
                  <a:solidFill>
                    <a:prstClr val="white"/>
                  </a:solidFill>
                </a:rPr>
                <a:t>LACTANCIA</a:t>
              </a:r>
            </a:p>
          </p:txBody>
        </p:sp>
        <p:sp>
          <p:nvSpPr>
            <p:cNvPr id="7" name="6 Flecha abajo"/>
            <p:cNvSpPr/>
            <p:nvPr/>
          </p:nvSpPr>
          <p:spPr>
            <a:xfrm>
              <a:off x="6400570" y="2204864"/>
              <a:ext cx="484632" cy="48920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9" name="8 Flecha abajo"/>
            <p:cNvSpPr/>
            <p:nvPr/>
          </p:nvSpPr>
          <p:spPr>
            <a:xfrm>
              <a:off x="6400570" y="764704"/>
              <a:ext cx="484632" cy="48920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grpSp>
      <p:sp>
        <p:nvSpPr>
          <p:cNvPr id="11" name="10 Flecha abajo"/>
          <p:cNvSpPr/>
          <p:nvPr/>
        </p:nvSpPr>
        <p:spPr>
          <a:xfrm>
            <a:off x="5081915" y="3501008"/>
            <a:ext cx="484632" cy="28803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14" name="13 CuadroTexto"/>
          <p:cNvSpPr txBox="1"/>
          <p:nvPr/>
        </p:nvSpPr>
        <p:spPr>
          <a:xfrm>
            <a:off x="107504" y="2996952"/>
            <a:ext cx="2619627" cy="1384995"/>
          </a:xfrm>
          <a:prstGeom prst="rect">
            <a:avLst/>
          </a:prstGeom>
          <a:noFill/>
        </p:spPr>
        <p:txBody>
          <a:bodyPr wrap="none" rtlCol="0">
            <a:spAutoFit/>
          </a:bodyPr>
          <a:lstStyle/>
          <a:p>
            <a:pPr algn="ctr"/>
            <a:r>
              <a:rPr lang="es-PE" sz="2800" b="1" dirty="0" smtClean="0">
                <a:solidFill>
                  <a:prstClr val="white"/>
                </a:solidFill>
              </a:rPr>
              <a:t>CONTACTO</a:t>
            </a:r>
          </a:p>
          <a:p>
            <a:pPr algn="ctr"/>
            <a:r>
              <a:rPr lang="es-PE" sz="2800" b="1" dirty="0" smtClean="0">
                <a:solidFill>
                  <a:prstClr val="white"/>
                </a:solidFill>
              </a:rPr>
              <a:t>PIEL A PIEL</a:t>
            </a:r>
          </a:p>
          <a:p>
            <a:pPr algn="ctr"/>
            <a:r>
              <a:rPr lang="es-PE" sz="2800" b="1" dirty="0" smtClean="0">
                <a:solidFill>
                  <a:prstClr val="white"/>
                </a:solidFill>
              </a:rPr>
              <a:t>CONTINUADO</a:t>
            </a:r>
            <a:endParaRPr lang="es-PE" sz="2800" b="1" dirty="0">
              <a:solidFill>
                <a:prstClr val="white"/>
              </a:solidFill>
            </a:endParaRPr>
          </a:p>
        </p:txBody>
      </p:sp>
      <p:sp>
        <p:nvSpPr>
          <p:cNvPr id="15" name="14 CuadroTexto"/>
          <p:cNvSpPr txBox="1"/>
          <p:nvPr/>
        </p:nvSpPr>
        <p:spPr>
          <a:xfrm>
            <a:off x="6411219" y="3933056"/>
            <a:ext cx="1927445" cy="830997"/>
          </a:xfrm>
          <a:prstGeom prst="rect">
            <a:avLst/>
          </a:prstGeom>
          <a:noFill/>
        </p:spPr>
        <p:txBody>
          <a:bodyPr wrap="square" rtlCol="0">
            <a:spAutoFit/>
          </a:bodyPr>
          <a:lstStyle/>
          <a:p>
            <a:pPr algn="ctr"/>
            <a:r>
              <a:rPr lang="es-PE" sz="2400" b="1" dirty="0" smtClean="0">
                <a:solidFill>
                  <a:prstClr val="white"/>
                </a:solidFill>
              </a:rPr>
              <a:t>NUTRICIÓN </a:t>
            </a:r>
          </a:p>
          <a:p>
            <a:pPr algn="ctr"/>
            <a:r>
              <a:rPr lang="es-PE" sz="2400" b="1" dirty="0" smtClean="0">
                <a:solidFill>
                  <a:prstClr val="white"/>
                </a:solidFill>
              </a:rPr>
              <a:t>CEREBRAL</a:t>
            </a:r>
          </a:p>
        </p:txBody>
      </p:sp>
      <p:sp>
        <p:nvSpPr>
          <p:cNvPr id="17" name="16 Flecha derecha"/>
          <p:cNvSpPr/>
          <p:nvPr/>
        </p:nvSpPr>
        <p:spPr>
          <a:xfrm>
            <a:off x="2758235" y="2924944"/>
            <a:ext cx="1296144" cy="43204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18" name="17 Flecha derecha"/>
          <p:cNvSpPr/>
          <p:nvPr/>
        </p:nvSpPr>
        <p:spPr>
          <a:xfrm>
            <a:off x="2758235" y="3861048"/>
            <a:ext cx="1296144" cy="43204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19" name="18 Flecha derecha"/>
          <p:cNvSpPr/>
          <p:nvPr/>
        </p:nvSpPr>
        <p:spPr>
          <a:xfrm>
            <a:off x="2758235" y="1556792"/>
            <a:ext cx="1296144" cy="43204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20" name="19 Rectángulo"/>
          <p:cNvSpPr/>
          <p:nvPr/>
        </p:nvSpPr>
        <p:spPr>
          <a:xfrm>
            <a:off x="4198777" y="3861048"/>
            <a:ext cx="4248090" cy="9030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21" name="20 CuadroTexto"/>
          <p:cNvSpPr txBox="1"/>
          <p:nvPr/>
        </p:nvSpPr>
        <p:spPr>
          <a:xfrm>
            <a:off x="4657573" y="6495727"/>
            <a:ext cx="3586835" cy="461665"/>
          </a:xfrm>
          <a:prstGeom prst="rect">
            <a:avLst/>
          </a:prstGeom>
          <a:noFill/>
        </p:spPr>
        <p:txBody>
          <a:bodyPr wrap="square" rtlCol="0">
            <a:spAutoFit/>
          </a:bodyPr>
          <a:lstStyle/>
          <a:p>
            <a:pPr algn="ctr"/>
            <a:r>
              <a:rPr lang="es-PE" sz="2400" b="1" dirty="0" smtClean="0">
                <a:solidFill>
                  <a:prstClr val="white"/>
                </a:solidFill>
              </a:rPr>
              <a:t>CABLEADO CEREBRAL</a:t>
            </a:r>
          </a:p>
        </p:txBody>
      </p:sp>
      <p:sp>
        <p:nvSpPr>
          <p:cNvPr id="23" name="22 Flecha abajo"/>
          <p:cNvSpPr/>
          <p:nvPr/>
        </p:nvSpPr>
        <p:spPr>
          <a:xfrm>
            <a:off x="7098139" y="3501008"/>
            <a:ext cx="484632" cy="28803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24" name="23 Flecha abajo"/>
          <p:cNvSpPr/>
          <p:nvPr/>
        </p:nvSpPr>
        <p:spPr>
          <a:xfrm>
            <a:off x="1175001" y="2742019"/>
            <a:ext cx="484632" cy="28803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
        <p:nvSpPr>
          <p:cNvPr id="25" name="24 CuadroTexto"/>
          <p:cNvSpPr txBox="1"/>
          <p:nvPr/>
        </p:nvSpPr>
        <p:spPr>
          <a:xfrm>
            <a:off x="381971" y="6423719"/>
            <a:ext cx="2664512" cy="461665"/>
          </a:xfrm>
          <a:prstGeom prst="rect">
            <a:avLst/>
          </a:prstGeom>
          <a:noFill/>
        </p:spPr>
        <p:txBody>
          <a:bodyPr wrap="none" rtlCol="0">
            <a:spAutoFit/>
          </a:bodyPr>
          <a:lstStyle/>
          <a:p>
            <a:r>
              <a:rPr lang="es-PE" sz="2400" i="1" dirty="0" err="1" smtClean="0">
                <a:solidFill>
                  <a:prstClr val="white"/>
                </a:solidFill>
              </a:rPr>
              <a:t>Nils</a:t>
            </a:r>
            <a:r>
              <a:rPr lang="es-PE" sz="2400" i="1" dirty="0">
                <a:solidFill>
                  <a:prstClr val="white"/>
                </a:solidFill>
              </a:rPr>
              <a:t> </a:t>
            </a:r>
            <a:r>
              <a:rPr lang="es-PE" sz="2400" i="1" dirty="0" smtClean="0">
                <a:solidFill>
                  <a:prstClr val="white"/>
                </a:solidFill>
              </a:rPr>
              <a:t>Bergman, 2010</a:t>
            </a:r>
            <a:endParaRPr lang="es-PE" sz="2400" i="1" dirty="0">
              <a:solidFill>
                <a:prstClr val="white"/>
              </a:solidFill>
            </a:endParaRPr>
          </a:p>
        </p:txBody>
      </p:sp>
      <p:sp>
        <p:nvSpPr>
          <p:cNvPr id="26" name="25 Flecha abajo"/>
          <p:cNvSpPr/>
          <p:nvPr/>
        </p:nvSpPr>
        <p:spPr>
          <a:xfrm>
            <a:off x="6175600" y="4941168"/>
            <a:ext cx="484632" cy="28803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prstClr val="white"/>
              </a:solidFill>
            </a:endParaRPr>
          </a:p>
        </p:txBody>
      </p:sp>
    </p:spTree>
    <p:extLst>
      <p:ext uri="{BB962C8B-B14F-4D97-AF65-F5344CB8AC3E}">
        <p14:creationId xmlns:p14="http://schemas.microsoft.com/office/powerpoint/2010/main" val="339016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9202" y="692696"/>
            <a:ext cx="9153202" cy="5835990"/>
          </a:xfrm>
          <a:prstGeom prst="rect">
            <a:avLst/>
          </a:prstGeom>
        </p:spPr>
      </p:pic>
      <p:sp>
        <p:nvSpPr>
          <p:cNvPr id="13" name="Title 1"/>
          <p:cNvSpPr txBox="1">
            <a:spLocks/>
          </p:cNvSpPr>
          <p:nvPr/>
        </p:nvSpPr>
        <p:spPr>
          <a:xfrm>
            <a:off x="199360" y="-1037"/>
            <a:ext cx="8810367" cy="40159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1800" b="1" dirty="0">
                <a:solidFill>
                  <a:prstClr val="black"/>
                </a:solidFill>
                <a:effectLst>
                  <a:outerShdw blurRad="38100" dist="38100" dir="2700000" algn="tl">
                    <a:srgbClr val="000000">
                      <a:alpha val="43137"/>
                    </a:srgbClr>
                  </a:outerShdw>
                </a:effectLst>
              </a:rPr>
              <a:t>Niñas y niños </a:t>
            </a:r>
            <a:r>
              <a:rPr lang="es-ES_tradnl" sz="2000" b="1" dirty="0">
                <a:solidFill>
                  <a:prstClr val="black"/>
                </a:solidFill>
                <a:effectLst>
                  <a:outerShdw blurRad="38100" dist="38100" dir="2700000" algn="tl">
                    <a:srgbClr val="000000">
                      <a:alpha val="43137"/>
                    </a:srgbClr>
                  </a:outerShdw>
                </a:effectLst>
              </a:rPr>
              <a:t>menores</a:t>
            </a:r>
            <a:r>
              <a:rPr lang="es-ES_tradnl" sz="1800" b="1" dirty="0">
                <a:solidFill>
                  <a:prstClr val="black"/>
                </a:solidFill>
                <a:effectLst>
                  <a:outerShdw blurRad="38100" dist="38100" dir="2700000" algn="tl">
                    <a:srgbClr val="000000">
                      <a:alpha val="43137"/>
                    </a:srgbClr>
                  </a:outerShdw>
                </a:effectLst>
              </a:rPr>
              <a:t> de 6 meses de edad con lactancia materna exclusiva, 2009-2016</a:t>
            </a:r>
          </a:p>
        </p:txBody>
      </p:sp>
    </p:spTree>
    <p:extLst>
      <p:ext uri="{BB962C8B-B14F-4D97-AF65-F5344CB8AC3E}">
        <p14:creationId xmlns:p14="http://schemas.microsoft.com/office/powerpoint/2010/main" val="66895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23642" y="1211284"/>
            <a:ext cx="8265626" cy="584988"/>
          </a:xfrm>
          <a:prstGeom prst="rect">
            <a:avLst/>
          </a:prstGeom>
        </p:spPr>
        <p:txBody>
          <a:bodyPr vert="horz" lIns="68580" tIns="34290" rIns="68580" bIns="34290" rtlCol="0" anchor="b">
            <a:noAutofit/>
          </a:bodyPr>
          <a:lstStyle>
            <a:defPPr>
              <a:defRPr lang="es-PE"/>
            </a:defPPr>
            <a:lvl1pPr algn="ctr">
              <a:lnSpc>
                <a:spcPct val="90000"/>
              </a:lnSpc>
              <a:spcBef>
                <a:spcPct val="0"/>
              </a:spcBef>
              <a:buNone/>
              <a:defRPr sz="2400" b="1">
                <a:effectLst>
                  <a:outerShdw blurRad="38100" dist="38100" dir="2700000" algn="tl">
                    <a:srgbClr val="000000">
                      <a:alpha val="43137"/>
                    </a:srgbClr>
                  </a:outerShdw>
                </a:effectLst>
                <a:latin typeface="+mj-lt"/>
                <a:ea typeface="+mj-ea"/>
                <a:cs typeface="+mj-cs"/>
              </a:defRPr>
            </a:lvl1pPr>
          </a:lstStyle>
          <a:p>
            <a:r>
              <a:rPr lang="es-PE" sz="1800" dirty="0">
                <a:solidFill>
                  <a:prstClr val="black"/>
                </a:solidFill>
              </a:rPr>
              <a:t>Proporción niños que empezaron a lactar dentro de la primera hora de nacido vs partos institucionales de los últimos 5 años anteriores a la encuesta 2015</a:t>
            </a:r>
          </a:p>
        </p:txBody>
      </p:sp>
      <p:sp>
        <p:nvSpPr>
          <p:cNvPr id="5" name="Rectangle 3"/>
          <p:cNvSpPr>
            <a:spLocks noChangeArrowheads="1"/>
          </p:cNvSpPr>
          <p:nvPr/>
        </p:nvSpPr>
        <p:spPr bwMode="auto">
          <a:xfrm>
            <a:off x="2759869" y="4772929"/>
            <a:ext cx="2899479"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PE" altLang="es-PE" sz="750" b="1">
                <a:solidFill>
                  <a:srgbClr val="000000"/>
                </a:solidFill>
                <a:latin typeface="Arial" panose="020B0604020202020204" pitchFamily="34" charset="0"/>
                <a:cs typeface="Arial" panose="020B0604020202020204" pitchFamily="34" charset="0"/>
              </a:rPr>
              <a:t>Fuente: ENDES 2000-2015, INEI</a:t>
            </a:r>
            <a:endParaRPr lang="es-PE" altLang="es-PE" sz="1350">
              <a:solidFill>
                <a:prstClr val="black"/>
              </a:solidFill>
              <a:cs typeface="Arial" panose="020B0604020202020204" pitchFamily="34" charset="0"/>
            </a:endParaRPr>
          </a:p>
        </p:txBody>
      </p:sp>
      <p:graphicFrame>
        <p:nvGraphicFramePr>
          <p:cNvPr id="6" name="Gráfico 5"/>
          <p:cNvGraphicFramePr>
            <a:graphicFrameLocks/>
          </p:cNvGraphicFramePr>
          <p:nvPr>
            <p:extLst/>
          </p:nvPr>
        </p:nvGraphicFramePr>
        <p:xfrm>
          <a:off x="1155357" y="2000251"/>
          <a:ext cx="6645367" cy="273371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2342135" y="3888775"/>
            <a:ext cx="5113594" cy="2539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E" sz="1050" dirty="0">
                <a:solidFill>
                  <a:srgbClr val="333333"/>
                </a:solidFill>
                <a:latin typeface="Helvetica" panose="020B0604020202020204" pitchFamily="34" charset="0"/>
              </a:rPr>
              <a:t>La OMS recomienda el inicio de la lactancia durante la primera hora de vida</a:t>
            </a:r>
            <a:endParaRPr lang="es-PE" sz="1050" dirty="0">
              <a:solidFill>
                <a:prstClr val="black"/>
              </a:solidFill>
            </a:endParaRPr>
          </a:p>
        </p:txBody>
      </p:sp>
      <p:sp>
        <p:nvSpPr>
          <p:cNvPr id="8" name="Rectángulo 7"/>
          <p:cNvSpPr/>
          <p:nvPr/>
        </p:nvSpPr>
        <p:spPr>
          <a:xfrm>
            <a:off x="41283" y="5213483"/>
            <a:ext cx="9093573" cy="778183"/>
          </a:xfrm>
          <a:prstGeom prst="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solidFill>
                <a:prstClr val="white"/>
              </a:solidFill>
            </a:endParaRPr>
          </a:p>
        </p:txBody>
      </p:sp>
      <p:pic>
        <p:nvPicPr>
          <p:cNvPr id="9" name="Imagen 8"/>
          <p:cNvPicPr>
            <a:picLocks noChangeAspect="1"/>
          </p:cNvPicPr>
          <p:nvPr/>
        </p:nvPicPr>
        <p:blipFill rotWithShape="1">
          <a:blip r:embed="rId3" cstate="print"/>
          <a:srcRect l="24208" t="8548" r="61213" b="86208"/>
          <a:stretch/>
        </p:blipFill>
        <p:spPr>
          <a:xfrm>
            <a:off x="118873" y="5377296"/>
            <a:ext cx="1828800" cy="494791"/>
          </a:xfrm>
          <a:prstGeom prst="rect">
            <a:avLst/>
          </a:prstGeom>
        </p:spPr>
      </p:pic>
    </p:spTree>
    <p:extLst>
      <p:ext uri="{BB962C8B-B14F-4D97-AF65-F5344CB8AC3E}">
        <p14:creationId xmlns:p14="http://schemas.microsoft.com/office/powerpoint/2010/main" val="367246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80528" y="-1488"/>
            <a:ext cx="9505056" cy="6859488"/>
            <a:chOff x="-180528" y="-1488"/>
            <a:chExt cx="9505056" cy="6859488"/>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 y="948690"/>
              <a:ext cx="9144000" cy="5909310"/>
            </a:xfrm>
            <a:prstGeom prst="rect">
              <a:avLst/>
            </a:prstGeom>
          </p:spPr>
        </p:pic>
        <p:sp>
          <p:nvSpPr>
            <p:cNvPr id="3" name="Rectangle 4"/>
            <p:cNvSpPr txBox="1">
              <a:spLocks noChangeArrowheads="1"/>
            </p:cNvSpPr>
            <p:nvPr/>
          </p:nvSpPr>
          <p:spPr>
            <a:xfrm>
              <a:off x="-180528" y="-1488"/>
              <a:ext cx="9505056"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n-US" sz="3600" b="1" i="1" dirty="0" smtClean="0">
                  <a:solidFill>
                    <a:prstClr val="white"/>
                  </a:solidFill>
                  <a:effectLst>
                    <a:outerShdw blurRad="38100" dist="38100" dir="2700000" algn="tl">
                      <a:srgbClr val="000000">
                        <a:alpha val="43137"/>
                      </a:srgbClr>
                    </a:outerShdw>
                  </a:effectLst>
                </a:rPr>
                <a:t>	La </a:t>
              </a:r>
              <a:r>
                <a:rPr lang="en-US" sz="3600" b="1" i="1" dirty="0" err="1" smtClean="0">
                  <a:solidFill>
                    <a:prstClr val="white"/>
                  </a:solidFill>
                  <a:effectLst>
                    <a:outerShdw blurRad="38100" dist="38100" dir="2700000" algn="tl">
                      <a:srgbClr val="000000">
                        <a:alpha val="43137"/>
                      </a:srgbClr>
                    </a:outerShdw>
                  </a:effectLst>
                </a:rPr>
                <a:t>hora</a:t>
              </a:r>
              <a:r>
                <a:rPr lang="en-US" sz="3600" b="1" i="1" dirty="0" smtClean="0">
                  <a:solidFill>
                    <a:prstClr val="white"/>
                  </a:solidFill>
                  <a:effectLst>
                    <a:outerShdw blurRad="38100" dist="38100" dir="2700000" algn="tl">
                      <a:srgbClr val="000000">
                        <a:alpha val="43137"/>
                      </a:srgbClr>
                    </a:outerShdw>
                  </a:effectLst>
                </a:rPr>
                <a:t> </a:t>
              </a:r>
              <a:r>
                <a:rPr lang="en-US" sz="3600" b="1" i="1" dirty="0" err="1" smtClean="0">
                  <a:solidFill>
                    <a:prstClr val="white"/>
                  </a:solidFill>
                  <a:effectLst>
                    <a:outerShdw blurRad="38100" dist="38100" dir="2700000" algn="tl">
                      <a:srgbClr val="000000">
                        <a:alpha val="43137"/>
                      </a:srgbClr>
                    </a:outerShdw>
                  </a:effectLst>
                </a:rPr>
                <a:t>siguiente</a:t>
              </a:r>
              <a:r>
                <a:rPr lang="en-US" sz="3600" b="1" i="1" dirty="0" smtClean="0">
                  <a:solidFill>
                    <a:prstClr val="white"/>
                  </a:solidFill>
                  <a:effectLst>
                    <a:outerShdw blurRad="38100" dist="38100" dir="2700000" algn="tl">
                      <a:srgbClr val="000000">
                        <a:alpha val="43137"/>
                      </a:srgbClr>
                    </a:outerShdw>
                  </a:effectLst>
                </a:rPr>
                <a:t> al </a:t>
              </a:r>
              <a:r>
                <a:rPr lang="en-US" sz="3600" b="1" i="1" dirty="0" err="1" smtClean="0">
                  <a:solidFill>
                    <a:prstClr val="white"/>
                  </a:solidFill>
                  <a:effectLst>
                    <a:outerShdw blurRad="38100" dist="38100" dir="2700000" algn="tl">
                      <a:srgbClr val="000000">
                        <a:alpha val="43137"/>
                      </a:srgbClr>
                    </a:outerShdw>
                  </a:effectLst>
                </a:rPr>
                <a:t>parto</a:t>
              </a:r>
              <a:r>
                <a:rPr lang="en-US" sz="3600" b="1" i="1" dirty="0" smtClean="0">
                  <a:solidFill>
                    <a:prstClr val="white"/>
                  </a:solidFill>
                  <a:effectLst>
                    <a:outerShdw blurRad="38100" dist="38100" dir="2700000" algn="tl">
                      <a:srgbClr val="000000">
                        <a:alpha val="43137"/>
                      </a:srgbClr>
                    </a:outerShdw>
                  </a:effectLst>
                </a:rPr>
                <a:t> </a:t>
              </a:r>
              <a:r>
                <a:rPr lang="en-US" sz="3600" b="1" i="1" dirty="0" err="1" smtClean="0">
                  <a:solidFill>
                    <a:prstClr val="white"/>
                  </a:solidFill>
                  <a:effectLst>
                    <a:outerShdw blurRad="38100" dist="38100" dir="2700000" algn="tl">
                      <a:srgbClr val="000000">
                        <a:alpha val="43137"/>
                      </a:srgbClr>
                    </a:outerShdw>
                  </a:effectLst>
                </a:rPr>
                <a:t>es</a:t>
              </a:r>
              <a:r>
                <a:rPr lang="en-US" sz="3600" b="1" i="1" dirty="0" smtClean="0">
                  <a:solidFill>
                    <a:prstClr val="white"/>
                  </a:solidFill>
                  <a:effectLst>
                    <a:outerShdw blurRad="38100" dist="38100" dir="2700000" algn="tl">
                      <a:srgbClr val="000000">
                        <a:alpha val="43137"/>
                      </a:srgbClr>
                    </a:outerShdw>
                  </a:effectLst>
                </a:rPr>
                <a:t> un </a:t>
              </a:r>
              <a:r>
                <a:rPr lang="en-US" sz="3600" b="1" i="1" u="sng" dirty="0" err="1" smtClean="0">
                  <a:solidFill>
                    <a:prstClr val="white"/>
                  </a:solidFill>
                  <a:effectLst>
                    <a:outerShdw blurRad="38100" dist="38100" dir="2700000" algn="tl">
                      <a:srgbClr val="000000">
                        <a:alpha val="43137"/>
                      </a:srgbClr>
                    </a:outerShdw>
                  </a:effectLst>
                </a:rPr>
                <a:t>periodo</a:t>
              </a:r>
              <a:r>
                <a:rPr lang="en-US" sz="3600" b="1" i="1" u="sng" dirty="0" smtClean="0">
                  <a:solidFill>
                    <a:prstClr val="white"/>
                  </a:solidFill>
                  <a:effectLst>
                    <a:outerShdw blurRad="38100" dist="38100" dir="2700000" algn="tl">
                      <a:srgbClr val="000000">
                        <a:alpha val="43137"/>
                      </a:srgbClr>
                    </a:outerShdw>
                  </a:effectLst>
                </a:rPr>
                <a:t> </a:t>
              </a:r>
              <a:r>
                <a:rPr lang="en-US" sz="3600" b="1" i="1" u="sng" dirty="0" err="1" smtClean="0">
                  <a:solidFill>
                    <a:prstClr val="white"/>
                  </a:solidFill>
                  <a:effectLst>
                    <a:outerShdw blurRad="38100" dist="38100" dir="2700000" algn="tl">
                      <a:srgbClr val="000000">
                        <a:alpha val="43137"/>
                      </a:srgbClr>
                    </a:outerShdw>
                  </a:effectLst>
                </a:rPr>
                <a:t>crítico</a:t>
              </a:r>
              <a:endParaRPr lang="es-ES" sz="3600" b="1" i="1" dirty="0" smtClean="0">
                <a:solidFill>
                  <a:prstClr val="white"/>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2308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08" t="9230" r="12208" b="16401"/>
          <a:stretch/>
        </p:blipFill>
        <p:spPr bwMode="auto">
          <a:xfrm>
            <a:off x="195790" y="313447"/>
            <a:ext cx="8928991"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556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71" t="9391" r="12042" b="12088"/>
          <a:stretch/>
        </p:blipFill>
        <p:spPr bwMode="auto">
          <a:xfrm>
            <a:off x="179512" y="254014"/>
            <a:ext cx="8712968" cy="648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406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09" t="9890" r="14019" b="11606"/>
          <a:stretch/>
        </p:blipFill>
        <p:spPr bwMode="auto">
          <a:xfrm>
            <a:off x="12551" y="24580"/>
            <a:ext cx="9023945" cy="671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727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Verve</Template>
  <TotalTime>47</TotalTime>
  <Words>2543</Words>
  <Application>Microsoft Office PowerPoint</Application>
  <PresentationFormat>Presentación en pantalla (4:3)</PresentationFormat>
  <Paragraphs>218</Paragraphs>
  <Slides>32</Slides>
  <Notes>10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Brío</vt:lpstr>
      <vt:lpstr>SITUACIÓN ACTUAL DE LA LACTANCIA MATERNA</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LM en el Siglo XXI. Epidemiologia, mecanismos y efectos a largo plazo *</vt:lpstr>
      <vt:lpstr>LM en el Siglo XXI. Epidemiologia, mecanismos y efectos a largo plazo *</vt:lpstr>
      <vt:lpstr>LM en el Siglo XXI. Epidemiologia, mecanismos y efectos a largo plazo *</vt:lpstr>
      <vt:lpstr>¿Por qué INVERTIR  en LM?*</vt:lpstr>
      <vt:lpstr>¿Por qué INVERTIR  en LM?*</vt:lpstr>
      <vt:lpstr>¿y cómo mejorar las prácticas de LM?*</vt:lpstr>
      <vt:lpstr>Por qué INVERTIR y cómo mejorar las prácticas de LM?*</vt:lpstr>
      <vt:lpstr>Por qué INVERTIR y cómo mejorar las prácticas de LM?*</vt:lpstr>
      <vt:lpstr>Por qué INVERTIR y cómo mejorar las prácticas de LM?*</vt:lpstr>
      <vt:lpstr>En resumen</vt:lpstr>
      <vt:lpstr>Presentación de PowerPoint</vt:lpstr>
      <vt:lpstr>Presentación de PowerPoint</vt:lpstr>
      <vt:lpstr>Presentación de PowerPoint</vt:lpstr>
      <vt:lpstr>Presentación de PowerPoint</vt:lpstr>
      <vt:lpstr>La lactancia es una neuroconducta que asegura la continuidad  del bienestar (impronta) que optimiza el desarrollo del cerebro</vt:lpstr>
      <vt:lpstr>Lactancia y activación cerebral materna</vt:lpstr>
      <vt:lpstr>Presentación de PowerPoint</vt:lpstr>
      <vt:lpstr>Efecto a largo plazo de la separación de la madre </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SITUACIÓN</dc:title>
  <dc:creator>Windows</dc:creator>
  <cp:lastModifiedBy>Windows</cp:lastModifiedBy>
  <cp:revision>3</cp:revision>
  <dcterms:created xsi:type="dcterms:W3CDTF">2017-09-12T13:20:27Z</dcterms:created>
  <dcterms:modified xsi:type="dcterms:W3CDTF">2017-09-12T14:08:23Z</dcterms:modified>
</cp:coreProperties>
</file>