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6" r:id="rId6"/>
    <p:sldId id="267" r:id="rId7"/>
    <p:sldId id="263" r:id="rId8"/>
    <p:sldId id="270" r:id="rId9"/>
    <p:sldId id="271" r:id="rId10"/>
    <p:sldId id="272" r:id="rId11"/>
    <p:sldId id="273" r:id="rId12"/>
    <p:sldId id="274" r:id="rId13"/>
    <p:sldId id="276" r:id="rId14"/>
    <p:sldId id="278" r:id="rId15"/>
    <p:sldId id="280" r:id="rId16"/>
    <p:sldId id="281" r:id="rId17"/>
    <p:sldId id="282" r:id="rId18"/>
    <p:sldId id="283" r:id="rId19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77" d="100"/>
          <a:sy n="77" d="100"/>
        </p:scale>
        <p:origin x="24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4C82B7-B750-4F95-8AD0-E2600886FF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438E23F-5DF1-47E3-8092-B2CCCF941B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64E63D7-379F-498F-9902-C4B00A623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60528-EBC3-47CE-B9EB-E22209C2E364}" type="datetimeFigureOut">
              <a:rPr lang="es-PE" smtClean="0"/>
              <a:t>23/04/2018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D0F918E-0C5F-45C8-80B6-795372E96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847EF88-17B5-40E1-A088-9A67DE6CC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C2976-BC44-41AC-B71E-72F2A7D008B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968219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802998-081D-46DD-A3F6-B2E43FD58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5FE8047-21D7-4031-A0AF-9C2F260F72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21255AF-DBC2-4C6B-9394-DD0D4598C3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60528-EBC3-47CE-B9EB-E22209C2E364}" type="datetimeFigureOut">
              <a:rPr lang="es-PE" smtClean="0"/>
              <a:t>23/04/2018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08BE33F-6321-45BF-B78E-4B4E360B0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440A895-9540-4A31-8B03-CA25A1BF3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C2976-BC44-41AC-B71E-72F2A7D008B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564135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6AA5A35-4951-471B-9E19-053F1F75BB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237D614-BC64-4911-B539-8A7F3C4241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F6B3075-20BA-4C2B-B832-D3013F379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60528-EBC3-47CE-B9EB-E22209C2E364}" type="datetimeFigureOut">
              <a:rPr lang="es-PE" smtClean="0"/>
              <a:t>23/04/2018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6027659-7814-40DA-9650-384D6BA5F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BBD60FF-F25F-4305-B994-14EE79C1C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C2976-BC44-41AC-B71E-72F2A7D008B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071652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BEBFA9-D438-408B-8FB3-B10A83970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CD368ED-0E2F-4207-A623-8FED9A10A9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1F70953-521F-47E1-B306-32AE42B49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60528-EBC3-47CE-B9EB-E22209C2E364}" type="datetimeFigureOut">
              <a:rPr lang="es-PE" smtClean="0"/>
              <a:t>23/04/2018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1390598-5AD2-4BDC-81F3-88F1F8DA0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81F7D4A-5164-424C-8E70-246788A2B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C2976-BC44-41AC-B71E-72F2A7D008B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76305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604ACF-A840-40A3-A61A-F5F5DBF654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ED17156-E5CD-4B43-8710-A6EF6E67B0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9B21190-30E6-4413-B65E-A7575B6C8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60528-EBC3-47CE-B9EB-E22209C2E364}" type="datetimeFigureOut">
              <a:rPr lang="es-PE" smtClean="0"/>
              <a:t>23/04/2018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E098D03-EBB4-4762-AFB3-FE1046334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157DD63-6C2B-4F56-B24D-4EB4FE218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C2976-BC44-41AC-B71E-72F2A7D008B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995804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590231-013B-42FF-9A70-0F56D3AAD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E277574-BF2D-46AF-93E4-C74050ED7A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647B86A-E1E6-4293-97CA-34E840FE76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33B8437-B02B-400C-A008-A00D377A0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60528-EBC3-47CE-B9EB-E22209C2E364}" type="datetimeFigureOut">
              <a:rPr lang="es-PE" smtClean="0"/>
              <a:t>23/04/2018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C7BB076-C0D8-45D4-8E92-625D204C3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B880FE1-D830-42A1-8A27-CC302A4B1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C2976-BC44-41AC-B71E-72F2A7D008B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87212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FEF6FC-D6F3-40CC-94A5-E86FB3FF0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04E8986-9477-4280-87AE-7209E5A7CC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C9903B4-6436-4F1A-B18D-501B99C5D8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23A5437-F53E-4915-A954-340C433B2C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6FED5E8-D7C8-4A1E-B437-CEE60F34B0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0F73858-0571-418E-97D8-D7566F6F0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60528-EBC3-47CE-B9EB-E22209C2E364}" type="datetimeFigureOut">
              <a:rPr lang="es-PE" smtClean="0"/>
              <a:t>23/04/2018</a:t>
            </a:fld>
            <a:endParaRPr lang="es-PE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F566077-CB11-418F-9AD9-3999D77F7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E5FAF42-8B80-41EA-A3B6-AE981821E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C2976-BC44-41AC-B71E-72F2A7D008B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392642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98496E-38D6-4B8F-916E-F78B94152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93E55EA-FA55-467E-B5C4-055424FAA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60528-EBC3-47CE-B9EB-E22209C2E364}" type="datetimeFigureOut">
              <a:rPr lang="es-PE" smtClean="0"/>
              <a:t>23/04/2018</a:t>
            </a:fld>
            <a:endParaRPr lang="es-PE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805D833-6747-4B96-A0A1-4E42C5374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2A5F1E5-EE1E-4C8F-8167-287ACAE89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C2976-BC44-41AC-B71E-72F2A7D008B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807115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50FE696-D3F2-4FC5-8277-7B5B0D189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60528-EBC3-47CE-B9EB-E22209C2E364}" type="datetimeFigureOut">
              <a:rPr lang="es-PE" smtClean="0"/>
              <a:t>23/04/2018</a:t>
            </a:fld>
            <a:endParaRPr lang="es-PE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BCDFBDF-75C6-47AC-9CC2-CCA346223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1AB9C7D-7426-4603-A2EC-CE1DD9041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C2976-BC44-41AC-B71E-72F2A7D008B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13309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0EDA9F-EDB2-4C78-A74C-988EDB373B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10DDE43-F025-4596-9CA7-A4D3B77CE4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30A2DDD-1C85-420A-8773-F4CCFD1889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2E5D40F-3EC9-4A80-BD44-44FE97717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60528-EBC3-47CE-B9EB-E22209C2E364}" type="datetimeFigureOut">
              <a:rPr lang="es-PE" smtClean="0"/>
              <a:t>23/04/2018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85B066E-1531-4FAD-9328-A7CAD047C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A2B15F9-9429-4DF7-9274-A08634BA0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C2976-BC44-41AC-B71E-72F2A7D008B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077860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4EFC8B-A4DD-4474-92A6-34E003CCF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0EF47D9-CB9A-4C2F-A9AE-54EF9C5DE9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D7143D3-279C-4BBD-B443-8B360D40D1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23308BA-C81F-4445-B7EE-99D01B38F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60528-EBC3-47CE-B9EB-E22209C2E364}" type="datetimeFigureOut">
              <a:rPr lang="es-PE" smtClean="0"/>
              <a:t>23/04/2018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6D9FE1B-9DDD-4087-A320-B03598F9F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C88A1D6-2B92-444C-8F46-572C0F3A0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C2976-BC44-41AC-B71E-72F2A7D008B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735571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488A103-1244-4BE3-B9A7-797BC7FEB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5654EA0-BE8A-4919-9667-CAA45483E8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7DCFC7C-5822-417D-97BB-2A4CD6C3E2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C60528-EBC3-47CE-B9EB-E22209C2E364}" type="datetimeFigureOut">
              <a:rPr lang="es-PE" smtClean="0"/>
              <a:t>23/04/2018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9FEC806-E7E7-41D6-A83A-036BCA4B0A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A1E38FF-B8FF-4369-83BF-E051666C19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5C2976-BC44-41AC-B71E-72F2A7D008B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541617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emf"/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emf"/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emf"/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09DB43-194D-4298-8F45-702C8EA274A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PE" dirty="0"/>
              <a:t>Registro HIS  PAN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13472B4-5FB0-490B-9210-860106DBD3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26982"/>
            <a:ext cx="9144000" cy="530817"/>
          </a:xfrm>
        </p:spPr>
        <p:txBody>
          <a:bodyPr/>
          <a:lstStyle/>
          <a:p>
            <a:r>
              <a:rPr lang="es-PE" b="1" dirty="0"/>
              <a:t>PROMOCION DE LA SALUD</a:t>
            </a:r>
          </a:p>
        </p:txBody>
      </p:sp>
    </p:spTree>
    <p:extLst>
      <p:ext uri="{BB962C8B-B14F-4D97-AF65-F5344CB8AC3E}">
        <p14:creationId xmlns:p14="http://schemas.microsoft.com/office/powerpoint/2010/main" val="25184997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F4CE00-E8EF-4F3D-96B0-A4769E09F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9379"/>
          </a:xfrm>
          <a:solidFill>
            <a:srgbClr val="FFC000"/>
          </a:solidFill>
        </p:spPr>
        <p:txBody>
          <a:bodyPr>
            <a:normAutofit/>
          </a:bodyPr>
          <a:lstStyle/>
          <a:p>
            <a:r>
              <a:rPr lang="es-PE" sz="2400" b="1" dirty="0"/>
              <a:t>Reunión de MONITOREO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0036293-A80F-45A0-B9D4-3530F23625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96215"/>
            <a:ext cx="10515600" cy="599380"/>
          </a:xfrm>
          <a:solidFill>
            <a:srgbClr val="FFC000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PE" sz="2000" b="1" dirty="0"/>
              <a:t>Reunión de EVALUACION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D0C0AE59-A25E-4E57-828F-39B519DF87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895595"/>
            <a:ext cx="10515600" cy="2597280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1917E457-5D08-4B1E-B11A-37B4E980C2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964505"/>
            <a:ext cx="10515599" cy="2331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799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958700-AA4B-4AE2-A53D-0E51AC2671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7683"/>
            <a:ext cx="10515600" cy="951977"/>
          </a:xfrm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es-PE" sz="2000" b="1" dirty="0"/>
              <a:t>AGENTES COMUNITARIOS DE SALUD CAPACITADOS PARA LA PROMOCI ÓN DEL CUIDADO INFANTIL, LACTANCIA MATERNA EXCLUSIVA Y LA ADECUADA ALIMENTACIÓN Y PROTECCIÓN DEL MENOR DE 36 MESES EN SUS COMUNIDADES. (3325102) 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EC2673A6-408B-432B-A378-6C82284C61DA}"/>
              </a:ext>
            </a:extLst>
          </p:cNvPr>
          <p:cNvSpPr/>
          <p:nvPr/>
        </p:nvSpPr>
        <p:spPr>
          <a:xfrm>
            <a:off x="838200" y="1036531"/>
            <a:ext cx="10515600" cy="5417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2000" b="1" dirty="0">
                <a:solidFill>
                  <a:schemeClr val="tx1"/>
                </a:solidFill>
              </a:rPr>
              <a:t> Taller de capacitación a los Agentes Comunitarios de Salud en Vigilancia Comunitaria  (138AC - 150AUTORIDADES Y LIDERES) 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C4AF7870-6F50-4687-84F7-F25B9AF092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593938"/>
            <a:ext cx="10515600" cy="2041742"/>
          </a:xfrm>
          <a:prstGeom prst="rect">
            <a:avLst/>
          </a:prstGeom>
        </p:spPr>
      </p:pic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FD50963A-954B-4891-A7F4-81F8BD43A0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35680"/>
            <a:ext cx="10515600" cy="598118"/>
          </a:xfrm>
          <a:solidFill>
            <a:srgbClr val="FFFF00"/>
          </a:solidFill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PE" sz="2000" b="1" dirty="0"/>
              <a:t> Taller de capacitación a los Agentes Comunitarios de Salud en Sesiones demostrativas de preparación de alimentos 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ACBFE1EE-CAFE-4364-BE01-DC65C420E1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4233798"/>
            <a:ext cx="10515600" cy="2392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87544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A89F6E-A640-42E2-BDD6-D688B0E028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2217"/>
          </a:xfrm>
          <a:solidFill>
            <a:srgbClr val="FFFF00"/>
          </a:solidFill>
        </p:spPr>
        <p:txBody>
          <a:bodyPr>
            <a:normAutofit/>
          </a:bodyPr>
          <a:lstStyle/>
          <a:p>
            <a:pPr algn="ctr"/>
            <a:r>
              <a:rPr lang="es-PE" sz="2000" b="1" dirty="0"/>
              <a:t>Taller de capacitación a los Agentes Comunitarios de Salud en Diagnóstico, tratamiento y prevención de la anemia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EB0FABB4-FD5E-458F-A358-08D04BA096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127342"/>
            <a:ext cx="10515600" cy="2925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786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A20A5C-7941-4E64-9DCA-AC3605893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260" y="538619"/>
            <a:ext cx="11974882" cy="513568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pPr algn="ctr"/>
            <a:r>
              <a:rPr lang="es-PE" sz="1600" b="1" dirty="0"/>
              <a:t>PROMOTORES EDUCATIVOS CAPACITADOS PARA LA PROMOCIÓN DEL CUIDADO INFANTIL, LACTANCIA MATERNA EXCLUSIVA Y LA ADECUADA ALIMENTACIÓN Y PROTECCIÓN DEL MENOR DE 36 MESES A FAMILIAS DEL PRONOEI. (3325108</a:t>
            </a:r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8630D5B8-83C4-456E-BAF2-8BC160A42AD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40910"/>
            <a:ext cx="10515600" cy="2091846"/>
          </a:xfrm>
          <a:prstGeom prst="rect">
            <a:avLst/>
          </a:prstGeom>
        </p:spPr>
      </p:pic>
      <p:sp>
        <p:nvSpPr>
          <p:cNvPr id="4" name="Rectángulo 3">
            <a:extLst>
              <a:ext uri="{FF2B5EF4-FFF2-40B4-BE49-F238E27FC236}">
                <a16:creationId xmlns:a16="http://schemas.microsoft.com/office/drawing/2014/main" id="{93FCF2FA-F852-4EEE-9640-A60DBF87EE7E}"/>
              </a:ext>
            </a:extLst>
          </p:cNvPr>
          <p:cNvSpPr/>
          <p:nvPr/>
        </p:nvSpPr>
        <p:spPr>
          <a:xfrm>
            <a:off x="2179529" y="200416"/>
            <a:ext cx="4171167" cy="338202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2400" b="1" dirty="0">
                <a:solidFill>
                  <a:schemeClr val="tx1"/>
                </a:solidFill>
              </a:rPr>
              <a:t>INSTITUCIONES EDUCATIVAS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25AEFE3A-8F6E-4CBD-B6E9-DF872C3266CA}"/>
              </a:ext>
            </a:extLst>
          </p:cNvPr>
          <p:cNvSpPr/>
          <p:nvPr/>
        </p:nvSpPr>
        <p:spPr>
          <a:xfrm>
            <a:off x="838200" y="3732756"/>
            <a:ext cx="10515599" cy="67640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>
                <a:solidFill>
                  <a:schemeClr val="tx1"/>
                </a:solidFill>
              </a:rPr>
              <a:t>Taller de capacitación a los Promotores educativos en Alimentación complementaria con énfasis en el consumo de alimentos ricos en hierro. 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242334F3-6B01-42CD-AC02-31DF0822DC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4409162"/>
            <a:ext cx="10515599" cy="2448838"/>
          </a:xfrm>
          <a:prstGeom prst="rect">
            <a:avLst/>
          </a:prstGeom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id="{D470333B-0232-4DBB-B5B2-B1A68C40B794}"/>
              </a:ext>
            </a:extLst>
          </p:cNvPr>
          <p:cNvSpPr/>
          <p:nvPr/>
        </p:nvSpPr>
        <p:spPr>
          <a:xfrm>
            <a:off x="838200" y="1052187"/>
            <a:ext cx="10515598" cy="588723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>
                <a:solidFill>
                  <a:schemeClr val="tx1"/>
                </a:solidFill>
              </a:rPr>
              <a:t> Taller de capacitación a los Promotores educativos en Importancia de los servicios básicos de salud </a:t>
            </a:r>
          </a:p>
        </p:txBody>
      </p:sp>
    </p:spTree>
    <p:extLst>
      <p:ext uri="{BB962C8B-B14F-4D97-AF65-F5344CB8AC3E}">
        <p14:creationId xmlns:p14="http://schemas.microsoft.com/office/powerpoint/2010/main" val="8451821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942160-9E20-414C-B1FF-0D17E749A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00212"/>
          </a:xfrm>
          <a:solidFill>
            <a:srgbClr val="FFC000"/>
          </a:solidFill>
        </p:spPr>
        <p:txBody>
          <a:bodyPr>
            <a:normAutofit/>
          </a:bodyPr>
          <a:lstStyle/>
          <a:p>
            <a:pPr algn="ctr"/>
            <a:r>
              <a:rPr lang="es-PE" sz="2800" b="1" dirty="0"/>
              <a:t>Taller de capacitación a los Promotores educativos en Alimentación responsiva.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7DD077B2-C4ED-4A66-91F8-85688C3251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365338"/>
            <a:ext cx="10515600" cy="2720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92040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A29ED1-90E3-4320-8A70-6ED06B4A3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49691"/>
          </a:xfrm>
          <a:solidFill>
            <a:srgbClr val="FFFF00"/>
          </a:solidFill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s-PE" sz="2000" b="1" dirty="0"/>
              <a:t>ACCIONES DE MUNICIPIOS EN ARTICULADO NUTRICIONAL </a:t>
            </a:r>
            <a:br>
              <a:rPr lang="es-PE" sz="2000" b="1" dirty="0"/>
            </a:br>
            <a:r>
              <a:rPr lang="es-PE" sz="2000" b="1" dirty="0"/>
              <a:t> ACTUALIZACIÓN Y HOMOLOGACIÓN DE PADRÓN NOMINAL DE NIÑOS (AS) MENORES DE 6 AÑOS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377DB2A-FF07-4BAF-99B5-21C453CE4D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28998"/>
            <a:ext cx="10515600" cy="867429"/>
          </a:xfrm>
          <a:solidFill>
            <a:srgbClr val="FFFF00"/>
          </a:solidFill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s-PE" dirty="0"/>
              <a:t>IMPLEMENTACIÓN Y FUNCIONAMIENTO DE LOS CENTROS DE PROMOCIÓN Y VIGILANCIA COMUNAL </a:t>
            </a:r>
          </a:p>
          <a:p>
            <a:pPr algn="ctr"/>
            <a:r>
              <a:rPr lang="es-PE" dirty="0"/>
              <a:t>Asistencia técnica y abogacía por el personal del EESS al equipo de gestión municipal que gestiona la implementación y funcionamiento del CPVC</a:t>
            </a:r>
          </a:p>
          <a:p>
            <a:pPr algn="ctr"/>
            <a:endParaRPr lang="es-PE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D69FDE5A-0ECB-41E6-A312-308F3A7474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036" y="1114815"/>
            <a:ext cx="10747331" cy="2314183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48B376B4-7473-4FA6-B164-D24AA5B834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4296427"/>
            <a:ext cx="10515600" cy="2561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77641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3FEF9604-0CFA-4FA4-B5BF-4BCB7E4542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052186"/>
            <a:ext cx="10515600" cy="2054594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2D13CB4A-6645-45FF-A520-29F4E3381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7060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es-PE" sz="2400" dirty="0"/>
              <a:t>En Sesiones Educativas para el cuidado de la madre y el niño: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CE1D550-5E1E-4B09-BB52-662A174CB0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06780"/>
            <a:ext cx="10515600" cy="1001757"/>
          </a:xfrm>
          <a:solidFill>
            <a:srgbClr val="FFFF00"/>
          </a:solidFill>
        </p:spPr>
        <p:txBody>
          <a:bodyPr>
            <a:normAutofit fontScale="40000" lnSpcReduction="20000"/>
          </a:bodyPr>
          <a:lstStyle/>
          <a:p>
            <a:r>
              <a:rPr lang="es-PE" sz="3600" b="1" dirty="0"/>
              <a:t>b. Vigilancia comunal </a:t>
            </a:r>
          </a:p>
          <a:p>
            <a:r>
              <a:rPr lang="es-PE" sz="3600" b="1" dirty="0"/>
              <a:t>Actualización de Registro Comunal de Vigilancia de Prácticas en Gestantes.  En el ítem: DNI / HC registre: SIEMPRE APP165 Actividad en Centro de Promoción y Vigilancia Comunal </a:t>
            </a:r>
          </a:p>
          <a:p>
            <a:r>
              <a:rPr lang="es-PE" sz="3600" b="1" dirty="0"/>
              <a:t> En Sesiones Educativas para el cuidado de la madre y el niño</a:t>
            </a:r>
            <a:r>
              <a:rPr lang="es-PE" dirty="0"/>
              <a:t>: 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545A5C7E-BEFC-4926-B201-25103787C4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199" y="4108537"/>
            <a:ext cx="10515599" cy="2605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3985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A3C4F9-D2F1-48FF-9F94-3492FB1AC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49691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es-PE" sz="2000" b="1" dirty="0"/>
              <a:t>Actualización de Registro Comunal de Vigilancia de Prácticas en Niños (as).  En el ítem: DNI / HC registre: SIEMPRE APP165 Actividad en Centro de Promoción y Vigilancia Comunal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24DB511-DA73-460A-AE34-00B5F18871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883067"/>
            <a:ext cx="10515600" cy="501044"/>
          </a:xfrm>
          <a:solidFill>
            <a:srgbClr val="FFFF00"/>
          </a:solidFill>
        </p:spPr>
        <p:txBody>
          <a:bodyPr/>
          <a:lstStyle/>
          <a:p>
            <a:r>
              <a:rPr lang="es-PE" dirty="0"/>
              <a:t>TOMA DE DESICIONES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6410E22A-069E-4B3C-A450-9694DCA225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114816"/>
            <a:ext cx="10515600" cy="2768251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4FAAA460-7920-41D4-A2E7-DF832ABDFF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4384111"/>
            <a:ext cx="10515599" cy="2367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06572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B1276A-CE22-4133-A282-CB73649B1F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49691"/>
          </a:xfrm>
          <a:solidFill>
            <a:srgbClr val="FFC000"/>
          </a:solidFill>
        </p:spPr>
        <p:txBody>
          <a:bodyPr>
            <a:normAutofit/>
          </a:bodyPr>
          <a:lstStyle/>
          <a:p>
            <a:r>
              <a:rPr lang="es-PE" sz="2000" b="1" dirty="0"/>
              <a:t>ESTÍMULOS NO MONETARIOS A LOS AGENTES COMUNITARIOS DE SALUD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721C4D0-0384-49F8-B490-36121F817B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29000"/>
            <a:ext cx="10515600" cy="854902"/>
          </a:xfrm>
          <a:solidFill>
            <a:srgbClr val="FFC000"/>
          </a:solidFill>
        </p:spPr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r>
              <a:rPr lang="es-PE" sz="2600" b="1" dirty="0"/>
              <a:t>REALIZAR FERIAS INTEGRALES DE SALUD Y NUTRICIÓN (DIAGNÓSTICO Y TRATAMIENTO DE ANEMIA, DESPARASITACIÓN MASIVA, PROMOCIÓN DE LA SALUD Y ALIMENTACIÓN ADECUADA</a:t>
            </a:r>
            <a:r>
              <a:rPr lang="es-PE" dirty="0"/>
              <a:t>) </a:t>
            </a:r>
          </a:p>
          <a:p>
            <a:pPr marL="0" indent="0" algn="ctr">
              <a:buNone/>
            </a:pPr>
            <a:r>
              <a:rPr lang="es-PE" b="1" dirty="0"/>
              <a:t>Asistencia técnica y abogacía por el personal del EESS al equipo de gestión municipal que gestiona la realización de las ferias integrales de salud y nutrición. </a:t>
            </a:r>
          </a:p>
          <a:p>
            <a:pPr marL="0" indent="0" algn="ctr">
              <a:buNone/>
            </a:pPr>
            <a:endParaRPr lang="es-PE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7FC7D3A4-513B-4E03-94F7-AB97FFAC59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114816"/>
            <a:ext cx="10515600" cy="2314184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B969B6B3-AF5F-4DEC-870C-72F1FD9498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4283902"/>
            <a:ext cx="10515600" cy="2574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3299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F77D71-EAC9-49EF-BA30-8ED2A028F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727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s-PE" sz="2000" b="1" dirty="0"/>
              <a:t>FAMILIAS CON NIÑOS (AS) MENORES DE 36 MESES Y GESTANTES RECIBEN SESIONES DEMOSTRATIVAS EN PREPARACIÓN DE ALIMENTOS (3325104)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99854A9-DDDD-4252-8DBD-020AF333A3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27135"/>
            <a:ext cx="10848584" cy="1327758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 lnSpcReduction="10000"/>
          </a:bodyPr>
          <a:lstStyle/>
          <a:p>
            <a:r>
              <a:rPr lang="es-PE" sz="1600" dirty="0">
                <a:latin typeface="Agency FB" panose="020B0503020202020204" pitchFamily="34" charset="0"/>
              </a:rPr>
              <a:t> S. D. técnicas de amamantamiento (extracción y conservación de la leche materna): </a:t>
            </a:r>
            <a:r>
              <a:rPr lang="es-PE" sz="1600" b="1" dirty="0">
                <a:solidFill>
                  <a:srgbClr val="C00000"/>
                </a:solidFill>
                <a:latin typeface="Agency FB" panose="020B0503020202020204" pitchFamily="34" charset="0"/>
              </a:rPr>
              <a:t>LME</a:t>
            </a:r>
            <a:r>
              <a:rPr lang="es-PE" sz="1600" dirty="0">
                <a:latin typeface="Agency FB" panose="020B0503020202020204" pitchFamily="34" charset="0"/>
              </a:rPr>
              <a:t> Familias con </a:t>
            </a:r>
            <a:r>
              <a:rPr lang="es-PE" sz="1600" u="sng" dirty="0">
                <a:latin typeface="Agency FB" panose="020B0503020202020204" pitchFamily="34" charset="0"/>
              </a:rPr>
              <a:t>recién nacidos </a:t>
            </a:r>
            <a:r>
              <a:rPr lang="es-PE" sz="1600" dirty="0">
                <a:latin typeface="Agency FB" panose="020B0503020202020204" pitchFamily="34" charset="0"/>
              </a:rPr>
              <a:t>y niños (as) &lt; de 6M s</a:t>
            </a:r>
          </a:p>
          <a:p>
            <a:r>
              <a:rPr lang="es-PE" sz="1600" dirty="0">
                <a:latin typeface="Agency FB" panose="020B0503020202020204" pitchFamily="34" charset="0"/>
              </a:rPr>
              <a:t> S. D. de preparación de alimentos, incluye lavado de manos: </a:t>
            </a:r>
            <a:r>
              <a:rPr lang="es-PE" sz="1600" b="1" dirty="0">
                <a:solidFill>
                  <a:srgbClr val="C00000"/>
                </a:solidFill>
                <a:latin typeface="Agency FB" panose="020B0503020202020204" pitchFamily="34" charset="0"/>
              </a:rPr>
              <a:t>ALI</a:t>
            </a:r>
            <a:r>
              <a:rPr lang="es-PE" sz="1600" dirty="0">
                <a:latin typeface="Agency FB" panose="020B0503020202020204" pitchFamily="34" charset="0"/>
              </a:rPr>
              <a:t> Familias con </a:t>
            </a:r>
            <a:r>
              <a:rPr lang="es-PE" sz="1600" u="sng" dirty="0">
                <a:latin typeface="Agency FB" panose="020B0503020202020204" pitchFamily="34" charset="0"/>
              </a:rPr>
              <a:t>niños (as) entre los 6 y 11 meses</a:t>
            </a:r>
            <a:r>
              <a:rPr lang="es-PE" sz="1600" dirty="0">
                <a:latin typeface="Agency FB" panose="020B0503020202020204" pitchFamily="34" charset="0"/>
              </a:rPr>
              <a:t>. Familias con niños (as) a </a:t>
            </a:r>
            <a:r>
              <a:rPr lang="es-PE" sz="1600" u="sng" dirty="0">
                <a:latin typeface="Agency FB" panose="020B0503020202020204" pitchFamily="34" charset="0"/>
              </a:rPr>
              <a:t>partir de los 12 meses</a:t>
            </a:r>
          </a:p>
          <a:p>
            <a:r>
              <a:rPr lang="es-PE" sz="1600" dirty="0">
                <a:latin typeface="Agency FB" panose="020B0503020202020204" pitchFamily="34" charset="0"/>
              </a:rPr>
              <a:t>S. D. en administración de micronutrientes: </a:t>
            </a:r>
            <a:r>
              <a:rPr lang="es-PE" sz="1600" dirty="0">
                <a:solidFill>
                  <a:srgbClr val="C00000"/>
                </a:solidFill>
                <a:latin typeface="Agency FB" panose="020B0503020202020204" pitchFamily="34" charset="0"/>
              </a:rPr>
              <a:t>MN</a:t>
            </a:r>
            <a:r>
              <a:rPr lang="es-PE" sz="1600" dirty="0">
                <a:latin typeface="Agency FB" panose="020B0503020202020204" pitchFamily="34" charset="0"/>
              </a:rPr>
              <a:t> Familias con niños (as) </a:t>
            </a:r>
            <a:r>
              <a:rPr lang="es-PE" sz="1600" u="sng" dirty="0">
                <a:latin typeface="Agency FB" panose="020B0503020202020204" pitchFamily="34" charset="0"/>
              </a:rPr>
              <a:t>entre los 6 y 11 meses</a:t>
            </a:r>
            <a:r>
              <a:rPr lang="es-PE" sz="1600" dirty="0">
                <a:latin typeface="Agency FB" panose="020B0503020202020204" pitchFamily="34" charset="0"/>
              </a:rPr>
              <a:t>. Familias con niños (as) a </a:t>
            </a:r>
            <a:r>
              <a:rPr lang="es-PE" sz="1600" u="sng" dirty="0">
                <a:latin typeface="Agency FB" panose="020B0503020202020204" pitchFamily="34" charset="0"/>
              </a:rPr>
              <a:t>partir de los 12 m </a:t>
            </a:r>
          </a:p>
          <a:p>
            <a:r>
              <a:rPr lang="es-PE" sz="1600" dirty="0">
                <a:latin typeface="Agency FB" panose="020B0503020202020204" pitchFamily="34" charset="0"/>
              </a:rPr>
              <a:t>S. D. de salud bucal: </a:t>
            </a:r>
            <a:r>
              <a:rPr lang="es-PE" sz="1600" b="1" dirty="0">
                <a:solidFill>
                  <a:srgbClr val="C00000"/>
                </a:solidFill>
                <a:latin typeface="Agency FB" panose="020B0503020202020204" pitchFamily="34" charset="0"/>
              </a:rPr>
              <a:t>SBU</a:t>
            </a:r>
            <a:r>
              <a:rPr lang="es-PE" sz="1600" dirty="0">
                <a:latin typeface="Agency FB" panose="020B0503020202020204" pitchFamily="34" charset="0"/>
              </a:rPr>
              <a:t> Familias con niños (as) menores de 36 meses.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93E9EBD4-49F0-495F-85B1-3D740AC4322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769" r="935" b="1"/>
          <a:stretch/>
        </p:blipFill>
        <p:spPr>
          <a:xfrm>
            <a:off x="838200" y="2354894"/>
            <a:ext cx="10610589" cy="2148214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717FF140-C2F2-4077-8486-9A1C996BE5B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1604" b="13897"/>
          <a:stretch/>
        </p:blipFill>
        <p:spPr>
          <a:xfrm>
            <a:off x="838200" y="4697260"/>
            <a:ext cx="10760901" cy="2054269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1E28D086-59B4-4945-B58F-30C09A53115D}"/>
              </a:ext>
            </a:extLst>
          </p:cNvPr>
          <p:cNvSpPr txBox="1"/>
          <p:nvPr/>
        </p:nvSpPr>
        <p:spPr>
          <a:xfrm>
            <a:off x="838201" y="4416622"/>
            <a:ext cx="1501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b="1" dirty="0"/>
              <a:t>CPVC</a:t>
            </a:r>
          </a:p>
        </p:txBody>
      </p:sp>
    </p:spTree>
    <p:extLst>
      <p:ext uri="{BB962C8B-B14F-4D97-AF65-F5344CB8AC3E}">
        <p14:creationId xmlns:p14="http://schemas.microsoft.com/office/powerpoint/2010/main" val="3278502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8D43CD-3FE4-4992-A861-7296B6AC7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48859"/>
          </a:xfrm>
        </p:spPr>
        <p:txBody>
          <a:bodyPr>
            <a:noAutofit/>
          </a:bodyPr>
          <a:lstStyle/>
          <a:p>
            <a:r>
              <a:rPr lang="es-PE" sz="2000" b="1" dirty="0"/>
              <a:t>GESTANTE</a:t>
            </a:r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B2283B6E-04AF-420B-9D27-CD593903F72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5086" r="4099" b="10510"/>
          <a:stretch/>
        </p:blipFill>
        <p:spPr>
          <a:xfrm>
            <a:off x="838200" y="713985"/>
            <a:ext cx="10673219" cy="1139867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542F6ED9-8D44-4013-91B4-4C53A817AA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1" y="1853852"/>
            <a:ext cx="10673218" cy="2141951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E9400C54-3BC4-4163-9512-5CED56C4B5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200" y="4434213"/>
            <a:ext cx="10673219" cy="2242159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D0E1430E-D90F-4806-B60F-1C0E1458F158}"/>
              </a:ext>
            </a:extLst>
          </p:cNvPr>
          <p:cNvSpPr txBox="1"/>
          <p:nvPr/>
        </p:nvSpPr>
        <p:spPr>
          <a:xfrm>
            <a:off x="964505" y="3995803"/>
            <a:ext cx="1515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b="1" dirty="0"/>
              <a:t>CPVC</a:t>
            </a:r>
          </a:p>
        </p:txBody>
      </p:sp>
    </p:spTree>
    <p:extLst>
      <p:ext uri="{BB962C8B-B14F-4D97-AF65-F5344CB8AC3E}">
        <p14:creationId xmlns:p14="http://schemas.microsoft.com/office/powerpoint/2010/main" val="278634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24B1E906-0DC5-46D4-BFD6-E3CD9D7489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47937" y="3331192"/>
            <a:ext cx="4096125" cy="195615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51C5505B-F702-42FD-A45F-0D53B2BD03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199" y="1327759"/>
            <a:ext cx="10635641" cy="5336088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D92C0C46-96E0-4521-8B86-9AB067914E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199" y="576198"/>
            <a:ext cx="10635641" cy="62630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5087572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FFC4B31-A6C5-40A5-B40B-7AF9A46941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417"/>
            <a:ext cx="10515600" cy="31315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s-PE" b="1" dirty="0"/>
              <a:t>PRECISIONES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AA33DD86-1CB4-4462-BD41-2F08B62550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3775" y="513566"/>
            <a:ext cx="10740025" cy="6344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15158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5A05C1F8-271F-4551-B804-29F519AE4D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931" y="977030"/>
            <a:ext cx="10684701" cy="5423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245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ACE8DC-E3CC-476C-9986-42EF4F14E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7061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s-PE" sz="2000" b="1" dirty="0"/>
              <a:t>FAMILIAS CON NIÑOS (AS) MENORES DE 24 MESES RECIBEN CONSEJERÍA A TRAVÉS DE VISITA DOMICILIARIA (3325107)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F93440B-FA2F-4D6B-A59C-DABAE22FF1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52187"/>
            <a:ext cx="10515600" cy="1503124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 lnSpcReduction="10000"/>
          </a:bodyPr>
          <a:lstStyle/>
          <a:p>
            <a:r>
              <a:rPr lang="es-PE" dirty="0"/>
              <a:t> </a:t>
            </a:r>
            <a:r>
              <a:rPr lang="es-PE" sz="1600" dirty="0">
                <a:latin typeface="Agency FB" panose="020B0503020202020204" pitchFamily="34" charset="0"/>
              </a:rPr>
              <a:t>1, que corresponde a la Consejería al Recién Nacido (Dentro los primeros 7 días), con prioridad en </a:t>
            </a:r>
            <a:r>
              <a:rPr lang="es-PE" sz="1600" u="sng" dirty="0">
                <a:latin typeface="Agency FB" panose="020B0503020202020204" pitchFamily="34" charset="0"/>
              </a:rPr>
              <a:t>lactancia materna exclusiva</a:t>
            </a:r>
            <a:r>
              <a:rPr lang="es-PE" sz="1600" dirty="0">
                <a:latin typeface="Agency FB" panose="020B0503020202020204" pitchFamily="34" charset="0"/>
              </a:rPr>
              <a:t>.</a:t>
            </a:r>
          </a:p>
          <a:p>
            <a:r>
              <a:rPr lang="es-PE" sz="1600" dirty="0">
                <a:latin typeface="Agency FB" panose="020B0503020202020204" pitchFamily="34" charset="0"/>
              </a:rPr>
              <a:t> 2, que corresponde a la Consejería entre los 4 a 5 meses, con prioridad en </a:t>
            </a:r>
            <a:r>
              <a:rPr lang="es-PE" sz="1600" u="sng" dirty="0">
                <a:latin typeface="Agency FB" panose="020B0503020202020204" pitchFamily="34" charset="0"/>
              </a:rPr>
              <a:t>suplementación con hierro</a:t>
            </a:r>
            <a:r>
              <a:rPr lang="es-PE" sz="1600" dirty="0">
                <a:latin typeface="Agency FB" panose="020B0503020202020204" pitchFamily="34" charset="0"/>
              </a:rPr>
              <a:t>. </a:t>
            </a:r>
          </a:p>
          <a:p>
            <a:r>
              <a:rPr lang="es-PE" sz="1600" dirty="0">
                <a:latin typeface="Agency FB" panose="020B0503020202020204" pitchFamily="34" charset="0"/>
              </a:rPr>
              <a:t> 3, que corresponde a la Consejería entre los 6 a 9 meses, con prioridad en </a:t>
            </a:r>
            <a:r>
              <a:rPr lang="es-PE" sz="1600" u="sng" dirty="0">
                <a:latin typeface="Agency FB" panose="020B0503020202020204" pitchFamily="34" charset="0"/>
              </a:rPr>
              <a:t>alimentación complementaria y suplementación con hierro. </a:t>
            </a:r>
          </a:p>
          <a:p>
            <a:r>
              <a:rPr lang="es-PE" sz="1600" dirty="0">
                <a:latin typeface="Agency FB" panose="020B0503020202020204" pitchFamily="34" charset="0"/>
              </a:rPr>
              <a:t> 4, que corresponde a la Consejería entre los 12 a 23 meses, </a:t>
            </a:r>
            <a:r>
              <a:rPr lang="es-PE" sz="1600" u="sng" dirty="0">
                <a:latin typeface="Agency FB" panose="020B0503020202020204" pitchFamily="34" charset="0"/>
              </a:rPr>
              <a:t>prioridad a determinar según necesidad del niño y la familia</a:t>
            </a:r>
            <a:r>
              <a:rPr lang="es-PE" sz="1600" dirty="0">
                <a:latin typeface="Agency FB" panose="020B0503020202020204" pitchFamily="34" charset="0"/>
              </a:rPr>
              <a:t>.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D7B85D60-41F6-4DD3-A608-A7AED394F1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555311"/>
            <a:ext cx="10515600" cy="2542782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A7BFA9CE-BA8B-4750-96CC-C1FE90ED44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5098092"/>
            <a:ext cx="10515600" cy="1759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25920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06C7FE-F956-46E3-9873-8C93E922B5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302" y="569935"/>
            <a:ext cx="10515600" cy="601249"/>
          </a:xfrm>
          <a:solidFill>
            <a:srgbClr val="FFC000"/>
          </a:solidFill>
        </p:spPr>
        <p:txBody>
          <a:bodyPr>
            <a:noAutofit/>
          </a:bodyPr>
          <a:lstStyle/>
          <a:p>
            <a:r>
              <a:rPr lang="es-PE" sz="2000" b="1" dirty="0"/>
              <a:t>Reunión de </a:t>
            </a:r>
            <a:r>
              <a:rPr lang="es-PE" sz="2400" b="1" dirty="0"/>
              <a:t>socialización</a:t>
            </a:r>
            <a:r>
              <a:rPr lang="es-PE" sz="2000" b="1" dirty="0"/>
              <a:t> de la información para el análisis de la situación de Anemia y DCI en el distrito. </a:t>
            </a:r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B47081D6-0A64-419A-B08B-AD24C090829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198" y="1171184"/>
            <a:ext cx="10515600" cy="2242159"/>
          </a:xfrm>
          <a:prstGeom prst="rect">
            <a:avLst/>
          </a:prstGeom>
        </p:spPr>
      </p:pic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B978F93C-D87F-4F2B-BD61-430ACF3CCBB0}"/>
              </a:ext>
            </a:extLst>
          </p:cNvPr>
          <p:cNvSpPr/>
          <p:nvPr/>
        </p:nvSpPr>
        <p:spPr>
          <a:xfrm>
            <a:off x="838200" y="3444657"/>
            <a:ext cx="10515599" cy="926926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2200" b="1" dirty="0">
                <a:solidFill>
                  <a:schemeClr val="tx1"/>
                </a:solidFill>
              </a:rPr>
              <a:t>Asistencia técnica para la implementación de la sala situacional municipal, políticas públicas o planes de intervención, Programación multianual y formulación anual del presupuesto PAN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FE687B89-8785-4332-A579-E1DAA00208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9452" y="4371583"/>
            <a:ext cx="10414346" cy="2486415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9C82555B-ABD2-425A-8915-FEC7259B401E}"/>
              </a:ext>
            </a:extLst>
          </p:cNvPr>
          <p:cNvSpPr/>
          <p:nvPr/>
        </p:nvSpPr>
        <p:spPr>
          <a:xfrm>
            <a:off x="3043823" y="18791"/>
            <a:ext cx="2805832" cy="551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2800" b="1" dirty="0">
                <a:solidFill>
                  <a:schemeClr val="tx1"/>
                </a:solidFill>
              </a:rPr>
              <a:t>MUNICIPIOS</a:t>
            </a:r>
          </a:p>
        </p:txBody>
      </p:sp>
    </p:spTree>
    <p:extLst>
      <p:ext uri="{BB962C8B-B14F-4D97-AF65-F5344CB8AC3E}">
        <p14:creationId xmlns:p14="http://schemas.microsoft.com/office/powerpoint/2010/main" val="21985562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C17174-7E95-4F32-9D38-0CEF3149E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4743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es-PE" sz="2000" b="1" dirty="0"/>
              <a:t>FUNCIONARIOS MUNICIPALES SENSIBILIZADOS PARA LA PROMOCIÓN DEL CUIDADO INFANTIL, LACTANCIA MATERNA EXCLUSIVA Y LA ADECUADA ALIMENTACIÓN Y PROTECCIÓN DEL MENOR DE 36 MESES EN SU DISTRITO. (3325101)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C9B4A44-3E24-4822-87CE-87F392E78C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9869"/>
            <a:ext cx="10515600" cy="463463"/>
          </a:xfrm>
          <a:solidFill>
            <a:srgbClr val="FFC000"/>
          </a:solidFill>
        </p:spPr>
        <p:txBody>
          <a:bodyPr>
            <a:normAutofit/>
          </a:bodyPr>
          <a:lstStyle/>
          <a:p>
            <a:r>
              <a:rPr lang="es-PE" sz="2400" dirty="0"/>
              <a:t>REUNION DE COORDINACION CON LA MUNICIPALIDAD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B94B7535-8D27-4BC1-9977-F848F75380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603332"/>
            <a:ext cx="10515600" cy="2254683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3A576521-09EC-491F-A9CF-4B1BB94DCA2F}"/>
              </a:ext>
            </a:extLst>
          </p:cNvPr>
          <p:cNvSpPr/>
          <p:nvPr/>
        </p:nvSpPr>
        <p:spPr>
          <a:xfrm>
            <a:off x="838199" y="3858015"/>
            <a:ext cx="10515599" cy="463463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s-PE" sz="2000" b="1" dirty="0">
                <a:solidFill>
                  <a:schemeClr val="tx1"/>
                </a:solidFill>
              </a:rPr>
              <a:t>REUNION TECNICA PARA LA CONFORMACION O REACTIVACION DEL COMITÉ MULTUSECTORIAL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0A392A41-A98C-46C6-B3C4-18D7AF41E9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197" y="4321478"/>
            <a:ext cx="10515599" cy="2536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73800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1322</TotalTime>
  <Words>744</Words>
  <Application>Microsoft Office PowerPoint</Application>
  <PresentationFormat>Panorámica</PresentationFormat>
  <Paragraphs>45</Paragraphs>
  <Slides>18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3" baseType="lpstr">
      <vt:lpstr>Agency FB</vt:lpstr>
      <vt:lpstr>Arial</vt:lpstr>
      <vt:lpstr>Calibri</vt:lpstr>
      <vt:lpstr>Calibri Light</vt:lpstr>
      <vt:lpstr>Tema de Office</vt:lpstr>
      <vt:lpstr>Registro HIS  PAN</vt:lpstr>
      <vt:lpstr>FAMILIAS CON NIÑOS (AS) MENORES DE 36 MESES Y GESTANTES RECIBEN SESIONES DEMOSTRATIVAS EN PREPARACIÓN DE ALIMENTOS (3325104) </vt:lpstr>
      <vt:lpstr>GESTANTE</vt:lpstr>
      <vt:lpstr>Presentación de PowerPoint</vt:lpstr>
      <vt:lpstr>Presentación de PowerPoint</vt:lpstr>
      <vt:lpstr>Presentación de PowerPoint</vt:lpstr>
      <vt:lpstr>FAMILIAS CON NIÑOS (AS) MENORES DE 24 MESES RECIBEN CONSEJERÍA A TRAVÉS DE VISITA DOMICILIARIA (3325107)</vt:lpstr>
      <vt:lpstr>Reunión de socialización de la información para el análisis de la situación de Anemia y DCI en el distrito. </vt:lpstr>
      <vt:lpstr>FUNCIONARIOS MUNICIPALES SENSIBILIZADOS PARA LA PROMOCIÓN DEL CUIDADO INFANTIL, LACTANCIA MATERNA EXCLUSIVA Y LA ADECUADA ALIMENTACIÓN Y PROTECCIÓN DEL MENOR DE 36 MESES EN SU DISTRITO. (3325101)</vt:lpstr>
      <vt:lpstr>Reunión de MONITOREO</vt:lpstr>
      <vt:lpstr>AGENTES COMUNITARIOS DE SALUD CAPACITADOS PARA LA PROMOCI ÓN DEL CUIDADO INFANTIL, LACTANCIA MATERNA EXCLUSIVA Y LA ADECUADA ALIMENTACIÓN Y PROTECCIÓN DEL MENOR DE 36 MESES EN SUS COMUNIDADES. (3325102) </vt:lpstr>
      <vt:lpstr>Taller de capacitación a los Agentes Comunitarios de Salud en Diagnóstico, tratamiento y prevención de la anemia</vt:lpstr>
      <vt:lpstr>PROMOTORES EDUCATIVOS CAPACITADOS PARA LA PROMOCIÓN DEL CUIDADO INFANTIL, LACTANCIA MATERNA EXCLUSIVA Y LA ADECUADA ALIMENTACIÓN Y PROTECCIÓN DEL MENOR DE 36 MESES A FAMILIAS DEL PRONOEI. (3325108</vt:lpstr>
      <vt:lpstr>Taller de capacitación a los Promotores educativos en Alimentación responsiva. </vt:lpstr>
      <vt:lpstr>ACCIONES DE MUNICIPIOS EN ARTICULADO NUTRICIONAL   ACTUALIZACIÓN Y HOMOLOGACIÓN DE PADRÓN NOMINAL DE NIÑOS (AS) MENORES DE 6 AÑOS </vt:lpstr>
      <vt:lpstr>En Sesiones Educativas para el cuidado de la madre y el niño: </vt:lpstr>
      <vt:lpstr>Actualización de Registro Comunal de Vigilancia de Prácticas en Niños (as).  En el ítem: DNI / HC registre: SIEMPRE APP165 Actividad en Centro de Promoción y Vigilancia Comunal </vt:lpstr>
      <vt:lpstr>ESTÍMULOS NO MONETARIOS A LOS AGENTES COMUNITARIOS DE SALUD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Registro HIS  PAN</dc:title>
  <dc:creator>MI PC</dc:creator>
  <cp:lastModifiedBy>MI PC</cp:lastModifiedBy>
  <cp:revision>24</cp:revision>
  <dcterms:created xsi:type="dcterms:W3CDTF">2018-04-24T04:58:32Z</dcterms:created>
  <dcterms:modified xsi:type="dcterms:W3CDTF">2018-04-25T03:00:58Z</dcterms:modified>
</cp:coreProperties>
</file>