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0"/>
  </p:notesMasterIdLst>
  <p:sldIdLst>
    <p:sldId id="256" r:id="rId2"/>
    <p:sldId id="289" r:id="rId3"/>
    <p:sldId id="290" r:id="rId4"/>
    <p:sldId id="258" r:id="rId5"/>
    <p:sldId id="259" r:id="rId6"/>
    <p:sldId id="263" r:id="rId7"/>
    <p:sldId id="283" r:id="rId8"/>
    <p:sldId id="292" r:id="rId9"/>
    <p:sldId id="293" r:id="rId10"/>
    <p:sldId id="298" r:id="rId11"/>
    <p:sldId id="294" r:id="rId12"/>
    <p:sldId id="286" r:id="rId13"/>
    <p:sldId id="295" r:id="rId14"/>
    <p:sldId id="296" r:id="rId15"/>
    <p:sldId id="297" r:id="rId16"/>
    <p:sldId id="287" r:id="rId17"/>
    <p:sldId id="291" r:id="rId18"/>
    <p:sldId id="261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E0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7E92D-3D06-4C6B-B92D-56B48BC269DD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041F13D2-FF77-4178-8606-B510533DFADD}">
      <dgm:prSet phldrT="[Texto]" custT="1"/>
      <dgm:spPr/>
      <dgm:t>
        <a:bodyPr/>
        <a:lstStyle/>
        <a:p>
          <a:r>
            <a:rPr lang="es-PE" sz="2000" b="1" dirty="0"/>
            <a:t>PP PAN</a:t>
          </a:r>
        </a:p>
      </dgm:t>
    </dgm:pt>
    <dgm:pt modelId="{1361492B-5BCD-4658-8F5F-BBEFCC2EC696}" type="parTrans" cxnId="{A606CC71-315A-47A7-AE00-315F3621A429}">
      <dgm:prSet/>
      <dgm:spPr/>
      <dgm:t>
        <a:bodyPr/>
        <a:lstStyle/>
        <a:p>
          <a:endParaRPr lang="es-PE" sz="1800"/>
        </a:p>
      </dgm:t>
    </dgm:pt>
    <dgm:pt modelId="{4EC6C472-BA9A-4F69-9204-6B0BEE81C3EB}" type="sibTrans" cxnId="{A606CC71-315A-47A7-AE00-315F3621A429}">
      <dgm:prSet/>
      <dgm:spPr/>
      <dgm:t>
        <a:bodyPr/>
        <a:lstStyle/>
        <a:p>
          <a:endParaRPr lang="es-PE" sz="1800"/>
        </a:p>
      </dgm:t>
    </dgm:pt>
    <dgm:pt modelId="{093E487E-457A-48E5-A18F-BE7691EE4333}">
      <dgm:prSet phldrT="[Texto]" custT="1"/>
      <dgm:spPr/>
      <dgm:t>
        <a:bodyPr/>
        <a:lstStyle/>
        <a:p>
          <a:r>
            <a:rPr lang="es-PE" sz="1800" dirty="0"/>
            <a:t>FAMILIAS SALUDABLES CON CONOCIMIENTOS PARA EL CUIDADO INFANTIL, LACTANCIA MATERNA EXCLUSIVA Y LA ADECUADA ALIMENTACION Y PROTECCION DEL MENOR DE 36 MESES (3033251)</a:t>
          </a:r>
        </a:p>
      </dgm:t>
    </dgm:pt>
    <dgm:pt modelId="{59DD9708-FDA5-43EB-B02E-C06840CCB9F8}" type="parTrans" cxnId="{232B7E1A-F851-4731-8360-90D1CC2459F3}">
      <dgm:prSet/>
      <dgm:spPr/>
      <dgm:t>
        <a:bodyPr/>
        <a:lstStyle/>
        <a:p>
          <a:endParaRPr lang="es-PE" sz="1800"/>
        </a:p>
      </dgm:t>
    </dgm:pt>
    <dgm:pt modelId="{5854FFB3-FD8D-4D41-BDC7-BFCDADFDA8A9}" type="sibTrans" cxnId="{232B7E1A-F851-4731-8360-90D1CC2459F3}">
      <dgm:prSet/>
      <dgm:spPr/>
      <dgm:t>
        <a:bodyPr/>
        <a:lstStyle/>
        <a:p>
          <a:endParaRPr lang="es-PE" sz="1800"/>
        </a:p>
      </dgm:t>
    </dgm:pt>
    <dgm:pt modelId="{1AD86A4E-BEAC-4E70-8242-871B4FFF8EE7}">
      <dgm:prSet phldrT="[Texto]" custT="1"/>
      <dgm:spPr/>
      <dgm:t>
        <a:bodyPr/>
        <a:lstStyle/>
        <a:p>
          <a:r>
            <a:rPr lang="es-PE" sz="1800" b="1" dirty="0"/>
            <a:t>PP MN</a:t>
          </a:r>
        </a:p>
      </dgm:t>
    </dgm:pt>
    <dgm:pt modelId="{F56BD90B-9F24-43BF-BDAE-775A71F55111}" type="parTrans" cxnId="{B3C737CF-BC27-4F85-9453-99EFEF546021}">
      <dgm:prSet/>
      <dgm:spPr/>
      <dgm:t>
        <a:bodyPr/>
        <a:lstStyle/>
        <a:p>
          <a:endParaRPr lang="es-PE" sz="1800"/>
        </a:p>
      </dgm:t>
    </dgm:pt>
    <dgm:pt modelId="{CF3EA420-CD4F-4E97-9266-012EEF4AC91F}" type="sibTrans" cxnId="{B3C737CF-BC27-4F85-9453-99EFEF546021}">
      <dgm:prSet/>
      <dgm:spPr/>
      <dgm:t>
        <a:bodyPr/>
        <a:lstStyle/>
        <a:p>
          <a:endParaRPr lang="es-PE" sz="1800"/>
        </a:p>
      </dgm:t>
    </dgm:pt>
    <dgm:pt modelId="{930BA727-8519-4166-AE30-4DF323FF139F}">
      <dgm:prSet phldrT="[Texto]" custT="1"/>
      <dgm:spPr/>
      <dgm:t>
        <a:bodyPr/>
        <a:lstStyle/>
        <a:p>
          <a:r>
            <a:rPr lang="es-PE" sz="1800" dirty="0"/>
            <a:t>FAMILIAS SALUDABLES INFORMADAS RESPECTO DE SU SALUD SEXUAL Y REPRODUCTIVA (3033412)</a:t>
          </a:r>
        </a:p>
      </dgm:t>
    </dgm:pt>
    <dgm:pt modelId="{F49F7F20-CA95-428B-A4B7-FBFD83EE167B}" type="parTrans" cxnId="{AAB44B97-5A83-4ED9-998F-D702007D2958}">
      <dgm:prSet/>
      <dgm:spPr/>
      <dgm:t>
        <a:bodyPr/>
        <a:lstStyle/>
        <a:p>
          <a:endParaRPr lang="es-PE" sz="1800"/>
        </a:p>
      </dgm:t>
    </dgm:pt>
    <dgm:pt modelId="{391B2397-84A4-48F2-AD14-15A0A60E384F}" type="sibTrans" cxnId="{AAB44B97-5A83-4ED9-998F-D702007D2958}">
      <dgm:prSet/>
      <dgm:spPr/>
      <dgm:t>
        <a:bodyPr/>
        <a:lstStyle/>
        <a:p>
          <a:endParaRPr lang="es-PE" sz="1800"/>
        </a:p>
      </dgm:t>
    </dgm:pt>
    <dgm:pt modelId="{8FE28631-0144-4F0D-BC3B-E3E90F13C9FB}">
      <dgm:prSet phldrT="[Texto]" custT="1"/>
      <dgm:spPr/>
      <dgm:t>
        <a:bodyPr/>
        <a:lstStyle/>
        <a:p>
          <a:r>
            <a:rPr lang="es-PE" sz="2000" b="1" dirty="0"/>
            <a:t>PP TBC/VIH</a:t>
          </a:r>
        </a:p>
      </dgm:t>
    </dgm:pt>
    <dgm:pt modelId="{2A90DC07-8669-41CA-ADCD-0A6B4F7BB100}" type="parTrans" cxnId="{80729A5F-47C2-4A08-8032-F493D8C0BF44}">
      <dgm:prSet/>
      <dgm:spPr/>
      <dgm:t>
        <a:bodyPr/>
        <a:lstStyle/>
        <a:p>
          <a:endParaRPr lang="es-PE" sz="1800"/>
        </a:p>
      </dgm:t>
    </dgm:pt>
    <dgm:pt modelId="{B3914CFE-9167-404E-9442-A91E27811D5A}" type="sibTrans" cxnId="{80729A5F-47C2-4A08-8032-F493D8C0BF44}">
      <dgm:prSet/>
      <dgm:spPr/>
      <dgm:t>
        <a:bodyPr/>
        <a:lstStyle/>
        <a:p>
          <a:endParaRPr lang="es-PE" sz="1800"/>
        </a:p>
      </dgm:t>
    </dgm:pt>
    <dgm:pt modelId="{3A365D14-FABC-4EE3-815F-8E80A43DE1A1}">
      <dgm:prSet phldrT="[Texto]" custT="1"/>
      <dgm:spPr/>
      <dgm:t>
        <a:bodyPr/>
        <a:lstStyle/>
        <a:p>
          <a:r>
            <a:rPr lang="es-PE" sz="1800" dirty="0"/>
            <a:t>FAMILIA CON PRACTICAS SALUDABLES PARA LA PREVENCION DE VIH/SIDA Y TUBERCULOSIS (3043952)</a:t>
          </a:r>
        </a:p>
      </dgm:t>
    </dgm:pt>
    <dgm:pt modelId="{CDF297E0-9758-4C37-9445-7EC3CA013C1A}" type="parTrans" cxnId="{2E51F41C-0560-4958-B886-5DEDB5A0A380}">
      <dgm:prSet/>
      <dgm:spPr/>
      <dgm:t>
        <a:bodyPr/>
        <a:lstStyle/>
        <a:p>
          <a:endParaRPr lang="es-PE" sz="1800"/>
        </a:p>
      </dgm:t>
    </dgm:pt>
    <dgm:pt modelId="{D447D99A-911C-4F0E-9268-7569CFD19784}" type="sibTrans" cxnId="{2E51F41C-0560-4958-B886-5DEDB5A0A380}">
      <dgm:prSet/>
      <dgm:spPr/>
      <dgm:t>
        <a:bodyPr/>
        <a:lstStyle/>
        <a:p>
          <a:endParaRPr lang="es-PE" sz="1800"/>
        </a:p>
      </dgm:t>
    </dgm:pt>
    <dgm:pt modelId="{70F97836-A756-47D8-A203-FC9B7D687964}">
      <dgm:prSet phldrT="[Texto]" custT="1"/>
      <dgm:spPr/>
      <dgm:t>
        <a:bodyPr/>
        <a:lstStyle/>
        <a:p>
          <a:r>
            <a:rPr lang="es-PE" sz="2000" b="1" dirty="0"/>
            <a:t>PP METAX y ZOO</a:t>
          </a:r>
        </a:p>
      </dgm:t>
    </dgm:pt>
    <dgm:pt modelId="{7EA4D78D-E2E9-461D-B630-25F18C3A2FCD}" type="parTrans" cxnId="{311A5D6E-2C4D-4F40-8DB9-16A402A2CD67}">
      <dgm:prSet/>
      <dgm:spPr/>
      <dgm:t>
        <a:bodyPr/>
        <a:lstStyle/>
        <a:p>
          <a:endParaRPr lang="es-PE" sz="1800"/>
        </a:p>
      </dgm:t>
    </dgm:pt>
    <dgm:pt modelId="{CADA1954-66AC-49CF-A8E7-3D0E8B8F1220}" type="sibTrans" cxnId="{311A5D6E-2C4D-4F40-8DB9-16A402A2CD67}">
      <dgm:prSet/>
      <dgm:spPr/>
      <dgm:t>
        <a:bodyPr/>
        <a:lstStyle/>
        <a:p>
          <a:endParaRPr lang="es-PE" sz="1800"/>
        </a:p>
      </dgm:t>
    </dgm:pt>
    <dgm:pt modelId="{542A51E8-A478-435B-BE17-0BA27C90FDC7}">
      <dgm:prSet phldrT="[Texto]" custT="1"/>
      <dgm:spPr/>
      <dgm:t>
        <a:bodyPr/>
        <a:lstStyle/>
        <a:p>
          <a:r>
            <a:rPr lang="es-PE" sz="2000" b="1" dirty="0"/>
            <a:t>PP ENT</a:t>
          </a:r>
        </a:p>
      </dgm:t>
    </dgm:pt>
    <dgm:pt modelId="{781A4985-9CB7-41AD-8549-2099EC0BDECC}" type="parTrans" cxnId="{941EB05A-B53C-4A97-BE45-D137DEE0992E}">
      <dgm:prSet/>
      <dgm:spPr/>
      <dgm:t>
        <a:bodyPr/>
        <a:lstStyle/>
        <a:p>
          <a:endParaRPr lang="es-PE" sz="1800"/>
        </a:p>
      </dgm:t>
    </dgm:pt>
    <dgm:pt modelId="{7F61F2EF-1597-41D0-8CD5-3E115BB8F123}" type="sibTrans" cxnId="{941EB05A-B53C-4A97-BE45-D137DEE0992E}">
      <dgm:prSet/>
      <dgm:spPr/>
      <dgm:t>
        <a:bodyPr/>
        <a:lstStyle/>
        <a:p>
          <a:endParaRPr lang="es-PE" sz="1800"/>
        </a:p>
      </dgm:t>
    </dgm:pt>
    <dgm:pt modelId="{DC6F1324-ABE9-451F-B459-4184FFACAAED}">
      <dgm:prSet phldrT="[Texto]" custT="1"/>
      <dgm:spPr/>
      <dgm:t>
        <a:bodyPr/>
        <a:lstStyle/>
        <a:p>
          <a:r>
            <a:rPr lang="es-PE" sz="2000" b="1" dirty="0"/>
            <a:t>PP CANCER</a:t>
          </a:r>
        </a:p>
      </dgm:t>
    </dgm:pt>
    <dgm:pt modelId="{73DAD76F-1B03-43D0-A83F-E5E9F9DA6EB0}" type="parTrans" cxnId="{9252D697-74C6-4EE4-AF7E-2F404DD352D1}">
      <dgm:prSet/>
      <dgm:spPr/>
      <dgm:t>
        <a:bodyPr/>
        <a:lstStyle/>
        <a:p>
          <a:endParaRPr lang="es-PE" sz="1800"/>
        </a:p>
      </dgm:t>
    </dgm:pt>
    <dgm:pt modelId="{EC12E451-132E-487A-A524-342A254319CE}" type="sibTrans" cxnId="{9252D697-74C6-4EE4-AF7E-2F404DD352D1}">
      <dgm:prSet/>
      <dgm:spPr/>
      <dgm:t>
        <a:bodyPr/>
        <a:lstStyle/>
        <a:p>
          <a:endParaRPr lang="es-PE" sz="1800"/>
        </a:p>
      </dgm:t>
    </dgm:pt>
    <dgm:pt modelId="{6C0025EB-C188-45A3-93D5-2F7FFB79E268}">
      <dgm:prSet phldrT="[Texto]" custT="1"/>
      <dgm:spPr/>
      <dgm:t>
        <a:bodyPr/>
        <a:lstStyle/>
        <a:p>
          <a:r>
            <a:rPr lang="es-PE" sz="2000" b="1" dirty="0"/>
            <a:t>PP SM</a:t>
          </a:r>
        </a:p>
      </dgm:t>
    </dgm:pt>
    <dgm:pt modelId="{5B81D6D1-347C-4230-A8B4-8F97BB789F27}" type="parTrans" cxnId="{F24B141B-2D39-432D-8BEC-95082BBCA519}">
      <dgm:prSet/>
      <dgm:spPr/>
      <dgm:t>
        <a:bodyPr/>
        <a:lstStyle/>
        <a:p>
          <a:endParaRPr lang="es-PE" sz="1800"/>
        </a:p>
      </dgm:t>
    </dgm:pt>
    <dgm:pt modelId="{E42A3C84-035E-4A04-99A1-2FB461E91BDD}" type="sibTrans" cxnId="{F24B141B-2D39-432D-8BEC-95082BBCA519}">
      <dgm:prSet/>
      <dgm:spPr/>
      <dgm:t>
        <a:bodyPr/>
        <a:lstStyle/>
        <a:p>
          <a:endParaRPr lang="es-PE" sz="1800"/>
        </a:p>
      </dgm:t>
    </dgm:pt>
    <dgm:pt modelId="{107175D0-6304-449F-A7ED-9A6F43D460E9}">
      <dgm:prSet phldrT="[Texto]" custT="1"/>
      <dgm:spPr/>
      <dgm:t>
        <a:bodyPr/>
        <a:lstStyle/>
        <a:p>
          <a:r>
            <a:rPr lang="es-PE" sz="1800" dirty="0"/>
            <a:t>FAMILIA EN ZONAS DE RIESGO INFORMADA QUE REALIZAN PRACTICAS HIGIENICAS SANITARIAS PARA PREVENIR LAS ENFERMEDADES NO TRANSMISIBLES  (3043988)</a:t>
          </a:r>
        </a:p>
      </dgm:t>
    </dgm:pt>
    <dgm:pt modelId="{46A651AE-AE33-41DB-B582-F757A2795B21}" type="parTrans" cxnId="{479AFFDA-A394-4865-96A4-84415B4C678B}">
      <dgm:prSet/>
      <dgm:spPr/>
      <dgm:t>
        <a:bodyPr/>
        <a:lstStyle/>
        <a:p>
          <a:endParaRPr lang="es-PE" sz="1800"/>
        </a:p>
      </dgm:t>
    </dgm:pt>
    <dgm:pt modelId="{36FADADF-27A3-4540-9882-032FD56E8704}" type="sibTrans" cxnId="{479AFFDA-A394-4865-96A4-84415B4C678B}">
      <dgm:prSet/>
      <dgm:spPr/>
      <dgm:t>
        <a:bodyPr/>
        <a:lstStyle/>
        <a:p>
          <a:endParaRPr lang="es-PE" sz="1800"/>
        </a:p>
      </dgm:t>
    </dgm:pt>
    <dgm:pt modelId="{7990BE69-C502-48C7-9EF2-6DE09C45C9F0}">
      <dgm:prSet phldrT="[Texto]" custT="1"/>
      <dgm:spPr/>
      <dgm:t>
        <a:bodyPr/>
        <a:lstStyle/>
        <a:p>
          <a:r>
            <a:rPr lang="es-PE" sz="1800" dirty="0"/>
            <a:t>FAMILIAS SALUDABLES CON CONOCIMIENTO DE LA PREVENCIÓN DEL CÁNCER DE CUELLO UTERINO, MAMA, ESTOMAGO, PROSTATA, PULMON COLON, RECTO, HIGADO, LEUCEMIA, LINFOMA, PIEL Y OTROS. (3000361).</a:t>
          </a:r>
        </a:p>
      </dgm:t>
    </dgm:pt>
    <dgm:pt modelId="{32544BA6-D5C7-4D00-BF4C-887D5B37EF31}" type="parTrans" cxnId="{7B7EC5F2-F38A-4C63-A0C6-C078F667475B}">
      <dgm:prSet/>
      <dgm:spPr/>
      <dgm:t>
        <a:bodyPr/>
        <a:lstStyle/>
        <a:p>
          <a:endParaRPr lang="es-PE" sz="1800"/>
        </a:p>
      </dgm:t>
    </dgm:pt>
    <dgm:pt modelId="{2218D7E5-CA32-402B-8AF0-445ECD6332A0}" type="sibTrans" cxnId="{7B7EC5F2-F38A-4C63-A0C6-C078F667475B}">
      <dgm:prSet/>
      <dgm:spPr/>
      <dgm:t>
        <a:bodyPr/>
        <a:lstStyle/>
        <a:p>
          <a:endParaRPr lang="es-PE" sz="1800"/>
        </a:p>
      </dgm:t>
    </dgm:pt>
    <dgm:pt modelId="{DB6CE9AA-64BA-42FF-BC86-1E14D05A35EA}">
      <dgm:prSet phldrT="[Texto]" custT="1"/>
      <dgm:spPr/>
      <dgm:t>
        <a:bodyPr/>
        <a:lstStyle/>
        <a:p>
          <a:r>
            <a:rPr lang="es-PE" sz="1800" dirty="0"/>
            <a:t>FAMILIA CON PRACTICAS SALUDABLES PARA LA PREVENCION DE ENFERMEDADES METAXENICAS Y ZOONOTICAS (3043977)</a:t>
          </a:r>
        </a:p>
      </dgm:t>
    </dgm:pt>
    <dgm:pt modelId="{D7F7113D-B591-4D09-8CB3-E61DDB1FD43E}" type="parTrans" cxnId="{AD333122-A5F4-4AD9-BFD5-3808CBF2A1B3}">
      <dgm:prSet/>
      <dgm:spPr/>
      <dgm:t>
        <a:bodyPr/>
        <a:lstStyle/>
        <a:p>
          <a:endParaRPr lang="es-PE" sz="1800"/>
        </a:p>
      </dgm:t>
    </dgm:pt>
    <dgm:pt modelId="{7EAA6F08-CA1C-47E8-98DE-21930F1D938E}" type="sibTrans" cxnId="{AD333122-A5F4-4AD9-BFD5-3808CBF2A1B3}">
      <dgm:prSet/>
      <dgm:spPr/>
      <dgm:t>
        <a:bodyPr/>
        <a:lstStyle/>
        <a:p>
          <a:endParaRPr lang="es-PE" sz="1800"/>
        </a:p>
      </dgm:t>
    </dgm:pt>
    <dgm:pt modelId="{EBF9B5C4-6B94-46BF-BF65-23A06B34D568}">
      <dgm:prSet phldrT="[Texto]" custT="1"/>
      <dgm:spPr/>
      <dgm:t>
        <a:bodyPr/>
        <a:lstStyle/>
        <a:p>
          <a:r>
            <a:rPr lang="es-PE" sz="1800" dirty="0"/>
            <a:t>FAMILIAS CON CONOCIMIENTOS DE PRACTICAS SALUDABLES PARA PREVENIR LOS TRANSTORNOS MENTALES Y PROBLEMAS PSICOSOCIALES (3000706)</a:t>
          </a:r>
        </a:p>
      </dgm:t>
    </dgm:pt>
    <dgm:pt modelId="{729B4FB5-4C06-4EEE-BCF0-4BC2BA38D1E1}" type="parTrans" cxnId="{F5A57FEB-5E8A-470F-A1E8-CB3B89D69B54}">
      <dgm:prSet/>
      <dgm:spPr/>
      <dgm:t>
        <a:bodyPr/>
        <a:lstStyle/>
        <a:p>
          <a:endParaRPr lang="es-PE" sz="1800"/>
        </a:p>
      </dgm:t>
    </dgm:pt>
    <dgm:pt modelId="{806869F9-8226-4AA5-875D-2F6F32D8CD00}" type="sibTrans" cxnId="{F5A57FEB-5E8A-470F-A1E8-CB3B89D69B54}">
      <dgm:prSet/>
      <dgm:spPr/>
      <dgm:t>
        <a:bodyPr/>
        <a:lstStyle/>
        <a:p>
          <a:endParaRPr lang="es-PE" sz="1800"/>
        </a:p>
      </dgm:t>
    </dgm:pt>
    <dgm:pt modelId="{E0CC47B2-61D7-43D9-8CB0-3BB56A6D6D42}" type="pres">
      <dgm:prSet presAssocID="{9ED7E92D-3D06-4C6B-B92D-56B48BC269DD}" presName="Name0" presStyleCnt="0">
        <dgm:presLayoutVars>
          <dgm:dir/>
          <dgm:animLvl val="lvl"/>
          <dgm:resizeHandles val="exact"/>
        </dgm:presLayoutVars>
      </dgm:prSet>
      <dgm:spPr/>
    </dgm:pt>
    <dgm:pt modelId="{FCCB5493-2D1B-4F39-8363-A82C656980DD}" type="pres">
      <dgm:prSet presAssocID="{041F13D2-FF77-4178-8606-B510533DFADD}" presName="linNode" presStyleCnt="0"/>
      <dgm:spPr/>
    </dgm:pt>
    <dgm:pt modelId="{B546BE3A-3884-44D4-AC3E-E29F2F45FF3E}" type="pres">
      <dgm:prSet presAssocID="{041F13D2-FF77-4178-8606-B510533DFADD}" presName="parentText" presStyleLbl="node1" presStyleIdx="0" presStyleCnt="7" custScaleX="61573">
        <dgm:presLayoutVars>
          <dgm:chMax val="1"/>
          <dgm:bulletEnabled val="1"/>
        </dgm:presLayoutVars>
      </dgm:prSet>
      <dgm:spPr/>
    </dgm:pt>
    <dgm:pt modelId="{072776C0-3FBE-46B6-8C7B-2294A335EA3F}" type="pres">
      <dgm:prSet presAssocID="{041F13D2-FF77-4178-8606-B510533DFADD}" presName="descendantText" presStyleLbl="alignAccFollowNode1" presStyleIdx="0" presStyleCnt="7" custScaleX="121585" custScaleY="113592">
        <dgm:presLayoutVars>
          <dgm:bulletEnabled val="1"/>
        </dgm:presLayoutVars>
      </dgm:prSet>
      <dgm:spPr/>
    </dgm:pt>
    <dgm:pt modelId="{CBFC2357-384C-4278-88D7-B34F7C59B159}" type="pres">
      <dgm:prSet presAssocID="{4EC6C472-BA9A-4F69-9204-6B0BEE81C3EB}" presName="sp" presStyleCnt="0"/>
      <dgm:spPr/>
    </dgm:pt>
    <dgm:pt modelId="{8652A814-B36C-4D73-AA0D-736B4C62D9E3}" type="pres">
      <dgm:prSet presAssocID="{1AD86A4E-BEAC-4E70-8242-871B4FFF8EE7}" presName="linNode" presStyleCnt="0"/>
      <dgm:spPr/>
    </dgm:pt>
    <dgm:pt modelId="{2580DBC6-E56A-4DF3-AE52-7EC78EE7A48B}" type="pres">
      <dgm:prSet presAssocID="{1AD86A4E-BEAC-4E70-8242-871B4FFF8EE7}" presName="parentText" presStyleLbl="node1" presStyleIdx="1" presStyleCnt="7" custScaleX="64038">
        <dgm:presLayoutVars>
          <dgm:chMax val="1"/>
          <dgm:bulletEnabled val="1"/>
        </dgm:presLayoutVars>
      </dgm:prSet>
      <dgm:spPr/>
    </dgm:pt>
    <dgm:pt modelId="{1EE5A9B7-B2A1-4552-8C9B-962821C004F8}" type="pres">
      <dgm:prSet presAssocID="{1AD86A4E-BEAC-4E70-8242-871B4FFF8EE7}" presName="descendantText" presStyleLbl="alignAccFollowNode1" presStyleIdx="1" presStyleCnt="7" custScaleX="121765" custScaleY="111452">
        <dgm:presLayoutVars>
          <dgm:bulletEnabled val="1"/>
        </dgm:presLayoutVars>
      </dgm:prSet>
      <dgm:spPr/>
    </dgm:pt>
    <dgm:pt modelId="{B16DB8E5-7F0D-42DE-ADCC-7E869E54EFDB}" type="pres">
      <dgm:prSet presAssocID="{CF3EA420-CD4F-4E97-9266-012EEF4AC91F}" presName="sp" presStyleCnt="0"/>
      <dgm:spPr/>
    </dgm:pt>
    <dgm:pt modelId="{0F214212-F92D-422A-9115-ED49AC91F17E}" type="pres">
      <dgm:prSet presAssocID="{8FE28631-0144-4F0D-BC3B-E3E90F13C9FB}" presName="linNode" presStyleCnt="0"/>
      <dgm:spPr/>
    </dgm:pt>
    <dgm:pt modelId="{7610C2AC-4753-4CB4-AE85-7503B075567E}" type="pres">
      <dgm:prSet presAssocID="{8FE28631-0144-4F0D-BC3B-E3E90F13C9FB}" presName="parentText" presStyleLbl="node1" presStyleIdx="2" presStyleCnt="7" custScaleX="63748">
        <dgm:presLayoutVars>
          <dgm:chMax val="1"/>
          <dgm:bulletEnabled val="1"/>
        </dgm:presLayoutVars>
      </dgm:prSet>
      <dgm:spPr/>
    </dgm:pt>
    <dgm:pt modelId="{C8F5999B-DB4D-482D-862B-43260B45CEAA}" type="pres">
      <dgm:prSet presAssocID="{8FE28631-0144-4F0D-BC3B-E3E90F13C9FB}" presName="descendantText" presStyleLbl="alignAccFollowNode1" presStyleIdx="2" presStyleCnt="7" custScaleX="120995" custScaleY="113378">
        <dgm:presLayoutVars>
          <dgm:bulletEnabled val="1"/>
        </dgm:presLayoutVars>
      </dgm:prSet>
      <dgm:spPr/>
    </dgm:pt>
    <dgm:pt modelId="{FE8AAE12-5640-4240-B5F0-1345948440D7}" type="pres">
      <dgm:prSet presAssocID="{B3914CFE-9167-404E-9442-A91E27811D5A}" presName="sp" presStyleCnt="0"/>
      <dgm:spPr/>
    </dgm:pt>
    <dgm:pt modelId="{6B798BDA-1A71-443D-B6A2-367B2B60CA60}" type="pres">
      <dgm:prSet presAssocID="{70F97836-A756-47D8-A203-FC9B7D687964}" presName="linNode" presStyleCnt="0"/>
      <dgm:spPr/>
    </dgm:pt>
    <dgm:pt modelId="{FAF76A95-9B92-4980-AEC5-F69435825878}" type="pres">
      <dgm:prSet presAssocID="{70F97836-A756-47D8-A203-FC9B7D687964}" presName="parentText" presStyleLbl="node1" presStyleIdx="3" presStyleCnt="7" custScaleX="66214">
        <dgm:presLayoutVars>
          <dgm:chMax val="1"/>
          <dgm:bulletEnabled val="1"/>
        </dgm:presLayoutVars>
      </dgm:prSet>
      <dgm:spPr/>
    </dgm:pt>
    <dgm:pt modelId="{43E0DB0F-39CF-4B5F-95E2-3108035EFA85}" type="pres">
      <dgm:prSet presAssocID="{70F97836-A756-47D8-A203-FC9B7D687964}" presName="descendantText" presStyleLbl="alignAccFollowNode1" presStyleIdx="3" presStyleCnt="7" custScaleX="128043" custScaleY="123443">
        <dgm:presLayoutVars>
          <dgm:bulletEnabled val="1"/>
        </dgm:presLayoutVars>
      </dgm:prSet>
      <dgm:spPr/>
    </dgm:pt>
    <dgm:pt modelId="{1B7DFDD6-30C5-449B-8EBC-D9F3864086F1}" type="pres">
      <dgm:prSet presAssocID="{CADA1954-66AC-49CF-A8E7-3D0E8B8F1220}" presName="sp" presStyleCnt="0"/>
      <dgm:spPr/>
    </dgm:pt>
    <dgm:pt modelId="{7E0FB6EB-D618-4FE1-9F90-B70E3626189D}" type="pres">
      <dgm:prSet presAssocID="{542A51E8-A478-435B-BE17-0BA27C90FDC7}" presName="linNode" presStyleCnt="0"/>
      <dgm:spPr/>
    </dgm:pt>
    <dgm:pt modelId="{FA7E43A8-B4FE-45C6-B401-2BB68945B0B3}" type="pres">
      <dgm:prSet presAssocID="{542A51E8-A478-435B-BE17-0BA27C90FDC7}" presName="parentText" presStyleLbl="node1" presStyleIdx="4" presStyleCnt="7" custScaleX="65198">
        <dgm:presLayoutVars>
          <dgm:chMax val="1"/>
          <dgm:bulletEnabled val="1"/>
        </dgm:presLayoutVars>
      </dgm:prSet>
      <dgm:spPr/>
    </dgm:pt>
    <dgm:pt modelId="{A53B939F-274E-497A-89FD-4EAE52FB3AF1}" type="pres">
      <dgm:prSet presAssocID="{542A51E8-A478-435B-BE17-0BA27C90FDC7}" presName="descendantText" presStyleLbl="alignAccFollowNode1" presStyleIdx="4" presStyleCnt="7" custScaleX="120935" custScaleY="117234">
        <dgm:presLayoutVars>
          <dgm:bulletEnabled val="1"/>
        </dgm:presLayoutVars>
      </dgm:prSet>
      <dgm:spPr/>
    </dgm:pt>
    <dgm:pt modelId="{7A650159-34A4-486F-A3C6-A65ED2DBD1A1}" type="pres">
      <dgm:prSet presAssocID="{7F61F2EF-1597-41D0-8CD5-3E115BB8F123}" presName="sp" presStyleCnt="0"/>
      <dgm:spPr/>
    </dgm:pt>
    <dgm:pt modelId="{C12A3F44-C962-430B-9AB6-0067A04811E7}" type="pres">
      <dgm:prSet presAssocID="{6C0025EB-C188-45A3-93D5-2F7FFB79E268}" presName="linNode" presStyleCnt="0"/>
      <dgm:spPr/>
    </dgm:pt>
    <dgm:pt modelId="{55119984-9F09-4BB4-B351-FEE5858951E7}" type="pres">
      <dgm:prSet presAssocID="{6C0025EB-C188-45A3-93D5-2F7FFB79E268}" presName="parentText" presStyleLbl="node1" presStyleIdx="5" presStyleCnt="7" custScaleX="66649">
        <dgm:presLayoutVars>
          <dgm:chMax val="1"/>
          <dgm:bulletEnabled val="1"/>
        </dgm:presLayoutVars>
      </dgm:prSet>
      <dgm:spPr/>
    </dgm:pt>
    <dgm:pt modelId="{D21918B1-0662-4F66-9A9A-A3753D82C12D}" type="pres">
      <dgm:prSet presAssocID="{6C0025EB-C188-45A3-93D5-2F7FFB79E268}" presName="descendantText" presStyleLbl="alignAccFollowNode1" presStyleIdx="5" presStyleCnt="7" custScaleX="119660" custScaleY="123229">
        <dgm:presLayoutVars>
          <dgm:bulletEnabled val="1"/>
        </dgm:presLayoutVars>
      </dgm:prSet>
      <dgm:spPr/>
    </dgm:pt>
    <dgm:pt modelId="{86A5FF91-2820-45A3-8A4F-5463569B1BBF}" type="pres">
      <dgm:prSet presAssocID="{E42A3C84-035E-4A04-99A1-2FB461E91BDD}" presName="sp" presStyleCnt="0"/>
      <dgm:spPr/>
    </dgm:pt>
    <dgm:pt modelId="{7129CBE4-FC91-41B4-BE23-D7A5E3DFAADF}" type="pres">
      <dgm:prSet presAssocID="{DC6F1324-ABE9-451F-B459-4184FFACAAED}" presName="linNode" presStyleCnt="0"/>
      <dgm:spPr/>
    </dgm:pt>
    <dgm:pt modelId="{2E5AF9BA-647D-44B7-9731-7A0EA420CA65}" type="pres">
      <dgm:prSet presAssocID="{DC6F1324-ABE9-451F-B459-4184FFACAAED}" presName="parentText" presStyleLbl="node1" presStyleIdx="6" presStyleCnt="7" custScaleX="66649">
        <dgm:presLayoutVars>
          <dgm:chMax val="1"/>
          <dgm:bulletEnabled val="1"/>
        </dgm:presLayoutVars>
      </dgm:prSet>
      <dgm:spPr/>
    </dgm:pt>
    <dgm:pt modelId="{F012D779-6A74-425A-A1BA-7CD7EB7DDE1B}" type="pres">
      <dgm:prSet presAssocID="{DC6F1324-ABE9-451F-B459-4184FFACAAED}" presName="descendantText" presStyleLbl="alignAccFollowNode1" presStyleIdx="6" presStyleCnt="7" custScaleX="120268" custScaleY="125380">
        <dgm:presLayoutVars>
          <dgm:bulletEnabled val="1"/>
        </dgm:presLayoutVars>
      </dgm:prSet>
      <dgm:spPr/>
    </dgm:pt>
  </dgm:ptLst>
  <dgm:cxnLst>
    <dgm:cxn modelId="{232B7E1A-F851-4731-8360-90D1CC2459F3}" srcId="{041F13D2-FF77-4178-8606-B510533DFADD}" destId="{093E487E-457A-48E5-A18F-BE7691EE4333}" srcOrd="0" destOrd="0" parTransId="{59DD9708-FDA5-43EB-B02E-C06840CCB9F8}" sibTransId="{5854FFB3-FD8D-4D41-BDC7-BFCDADFDA8A9}"/>
    <dgm:cxn modelId="{F24B141B-2D39-432D-8BEC-95082BBCA519}" srcId="{9ED7E92D-3D06-4C6B-B92D-56B48BC269DD}" destId="{6C0025EB-C188-45A3-93D5-2F7FFB79E268}" srcOrd="5" destOrd="0" parTransId="{5B81D6D1-347C-4230-A8B4-8F97BB789F27}" sibTransId="{E42A3C84-035E-4A04-99A1-2FB461E91BDD}"/>
    <dgm:cxn modelId="{2E51F41C-0560-4958-B886-5DEDB5A0A380}" srcId="{8FE28631-0144-4F0D-BC3B-E3E90F13C9FB}" destId="{3A365D14-FABC-4EE3-815F-8E80A43DE1A1}" srcOrd="0" destOrd="0" parTransId="{CDF297E0-9758-4C37-9445-7EC3CA013C1A}" sibTransId="{D447D99A-911C-4F0E-9268-7569CFD19784}"/>
    <dgm:cxn modelId="{AD333122-A5F4-4AD9-BFD5-3808CBF2A1B3}" srcId="{70F97836-A756-47D8-A203-FC9B7D687964}" destId="{DB6CE9AA-64BA-42FF-BC86-1E14D05A35EA}" srcOrd="0" destOrd="0" parTransId="{D7F7113D-B591-4D09-8CB3-E61DDB1FD43E}" sibTransId="{7EAA6F08-CA1C-47E8-98DE-21930F1D938E}"/>
    <dgm:cxn modelId="{2F984734-B60D-44B5-B03D-42887A6B082A}" type="presOf" srcId="{107175D0-6304-449F-A7ED-9A6F43D460E9}" destId="{A53B939F-274E-497A-89FD-4EAE52FB3AF1}" srcOrd="0" destOrd="0" presId="urn:microsoft.com/office/officeart/2005/8/layout/vList5"/>
    <dgm:cxn modelId="{63CD8936-2ACE-4BFA-9FC6-FD31E64B859F}" type="presOf" srcId="{7990BE69-C502-48C7-9EF2-6DE09C45C9F0}" destId="{F012D779-6A74-425A-A1BA-7CD7EB7DDE1B}" srcOrd="0" destOrd="0" presId="urn:microsoft.com/office/officeart/2005/8/layout/vList5"/>
    <dgm:cxn modelId="{80729A5F-47C2-4A08-8032-F493D8C0BF44}" srcId="{9ED7E92D-3D06-4C6B-B92D-56B48BC269DD}" destId="{8FE28631-0144-4F0D-BC3B-E3E90F13C9FB}" srcOrd="2" destOrd="0" parTransId="{2A90DC07-8669-41CA-ADCD-0A6B4F7BB100}" sibTransId="{B3914CFE-9167-404E-9442-A91E27811D5A}"/>
    <dgm:cxn modelId="{C541A260-7746-44C2-9692-BB2A3D34882E}" type="presOf" srcId="{DC6F1324-ABE9-451F-B459-4184FFACAAED}" destId="{2E5AF9BA-647D-44B7-9731-7A0EA420CA65}" srcOrd="0" destOrd="0" presId="urn:microsoft.com/office/officeart/2005/8/layout/vList5"/>
    <dgm:cxn modelId="{AA5AFE42-C1BD-4B6E-BA6F-2978F9B1B26F}" type="presOf" srcId="{DB6CE9AA-64BA-42FF-BC86-1E14D05A35EA}" destId="{43E0DB0F-39CF-4B5F-95E2-3108035EFA85}" srcOrd="0" destOrd="0" presId="urn:microsoft.com/office/officeart/2005/8/layout/vList5"/>
    <dgm:cxn modelId="{311A5D6E-2C4D-4F40-8DB9-16A402A2CD67}" srcId="{9ED7E92D-3D06-4C6B-B92D-56B48BC269DD}" destId="{70F97836-A756-47D8-A203-FC9B7D687964}" srcOrd="3" destOrd="0" parTransId="{7EA4D78D-E2E9-461D-B630-25F18C3A2FCD}" sibTransId="{CADA1954-66AC-49CF-A8E7-3D0E8B8F1220}"/>
    <dgm:cxn modelId="{A606CC71-315A-47A7-AE00-315F3621A429}" srcId="{9ED7E92D-3D06-4C6B-B92D-56B48BC269DD}" destId="{041F13D2-FF77-4178-8606-B510533DFADD}" srcOrd="0" destOrd="0" parTransId="{1361492B-5BCD-4658-8F5F-BBEFCC2EC696}" sibTransId="{4EC6C472-BA9A-4F69-9204-6B0BEE81C3EB}"/>
    <dgm:cxn modelId="{941EB05A-B53C-4A97-BE45-D137DEE0992E}" srcId="{9ED7E92D-3D06-4C6B-B92D-56B48BC269DD}" destId="{542A51E8-A478-435B-BE17-0BA27C90FDC7}" srcOrd="4" destOrd="0" parTransId="{781A4985-9CB7-41AD-8549-2099EC0BDECC}" sibTransId="{7F61F2EF-1597-41D0-8CD5-3E115BB8F123}"/>
    <dgm:cxn modelId="{E9FD4086-6485-40F9-83B4-8663777F7258}" type="presOf" srcId="{542A51E8-A478-435B-BE17-0BA27C90FDC7}" destId="{FA7E43A8-B4FE-45C6-B401-2BB68945B0B3}" srcOrd="0" destOrd="0" presId="urn:microsoft.com/office/officeart/2005/8/layout/vList5"/>
    <dgm:cxn modelId="{AAB44B97-5A83-4ED9-998F-D702007D2958}" srcId="{1AD86A4E-BEAC-4E70-8242-871B4FFF8EE7}" destId="{930BA727-8519-4166-AE30-4DF323FF139F}" srcOrd="0" destOrd="0" parTransId="{F49F7F20-CA95-428B-A4B7-FBFD83EE167B}" sibTransId="{391B2397-84A4-48F2-AD14-15A0A60E384F}"/>
    <dgm:cxn modelId="{9252D697-74C6-4EE4-AF7E-2F404DD352D1}" srcId="{9ED7E92D-3D06-4C6B-B92D-56B48BC269DD}" destId="{DC6F1324-ABE9-451F-B459-4184FFACAAED}" srcOrd="6" destOrd="0" parTransId="{73DAD76F-1B03-43D0-A83F-E5E9F9DA6EB0}" sibTransId="{EC12E451-132E-487A-A524-342A254319CE}"/>
    <dgm:cxn modelId="{B7CE45A7-3A53-4C7B-BD8C-1ADBA6A44923}" type="presOf" srcId="{930BA727-8519-4166-AE30-4DF323FF139F}" destId="{1EE5A9B7-B2A1-4552-8C9B-962821C004F8}" srcOrd="0" destOrd="0" presId="urn:microsoft.com/office/officeart/2005/8/layout/vList5"/>
    <dgm:cxn modelId="{1A0D64BA-30C5-4215-B86A-2132DC51F82F}" type="presOf" srcId="{8FE28631-0144-4F0D-BC3B-E3E90F13C9FB}" destId="{7610C2AC-4753-4CB4-AE85-7503B075567E}" srcOrd="0" destOrd="0" presId="urn:microsoft.com/office/officeart/2005/8/layout/vList5"/>
    <dgm:cxn modelId="{D46850C9-7DBB-4444-95FB-6D04B1FDDA8F}" type="presOf" srcId="{6C0025EB-C188-45A3-93D5-2F7FFB79E268}" destId="{55119984-9F09-4BB4-B351-FEE5858951E7}" srcOrd="0" destOrd="0" presId="urn:microsoft.com/office/officeart/2005/8/layout/vList5"/>
    <dgm:cxn modelId="{0776F6CA-9FD4-4D81-94AA-C6CFBC1BFBDF}" type="presOf" srcId="{041F13D2-FF77-4178-8606-B510533DFADD}" destId="{B546BE3A-3884-44D4-AC3E-E29F2F45FF3E}" srcOrd="0" destOrd="0" presId="urn:microsoft.com/office/officeart/2005/8/layout/vList5"/>
    <dgm:cxn modelId="{8BCF7BCE-DF2C-4F71-977C-9082B8CF980B}" type="presOf" srcId="{1AD86A4E-BEAC-4E70-8242-871B4FFF8EE7}" destId="{2580DBC6-E56A-4DF3-AE52-7EC78EE7A48B}" srcOrd="0" destOrd="0" presId="urn:microsoft.com/office/officeart/2005/8/layout/vList5"/>
    <dgm:cxn modelId="{B3C737CF-BC27-4F85-9453-99EFEF546021}" srcId="{9ED7E92D-3D06-4C6B-B92D-56B48BC269DD}" destId="{1AD86A4E-BEAC-4E70-8242-871B4FFF8EE7}" srcOrd="1" destOrd="0" parTransId="{F56BD90B-9F24-43BF-BDAE-775A71F55111}" sibTransId="{CF3EA420-CD4F-4E97-9266-012EEF4AC91F}"/>
    <dgm:cxn modelId="{E15AC1CF-EF07-40A0-AA45-B991E33C4FF0}" type="presOf" srcId="{3A365D14-FABC-4EE3-815F-8E80A43DE1A1}" destId="{C8F5999B-DB4D-482D-862B-43260B45CEAA}" srcOrd="0" destOrd="0" presId="urn:microsoft.com/office/officeart/2005/8/layout/vList5"/>
    <dgm:cxn modelId="{479AFFDA-A394-4865-96A4-84415B4C678B}" srcId="{542A51E8-A478-435B-BE17-0BA27C90FDC7}" destId="{107175D0-6304-449F-A7ED-9A6F43D460E9}" srcOrd="0" destOrd="0" parTransId="{46A651AE-AE33-41DB-B582-F757A2795B21}" sibTransId="{36FADADF-27A3-4540-9882-032FD56E8704}"/>
    <dgm:cxn modelId="{43C060DD-0B96-42CB-AA4F-D8127AEFB9F7}" type="presOf" srcId="{EBF9B5C4-6B94-46BF-BF65-23A06B34D568}" destId="{D21918B1-0662-4F66-9A9A-A3753D82C12D}" srcOrd="0" destOrd="0" presId="urn:microsoft.com/office/officeart/2005/8/layout/vList5"/>
    <dgm:cxn modelId="{64F1BFE4-DE0D-4F18-B1BB-7E3EAB4684B0}" type="presOf" srcId="{093E487E-457A-48E5-A18F-BE7691EE4333}" destId="{072776C0-3FBE-46B6-8C7B-2294A335EA3F}" srcOrd="0" destOrd="0" presId="urn:microsoft.com/office/officeart/2005/8/layout/vList5"/>
    <dgm:cxn modelId="{2FE795E6-228D-46ED-866E-86831ED910C7}" type="presOf" srcId="{9ED7E92D-3D06-4C6B-B92D-56B48BC269DD}" destId="{E0CC47B2-61D7-43D9-8CB0-3BB56A6D6D42}" srcOrd="0" destOrd="0" presId="urn:microsoft.com/office/officeart/2005/8/layout/vList5"/>
    <dgm:cxn modelId="{F5A57FEB-5E8A-470F-A1E8-CB3B89D69B54}" srcId="{6C0025EB-C188-45A3-93D5-2F7FFB79E268}" destId="{EBF9B5C4-6B94-46BF-BF65-23A06B34D568}" srcOrd="0" destOrd="0" parTransId="{729B4FB5-4C06-4EEE-BCF0-4BC2BA38D1E1}" sibTransId="{806869F9-8226-4AA5-875D-2F6F32D8CD00}"/>
    <dgm:cxn modelId="{7B7EC5F2-F38A-4C63-A0C6-C078F667475B}" srcId="{DC6F1324-ABE9-451F-B459-4184FFACAAED}" destId="{7990BE69-C502-48C7-9EF2-6DE09C45C9F0}" srcOrd="0" destOrd="0" parTransId="{32544BA6-D5C7-4D00-BF4C-887D5B37EF31}" sibTransId="{2218D7E5-CA32-402B-8AF0-445ECD6332A0}"/>
    <dgm:cxn modelId="{D0BE6DFD-1303-4C6C-99E4-00E81CCC4891}" type="presOf" srcId="{70F97836-A756-47D8-A203-FC9B7D687964}" destId="{FAF76A95-9B92-4980-AEC5-F69435825878}" srcOrd="0" destOrd="0" presId="urn:microsoft.com/office/officeart/2005/8/layout/vList5"/>
    <dgm:cxn modelId="{8BFE653F-1742-4A58-B371-0D15704E38F6}" type="presParOf" srcId="{E0CC47B2-61D7-43D9-8CB0-3BB56A6D6D42}" destId="{FCCB5493-2D1B-4F39-8363-A82C656980DD}" srcOrd="0" destOrd="0" presId="urn:microsoft.com/office/officeart/2005/8/layout/vList5"/>
    <dgm:cxn modelId="{1CFF0768-F263-491C-BE40-C822B5212982}" type="presParOf" srcId="{FCCB5493-2D1B-4F39-8363-A82C656980DD}" destId="{B546BE3A-3884-44D4-AC3E-E29F2F45FF3E}" srcOrd="0" destOrd="0" presId="urn:microsoft.com/office/officeart/2005/8/layout/vList5"/>
    <dgm:cxn modelId="{3C391AFC-E491-4F7A-AC1B-5221A7BEFACA}" type="presParOf" srcId="{FCCB5493-2D1B-4F39-8363-A82C656980DD}" destId="{072776C0-3FBE-46B6-8C7B-2294A335EA3F}" srcOrd="1" destOrd="0" presId="urn:microsoft.com/office/officeart/2005/8/layout/vList5"/>
    <dgm:cxn modelId="{901A472D-2973-4861-B85A-BBD4B31F4927}" type="presParOf" srcId="{E0CC47B2-61D7-43D9-8CB0-3BB56A6D6D42}" destId="{CBFC2357-384C-4278-88D7-B34F7C59B159}" srcOrd="1" destOrd="0" presId="urn:microsoft.com/office/officeart/2005/8/layout/vList5"/>
    <dgm:cxn modelId="{44484C72-0E05-4EE9-9190-05824094392E}" type="presParOf" srcId="{E0CC47B2-61D7-43D9-8CB0-3BB56A6D6D42}" destId="{8652A814-B36C-4D73-AA0D-736B4C62D9E3}" srcOrd="2" destOrd="0" presId="urn:microsoft.com/office/officeart/2005/8/layout/vList5"/>
    <dgm:cxn modelId="{C91FC32B-063E-4B23-96E6-D5A5802B7AAE}" type="presParOf" srcId="{8652A814-B36C-4D73-AA0D-736B4C62D9E3}" destId="{2580DBC6-E56A-4DF3-AE52-7EC78EE7A48B}" srcOrd="0" destOrd="0" presId="urn:microsoft.com/office/officeart/2005/8/layout/vList5"/>
    <dgm:cxn modelId="{9924EEE7-2917-419C-91CC-F21D0F4F79AC}" type="presParOf" srcId="{8652A814-B36C-4D73-AA0D-736B4C62D9E3}" destId="{1EE5A9B7-B2A1-4552-8C9B-962821C004F8}" srcOrd="1" destOrd="0" presId="urn:microsoft.com/office/officeart/2005/8/layout/vList5"/>
    <dgm:cxn modelId="{0BB085A8-A8DF-4D04-B91C-63E7FADED2C6}" type="presParOf" srcId="{E0CC47B2-61D7-43D9-8CB0-3BB56A6D6D42}" destId="{B16DB8E5-7F0D-42DE-ADCC-7E869E54EFDB}" srcOrd="3" destOrd="0" presId="urn:microsoft.com/office/officeart/2005/8/layout/vList5"/>
    <dgm:cxn modelId="{AE35E8D4-B0DA-4F82-9B3E-6FAB2673067E}" type="presParOf" srcId="{E0CC47B2-61D7-43D9-8CB0-3BB56A6D6D42}" destId="{0F214212-F92D-422A-9115-ED49AC91F17E}" srcOrd="4" destOrd="0" presId="urn:microsoft.com/office/officeart/2005/8/layout/vList5"/>
    <dgm:cxn modelId="{6F8D9E0A-3BFC-48F3-85C8-13AB1406B24A}" type="presParOf" srcId="{0F214212-F92D-422A-9115-ED49AC91F17E}" destId="{7610C2AC-4753-4CB4-AE85-7503B075567E}" srcOrd="0" destOrd="0" presId="urn:microsoft.com/office/officeart/2005/8/layout/vList5"/>
    <dgm:cxn modelId="{01E87654-7F1B-474F-9C2F-A5FCA9C839D4}" type="presParOf" srcId="{0F214212-F92D-422A-9115-ED49AC91F17E}" destId="{C8F5999B-DB4D-482D-862B-43260B45CEAA}" srcOrd="1" destOrd="0" presId="urn:microsoft.com/office/officeart/2005/8/layout/vList5"/>
    <dgm:cxn modelId="{5E5DFBC5-9515-48BE-A309-36FD7944E1C0}" type="presParOf" srcId="{E0CC47B2-61D7-43D9-8CB0-3BB56A6D6D42}" destId="{FE8AAE12-5640-4240-B5F0-1345948440D7}" srcOrd="5" destOrd="0" presId="urn:microsoft.com/office/officeart/2005/8/layout/vList5"/>
    <dgm:cxn modelId="{9CC391B0-A4F1-40C9-AC59-EC88FFBCE4E3}" type="presParOf" srcId="{E0CC47B2-61D7-43D9-8CB0-3BB56A6D6D42}" destId="{6B798BDA-1A71-443D-B6A2-367B2B60CA60}" srcOrd="6" destOrd="0" presId="urn:microsoft.com/office/officeart/2005/8/layout/vList5"/>
    <dgm:cxn modelId="{0667BFDD-B141-4ADC-B7F0-9CA3306ADB90}" type="presParOf" srcId="{6B798BDA-1A71-443D-B6A2-367B2B60CA60}" destId="{FAF76A95-9B92-4980-AEC5-F69435825878}" srcOrd="0" destOrd="0" presId="urn:microsoft.com/office/officeart/2005/8/layout/vList5"/>
    <dgm:cxn modelId="{BE180B01-A5B4-4A74-9C15-21C5C66387E1}" type="presParOf" srcId="{6B798BDA-1A71-443D-B6A2-367B2B60CA60}" destId="{43E0DB0F-39CF-4B5F-95E2-3108035EFA85}" srcOrd="1" destOrd="0" presId="urn:microsoft.com/office/officeart/2005/8/layout/vList5"/>
    <dgm:cxn modelId="{D4A22C8D-4727-447A-A7FD-BBE79975F678}" type="presParOf" srcId="{E0CC47B2-61D7-43D9-8CB0-3BB56A6D6D42}" destId="{1B7DFDD6-30C5-449B-8EBC-D9F3864086F1}" srcOrd="7" destOrd="0" presId="urn:microsoft.com/office/officeart/2005/8/layout/vList5"/>
    <dgm:cxn modelId="{FCC31C7E-792A-4AC5-99AD-0C085DAE53B6}" type="presParOf" srcId="{E0CC47B2-61D7-43D9-8CB0-3BB56A6D6D42}" destId="{7E0FB6EB-D618-4FE1-9F90-B70E3626189D}" srcOrd="8" destOrd="0" presId="urn:microsoft.com/office/officeart/2005/8/layout/vList5"/>
    <dgm:cxn modelId="{AA30ED70-8EBA-4020-AB84-1EE8A4D12D68}" type="presParOf" srcId="{7E0FB6EB-D618-4FE1-9F90-B70E3626189D}" destId="{FA7E43A8-B4FE-45C6-B401-2BB68945B0B3}" srcOrd="0" destOrd="0" presId="urn:microsoft.com/office/officeart/2005/8/layout/vList5"/>
    <dgm:cxn modelId="{A30D38CF-5E14-487D-9F9F-710BDB8AC515}" type="presParOf" srcId="{7E0FB6EB-D618-4FE1-9F90-B70E3626189D}" destId="{A53B939F-274E-497A-89FD-4EAE52FB3AF1}" srcOrd="1" destOrd="0" presId="urn:microsoft.com/office/officeart/2005/8/layout/vList5"/>
    <dgm:cxn modelId="{CA6D3C94-3166-42BE-9723-81DF5956E5CE}" type="presParOf" srcId="{E0CC47B2-61D7-43D9-8CB0-3BB56A6D6D42}" destId="{7A650159-34A4-486F-A3C6-A65ED2DBD1A1}" srcOrd="9" destOrd="0" presId="urn:microsoft.com/office/officeart/2005/8/layout/vList5"/>
    <dgm:cxn modelId="{43678EDD-23AD-4011-99E6-25D48F7AC14A}" type="presParOf" srcId="{E0CC47B2-61D7-43D9-8CB0-3BB56A6D6D42}" destId="{C12A3F44-C962-430B-9AB6-0067A04811E7}" srcOrd="10" destOrd="0" presId="urn:microsoft.com/office/officeart/2005/8/layout/vList5"/>
    <dgm:cxn modelId="{160E41CE-E4C0-44BA-8EF9-B163CA2C5488}" type="presParOf" srcId="{C12A3F44-C962-430B-9AB6-0067A04811E7}" destId="{55119984-9F09-4BB4-B351-FEE5858951E7}" srcOrd="0" destOrd="0" presId="urn:microsoft.com/office/officeart/2005/8/layout/vList5"/>
    <dgm:cxn modelId="{2C656A1C-B0CB-4641-85AF-AE834DDCB48E}" type="presParOf" srcId="{C12A3F44-C962-430B-9AB6-0067A04811E7}" destId="{D21918B1-0662-4F66-9A9A-A3753D82C12D}" srcOrd="1" destOrd="0" presId="urn:microsoft.com/office/officeart/2005/8/layout/vList5"/>
    <dgm:cxn modelId="{13CD9A6B-D28E-4550-A75E-5B5E29F2764B}" type="presParOf" srcId="{E0CC47B2-61D7-43D9-8CB0-3BB56A6D6D42}" destId="{86A5FF91-2820-45A3-8A4F-5463569B1BBF}" srcOrd="11" destOrd="0" presId="urn:microsoft.com/office/officeart/2005/8/layout/vList5"/>
    <dgm:cxn modelId="{418C6F70-0AE5-4A6F-A7F3-5127EBAA05D4}" type="presParOf" srcId="{E0CC47B2-61D7-43D9-8CB0-3BB56A6D6D42}" destId="{7129CBE4-FC91-41B4-BE23-D7A5E3DFAADF}" srcOrd="12" destOrd="0" presId="urn:microsoft.com/office/officeart/2005/8/layout/vList5"/>
    <dgm:cxn modelId="{DF7613FE-A5E5-4D0E-B185-5D6CED572BF3}" type="presParOf" srcId="{7129CBE4-FC91-41B4-BE23-D7A5E3DFAADF}" destId="{2E5AF9BA-647D-44B7-9731-7A0EA420CA65}" srcOrd="0" destOrd="0" presId="urn:microsoft.com/office/officeart/2005/8/layout/vList5"/>
    <dgm:cxn modelId="{29E2EC81-62DB-472A-B323-A923A0016575}" type="presParOf" srcId="{7129CBE4-FC91-41B4-BE23-D7A5E3DFAADF}" destId="{F012D779-6A74-425A-A1BA-7CD7EB7DDE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776C0-3FBE-46B6-8C7B-2294A335EA3F}">
      <dsp:nvSpPr>
        <dsp:cNvPr id="0" name=""/>
        <dsp:cNvSpPr/>
      </dsp:nvSpPr>
      <dsp:spPr>
        <a:xfrm rot="5400000">
          <a:off x="6137387" y="-3717372"/>
          <a:ext cx="809105" cy="83351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FAMILIAS SALUDABLES CON CONOCIMIENTOS PARA EL CUIDADO INFANTIL, LACTANCIA MATERNA EXCLUSIVA Y LA ADECUADA ALIMENTACION Y PROTECCION DEL MENOR DE 36 MESES (3033251)</a:t>
          </a:r>
        </a:p>
      </dsp:txBody>
      <dsp:txXfrm rot="-5400000">
        <a:off x="2374379" y="85133"/>
        <a:ext cx="8295625" cy="730111"/>
      </dsp:txXfrm>
    </dsp:sp>
    <dsp:sp modelId="{B546BE3A-3884-44D4-AC3E-E29F2F45FF3E}">
      <dsp:nvSpPr>
        <dsp:cNvPr id="0" name=""/>
        <dsp:cNvSpPr/>
      </dsp:nvSpPr>
      <dsp:spPr>
        <a:xfrm>
          <a:off x="28" y="5006"/>
          <a:ext cx="2374350" cy="890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PP PAN</a:t>
          </a:r>
        </a:p>
      </dsp:txBody>
      <dsp:txXfrm>
        <a:off x="43492" y="48470"/>
        <a:ext cx="2287422" cy="803436"/>
      </dsp:txXfrm>
    </dsp:sp>
    <dsp:sp modelId="{1EE5A9B7-B2A1-4552-8C9B-962821C004F8}">
      <dsp:nvSpPr>
        <dsp:cNvPr id="0" name=""/>
        <dsp:cNvSpPr/>
      </dsp:nvSpPr>
      <dsp:spPr>
        <a:xfrm rot="5400000">
          <a:off x="6181358" y="-2747900"/>
          <a:ext cx="793862" cy="826594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FAMILIAS SALUDABLES INFORMADAS RESPECTO DE SU SALUD SEXUAL Y REPRODUCTIVA (3033412)</a:t>
          </a:r>
        </a:p>
      </dsp:txBody>
      <dsp:txXfrm rot="-5400000">
        <a:off x="2445318" y="1026893"/>
        <a:ext cx="8227190" cy="716356"/>
      </dsp:txXfrm>
    </dsp:sp>
    <dsp:sp modelId="{2580DBC6-E56A-4DF3-AE52-7EC78EE7A48B}">
      <dsp:nvSpPr>
        <dsp:cNvPr id="0" name=""/>
        <dsp:cNvSpPr/>
      </dsp:nvSpPr>
      <dsp:spPr>
        <a:xfrm>
          <a:off x="28" y="939888"/>
          <a:ext cx="2445289" cy="890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PP MN</a:t>
          </a:r>
        </a:p>
      </dsp:txBody>
      <dsp:txXfrm>
        <a:off x="43492" y="983352"/>
        <a:ext cx="2358361" cy="803436"/>
      </dsp:txXfrm>
    </dsp:sp>
    <dsp:sp modelId="{C8F5999B-DB4D-482D-862B-43260B45CEAA}">
      <dsp:nvSpPr>
        <dsp:cNvPr id="0" name=""/>
        <dsp:cNvSpPr/>
      </dsp:nvSpPr>
      <dsp:spPr>
        <a:xfrm rot="5400000">
          <a:off x="6175994" y="-1811183"/>
          <a:ext cx="807581" cy="82622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 CON PRACTICAS SALUDABLES PARA LA PREVENCION DE VIH/SIDA Y TUBERCULOSIS (3043952)</a:t>
          </a:r>
        </a:p>
      </dsp:txBody>
      <dsp:txXfrm rot="-5400000">
        <a:off x="2448648" y="1955586"/>
        <a:ext cx="8222851" cy="728735"/>
      </dsp:txXfrm>
    </dsp:sp>
    <dsp:sp modelId="{7610C2AC-4753-4CB4-AE85-7503B075567E}">
      <dsp:nvSpPr>
        <dsp:cNvPr id="0" name=""/>
        <dsp:cNvSpPr/>
      </dsp:nvSpPr>
      <dsp:spPr>
        <a:xfrm>
          <a:off x="28" y="1874771"/>
          <a:ext cx="2448619" cy="890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PP TBC/VIH</a:t>
          </a:r>
        </a:p>
      </dsp:txBody>
      <dsp:txXfrm>
        <a:off x="43492" y="1918235"/>
        <a:ext cx="2361691" cy="803436"/>
      </dsp:txXfrm>
    </dsp:sp>
    <dsp:sp modelId="{43E0DB0F-39CF-4B5F-95E2-3108035EFA85}">
      <dsp:nvSpPr>
        <dsp:cNvPr id="0" name=""/>
        <dsp:cNvSpPr/>
      </dsp:nvSpPr>
      <dsp:spPr>
        <a:xfrm rot="5400000">
          <a:off x="6122974" y="-894066"/>
          <a:ext cx="879273" cy="829780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 CON PRACTICAS SALUDABLES PARA LA PREVENCION DE ENFERMEDADES METAXENICAS Y ZOONOTICAS (3043977)</a:t>
          </a:r>
        </a:p>
      </dsp:txBody>
      <dsp:txXfrm rot="-5400000">
        <a:off x="2413709" y="2858122"/>
        <a:ext cx="8254881" cy="793427"/>
      </dsp:txXfrm>
    </dsp:sp>
    <dsp:sp modelId="{FAF76A95-9B92-4980-AEC5-F69435825878}">
      <dsp:nvSpPr>
        <dsp:cNvPr id="0" name=""/>
        <dsp:cNvSpPr/>
      </dsp:nvSpPr>
      <dsp:spPr>
        <a:xfrm>
          <a:off x="28" y="2809653"/>
          <a:ext cx="2413680" cy="8903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PP METAX y ZOO</a:t>
          </a:r>
        </a:p>
      </dsp:txBody>
      <dsp:txXfrm>
        <a:off x="43492" y="2853117"/>
        <a:ext cx="2326752" cy="803436"/>
      </dsp:txXfrm>
    </dsp:sp>
    <dsp:sp modelId="{A53B939F-274E-497A-89FD-4EAE52FB3AF1}">
      <dsp:nvSpPr>
        <dsp:cNvPr id="0" name=""/>
        <dsp:cNvSpPr/>
      </dsp:nvSpPr>
      <dsp:spPr>
        <a:xfrm rot="5400000">
          <a:off x="6183391" y="80870"/>
          <a:ext cx="835047" cy="821769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 EN ZONAS DE RIESGO INFORMADA QUE REALIZAN PRACTICAS HIGIENICAS SANITARIAS PARA PREVENIR LAS ENFERMEDADES NO TRANSMISIBLES  (3043988)</a:t>
          </a:r>
        </a:p>
      </dsp:txBody>
      <dsp:txXfrm rot="-5400000">
        <a:off x="2492067" y="3812958"/>
        <a:ext cx="8176931" cy="753519"/>
      </dsp:txXfrm>
    </dsp:sp>
    <dsp:sp modelId="{FA7E43A8-B4FE-45C6-B401-2BB68945B0B3}">
      <dsp:nvSpPr>
        <dsp:cNvPr id="0" name=""/>
        <dsp:cNvSpPr/>
      </dsp:nvSpPr>
      <dsp:spPr>
        <a:xfrm>
          <a:off x="28" y="3744535"/>
          <a:ext cx="2492039" cy="8903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PP ENT</a:t>
          </a:r>
        </a:p>
      </dsp:txBody>
      <dsp:txXfrm>
        <a:off x="43492" y="3787999"/>
        <a:ext cx="2405111" cy="803436"/>
      </dsp:txXfrm>
    </dsp:sp>
    <dsp:sp modelId="{D21918B1-0662-4F66-9A9A-A3753D82C12D}">
      <dsp:nvSpPr>
        <dsp:cNvPr id="0" name=""/>
        <dsp:cNvSpPr/>
      </dsp:nvSpPr>
      <dsp:spPr>
        <a:xfrm rot="5400000">
          <a:off x="6193728" y="1047055"/>
          <a:ext cx="877749" cy="81550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FAMILIAS CON CONOCIMIENTOS DE PRACTICAS SALUDABLES PARA PREVENIR LOS TRANSTORNOS MENTALES Y PROBLEMAS PSICOSOCIALES (3000706)</a:t>
          </a:r>
        </a:p>
      </dsp:txBody>
      <dsp:txXfrm rot="-5400000">
        <a:off x="2555058" y="4728573"/>
        <a:ext cx="8112242" cy="792053"/>
      </dsp:txXfrm>
    </dsp:sp>
    <dsp:sp modelId="{55119984-9F09-4BB4-B351-FEE5858951E7}">
      <dsp:nvSpPr>
        <dsp:cNvPr id="0" name=""/>
        <dsp:cNvSpPr/>
      </dsp:nvSpPr>
      <dsp:spPr>
        <a:xfrm>
          <a:off x="28" y="4679418"/>
          <a:ext cx="2555029" cy="890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PP SM</a:t>
          </a:r>
        </a:p>
      </dsp:txBody>
      <dsp:txXfrm>
        <a:off x="43492" y="4722882"/>
        <a:ext cx="2468101" cy="803436"/>
      </dsp:txXfrm>
    </dsp:sp>
    <dsp:sp modelId="{F012D779-6A74-425A-A1BA-7CD7EB7DDE1B}">
      <dsp:nvSpPr>
        <dsp:cNvPr id="0" name=""/>
        <dsp:cNvSpPr/>
      </dsp:nvSpPr>
      <dsp:spPr>
        <a:xfrm rot="5400000">
          <a:off x="6180643" y="1978675"/>
          <a:ext cx="893070" cy="81643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kern="1200" dirty="0"/>
            <a:t>FAMILIAS SALUDABLES CON CONOCIMIENTO DE LA PREVENCIÓN DEL CÁNCER DE CUELLO UTERINO, MAMA, ESTOMAGO, PROSTATA, PULMON COLON, RECTO, HIGADO, LEUCEMIA, LINFOMA, PIEL Y OTROS. (3000361).</a:t>
          </a:r>
        </a:p>
      </dsp:txBody>
      <dsp:txXfrm rot="-5400000">
        <a:off x="2545018" y="5657896"/>
        <a:ext cx="8120724" cy="805878"/>
      </dsp:txXfrm>
    </dsp:sp>
    <dsp:sp modelId="{2E5AF9BA-647D-44B7-9731-7A0EA420CA65}">
      <dsp:nvSpPr>
        <dsp:cNvPr id="0" name=""/>
        <dsp:cNvSpPr/>
      </dsp:nvSpPr>
      <dsp:spPr>
        <a:xfrm>
          <a:off x="28" y="5615654"/>
          <a:ext cx="2544990" cy="890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/>
            <a:t>PP CANCER</a:t>
          </a:r>
        </a:p>
      </dsp:txBody>
      <dsp:txXfrm>
        <a:off x="43492" y="5659118"/>
        <a:ext cx="2458062" cy="80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78E18-A570-428F-B707-8B6D63848837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ECDD4-215B-4276-98B1-ED5983FC2C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900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57326-39D3-4D3A-914A-44F96405D7E3}" type="slidenum">
              <a:rPr lang="es-PE" smtClean="0"/>
              <a:pPr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865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8BFAA-835A-437E-9456-923ADA75C7C1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50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75A34-7DDF-4488-9E5A-68DEDA622A56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8244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75A34-7DDF-4488-9E5A-68DEDA622A56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85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75A34-7DDF-4488-9E5A-68DEDA622A56}" type="slidenum">
              <a:rPr lang="es-PE" smtClean="0"/>
              <a:t>16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550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70ED-34CA-453C-836C-9496AA501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A5B161-94C7-42D4-998A-28D0BCA47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08C9A4-8955-4B6D-BF37-9DE9384A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74866-2172-4D79-A1AA-A63D16FE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BCAF72-F3FC-4A3B-8313-3F300751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665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3FBF4-B58C-477C-A85B-3156BCB1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73D7BA-CAB7-4FCC-B9EA-C1934FDF7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1841C-74F6-453F-9599-C6D36858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40DEAA-BF70-4377-86B9-BC5F2275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23643-0C1D-49B6-8392-42559CDD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3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61E59-176F-420F-8B02-A67889A2F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729BEB-0718-4636-81A5-0AA5B8BCA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E4C43-B23E-4E22-8647-77FEB0E9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08982B-89AB-40DC-A985-E3086A28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4DF63-54A9-419E-9EF4-2C36D63D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66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3994D-44A2-4A46-B006-ED647731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BEC99-1D24-4512-8C59-2052778B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21930F-98EB-4761-8706-238DA74E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04384-3AD9-48FF-8FBD-AE517E09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29D7C-51F0-467F-BBD5-A74FC346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88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5EC7B-0871-4040-A90D-817A5D81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65B1EF-92E4-4982-9B1F-794D4CFB9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9F458B-0544-4154-A24D-36F816D1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72223A-BF19-4A47-AB45-F42BAEDE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20A25-65E9-416A-AE45-4529BE5D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669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B9468-2532-42D2-AFC7-CC31B84C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8AEBF-2400-414A-B1E9-C11F086C2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8E7DBA-C900-49B1-B896-B95141342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E6FFD-321F-4405-A993-930774FC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E7028E-9C6E-4A2E-B208-866F849B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F44CB3-845D-4749-BED5-D5ED7E0A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3683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43F48-3822-45F5-A000-671C6A0C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C4B45B-D909-4681-B827-DAF987A5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E56AD-4192-4F83-8E74-1CFF35C8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9C4961-1A9B-4BF0-9DC4-9E87A40D6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52A634-5AD6-44EC-906A-7C53A8156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20B751-5842-4A1C-A82D-DD7345E2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CC5413-8322-4A1A-B787-169DB029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A8AB14-B6A7-4F19-B7E1-21862D9D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1937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CBE23-6330-4F83-AC62-E9FC4F8D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576E8F-0C6A-4FFF-9CB4-32B83A7F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135669-8C25-49C2-81F4-AB126013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16DD32-FE31-4241-BD71-5070BFA8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77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42C8CB-ECAC-4838-AB21-348C7BC9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3A6F28-531B-4AE1-A375-37BB5166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68ACCD-3683-4CE6-890B-44F19D9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743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D8116-6D56-49D8-83B4-F17E31ED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ECCEE-2329-4AB9-B7E6-CE501A704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35161F-5D88-4B82-898D-DEBA01F8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A82B6-9EB7-4F33-8573-03192B6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9EF643-73C2-43E9-88DE-17A8C2A2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81147-31FC-4296-A044-E183FBBD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563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DDBC3-1084-4ED7-ABEE-677AA528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A8D1EC-7697-4572-87F8-BD12EE94F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482993-26FE-4D91-824E-70CD9AF50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EAD2F-8521-44AF-B2DE-E4797F53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AA87E3-A9F9-4EE7-80A2-5EF8DB81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0208AD-80D4-4254-AE9F-D61F33DA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65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2D652-A440-49C4-AA18-A64C79B6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3E02AC-BD21-4C40-ABF6-BD7E76DA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281610-F283-4A7B-A94E-6A90C2E59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61CF-338D-4F61-A6B2-335A3A4531CA}" type="datetimeFigureOut">
              <a:rPr lang="es-PE" smtClean="0"/>
              <a:t>21/04/2018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1862B-B948-4520-AA7F-7D550AABC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BCF05A-7356-4CF5-AE09-29A5255FA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8687-EAB3-49D4-B1FC-CCD5C0337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70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E" dirty="0"/>
              <a:t>PROGRAMA  ARTICULADO NUTRICIONAL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74694"/>
            <a:ext cx="9144000" cy="1183105"/>
          </a:xfrm>
        </p:spPr>
        <p:txBody>
          <a:bodyPr>
            <a:normAutofit/>
          </a:bodyPr>
          <a:lstStyle/>
          <a:p>
            <a:r>
              <a:rPr lang="es-PE" sz="4400" dirty="0"/>
              <a:t>PROMOCION DE LA SALUD </a:t>
            </a:r>
          </a:p>
        </p:txBody>
      </p:sp>
    </p:spTree>
    <p:extLst>
      <p:ext uri="{BB962C8B-B14F-4D97-AF65-F5344CB8AC3E}">
        <p14:creationId xmlns:p14="http://schemas.microsoft.com/office/powerpoint/2010/main" val="259475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0502"/>
            <a:ext cx="11417299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8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0521"/>
            <a:ext cx="10515600" cy="1575104"/>
          </a:xfrm>
          <a:solidFill>
            <a:srgbClr val="00FF00"/>
          </a:solidFill>
        </p:spPr>
        <p:txBody>
          <a:bodyPr>
            <a:noAutofit/>
          </a:bodyPr>
          <a:lstStyle/>
          <a:p>
            <a:br>
              <a:rPr lang="es-PE" sz="2800" b="1" dirty="0">
                <a:solidFill>
                  <a:srgbClr val="0000CC"/>
                </a:solidFill>
              </a:rPr>
            </a:br>
            <a:r>
              <a:rPr lang="es-MX" altLang="es-PE" sz="2800" b="1" dirty="0">
                <a:solidFill>
                  <a:srgbClr val="0000CC"/>
                </a:solidFill>
              </a:rPr>
              <a:t>Familias con niños y niñas menores de 36 meses y gestantes que participan en grupos de apoyo comunal para promover el cuidado infantil, lactancia materna exclusiva y la adecuada alimentación y protección del menor de 36 meses (3325109) </a:t>
            </a:r>
            <a:br>
              <a:rPr lang="es-PE" altLang="es-PE" sz="2800" b="1" dirty="0">
                <a:solidFill>
                  <a:srgbClr val="0000CC"/>
                </a:solidFill>
              </a:rPr>
            </a:b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41951"/>
            <a:ext cx="10515600" cy="4396635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E" dirty="0"/>
              <a:t>Se realiza las siguientes tareas: </a:t>
            </a:r>
          </a:p>
          <a:p>
            <a:r>
              <a:rPr lang="es-PE" dirty="0"/>
              <a:t>Coordinación entre el personal de salud encargado de promover la implementación de los grupos de apoyo comunal y los actores sociales claves de la comunidad. </a:t>
            </a:r>
          </a:p>
          <a:p>
            <a:r>
              <a:rPr lang="es-PE" dirty="0"/>
              <a:t>Capacitaciones a las “madres guías” en prácticas saludables de lactancia materna, alimentación y nutrición infantil. </a:t>
            </a:r>
          </a:p>
          <a:p>
            <a:r>
              <a:rPr lang="es-PE" dirty="0"/>
              <a:t>Asistencias técnicas (acompañamiento y asesoría) a las “madres guías” de los grupos de apoyo comunal, durante o después de las sesiones de grupos de apoyo. </a:t>
            </a:r>
          </a:p>
          <a:p>
            <a:r>
              <a:rPr lang="es-PE" dirty="0"/>
              <a:t>Reuniones de monitoreo a las “madres guías” de los grupos de apoyo comunal realizadas por el personal de salud encargado de promover la implementación de grupos de apoyo comunal. </a:t>
            </a:r>
          </a:p>
          <a:p>
            <a:pPr marL="0" indent="0">
              <a:buNone/>
            </a:pPr>
            <a:r>
              <a:rPr lang="es-PE" dirty="0"/>
              <a:t>	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745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3732013" y="417196"/>
            <a:ext cx="2635771" cy="631652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altLang="es-PE" b="1" dirty="0">
                <a:solidFill>
                  <a:srgbClr val="0000CC"/>
                </a:solidFill>
                <a:latin typeface="Agency FB" pitchFamily="34" charset="0"/>
              </a:rPr>
              <a:t>FAMILIAS SALUDABLES CON CONOCIMIENTOS PARA EL CUIDADO INFANTIL, LACTANCIA MATERNA EXCLUSIVA Y LA ADECUADA ALIMENTACION Y PROTECCION DEL MENOR DE 36 MESES </a:t>
            </a:r>
            <a:endParaRPr lang="es-PE" altLang="es-PE" b="1" dirty="0">
              <a:solidFill>
                <a:srgbClr val="0000CC"/>
              </a:solidFill>
              <a:latin typeface="Agency FB" pitchFamily="34" charset="0"/>
            </a:endParaRPr>
          </a:p>
        </p:txBody>
      </p:sp>
      <p:sp>
        <p:nvSpPr>
          <p:cNvPr id="49" name="48 Flecha derecha"/>
          <p:cNvSpPr/>
          <p:nvPr/>
        </p:nvSpPr>
        <p:spPr>
          <a:xfrm rot="10800000">
            <a:off x="3320658" y="3700959"/>
            <a:ext cx="304800" cy="3794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Rectángulo redondeado"/>
          <p:cNvSpPr/>
          <p:nvPr/>
        </p:nvSpPr>
        <p:spPr>
          <a:xfrm>
            <a:off x="905376" y="3267075"/>
            <a:ext cx="2308726" cy="935038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2100" b="1" dirty="0"/>
              <a:t>Mejorar la Salud Infantil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474339" y="3480632"/>
            <a:ext cx="5300566" cy="144429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PE" b="1" dirty="0">
                <a:solidFill>
                  <a:srgbClr val="0E04D2"/>
                </a:solidFill>
              </a:rPr>
              <a:t>Agentes Comunitarios de Salud capacitados para la promoción del cuidado infantil, lactancia materna exclusiva y la adecuada alimentación y protección del menor de 36 meses en sus comunidades. (3325102) </a:t>
            </a:r>
            <a:r>
              <a:rPr lang="es-PE" dirty="0"/>
              <a:t>	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6474339" y="770021"/>
            <a:ext cx="5140145" cy="98909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b="1" dirty="0">
                <a:solidFill>
                  <a:srgbClr val="0000CC"/>
                </a:solidFill>
              </a:rPr>
              <a:t>FAMILIAS CON NIÑOS Y NIÑAS MENORES DE 36 MESES DESARROLLAN PRACTICAS SALUDABLES (5000014) 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6474339" y="5058272"/>
            <a:ext cx="5300566" cy="153503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PE" b="1" dirty="0">
                <a:solidFill>
                  <a:srgbClr val="0E04D2"/>
                </a:solidFill>
              </a:rPr>
              <a:t>Promotores educativos capacitados para la promoción del cuidado infantil, lactancia materna exclusiva y la adecuada alimentación y protección del menor de 36 meses a familias del PRONOEI. (3325108) </a:t>
            </a:r>
            <a:r>
              <a:rPr lang="es-PE" dirty="0"/>
              <a:t>	</a:t>
            </a:r>
          </a:p>
        </p:txBody>
      </p:sp>
      <p:pic>
        <p:nvPicPr>
          <p:cNvPr id="3076" name="Picture 4" descr="Resultado de imagen para FAMILIA DESNUTRICION INFANTIL AREQU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75" y="1301007"/>
            <a:ext cx="2308727" cy="15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6474339" y="1972673"/>
            <a:ext cx="5300566" cy="12944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s-PE" b="1" dirty="0">
              <a:solidFill>
                <a:srgbClr val="0070C0"/>
              </a:solidFill>
            </a:endParaRPr>
          </a:p>
          <a:p>
            <a:pPr algn="just">
              <a:defRPr/>
            </a:pPr>
            <a:endParaRPr lang="es-PE" b="1" dirty="0">
              <a:solidFill>
                <a:srgbClr val="0070C0"/>
              </a:solidFill>
            </a:endParaRPr>
          </a:p>
          <a:p>
            <a:pPr algn="just">
              <a:defRPr/>
            </a:pPr>
            <a:endParaRPr lang="es-PE" b="1" dirty="0">
              <a:solidFill>
                <a:srgbClr val="0E04D2"/>
              </a:solidFill>
            </a:endParaRPr>
          </a:p>
          <a:p>
            <a:pPr algn="just">
              <a:defRPr/>
            </a:pPr>
            <a:r>
              <a:rPr lang="es-PE" b="1" dirty="0">
                <a:solidFill>
                  <a:srgbClr val="0E04D2"/>
                </a:solidFill>
              </a:rPr>
              <a:t>Funcionarios municipales capacitados para la promoción del cuidado infantil, lactancia materna exclusiva y la adecuada alimentación y protección del menor de 36 meses en su distrito. </a:t>
            </a:r>
            <a:r>
              <a:rPr lang="es-PE" dirty="0">
                <a:solidFill>
                  <a:srgbClr val="0E04D2"/>
                </a:solidFill>
              </a:rPr>
              <a:t>(</a:t>
            </a:r>
            <a:r>
              <a:rPr lang="es-PE" b="1" dirty="0">
                <a:solidFill>
                  <a:srgbClr val="0E04D2"/>
                </a:solidFill>
              </a:rPr>
              <a:t>3325101) </a:t>
            </a:r>
            <a:r>
              <a:rPr lang="es-PE" dirty="0">
                <a:solidFill>
                  <a:srgbClr val="0E04D2"/>
                </a:solidFill>
              </a:rPr>
              <a:t>	</a:t>
            </a:r>
          </a:p>
          <a:p>
            <a:pPr algn="just">
              <a:defRPr/>
            </a:pPr>
            <a:r>
              <a:rPr lang="es-PE" dirty="0"/>
              <a:t>	</a:t>
            </a:r>
          </a:p>
          <a:p>
            <a:pPr algn="just">
              <a:defRPr/>
            </a:pPr>
            <a:endParaRPr lang="es-PE" b="1" dirty="0">
              <a:solidFill>
                <a:srgbClr val="0000CC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474339" y="365126"/>
            <a:ext cx="4879461" cy="40489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PARA  GOBIERNO LOCAL</a:t>
            </a:r>
          </a:p>
        </p:txBody>
      </p:sp>
    </p:spTree>
    <p:extLst>
      <p:ext uri="{BB962C8B-B14F-4D97-AF65-F5344CB8AC3E}">
        <p14:creationId xmlns:p14="http://schemas.microsoft.com/office/powerpoint/2010/main" val="65938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rgbClr val="0E04D2"/>
                </a:solidFill>
              </a:rPr>
              <a:t>Funcionarios municipales capacitados para la promoción del cuidado infantil, lactancia materna exclusiva y la adecuada alimentación y protección del menor de 36 meses en su distrito. </a:t>
            </a:r>
            <a:r>
              <a:rPr lang="es-PE" sz="2800" dirty="0">
                <a:solidFill>
                  <a:srgbClr val="0E04D2"/>
                </a:solidFill>
              </a:rPr>
              <a:t>(</a:t>
            </a:r>
            <a:r>
              <a:rPr lang="es-PE" sz="2800" b="1" dirty="0">
                <a:solidFill>
                  <a:srgbClr val="0E04D2"/>
                </a:solidFill>
              </a:rPr>
              <a:t>3325101)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4060"/>
            <a:ext cx="10515600" cy="4647156"/>
          </a:xfrm>
          <a:solidFill>
            <a:srgbClr val="92D050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PE" sz="7000" dirty="0"/>
              <a:t>Se realiza las siguientes tareas: </a:t>
            </a:r>
          </a:p>
          <a:p>
            <a:r>
              <a:rPr lang="es-PE" sz="7000" dirty="0"/>
              <a:t>Coordinación con la municipalidad para la identificación y convocatoria a capacitaciones a actores sociales de su jurisdicción; así como para la conformación y reactivación del Comité Multisectorial</a:t>
            </a:r>
          </a:p>
          <a:p>
            <a:r>
              <a:rPr lang="es-PE" sz="7000" dirty="0"/>
              <a:t>Socialización de la información para el análisis de la situación de la anemia y desnutrición crónica infantil en su jurisdicción, con participación activa de los actores sociales involucrados. </a:t>
            </a:r>
          </a:p>
          <a:p>
            <a:r>
              <a:rPr lang="es-PE" sz="7000" dirty="0"/>
              <a:t>Asistencia técnica para la implementación de la sala situacional municipal, políticas públicas o planes de intervención para la promoción del cuidado infantil lactancia materna exclusiva y la adecuada alimentación y protección del menor de 36 meses; y programación multianual y formulación anual del presupuesto para el programa presupuestal Articulado Nutricional. </a:t>
            </a:r>
          </a:p>
          <a:p>
            <a:r>
              <a:rPr lang="es-PE" sz="7000" dirty="0"/>
              <a:t>Monitoreo y evaluación de las intervenciones programada</a:t>
            </a:r>
            <a:r>
              <a:rPr lang="es-PE" sz="3800" dirty="0"/>
              <a:t>s </a:t>
            </a:r>
          </a:p>
          <a:p>
            <a:pPr marL="0" indent="0">
              <a:buNone/>
            </a:pPr>
            <a:r>
              <a:rPr lang="es-PE" dirty="0"/>
              <a:t>	</a:t>
            </a:r>
          </a:p>
          <a:p>
            <a:pPr marL="0" indent="0">
              <a:buNone/>
            </a:pPr>
            <a:r>
              <a:rPr lang="es-PE" dirty="0"/>
              <a:t>	</a:t>
            </a:r>
          </a:p>
          <a:p>
            <a:pPr marL="0" indent="0">
              <a:buNone/>
            </a:pPr>
            <a:r>
              <a:rPr lang="es-PE" dirty="0"/>
              <a:t>	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010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rgbClr val="0E04D2"/>
                </a:solidFill>
              </a:rPr>
              <a:t>Agentes Comunitarios de Salud capacitados para la promoción del cuidado infantil, lactancia materna exclusiva y la adecuada alimentación y protección del menor de 36 meses en sus comunidades. (3325102)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0" y="2167002"/>
            <a:ext cx="10515600" cy="433400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/>
              <a:t>Temas a desarrollar: </a:t>
            </a:r>
          </a:p>
          <a:p>
            <a:r>
              <a:rPr lang="es-PE" dirty="0"/>
              <a:t> </a:t>
            </a:r>
            <a:r>
              <a:rPr lang="es-PE" b="1" dirty="0"/>
              <a:t>Sesión 1: </a:t>
            </a:r>
            <a:r>
              <a:rPr lang="es-PE" dirty="0"/>
              <a:t>Vigilancia comunitaria, </a:t>
            </a:r>
          </a:p>
          <a:p>
            <a:r>
              <a:rPr lang="es-PE" dirty="0"/>
              <a:t> </a:t>
            </a:r>
            <a:r>
              <a:rPr lang="es-PE" b="1" dirty="0"/>
              <a:t>Sesión 2: </a:t>
            </a:r>
            <a:r>
              <a:rPr lang="es-PE" dirty="0"/>
              <a:t>Sesión demostrativa de preparación de alimentos con énfasis en el consumo de alimentos de origen animal ricos en hierro </a:t>
            </a:r>
          </a:p>
          <a:p>
            <a:r>
              <a:rPr lang="es-PE" b="1" dirty="0"/>
              <a:t>Sesión 3: </a:t>
            </a:r>
            <a:r>
              <a:rPr lang="es-PE" dirty="0"/>
              <a:t>Diagnóstico, tratamiento y prevención de anemia materno infantil </a:t>
            </a:r>
          </a:p>
          <a:p>
            <a:r>
              <a:rPr lang="es-PE" dirty="0"/>
              <a:t>	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267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rgbClr val="0E04D2"/>
                </a:solidFill>
              </a:rPr>
              <a:t>Promotores educativos capacitados para la promoción del cuidado infantil, lactancia materna exclusiva y la adecuada alimentación y protección del menor de 36 meses a familias del PRONOEI. (3325108)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17106"/>
            <a:ext cx="10515600" cy="4334005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E" dirty="0"/>
              <a:t>Docentes coordinadores, docentes de aula, auxiliares y promotores educativos del Ciclo I de los Servicios Educativos Escolarizados (Cunas) y no escolarizados (PRONOEI de Ciclo I de entorno comunitario y entorno familiar) reciben capacitaciones para la promoción del cuidado infantil, lactancia materna exclusiva y la adecuada alimentación y protección del 	</a:t>
            </a:r>
          </a:p>
          <a:p>
            <a:pPr marL="0" indent="0">
              <a:buNone/>
            </a:pPr>
            <a:r>
              <a:rPr lang="es-PE" dirty="0"/>
              <a:t>menor de 36 meses, a realizarse en los Centros de Promoción y Vigilancia Comunal, otros espacios comunitarios, ambientes del establecimiento de salud, espacios municipales, Servicios Educativos y/o </a:t>
            </a:r>
            <a:r>
              <a:rPr lang="es-PE" dirty="0" err="1"/>
              <a:t>UGELs</a:t>
            </a:r>
            <a:r>
              <a:rPr lang="es-PE" dirty="0"/>
              <a:t>, según corresponda. </a:t>
            </a:r>
          </a:p>
          <a:p>
            <a:r>
              <a:rPr lang="es-PE" dirty="0"/>
              <a:t>Temas a desarrollar: </a:t>
            </a:r>
          </a:p>
          <a:p>
            <a:r>
              <a:rPr lang="es-PE" dirty="0"/>
              <a:t> </a:t>
            </a:r>
            <a:r>
              <a:rPr lang="es-PE" b="1" dirty="0"/>
              <a:t>Sesión 1: </a:t>
            </a:r>
            <a:r>
              <a:rPr lang="es-PE" dirty="0"/>
              <a:t>Importancia de los servicios básicos de salud </a:t>
            </a:r>
          </a:p>
          <a:p>
            <a:r>
              <a:rPr lang="es-PE" dirty="0"/>
              <a:t> </a:t>
            </a:r>
            <a:r>
              <a:rPr lang="es-PE" b="1" dirty="0"/>
              <a:t>Sesión 2: </a:t>
            </a:r>
            <a:r>
              <a:rPr lang="es-PE" dirty="0"/>
              <a:t>Alimentación complementaria con énfasis en el consumo de alimentos de origen animal ricos en hierro </a:t>
            </a:r>
          </a:p>
          <a:p>
            <a:r>
              <a:rPr lang="es-PE" dirty="0"/>
              <a:t> </a:t>
            </a:r>
            <a:r>
              <a:rPr lang="es-PE" b="1" dirty="0"/>
              <a:t>Sesión 3: </a:t>
            </a:r>
            <a:r>
              <a:rPr lang="es-PE" dirty="0"/>
              <a:t>Alimentación responsiva. </a:t>
            </a:r>
          </a:p>
          <a:p>
            <a:r>
              <a:rPr lang="es-PE" dirty="0"/>
              <a:t>	</a:t>
            </a:r>
          </a:p>
          <a:p>
            <a:pPr marL="0" indent="0">
              <a:buNone/>
            </a:pPr>
            <a:r>
              <a:rPr lang="es-PE" dirty="0"/>
              <a:t>	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76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3732013" y="417196"/>
            <a:ext cx="2635771" cy="631652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altLang="es-PE" b="1" dirty="0">
                <a:solidFill>
                  <a:srgbClr val="0000CC"/>
                </a:solidFill>
                <a:latin typeface="Agency FB" pitchFamily="34" charset="0"/>
              </a:rPr>
              <a:t>FAMILIAS SALUDABLES CON CONOCIMIENTOS PARA EL CUIDADO INFANTIL, LACTANCIA MATERNA EXCLUSIVA Y LA ADECUADA ALIMENTACION Y PROTECCION DEL MENOR DE 36 MESES </a:t>
            </a:r>
            <a:endParaRPr lang="es-PE" altLang="es-PE" b="1" dirty="0">
              <a:solidFill>
                <a:srgbClr val="0000CC"/>
              </a:solidFill>
              <a:latin typeface="Agency FB" pitchFamily="34" charset="0"/>
            </a:endParaRPr>
          </a:p>
        </p:txBody>
      </p:sp>
      <p:sp>
        <p:nvSpPr>
          <p:cNvPr id="49" name="48 Flecha derecha"/>
          <p:cNvSpPr/>
          <p:nvPr/>
        </p:nvSpPr>
        <p:spPr>
          <a:xfrm rot="10800000">
            <a:off x="3320658" y="3700959"/>
            <a:ext cx="304800" cy="3794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Rectángulo redondeado"/>
          <p:cNvSpPr/>
          <p:nvPr/>
        </p:nvSpPr>
        <p:spPr>
          <a:xfrm>
            <a:off x="905376" y="3267075"/>
            <a:ext cx="2308726" cy="935038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2100" b="1" dirty="0"/>
              <a:t>Mejorar la Salud Infantil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474339" y="2999874"/>
            <a:ext cx="5300566" cy="91440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PE" b="1" dirty="0"/>
              <a:t>Implementación y funcionamiento de Centros de Promoción y Vigilancia Comunal </a:t>
            </a:r>
            <a:r>
              <a:rPr lang="es-PE" dirty="0"/>
              <a:t>	</a:t>
            </a:r>
          </a:p>
          <a:p>
            <a:r>
              <a:rPr lang="es-PE" b="1" dirty="0">
                <a:solidFill>
                  <a:srgbClr val="0E04D2"/>
                </a:solidFill>
              </a:rPr>
              <a:t> </a:t>
            </a:r>
            <a:r>
              <a:rPr lang="es-PE" dirty="0"/>
              <a:t>	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6474339" y="770021"/>
            <a:ext cx="5140145" cy="98909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b="1" dirty="0">
                <a:solidFill>
                  <a:srgbClr val="0000CC"/>
                </a:solidFill>
              </a:rPr>
              <a:t>FAMILIAS CON NIÑOS Y NIÑAS MENORES DE 36 MESES DESARROLLAN PRACTICAS SALUDABLES (5000014) 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6474339" y="4202114"/>
            <a:ext cx="5300566" cy="867191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PE" b="1" dirty="0"/>
              <a:t> </a:t>
            </a:r>
          </a:p>
          <a:p>
            <a:r>
              <a:rPr lang="es-PE" b="1" dirty="0"/>
              <a:t>Estímulos no monetarios a los Agentes Comunitarios de Salud </a:t>
            </a:r>
            <a:r>
              <a:rPr lang="es-PE" dirty="0"/>
              <a:t>	</a:t>
            </a:r>
          </a:p>
          <a:p>
            <a:endParaRPr lang="es-PE" dirty="0"/>
          </a:p>
        </p:txBody>
      </p:sp>
      <p:pic>
        <p:nvPicPr>
          <p:cNvPr id="3076" name="Picture 4" descr="Resultado de imagen para FAMILIA DESNUTRICION INFANTIL AREQU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75" y="1301007"/>
            <a:ext cx="2308727" cy="15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6474339" y="1972674"/>
            <a:ext cx="5300566" cy="8662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s-PE" b="1" dirty="0">
              <a:solidFill>
                <a:srgbClr val="0070C0"/>
              </a:solidFill>
            </a:endParaRPr>
          </a:p>
          <a:p>
            <a:pPr algn="just">
              <a:defRPr/>
            </a:pPr>
            <a:endParaRPr lang="es-PE" b="1" dirty="0">
              <a:solidFill>
                <a:srgbClr val="0070C0"/>
              </a:solidFill>
            </a:endParaRPr>
          </a:p>
          <a:p>
            <a:pPr algn="just">
              <a:defRPr/>
            </a:pPr>
            <a:endParaRPr lang="es-PE" b="1" dirty="0">
              <a:solidFill>
                <a:srgbClr val="0E04D2"/>
              </a:solidFill>
            </a:endParaRPr>
          </a:p>
          <a:p>
            <a:pPr algn="just">
              <a:defRPr/>
            </a:pPr>
            <a:endParaRPr lang="es-PE" b="1" dirty="0">
              <a:solidFill>
                <a:srgbClr val="0E04D2"/>
              </a:solidFill>
            </a:endParaRPr>
          </a:p>
          <a:p>
            <a:pPr algn="just">
              <a:defRPr/>
            </a:pPr>
            <a:r>
              <a:rPr lang="es-PE" b="1" dirty="0"/>
              <a:t>, </a:t>
            </a:r>
            <a:r>
              <a:rPr lang="es-PE" dirty="0"/>
              <a:t>	</a:t>
            </a:r>
          </a:p>
          <a:p>
            <a:pPr algn="just">
              <a:defRPr/>
            </a:pPr>
            <a:endParaRPr lang="es-PE" b="1" dirty="0">
              <a:solidFill>
                <a:srgbClr val="0E04D2"/>
              </a:solidFill>
            </a:endParaRPr>
          </a:p>
          <a:p>
            <a:pPr algn="just">
              <a:defRPr/>
            </a:pPr>
            <a:r>
              <a:rPr lang="es-PE" b="1" dirty="0">
                <a:solidFill>
                  <a:schemeClr val="tx1"/>
                </a:solidFill>
              </a:rPr>
              <a:t>Actualización y homologación de Padrón Nominal de niños (as) menores de 6 años </a:t>
            </a:r>
            <a:r>
              <a:rPr lang="es-PE" dirty="0">
                <a:solidFill>
                  <a:srgbClr val="0E04D2"/>
                </a:solidFill>
              </a:rPr>
              <a:t>	</a:t>
            </a:r>
          </a:p>
          <a:p>
            <a:pPr algn="just">
              <a:defRPr/>
            </a:pPr>
            <a:endParaRPr lang="es-PE" dirty="0"/>
          </a:p>
          <a:p>
            <a:pPr algn="just">
              <a:defRPr/>
            </a:pPr>
            <a:endParaRPr lang="es-PE" dirty="0"/>
          </a:p>
          <a:p>
            <a:pPr algn="just">
              <a:defRPr/>
            </a:pPr>
            <a:endParaRPr lang="es-PE" dirty="0"/>
          </a:p>
          <a:p>
            <a:pPr algn="just">
              <a:defRPr/>
            </a:pPr>
            <a:endParaRPr lang="es-PE" dirty="0"/>
          </a:p>
          <a:p>
            <a:pPr algn="just">
              <a:defRPr/>
            </a:pPr>
            <a:r>
              <a:rPr lang="es-PE" dirty="0"/>
              <a:t>	</a:t>
            </a:r>
          </a:p>
          <a:p>
            <a:pPr algn="just">
              <a:defRPr/>
            </a:pPr>
            <a:endParaRPr lang="es-PE" b="1" dirty="0">
              <a:solidFill>
                <a:srgbClr val="0000CC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474339" y="365126"/>
            <a:ext cx="4879461" cy="404895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NIVEL   GOBIERNO LOCAL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6474339" y="5357145"/>
            <a:ext cx="5300565" cy="137657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solidFill>
                  <a:schemeClr val="tx1"/>
                </a:solidFill>
              </a:rPr>
              <a:t>Realizar Ferias integrales de salud y nutrición (Diagnóstico y tratamiento de anemia, desparasitación masiva, promoción de la salud y alimentación adecuada) </a:t>
            </a:r>
            <a:r>
              <a:rPr lang="es-P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9901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18147" y="558276"/>
          <a:ext cx="9833810" cy="6138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29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464"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u="none" strike="noStrike" dirty="0">
                          <a:effectLst/>
                        </a:rPr>
                        <a:t>IPRESS con registro de Sesiones demostrativas en FAC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50" u="none" strike="noStrike" dirty="0">
                          <a:effectLst/>
                        </a:rPr>
                        <a:t>2017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Departamento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Total de </a:t>
                      </a:r>
                      <a:br>
                        <a:rPr lang="es-PE" sz="1050" u="none" strike="noStrike" dirty="0">
                          <a:effectLst/>
                        </a:rPr>
                      </a:br>
                      <a:r>
                        <a:rPr lang="es-PE" sz="1050" u="none" strike="noStrike" dirty="0">
                          <a:effectLst/>
                        </a:rPr>
                        <a:t>IPRESS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IPRESS con 3 o más</a:t>
                      </a:r>
                      <a:br>
                        <a:rPr lang="es-PE" sz="1050" u="none" strike="noStrike" dirty="0">
                          <a:effectLst/>
                        </a:rPr>
                      </a:br>
                      <a:r>
                        <a:rPr lang="es-PE" sz="1050" u="none" strike="noStrike" dirty="0">
                          <a:effectLst/>
                        </a:rPr>
                        <a:t>SD jul-</a:t>
                      </a:r>
                      <a:r>
                        <a:rPr lang="es-PE" sz="1050" u="none" strike="noStrike" dirty="0" err="1">
                          <a:effectLst/>
                        </a:rPr>
                        <a:t>sep</a:t>
                      </a:r>
                      <a:r>
                        <a:rPr lang="es-PE" sz="1050" u="none" strike="noStrike" dirty="0">
                          <a:effectLst/>
                        </a:rPr>
                        <a:t> 2017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% IPRESS con 3 o más</a:t>
                      </a:r>
                      <a:br>
                        <a:rPr lang="es-PE" sz="1050" u="none" strike="noStrike" dirty="0">
                          <a:effectLst/>
                        </a:rPr>
                      </a:br>
                      <a:r>
                        <a:rPr lang="es-PE" sz="1050" u="none" strike="noStrike" dirty="0">
                          <a:effectLst/>
                        </a:rPr>
                        <a:t>SD jul-</a:t>
                      </a:r>
                      <a:r>
                        <a:rPr lang="es-PE" sz="1050" u="none" strike="noStrike" dirty="0" err="1">
                          <a:effectLst/>
                        </a:rPr>
                        <a:t>sep</a:t>
                      </a:r>
                      <a:r>
                        <a:rPr lang="es-PE" sz="1050" u="none" strike="noStrike" dirty="0">
                          <a:effectLst/>
                        </a:rPr>
                        <a:t> 2017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# EESS con SD</a:t>
                      </a:r>
                      <a:br>
                        <a:rPr lang="es-PE" sz="1050" u="none" strike="noStrike" dirty="0">
                          <a:effectLst/>
                        </a:rPr>
                      </a:br>
                      <a:r>
                        <a:rPr lang="es-PE" sz="1050" u="none" strike="noStrike" dirty="0">
                          <a:effectLst/>
                        </a:rPr>
                        <a:t>jul 2017(*)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# EESS con SD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ago 2017(*)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# EESS con SD</a:t>
                      </a:r>
                      <a:br>
                        <a:rPr lang="es-PE" sz="1050" u="none" strike="noStrike" dirty="0">
                          <a:effectLst/>
                        </a:rPr>
                      </a:br>
                      <a:r>
                        <a:rPr lang="es-PE" sz="1050" u="none" strike="noStrike" dirty="0" err="1">
                          <a:effectLst/>
                        </a:rPr>
                        <a:t>sep</a:t>
                      </a:r>
                      <a:r>
                        <a:rPr lang="es-PE" sz="1050" u="none" strike="noStrike" dirty="0">
                          <a:effectLst/>
                        </a:rPr>
                        <a:t> 2017(*)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Amazonas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463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194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42%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184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204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83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Áncash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398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271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68%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264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307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310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Apurímac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374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241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64%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287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303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142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Arequipa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246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 dirty="0">
                          <a:effectLst/>
                        </a:rPr>
                        <a:t>238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97%</a:t>
                      </a:r>
                      <a:endParaRPr lang="es-PE" sz="105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226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241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228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Ayacucho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378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314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83%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345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298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146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Cajamarca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820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472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58%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470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535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496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Callao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45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96%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45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Cusco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325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100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31%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129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133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114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Huancavelica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401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386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96%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352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387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359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Huánuco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300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219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73%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292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288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132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Ica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136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106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78%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107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97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Junín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478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352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74%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270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335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311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La Libertad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283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162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57%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207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180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162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Lambayeque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178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141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79%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130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41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Lima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321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309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96%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306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293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312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Loreto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382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199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52%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318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325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103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Madre de Dios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8%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30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Moquegua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60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55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92%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57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52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Pasco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251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65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26%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106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115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91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Piura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401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158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39%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168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164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141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Puno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444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278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63%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316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348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219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San Martin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360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330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92%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282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324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348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Tacna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71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69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97%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70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67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Tumbes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42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33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79%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36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38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14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Ucayali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205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u="none" strike="noStrike">
                          <a:effectLst/>
                        </a:rPr>
                        <a:t>183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89%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135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>
                          <a:effectLst/>
                        </a:rPr>
                        <a:t>103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u="none" strike="noStrike" dirty="0">
                          <a:effectLst/>
                        </a:rPr>
                        <a:t>141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6610"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>
                          <a:effectLst/>
                        </a:rPr>
                        <a:t> </a:t>
                      </a:r>
                      <a:endParaRPr lang="es-P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50" u="none" strike="noStrike" dirty="0">
                          <a:effectLst/>
                        </a:rPr>
                        <a:t> 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4410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Fuente: SIASIS - SIS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42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>
                          <a:effectLst/>
                        </a:rPr>
                        <a:t>fecha de actualización 20 de octubre 2017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199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600" u="none" strike="noStrike" dirty="0">
                          <a:effectLst/>
                        </a:rPr>
                        <a:t>(*) </a:t>
                      </a:r>
                      <a:r>
                        <a:rPr lang="es-PE" sz="600" u="none" strike="noStrike" dirty="0" err="1">
                          <a:effectLst/>
                        </a:rPr>
                        <a:t>Resgistra</a:t>
                      </a:r>
                      <a:r>
                        <a:rPr lang="es-PE" sz="600" u="none" strike="noStrike" dirty="0">
                          <a:effectLst/>
                        </a:rPr>
                        <a:t> al menos una SD</a:t>
                      </a:r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>
                          <a:effectLst/>
                        </a:rPr>
                        <a:t> </a:t>
                      </a:r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600" u="none" strike="noStrike" dirty="0">
                          <a:effectLst/>
                        </a:rPr>
                        <a:t> </a:t>
                      </a:r>
                      <a:endParaRPr lang="es-P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" marR="4938" marT="4938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76463"/>
            <a:ext cx="10515600" cy="529391"/>
          </a:xfrm>
        </p:spPr>
        <p:txBody>
          <a:bodyPr>
            <a:normAutofit fontScale="90000"/>
          </a:bodyPr>
          <a:lstStyle/>
          <a:p>
            <a:r>
              <a:rPr lang="es-PE" sz="4000" b="1" dirty="0"/>
              <a:t>EVALUACION DE SESIONES DEMOSTRATIVAS   </a:t>
            </a:r>
            <a:r>
              <a:rPr lang="es-PE" b="1" dirty="0"/>
              <a:t>FED</a:t>
            </a:r>
          </a:p>
        </p:txBody>
      </p:sp>
    </p:spTree>
    <p:extLst>
      <p:ext uri="{BB962C8B-B14F-4D97-AF65-F5344CB8AC3E}">
        <p14:creationId xmlns:p14="http://schemas.microsoft.com/office/powerpoint/2010/main" val="52699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08214"/>
              </p:ext>
            </p:extLst>
          </p:nvPr>
        </p:nvGraphicFramePr>
        <p:xfrm>
          <a:off x="705852" y="736640"/>
          <a:ext cx="10331116" cy="6025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N°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COD SIGA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DESCRIPCIÓN ITEM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CANTIDAD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FUENTE DE VERIFICACIÓN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169900180084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PLATO TENDIDO DE PLASTICO DE 25 cm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169900180070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PLATO TENDIDO DE PLÁSTICO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169400010009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CUCHARA DE ACERO INOXIDABLE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169400070001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TENEDOR DE ACERO INOXIDABLE DE MESA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/>
                        </a:rPr>
                        <a:t>169400050074  (*)</a:t>
                      </a:r>
                      <a:br>
                        <a:rPr lang="es-ES" sz="1000" dirty="0">
                          <a:effectLst/>
                        </a:rPr>
                      </a:br>
                      <a:r>
                        <a:rPr lang="es-ES" sz="1000" dirty="0">
                          <a:effectLst/>
                        </a:rPr>
                        <a:t>169400050004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CUCHILLO DE ACERO INOXIDABLE DE MESA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169400050083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CUCHILLO DE COCINA DE ACERO INOXIDABLE DE 20 cm APROX.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169900090059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VASO DE PLASTICO DE 300 ML.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899600130026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MANDIL DE TELA TIPO POLISTEL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169900120161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JARRA DE PLASTICO CON TAPA DE 1L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169400290080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JUEGO DE COLADORES DE MALLA PLASTICA X 3 PIEZAS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7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/>
                        </a:rPr>
                        <a:t>169400250041 (*)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TABLA DE PICAR DE PLASTICO 45 cm X 60 cm ESPESOR 3 cm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02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169400250035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TABLA DE PICAR DE ACRILICO 22 CM X 30 CM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503700100014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ENVASE DE PLASTICO CON TAPA TIPO TAPER X 1 L APROX.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BIENES CORRIENTES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/>
                        </a:rPr>
                        <a:t>646100070001  (*)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BIDON DE PLASTICO CON CAÑO X 20 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646100060043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BALDE DE PLASTICO CON CAÑO Y TAPA X 20 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0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646100080011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TINA BATEA DE PLASTICO X 10 L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02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effectLst/>
                        </a:rPr>
                        <a:t>646100080019(*)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TINA BATEA DE PLÁSTICO X 30 L  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139200100090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JABON GERMICIDA LIQUIDO X 1 L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PECOSAS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894400020068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GORRO DE TELA TIPO POLISTEL TALLA ESTANDAR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139000070003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JABONERA DE PLASTICO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PECOSAS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139000160001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ESCOBILLA DE PLASTICO PARA UÑAS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135000370006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TOALLA DE FELPA PARA COCINA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PECOSAS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135000370002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TOALLA DE FELPA DE MANO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PECOSAS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169900300002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PORTA CUBIERTOS DE PLASTICO CON TAPA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890300040018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BOLSA PORTA KIT DE DENIM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CORRIENTES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(*) Excepcionalmente se consideraran como válidos para efectos de la verificación de este compromiso.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0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Fuente: R.M. N° 958-2012/MINSA. Documento técnico: Sesiones demostrativas de preparación de alimentos para la población materna infantil.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43" marR="19743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00575" y="1739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349"/>
          </a:xfrm>
        </p:spPr>
        <p:txBody>
          <a:bodyPr>
            <a:noAutofit/>
          </a:bodyPr>
          <a:lstStyle/>
          <a:p>
            <a:r>
              <a:rPr lang="es-PE" sz="3200" dirty="0"/>
              <a:t>BIENES CORRIENTES</a:t>
            </a:r>
          </a:p>
        </p:txBody>
      </p:sp>
    </p:spTree>
    <p:extLst>
      <p:ext uri="{BB962C8B-B14F-4D97-AF65-F5344CB8AC3E}">
        <p14:creationId xmlns:p14="http://schemas.microsoft.com/office/powerpoint/2010/main" val="202737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84" y="1114335"/>
            <a:ext cx="183673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8" y="1103932"/>
            <a:ext cx="1698625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5" y="1143335"/>
            <a:ext cx="166052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9" y="1159799"/>
            <a:ext cx="1608137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75" y="1200390"/>
            <a:ext cx="16002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993118"/>
            <a:ext cx="16002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90" y="4022786"/>
            <a:ext cx="169227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53" y="4029929"/>
            <a:ext cx="1798637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88" y="4034799"/>
            <a:ext cx="1598889" cy="241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4034796"/>
            <a:ext cx="1511572" cy="2526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24" y="279839"/>
            <a:ext cx="2432685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33375"/>
            <a:ext cx="85915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291773" y="135165"/>
          <a:ext cx="10711542" cy="651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 rot="16200000">
            <a:off x="-2501106" y="2824957"/>
            <a:ext cx="6294437" cy="106045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DE PROMOCIÓN DE LA SALUD</a:t>
            </a:r>
          </a:p>
        </p:txBody>
      </p:sp>
    </p:spTree>
    <p:extLst>
      <p:ext uri="{BB962C8B-B14F-4D97-AF65-F5344CB8AC3E}">
        <p14:creationId xmlns:p14="http://schemas.microsoft.com/office/powerpoint/2010/main" val="105154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1275" y="1104900"/>
            <a:ext cx="1941513" cy="379413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2000" b="1" dirty="0"/>
              <a:t>PRODUCTO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11275" y="3200400"/>
            <a:ext cx="1941513" cy="15097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0" dirty="0">
                <a:solidFill>
                  <a:schemeClr val="tx1"/>
                </a:solidFill>
              </a:rPr>
              <a:t>FAMILIAS SALUDABLES CON CONOCIMIENTO PARA EL CUIDADO INFANTIL, LACTANCIA MATERNA EXCLUSIVA Y LA ADECUADA ALIMENTACION Y PROTECCIÓN DEL MENOR DE 36 MESES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41800" y="1104900"/>
            <a:ext cx="1939925" cy="379413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2000" b="1" dirty="0"/>
              <a:t>ACTIVIDADES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87338"/>
            <a:ext cx="10515600" cy="506412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dirty="0"/>
              <a:t>PROGRAMA PRESUPUESTAL ARTICULADO NUTRICIONAL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705725" y="1052513"/>
            <a:ext cx="1941513" cy="446087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2000" b="1" dirty="0"/>
              <a:t>SUBPRODUCTOS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330700" y="1952625"/>
            <a:ext cx="1939925" cy="7508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0" dirty="0">
                <a:solidFill>
                  <a:schemeClr val="tx1"/>
                </a:solidFill>
              </a:rPr>
              <a:t>FAMILIAS CON NIÑOS/AS MENORES DE 36 MESES DESARROLLAN PRÁCTICAS SALUDABLES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48163" y="3387725"/>
            <a:ext cx="1931987" cy="13287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0" dirty="0">
                <a:solidFill>
                  <a:schemeClr val="tx1"/>
                </a:solidFill>
              </a:rPr>
              <a:t>CAPACITACION A ACTORES SOCIALES QUE PROMUEVEN EL CUIDADO INFANTIL, LACTANCIA MATERNA EXCLUSIVA Y LA ADECUADA ALIMENTACION Y PROTECCIÓN DEL MENOR DE 36 MESES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358063" y="1679575"/>
            <a:ext cx="3632200" cy="511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solidFill>
                  <a:schemeClr val="tx1"/>
                </a:solidFill>
              </a:rPr>
              <a:t>FAMILIAS CON NIÑOS MENORES DE 24 MESES RECIBEN CONSEJERÍA A  TRAVÉS DE VISITA DOMICILIARIA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358063" y="2320925"/>
            <a:ext cx="3632200" cy="5524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solidFill>
                  <a:schemeClr val="tx1"/>
                </a:solidFill>
              </a:rPr>
              <a:t>FAMILIAS CON NIÑOS(AS) MENORES DE 36 MESES Y GESTANTES RECIBEN SESIONES DEMOSTRATIVAS EN PREPARACIÓN DE ALIMENTOS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367588" y="3144838"/>
            <a:ext cx="3622675" cy="65563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solidFill>
                  <a:schemeClr val="tx1"/>
                </a:solidFill>
              </a:rPr>
              <a:t>FUNCIONARIOS MUNICIPALES SENSIBILIZADOS PARA LA PROMOCIÓN DEL CUIDADO INFANTIL, LACTANCIA MATERNA EXCLUSIVA Y LA ADECUADA ALIMENTACIÓN Y PROTECCIÓN DEL MENOR DE 36 MESES EN SU DISTRITO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67588" y="4025900"/>
            <a:ext cx="3622675" cy="6207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solidFill>
                  <a:schemeClr val="tx1"/>
                </a:solidFill>
              </a:rPr>
              <a:t>AGENTES COMUNITARIOS CAPACITADOS PARA LA PROMOCIÓN DEL CUIDADO INFANTIL, LACTANCIA MATERNA EXCLUSIVA Y LA ADECUADA ALIMENTACIÓN Y PROTECCIÓN DEL MENOR DE 36 MESES EN SUS COMUNIDADES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367588" y="4827588"/>
            <a:ext cx="3622675" cy="612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solidFill>
                  <a:schemeClr val="tx1"/>
                </a:solidFill>
              </a:rPr>
              <a:t>PROMOTORES EDUCATIVOS CAPACITADOS PARA LA PROMOCIÓN DEL CUIDADO INFANTIL, LACTANCIA MATERNA EXCLUSIVA Y LA ADECUADA ALIMENTACIÓN Y PROTECCIÓN DEL MENOR DE 36 MESES A FAMILIAS DEL PRONOEI</a:t>
            </a:r>
          </a:p>
        </p:txBody>
      </p:sp>
      <p:cxnSp>
        <p:nvCxnSpPr>
          <p:cNvPr id="16" name="Conector recto de flecha 15"/>
          <p:cNvCxnSpPr>
            <a:stCxn id="4" idx="3"/>
            <a:endCxn id="8" idx="1"/>
          </p:cNvCxnSpPr>
          <p:nvPr/>
        </p:nvCxnSpPr>
        <p:spPr>
          <a:xfrm flipV="1">
            <a:off x="3252788" y="2328863"/>
            <a:ext cx="1077912" cy="1625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4" idx="3"/>
            <a:endCxn id="9" idx="1"/>
          </p:cNvCxnSpPr>
          <p:nvPr/>
        </p:nvCxnSpPr>
        <p:spPr>
          <a:xfrm>
            <a:off x="3252788" y="3954463"/>
            <a:ext cx="1095375" cy="98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8" idx="3"/>
            <a:endCxn id="10" idx="1"/>
          </p:cNvCxnSpPr>
          <p:nvPr/>
        </p:nvCxnSpPr>
        <p:spPr>
          <a:xfrm flipV="1">
            <a:off x="6270625" y="1935163"/>
            <a:ext cx="1087438" cy="393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8" idx="3"/>
            <a:endCxn id="11" idx="1"/>
          </p:cNvCxnSpPr>
          <p:nvPr/>
        </p:nvCxnSpPr>
        <p:spPr>
          <a:xfrm>
            <a:off x="6270625" y="2328863"/>
            <a:ext cx="1087438" cy="268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9" idx="3"/>
            <a:endCxn id="12" idx="1"/>
          </p:cNvCxnSpPr>
          <p:nvPr/>
        </p:nvCxnSpPr>
        <p:spPr>
          <a:xfrm flipV="1">
            <a:off x="6280150" y="3473450"/>
            <a:ext cx="1087438" cy="579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9" idx="3"/>
            <a:endCxn id="13" idx="1"/>
          </p:cNvCxnSpPr>
          <p:nvPr/>
        </p:nvCxnSpPr>
        <p:spPr>
          <a:xfrm>
            <a:off x="6280150" y="4052888"/>
            <a:ext cx="1087438" cy="282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9" idx="3"/>
            <a:endCxn id="14" idx="1"/>
          </p:cNvCxnSpPr>
          <p:nvPr/>
        </p:nvCxnSpPr>
        <p:spPr>
          <a:xfrm>
            <a:off x="6280150" y="4052888"/>
            <a:ext cx="1087438" cy="1081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348163" y="5522913"/>
            <a:ext cx="1939925" cy="7493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0" dirty="0">
                <a:solidFill>
                  <a:schemeClr val="tx1"/>
                </a:solidFill>
              </a:rPr>
              <a:t>ACCIONES DE LOS MUNICIPIOS QUE PROMUEVEN EL CUIDADO INFANTIL Y LA ADECUADA ALIMENTACION</a:t>
            </a: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3252788" y="3954463"/>
            <a:ext cx="1112837" cy="19446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lamada ovalada 31"/>
          <p:cNvSpPr/>
          <p:nvPr/>
        </p:nvSpPr>
        <p:spPr>
          <a:xfrm rot="4720701">
            <a:off x="7189951" y="4949023"/>
            <a:ext cx="821564" cy="2011544"/>
          </a:xfrm>
          <a:prstGeom prst="wedgeEllipseCallou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>
                <a:solidFill>
                  <a:schemeClr val="tx1"/>
                </a:solidFill>
              </a:rPr>
              <a:t>Del Gobierno local</a:t>
            </a:r>
          </a:p>
        </p:txBody>
      </p:sp>
    </p:spTree>
    <p:extLst>
      <p:ext uri="{BB962C8B-B14F-4D97-AF65-F5344CB8AC3E}">
        <p14:creationId xmlns:p14="http://schemas.microsoft.com/office/powerpoint/2010/main" val="109344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40633" y="1275266"/>
            <a:ext cx="721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PRESUPUESTAL ARTICULADO NUTRICIONAL</a:t>
            </a: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812915" y="2780929"/>
            <a:ext cx="5464680" cy="2883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b="1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</a:t>
            </a:r>
            <a:r>
              <a:rPr lang="es-PE" b="1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s-PE" b="1" dirty="0"/>
              <a:t>FAMILIAS SALUDABLES CON CONOCIMIENTOS PARA EL CUIDADO INFANTIL, LACTANCIA MATERNA EXCLUSIVA Y LA ADECUADA ALIMENTACION Y PROTECCION DEL MENOR DE 36 MESES (3033251)</a:t>
            </a:r>
          </a:p>
          <a:p>
            <a:pPr algn="just"/>
            <a:endParaRPr lang="es-PE" dirty="0"/>
          </a:p>
          <a:p>
            <a:pPr algn="just"/>
            <a:endParaRPr lang="es-PE" dirty="0"/>
          </a:p>
          <a:p>
            <a:pPr algn="just"/>
            <a:endParaRPr lang="es-P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18" y="1163782"/>
            <a:ext cx="2258216" cy="25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2919" y="3987008"/>
            <a:ext cx="2182493" cy="243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3732013" y="417196"/>
            <a:ext cx="2635771" cy="631652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altLang="es-PE" b="1" dirty="0">
                <a:solidFill>
                  <a:srgbClr val="0000CC"/>
                </a:solidFill>
                <a:latin typeface="Agency FB" pitchFamily="34" charset="0"/>
              </a:rPr>
              <a:t>FAMILIAS SALUDABLES CON CONOCIMIENTOS PARA EL CUIDADO INFANTIL, LACTANCIA MATERNA EXCLUSIVA Y LA ADECUADA ALIMENTACION Y PROTECCION DEL MENOR DE 36 MESES </a:t>
            </a:r>
            <a:endParaRPr lang="es-PE" altLang="es-PE" b="1" dirty="0">
              <a:solidFill>
                <a:srgbClr val="0000CC"/>
              </a:solidFill>
              <a:latin typeface="Agency FB" pitchFamily="34" charset="0"/>
            </a:endParaRPr>
          </a:p>
        </p:txBody>
      </p:sp>
      <p:sp>
        <p:nvSpPr>
          <p:cNvPr id="49" name="48 Flecha derecha"/>
          <p:cNvSpPr/>
          <p:nvPr/>
        </p:nvSpPr>
        <p:spPr>
          <a:xfrm rot="10800000">
            <a:off x="3320658" y="3700959"/>
            <a:ext cx="304800" cy="37941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Rectángulo redondeado"/>
          <p:cNvSpPr/>
          <p:nvPr/>
        </p:nvSpPr>
        <p:spPr>
          <a:xfrm>
            <a:off x="905376" y="3267075"/>
            <a:ext cx="2308726" cy="935038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2100" b="1" dirty="0"/>
              <a:t>Mejorar la Salud Infantil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732016" y="3529262"/>
            <a:ext cx="4917060" cy="1042737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ctr">
              <a:defRPr/>
            </a:pPr>
            <a:r>
              <a:rPr lang="es-PE" b="1" dirty="0">
                <a:solidFill>
                  <a:srgbClr val="0000CC"/>
                </a:solidFill>
              </a:rPr>
              <a:t>Familias con  niños (as) menores de 24 meses  reciben consejería a través de la visita domiciliaria (3325107)</a:t>
            </a:r>
            <a:endParaRPr lang="es-MX" b="1" dirty="0">
              <a:solidFill>
                <a:srgbClr val="0000CC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678532" y="770021"/>
            <a:ext cx="4935952" cy="103772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b="1" dirty="0">
                <a:solidFill>
                  <a:srgbClr val="0000CC"/>
                </a:solidFill>
              </a:rPr>
              <a:t>FAMILIAS CON NIÑOS Y NIÑAS MENORES DE 36 MESES DESARROLLAN PRACTICAS SALUDABLES (5000014) 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6699013" y="4785555"/>
            <a:ext cx="4950063" cy="1759623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MX" altLang="es-PE" b="1" dirty="0">
                <a:solidFill>
                  <a:srgbClr val="0000CC"/>
                </a:solidFill>
              </a:rPr>
              <a:t>Familias con niños y niñas menores de 36 meses y gestantes que participan en grupos de apoyo comunal para promover el cuidado infantil, lactancia materna exclusiva y la adecuada alimentación y protección del menor de 36 meses (3325109) </a:t>
            </a:r>
            <a:endParaRPr lang="es-PE" altLang="es-PE" b="1" dirty="0">
              <a:solidFill>
                <a:srgbClr val="0000CC"/>
              </a:solidFill>
            </a:endParaRPr>
          </a:p>
        </p:txBody>
      </p:sp>
      <p:pic>
        <p:nvPicPr>
          <p:cNvPr id="3076" name="Picture 4" descr="Resultado de imagen para FAMILIA DESNUTRICION INFANTIL AREQU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75" y="1301007"/>
            <a:ext cx="2308727" cy="15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6697424" y="2021304"/>
            <a:ext cx="4917060" cy="1294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PE" b="1" dirty="0">
                <a:solidFill>
                  <a:srgbClr val="0000CC"/>
                </a:solidFill>
              </a:rPr>
              <a:t>Familias con niños y niñas menores de 36 meses y gestantes que reciben </a:t>
            </a:r>
            <a:r>
              <a:rPr lang="es-PE" sz="2000" b="1" dirty="0">
                <a:solidFill>
                  <a:srgbClr val="0000CC"/>
                </a:solidFill>
              </a:rPr>
              <a:t>sesiones educativas y  demostrativas</a:t>
            </a:r>
            <a:r>
              <a:rPr lang="es-PE" b="1" dirty="0">
                <a:solidFill>
                  <a:srgbClr val="0000CC"/>
                </a:solidFill>
              </a:rPr>
              <a:t> en preparación de alimentos (3325104)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678532" y="365126"/>
            <a:ext cx="4675268" cy="40489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PARA SALUD</a:t>
            </a:r>
          </a:p>
        </p:txBody>
      </p:sp>
    </p:spTree>
    <p:extLst>
      <p:ext uri="{BB962C8B-B14F-4D97-AF65-F5344CB8AC3E}">
        <p14:creationId xmlns:p14="http://schemas.microsoft.com/office/powerpoint/2010/main" val="318578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Autofit/>
          </a:bodyPr>
          <a:lstStyle/>
          <a:p>
            <a:br>
              <a:rPr lang="es-PE" sz="2800" b="1" dirty="0">
                <a:solidFill>
                  <a:srgbClr val="0000CC"/>
                </a:solidFill>
              </a:rPr>
            </a:br>
            <a:r>
              <a:rPr lang="es-PE" sz="2800" b="1" dirty="0">
                <a:solidFill>
                  <a:srgbClr val="0000CC"/>
                </a:solidFill>
              </a:rPr>
              <a:t>Familias con niños y niñas menores de 36 meses y gestantes que reciben sesiones educativas y  demostrativas en preparación de alimentos (3325104)</a:t>
            </a:r>
            <a:br>
              <a:rPr lang="es-PE" sz="2800" b="1" dirty="0">
                <a:solidFill>
                  <a:srgbClr val="0000CC"/>
                </a:solidFill>
              </a:rPr>
            </a:b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17106"/>
            <a:ext cx="10515600" cy="4334005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E" b="1" dirty="0"/>
              <a:t>Sesiones demostrativas en técnicas de amamantamiento (extracción y conservación de la leche materna) </a:t>
            </a:r>
          </a:p>
          <a:p>
            <a:r>
              <a:rPr lang="es-PE" dirty="0"/>
              <a:t>Familias con recién nacidos y niños (as) menores de 6 meses </a:t>
            </a:r>
          </a:p>
          <a:p>
            <a:r>
              <a:rPr lang="es-PE" dirty="0"/>
              <a:t>Gestantes (III trimestre) </a:t>
            </a:r>
          </a:p>
          <a:p>
            <a:endParaRPr lang="es-PE" dirty="0"/>
          </a:p>
          <a:p>
            <a:pPr marL="0" indent="0">
              <a:buNone/>
            </a:pPr>
            <a:r>
              <a:rPr lang="es-PE" b="1" dirty="0"/>
              <a:t>Sesiones demostrativas de salud bucal </a:t>
            </a:r>
          </a:p>
          <a:p>
            <a:r>
              <a:rPr lang="es-PE" dirty="0"/>
              <a:t>Familias con niños (as) menores de 36 meses. </a:t>
            </a:r>
          </a:p>
          <a:p>
            <a:endParaRPr lang="es-PE" dirty="0"/>
          </a:p>
          <a:p>
            <a:pPr marL="0" indent="0">
              <a:buNone/>
            </a:pPr>
            <a:r>
              <a:rPr lang="es-PE" b="1" dirty="0"/>
              <a:t>Sesiones demostrativas en administración de micronutrientes: </a:t>
            </a:r>
          </a:p>
          <a:p>
            <a:r>
              <a:rPr lang="es-PE" dirty="0"/>
              <a:t> Familias con niños (as) entre los 6 y 11 meses </a:t>
            </a:r>
          </a:p>
          <a:p>
            <a:r>
              <a:rPr lang="es-PE" dirty="0"/>
              <a:t> Familias con niños (as) a partir de los 12 meses </a:t>
            </a:r>
          </a:p>
          <a:p>
            <a:pPr marL="0" indent="0">
              <a:buNone/>
            </a:pPr>
            <a:r>
              <a:rPr lang="es-PE" dirty="0"/>
              <a:t>	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022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Autofit/>
          </a:bodyPr>
          <a:lstStyle/>
          <a:p>
            <a:br>
              <a:rPr lang="es-PE" sz="2800" b="1" dirty="0">
                <a:solidFill>
                  <a:srgbClr val="0000CC"/>
                </a:solidFill>
              </a:rPr>
            </a:br>
            <a:r>
              <a:rPr lang="es-PE" sz="2800" b="1" dirty="0">
                <a:solidFill>
                  <a:srgbClr val="0000CC"/>
                </a:solidFill>
              </a:rPr>
              <a:t>Familias con  niños (as) menores de 24 meses  reciben consejería a través de la visita domiciliaria (3325107)</a:t>
            </a:r>
            <a:br>
              <a:rPr lang="es-MX" sz="2800" b="1" dirty="0">
                <a:solidFill>
                  <a:srgbClr val="0000CC"/>
                </a:solidFill>
              </a:rPr>
            </a:b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16482"/>
            <a:ext cx="10515600" cy="4797469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E" dirty="0"/>
              <a:t>A las familias con niños(as) menores de 24 meses, se les visitará: 4 veces </a:t>
            </a:r>
          </a:p>
          <a:p>
            <a:r>
              <a:rPr lang="es-PE" dirty="0"/>
              <a:t> </a:t>
            </a:r>
            <a:r>
              <a:rPr lang="es-PE" b="1" dirty="0"/>
              <a:t>Recién nacido: </a:t>
            </a:r>
            <a:r>
              <a:rPr lang="es-PE" dirty="0"/>
              <a:t>Lactancia materna exclusiva, cuidados del recién nacido, lavado de manos, corte tardío del cordón umbilical y reforzando aquellas prácticas saludables según necesidad del niño (a) y su familia. </a:t>
            </a:r>
          </a:p>
          <a:p>
            <a:r>
              <a:rPr lang="es-PE" b="1" dirty="0"/>
              <a:t>Entre los 4 y 5 meses: </a:t>
            </a:r>
            <a:r>
              <a:rPr lang="es-PE" dirty="0"/>
              <a:t>Lactancia materna exclusiva, suplementación con hierro, lavado de manos y reforzando aquellas prácticas saludables según necesidad del niño (a) y su familia. </a:t>
            </a:r>
          </a:p>
          <a:p>
            <a:r>
              <a:rPr lang="es-PE" b="1" dirty="0"/>
              <a:t>Entre los 6 a 9 meses: </a:t>
            </a:r>
            <a:r>
              <a:rPr lang="es-PE" dirty="0"/>
              <a:t>Alimentación complementaria con énfasis en el consumo de alimentos de origen animal ricos en hierro, suplementación con hierro, lavado de manos, continuidad de la lactancia materna y reforzando aquellas prácticas saludables según necesidad del niño (a) y su familia. </a:t>
            </a:r>
          </a:p>
          <a:p>
            <a:r>
              <a:rPr lang="es-PE" b="1" dirty="0"/>
              <a:t>Entre los 12 a 23 meses: </a:t>
            </a:r>
            <a:r>
              <a:rPr lang="es-PE" dirty="0"/>
              <a:t>Alimentación complementaria con énfasis en el consumo de alimentos de origen animal ricos en hierro, suplementación con hierro, lavado de manos, prácticas y entornos saludables para el cuidado infantil, tomando en cuenta las necesidades del niño (a) y la familia. </a:t>
            </a:r>
          </a:p>
          <a:p>
            <a:r>
              <a:rPr lang="es-PE" b="1" i="1" dirty="0"/>
              <a:t>NOTA: </a:t>
            </a:r>
            <a:r>
              <a:rPr lang="es-PE" i="1" dirty="0"/>
              <a:t>En el caso de las familias con niños (as) menores de 12 meses deberán recibir </a:t>
            </a:r>
            <a:r>
              <a:rPr lang="es-PE" b="1" i="1" dirty="0"/>
              <a:t>mínimamente </a:t>
            </a:r>
            <a:r>
              <a:rPr lang="es-PE" i="1" dirty="0"/>
              <a:t>dos (2) consejerías a través de visita domiciliaria. </a:t>
            </a:r>
            <a:r>
              <a:rPr lang="es-P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7765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2130</Words>
  <Application>Microsoft Office PowerPoint</Application>
  <PresentationFormat>Panorámica</PresentationFormat>
  <Paragraphs>483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Agency FB</vt:lpstr>
      <vt:lpstr>Aharoni</vt:lpstr>
      <vt:lpstr>Arial</vt:lpstr>
      <vt:lpstr>Calibri</vt:lpstr>
      <vt:lpstr>Calibri Light</vt:lpstr>
      <vt:lpstr>Times New Roman</vt:lpstr>
      <vt:lpstr>Wingdings 2</vt:lpstr>
      <vt:lpstr>Tema de Office</vt:lpstr>
      <vt:lpstr>PROGRAMA  ARTICULADO NUTRICIONAL</vt:lpstr>
      <vt:lpstr>Presentación de PowerPoint</vt:lpstr>
      <vt:lpstr>Presentación de PowerPoint</vt:lpstr>
      <vt:lpstr>Presentación de PowerPoint</vt:lpstr>
      <vt:lpstr>PRODUCTO</vt:lpstr>
      <vt:lpstr>Presentación de PowerPoint</vt:lpstr>
      <vt:lpstr>PARA SALUD</vt:lpstr>
      <vt:lpstr> Familias con niños y niñas menores de 36 meses y gestantes que reciben sesiones educativas y  demostrativas en preparación de alimentos (3325104) </vt:lpstr>
      <vt:lpstr> Familias con  niños (as) menores de 24 meses  reciben consejería a través de la visita domiciliaria (3325107) </vt:lpstr>
      <vt:lpstr>Presentación de PowerPoint</vt:lpstr>
      <vt:lpstr> Familias con niños y niñas menores de 36 meses y gestantes que participan en grupos de apoyo comunal para promover el cuidado infantil, lactancia materna exclusiva y la adecuada alimentación y protección del menor de 36 meses (3325109)  </vt:lpstr>
      <vt:lpstr>PARA  GOBIERNO LOCAL</vt:lpstr>
      <vt:lpstr>Funcionarios municipales capacitados para la promoción del cuidado infantil, lactancia materna exclusiva y la adecuada alimentación y protección del menor de 36 meses en su distrito. (3325101)</vt:lpstr>
      <vt:lpstr>Agentes Comunitarios de Salud capacitados para la promoción del cuidado infantil, lactancia materna exclusiva y la adecuada alimentación y protección del menor de 36 meses en sus comunidades. (3325102)</vt:lpstr>
      <vt:lpstr>Promotores educativos capacitados para la promoción del cuidado infantil, lactancia materna exclusiva y la adecuada alimentación y protección del menor de 36 meses a familias del PRONOEI. (3325108)</vt:lpstr>
      <vt:lpstr>NIVEL   GOBIERNO LOCAL</vt:lpstr>
      <vt:lpstr>EVALUACION DE SESIONES DEMOSTRATIVAS   FED</vt:lpstr>
      <vt:lpstr>BIENES CORRIENTES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LucyPromo</dc:creator>
  <cp:lastModifiedBy>MI PC</cp:lastModifiedBy>
  <cp:revision>26</cp:revision>
  <dcterms:created xsi:type="dcterms:W3CDTF">2018-01-25T16:23:27Z</dcterms:created>
  <dcterms:modified xsi:type="dcterms:W3CDTF">2018-04-22T02:41:39Z</dcterms:modified>
</cp:coreProperties>
</file>