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7" r:id="rId16"/>
    <p:sldId id="288" r:id="rId17"/>
    <p:sldId id="257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58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85" r:id="rId3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B31B60-9627-4BD5-9AAC-D6D2218A28DA}" type="doc">
      <dgm:prSet loTypeId="urn:microsoft.com/office/officeart/2008/layout/RadialCluster" loCatId="relationship" qsTypeId="urn:microsoft.com/office/officeart/2005/8/quickstyle/simple2" qsCatId="simple" csTypeId="urn:microsoft.com/office/officeart/2005/8/colors/accent2_4" csCatId="accent2" phldr="1"/>
      <dgm:spPr/>
      <dgm:t>
        <a:bodyPr/>
        <a:lstStyle/>
        <a:p>
          <a:endParaRPr lang="es-PE"/>
        </a:p>
      </dgm:t>
    </dgm:pt>
    <dgm:pt modelId="{B28246CE-58DE-4C90-AD52-176CA023ADFF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PE" sz="2000" b="1" dirty="0" smtClean="0">
              <a:solidFill>
                <a:schemeClr val="tx1"/>
              </a:solidFill>
            </a:rPr>
            <a:t>MINSA</a:t>
          </a:r>
        </a:p>
        <a:p>
          <a:r>
            <a:rPr lang="es-PE" sz="2000" b="1" dirty="0" smtClean="0">
              <a:solidFill>
                <a:schemeClr val="tx1"/>
              </a:solidFill>
            </a:rPr>
            <a:t>(Titular)</a:t>
          </a:r>
          <a:endParaRPr lang="es-PE" sz="2000" b="1" dirty="0">
            <a:solidFill>
              <a:schemeClr val="tx1"/>
            </a:solidFill>
          </a:endParaRPr>
        </a:p>
      </dgm:t>
    </dgm:pt>
    <dgm:pt modelId="{C21DBBE6-AF65-4323-9EFD-9FA96A37614B}" type="parTrans" cxnId="{80B4C245-80D2-4C78-96AF-0E98D2CF9B3D}">
      <dgm:prSet/>
      <dgm:spPr/>
      <dgm:t>
        <a:bodyPr/>
        <a:lstStyle/>
        <a:p>
          <a:endParaRPr lang="es-PE" sz="1200"/>
        </a:p>
      </dgm:t>
    </dgm:pt>
    <dgm:pt modelId="{5ACC92D1-72CC-4D3C-85DD-6A0A36B98865}" type="sibTrans" cxnId="{80B4C245-80D2-4C78-96AF-0E98D2CF9B3D}">
      <dgm:prSet/>
      <dgm:spPr/>
      <dgm:t>
        <a:bodyPr/>
        <a:lstStyle/>
        <a:p>
          <a:endParaRPr lang="es-PE" sz="1200"/>
        </a:p>
      </dgm:t>
    </dgm:pt>
    <dgm:pt modelId="{78AB3EDF-9092-4521-A5BF-684EC6F1D885}">
      <dgm:prSet phldrT="[Texto]" custT="1"/>
      <dgm:spPr/>
      <dgm:t>
        <a:bodyPr/>
        <a:lstStyle/>
        <a:p>
          <a:r>
            <a:rPr lang="es-PE" sz="1800" b="1" dirty="0" smtClean="0">
              <a:solidFill>
                <a:schemeClr val="tx1"/>
              </a:solidFill>
            </a:rPr>
            <a:t>Gobiernos Regionales</a:t>
          </a:r>
        </a:p>
        <a:p>
          <a:r>
            <a:rPr lang="es-PE" sz="1800" b="1" dirty="0" smtClean="0">
              <a:solidFill>
                <a:schemeClr val="tx1"/>
              </a:solidFill>
            </a:rPr>
            <a:t>25</a:t>
          </a:r>
        </a:p>
        <a:p>
          <a:r>
            <a:rPr lang="es-PE" sz="1800" b="1" dirty="0" smtClean="0">
              <a:solidFill>
                <a:schemeClr val="tx1"/>
              </a:solidFill>
            </a:rPr>
            <a:t>(Gobernadores)</a:t>
          </a:r>
          <a:endParaRPr lang="es-PE" sz="1800" b="1" dirty="0">
            <a:solidFill>
              <a:schemeClr val="tx1"/>
            </a:solidFill>
          </a:endParaRPr>
        </a:p>
      </dgm:t>
    </dgm:pt>
    <dgm:pt modelId="{8C692ADC-CB21-4ECD-AE3B-3AEFD595A9A3}" type="parTrans" cxnId="{D6AA5264-E78F-41CC-ADF4-F26160C7C5AC}">
      <dgm:prSet/>
      <dgm:spPr/>
      <dgm:t>
        <a:bodyPr/>
        <a:lstStyle/>
        <a:p>
          <a:endParaRPr lang="es-PE" sz="1200"/>
        </a:p>
      </dgm:t>
    </dgm:pt>
    <dgm:pt modelId="{CAED7F02-68DD-4BAA-8665-94DF12D267D4}" type="sibTrans" cxnId="{D6AA5264-E78F-41CC-ADF4-F26160C7C5AC}">
      <dgm:prSet/>
      <dgm:spPr/>
      <dgm:t>
        <a:bodyPr/>
        <a:lstStyle/>
        <a:p>
          <a:endParaRPr lang="es-PE" sz="1200"/>
        </a:p>
      </dgm:t>
    </dgm:pt>
    <dgm:pt modelId="{60A8D2CD-FBB0-4A02-99F7-D415000AAC39}">
      <dgm:prSet phldrT="[Texto]" custT="1"/>
      <dgm:spPr/>
      <dgm:t>
        <a:bodyPr/>
        <a:lstStyle/>
        <a:p>
          <a:pPr algn="ctr"/>
          <a:r>
            <a:rPr lang="es-PE" sz="1800" b="1" dirty="0" smtClean="0">
              <a:solidFill>
                <a:schemeClr val="tx1"/>
              </a:solidFill>
            </a:rPr>
            <a:t>Instituto de Enfermedades Neoplásicas (INEN)</a:t>
          </a:r>
          <a:endParaRPr lang="es-PE" sz="1800" b="1" dirty="0">
            <a:solidFill>
              <a:schemeClr val="tx1"/>
            </a:solidFill>
          </a:endParaRPr>
        </a:p>
      </dgm:t>
    </dgm:pt>
    <dgm:pt modelId="{697C749A-95B1-447B-B88F-1ABAEFAF53BE}" type="parTrans" cxnId="{CCF6B2CD-9D0C-40A0-8677-EC5F056597FC}">
      <dgm:prSet/>
      <dgm:spPr/>
      <dgm:t>
        <a:bodyPr/>
        <a:lstStyle/>
        <a:p>
          <a:endParaRPr lang="es-PE" sz="1200"/>
        </a:p>
      </dgm:t>
    </dgm:pt>
    <dgm:pt modelId="{E2DE3F30-650C-4D00-9391-C54573EC7AE6}" type="sibTrans" cxnId="{CCF6B2CD-9D0C-40A0-8677-EC5F056597FC}">
      <dgm:prSet/>
      <dgm:spPr/>
      <dgm:t>
        <a:bodyPr/>
        <a:lstStyle/>
        <a:p>
          <a:endParaRPr lang="es-PE" sz="1200"/>
        </a:p>
      </dgm:t>
    </dgm:pt>
    <dgm:pt modelId="{2CA8DF82-1B86-4427-A5E0-798944C615E3}">
      <dgm:prSet phldrT="[Texto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s-PE" sz="2000" b="1" dirty="0" smtClean="0">
            <a:solidFill>
              <a:schemeClr val="tx1"/>
            </a:solidFill>
          </a:endParaRPr>
        </a:p>
        <a:p>
          <a:r>
            <a:rPr lang="es-PE" sz="2000" b="1" dirty="0" smtClean="0">
              <a:solidFill>
                <a:schemeClr val="tx1"/>
              </a:solidFill>
            </a:rPr>
            <a:t>Redes y hospitales de Lima metropolitana</a:t>
          </a:r>
        </a:p>
        <a:p>
          <a:endParaRPr lang="es-PE" sz="2000" b="1" dirty="0">
            <a:solidFill>
              <a:schemeClr val="tx1"/>
            </a:solidFill>
          </a:endParaRPr>
        </a:p>
      </dgm:t>
    </dgm:pt>
    <dgm:pt modelId="{02F0E499-AA74-424A-AD21-AC8999616B1A}" type="parTrans" cxnId="{DD6780F9-B7BB-4902-9E0E-36AC4BBBAB98}">
      <dgm:prSet/>
      <dgm:spPr/>
      <dgm:t>
        <a:bodyPr/>
        <a:lstStyle/>
        <a:p>
          <a:endParaRPr lang="es-PE" sz="1200"/>
        </a:p>
      </dgm:t>
    </dgm:pt>
    <dgm:pt modelId="{A049575A-8C61-4E0B-BCA1-0C4A8B948D88}" type="sibTrans" cxnId="{DD6780F9-B7BB-4902-9E0E-36AC4BBBAB98}">
      <dgm:prSet/>
      <dgm:spPr/>
      <dgm:t>
        <a:bodyPr/>
        <a:lstStyle/>
        <a:p>
          <a:endParaRPr lang="es-PE" sz="1200"/>
        </a:p>
      </dgm:t>
    </dgm:pt>
    <dgm:pt modelId="{0E8827EA-A879-4D7F-B3F8-1E6E3C78B5FB}" type="pres">
      <dgm:prSet presAssocID="{27B31B60-9627-4BD5-9AAC-D6D2218A28D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PE"/>
        </a:p>
      </dgm:t>
    </dgm:pt>
    <dgm:pt modelId="{F8F3F41B-FA1E-4991-B4BA-A33B1380B7F9}" type="pres">
      <dgm:prSet presAssocID="{B28246CE-58DE-4C90-AD52-176CA023ADFF}" presName="singleCycle" presStyleCnt="0"/>
      <dgm:spPr/>
      <dgm:t>
        <a:bodyPr/>
        <a:lstStyle/>
        <a:p>
          <a:endParaRPr lang="es-PE"/>
        </a:p>
      </dgm:t>
    </dgm:pt>
    <dgm:pt modelId="{F7A920EA-47FF-49CC-899E-EA9ED22F88B5}" type="pres">
      <dgm:prSet presAssocID="{B28246CE-58DE-4C90-AD52-176CA023ADFF}" presName="singleCenter" presStyleLbl="node1" presStyleIdx="0" presStyleCnt="4" custLinFactNeighborX="5021" custLinFactNeighborY="-5660">
        <dgm:presLayoutVars>
          <dgm:chMax val="7"/>
          <dgm:chPref val="7"/>
        </dgm:presLayoutVars>
      </dgm:prSet>
      <dgm:spPr/>
      <dgm:t>
        <a:bodyPr/>
        <a:lstStyle/>
        <a:p>
          <a:endParaRPr lang="es-PE"/>
        </a:p>
      </dgm:t>
    </dgm:pt>
    <dgm:pt modelId="{AEE14793-01CA-40DF-A809-B4CF55FFB7B5}" type="pres">
      <dgm:prSet presAssocID="{8C692ADC-CB21-4ECD-AE3B-3AEFD595A9A3}" presName="Name56" presStyleLbl="parChTrans1D2" presStyleIdx="0" presStyleCnt="3"/>
      <dgm:spPr/>
      <dgm:t>
        <a:bodyPr/>
        <a:lstStyle/>
        <a:p>
          <a:endParaRPr lang="es-PE"/>
        </a:p>
      </dgm:t>
    </dgm:pt>
    <dgm:pt modelId="{774B6B98-7237-4938-8E13-250AA1F0444C}" type="pres">
      <dgm:prSet presAssocID="{78AB3EDF-9092-4521-A5BF-684EC6F1D885}" presName="text0" presStyleLbl="node1" presStyleIdx="1" presStyleCnt="4" custScaleX="205805" custScaleY="137294" custRadScaleRad="98596" custRadScaleInc="1013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71D1322-9478-442C-BC6C-971576FA261A}" type="pres">
      <dgm:prSet presAssocID="{697C749A-95B1-447B-B88F-1ABAEFAF53BE}" presName="Name56" presStyleLbl="parChTrans1D2" presStyleIdx="1" presStyleCnt="3"/>
      <dgm:spPr/>
      <dgm:t>
        <a:bodyPr/>
        <a:lstStyle/>
        <a:p>
          <a:endParaRPr lang="es-PE"/>
        </a:p>
      </dgm:t>
    </dgm:pt>
    <dgm:pt modelId="{C7923A90-A3EA-45AF-A7D6-05AF36C3ADFF}" type="pres">
      <dgm:prSet presAssocID="{60A8D2CD-FBB0-4A02-99F7-D415000AAC39}" presName="text0" presStyleLbl="node1" presStyleIdx="2" presStyleCnt="4" custScaleX="175973" custScaleY="139889" custRadScaleRad="106083" custRadScaleInc="-2241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8C7C1F4-F5D1-400E-96F9-A33BACE12978}" type="pres">
      <dgm:prSet presAssocID="{02F0E499-AA74-424A-AD21-AC8999616B1A}" presName="Name56" presStyleLbl="parChTrans1D2" presStyleIdx="2" presStyleCnt="3"/>
      <dgm:spPr/>
      <dgm:t>
        <a:bodyPr/>
        <a:lstStyle/>
        <a:p>
          <a:endParaRPr lang="es-PE"/>
        </a:p>
      </dgm:t>
    </dgm:pt>
    <dgm:pt modelId="{0566155F-C023-4660-9CF9-70F097636AA0}" type="pres">
      <dgm:prSet presAssocID="{2CA8DF82-1B86-4427-A5E0-798944C615E3}" presName="text0" presStyleLbl="node1" presStyleIdx="3" presStyleCnt="4" custScaleX="208952" custScaleY="159670" custRadScaleRad="81152" custRadScaleInc="15448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8E75B0A0-9B44-4E48-85A7-BDA3D7725934}" type="presOf" srcId="{60A8D2CD-FBB0-4A02-99F7-D415000AAC39}" destId="{C7923A90-A3EA-45AF-A7D6-05AF36C3ADFF}" srcOrd="0" destOrd="0" presId="urn:microsoft.com/office/officeart/2008/layout/RadialCluster"/>
    <dgm:cxn modelId="{D71EA1FF-CF12-4A4C-A47E-3759F9F52F91}" type="presOf" srcId="{27B31B60-9627-4BD5-9AAC-D6D2218A28DA}" destId="{0E8827EA-A879-4D7F-B3F8-1E6E3C78B5FB}" srcOrd="0" destOrd="0" presId="urn:microsoft.com/office/officeart/2008/layout/RadialCluster"/>
    <dgm:cxn modelId="{4F0B28FA-28EC-449D-AA5F-49A32A09FCEA}" type="presOf" srcId="{B28246CE-58DE-4C90-AD52-176CA023ADFF}" destId="{F7A920EA-47FF-49CC-899E-EA9ED22F88B5}" srcOrd="0" destOrd="0" presId="urn:microsoft.com/office/officeart/2008/layout/RadialCluster"/>
    <dgm:cxn modelId="{DD6780F9-B7BB-4902-9E0E-36AC4BBBAB98}" srcId="{B28246CE-58DE-4C90-AD52-176CA023ADFF}" destId="{2CA8DF82-1B86-4427-A5E0-798944C615E3}" srcOrd="2" destOrd="0" parTransId="{02F0E499-AA74-424A-AD21-AC8999616B1A}" sibTransId="{A049575A-8C61-4E0B-BCA1-0C4A8B948D88}"/>
    <dgm:cxn modelId="{EB09B97B-2902-4D2F-A0A8-183DBD854BB9}" type="presOf" srcId="{8C692ADC-CB21-4ECD-AE3B-3AEFD595A9A3}" destId="{AEE14793-01CA-40DF-A809-B4CF55FFB7B5}" srcOrd="0" destOrd="0" presId="urn:microsoft.com/office/officeart/2008/layout/RadialCluster"/>
    <dgm:cxn modelId="{D8101355-7BFA-4729-BF0D-417EE79335DD}" type="presOf" srcId="{02F0E499-AA74-424A-AD21-AC8999616B1A}" destId="{38C7C1F4-F5D1-400E-96F9-A33BACE12978}" srcOrd="0" destOrd="0" presId="urn:microsoft.com/office/officeart/2008/layout/RadialCluster"/>
    <dgm:cxn modelId="{CCF6B2CD-9D0C-40A0-8677-EC5F056597FC}" srcId="{B28246CE-58DE-4C90-AD52-176CA023ADFF}" destId="{60A8D2CD-FBB0-4A02-99F7-D415000AAC39}" srcOrd="1" destOrd="0" parTransId="{697C749A-95B1-447B-B88F-1ABAEFAF53BE}" sibTransId="{E2DE3F30-650C-4D00-9391-C54573EC7AE6}"/>
    <dgm:cxn modelId="{80B4C245-80D2-4C78-96AF-0E98D2CF9B3D}" srcId="{27B31B60-9627-4BD5-9AAC-D6D2218A28DA}" destId="{B28246CE-58DE-4C90-AD52-176CA023ADFF}" srcOrd="0" destOrd="0" parTransId="{C21DBBE6-AF65-4323-9EFD-9FA96A37614B}" sibTransId="{5ACC92D1-72CC-4D3C-85DD-6A0A36B98865}"/>
    <dgm:cxn modelId="{D6AA5264-E78F-41CC-ADF4-F26160C7C5AC}" srcId="{B28246CE-58DE-4C90-AD52-176CA023ADFF}" destId="{78AB3EDF-9092-4521-A5BF-684EC6F1D885}" srcOrd="0" destOrd="0" parTransId="{8C692ADC-CB21-4ECD-AE3B-3AEFD595A9A3}" sibTransId="{CAED7F02-68DD-4BAA-8665-94DF12D267D4}"/>
    <dgm:cxn modelId="{B082CD53-F60A-4D32-B314-CB238FF2348D}" type="presOf" srcId="{697C749A-95B1-447B-B88F-1ABAEFAF53BE}" destId="{871D1322-9478-442C-BC6C-971576FA261A}" srcOrd="0" destOrd="0" presId="urn:microsoft.com/office/officeart/2008/layout/RadialCluster"/>
    <dgm:cxn modelId="{3AEF0573-A9F1-445A-A858-C1DD131E08AC}" type="presOf" srcId="{2CA8DF82-1B86-4427-A5E0-798944C615E3}" destId="{0566155F-C023-4660-9CF9-70F097636AA0}" srcOrd="0" destOrd="0" presId="urn:microsoft.com/office/officeart/2008/layout/RadialCluster"/>
    <dgm:cxn modelId="{FCA2CEBC-1D90-4024-9BA9-F295296B8788}" type="presOf" srcId="{78AB3EDF-9092-4521-A5BF-684EC6F1D885}" destId="{774B6B98-7237-4938-8E13-250AA1F0444C}" srcOrd="0" destOrd="0" presId="urn:microsoft.com/office/officeart/2008/layout/RadialCluster"/>
    <dgm:cxn modelId="{EA218C53-827C-4064-B4F3-B60426E2ECF5}" type="presParOf" srcId="{0E8827EA-A879-4D7F-B3F8-1E6E3C78B5FB}" destId="{F8F3F41B-FA1E-4991-B4BA-A33B1380B7F9}" srcOrd="0" destOrd="0" presId="urn:microsoft.com/office/officeart/2008/layout/RadialCluster"/>
    <dgm:cxn modelId="{5A0490B4-FB35-469E-95F1-73AF6E777CA8}" type="presParOf" srcId="{F8F3F41B-FA1E-4991-B4BA-A33B1380B7F9}" destId="{F7A920EA-47FF-49CC-899E-EA9ED22F88B5}" srcOrd="0" destOrd="0" presId="urn:microsoft.com/office/officeart/2008/layout/RadialCluster"/>
    <dgm:cxn modelId="{3E294107-505B-4C0F-AEF1-D1CAC4C88CE9}" type="presParOf" srcId="{F8F3F41B-FA1E-4991-B4BA-A33B1380B7F9}" destId="{AEE14793-01CA-40DF-A809-B4CF55FFB7B5}" srcOrd="1" destOrd="0" presId="urn:microsoft.com/office/officeart/2008/layout/RadialCluster"/>
    <dgm:cxn modelId="{A59C9D09-04E4-42EA-974F-A383F8E441D5}" type="presParOf" srcId="{F8F3F41B-FA1E-4991-B4BA-A33B1380B7F9}" destId="{774B6B98-7237-4938-8E13-250AA1F0444C}" srcOrd="2" destOrd="0" presId="urn:microsoft.com/office/officeart/2008/layout/RadialCluster"/>
    <dgm:cxn modelId="{037B1131-D343-4419-B99C-CEED1C064933}" type="presParOf" srcId="{F8F3F41B-FA1E-4991-B4BA-A33B1380B7F9}" destId="{871D1322-9478-442C-BC6C-971576FA261A}" srcOrd="3" destOrd="0" presId="urn:microsoft.com/office/officeart/2008/layout/RadialCluster"/>
    <dgm:cxn modelId="{CA25203C-C929-4A0A-9F01-8FBEAAF9DA05}" type="presParOf" srcId="{F8F3F41B-FA1E-4991-B4BA-A33B1380B7F9}" destId="{C7923A90-A3EA-45AF-A7D6-05AF36C3ADFF}" srcOrd="4" destOrd="0" presId="urn:microsoft.com/office/officeart/2008/layout/RadialCluster"/>
    <dgm:cxn modelId="{9DDA9422-8A51-4DB4-BD8B-E439BC3D9454}" type="presParOf" srcId="{F8F3F41B-FA1E-4991-B4BA-A33B1380B7F9}" destId="{38C7C1F4-F5D1-400E-96F9-A33BACE12978}" srcOrd="5" destOrd="0" presId="urn:microsoft.com/office/officeart/2008/layout/RadialCluster"/>
    <dgm:cxn modelId="{8E8A8878-CC38-45B1-815B-29082109A96B}" type="presParOf" srcId="{F8F3F41B-FA1E-4991-B4BA-A33B1380B7F9}" destId="{0566155F-C023-4660-9CF9-70F097636AA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920EA-47FF-49CC-899E-EA9ED22F88B5}">
      <dsp:nvSpPr>
        <dsp:cNvPr id="0" name=""/>
        <dsp:cNvSpPr/>
      </dsp:nvSpPr>
      <dsp:spPr>
        <a:xfrm>
          <a:off x="2434807" y="2054292"/>
          <a:ext cx="1533770" cy="1533770"/>
        </a:xfrm>
        <a:prstGeom prst="roundRect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000" b="1" kern="1200" dirty="0" smtClean="0">
              <a:solidFill>
                <a:schemeClr val="tx1"/>
              </a:solidFill>
            </a:rPr>
            <a:t>MINSA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000" b="1" kern="1200" dirty="0" smtClean="0">
              <a:solidFill>
                <a:schemeClr val="tx1"/>
              </a:solidFill>
            </a:rPr>
            <a:t>(Titular)</a:t>
          </a:r>
          <a:endParaRPr lang="es-PE" sz="2000" b="1" kern="1200" dirty="0">
            <a:solidFill>
              <a:schemeClr val="tx1"/>
            </a:solidFill>
          </a:endParaRPr>
        </a:p>
      </dsp:txBody>
      <dsp:txXfrm>
        <a:off x="2509679" y="2129164"/>
        <a:ext cx="1384026" cy="1384026"/>
      </dsp:txXfrm>
    </dsp:sp>
    <dsp:sp modelId="{AEE14793-01CA-40DF-A809-B4CF55FFB7B5}">
      <dsp:nvSpPr>
        <dsp:cNvPr id="0" name=""/>
        <dsp:cNvSpPr/>
      </dsp:nvSpPr>
      <dsp:spPr>
        <a:xfrm rot="16215801">
          <a:off x="2920856" y="1768622"/>
          <a:ext cx="57134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1346" y="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B6B98-7237-4938-8E13-250AA1F0444C}">
      <dsp:nvSpPr>
        <dsp:cNvPr id="0" name=""/>
        <dsp:cNvSpPr/>
      </dsp:nvSpPr>
      <dsp:spPr>
        <a:xfrm>
          <a:off x="2153632" y="72083"/>
          <a:ext cx="2114906" cy="1410869"/>
        </a:xfrm>
        <a:prstGeom prst="roundRect">
          <a:avLst/>
        </a:prstGeom>
        <a:solidFill>
          <a:schemeClr val="accent2">
            <a:shade val="50000"/>
            <a:hueOff val="-295587"/>
            <a:satOff val="3892"/>
            <a:lumOff val="233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800" b="1" kern="1200" dirty="0" smtClean="0">
              <a:solidFill>
                <a:schemeClr val="tx1"/>
              </a:solidFill>
            </a:rPr>
            <a:t>Gobiernos Regionales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800" b="1" kern="1200" dirty="0" smtClean="0">
              <a:solidFill>
                <a:schemeClr val="tx1"/>
              </a:solidFill>
            </a:rPr>
            <a:t>25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800" b="1" kern="1200" dirty="0" smtClean="0">
              <a:solidFill>
                <a:schemeClr val="tx1"/>
              </a:solidFill>
            </a:rPr>
            <a:t>(Gobernadores)</a:t>
          </a:r>
          <a:endParaRPr lang="es-PE" sz="1800" b="1" kern="1200" dirty="0">
            <a:solidFill>
              <a:schemeClr val="tx1"/>
            </a:solidFill>
          </a:endParaRPr>
        </a:p>
      </dsp:txBody>
      <dsp:txXfrm>
        <a:off x="2222505" y="140956"/>
        <a:ext cx="1977160" cy="1273123"/>
      </dsp:txXfrm>
    </dsp:sp>
    <dsp:sp modelId="{871D1322-9478-442C-BC6C-971576FA261A}">
      <dsp:nvSpPr>
        <dsp:cNvPr id="0" name=""/>
        <dsp:cNvSpPr/>
      </dsp:nvSpPr>
      <dsp:spPr>
        <a:xfrm rot="1709170">
          <a:off x="3959407" y="3273448"/>
          <a:ext cx="1514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1488" y="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923A90-A3EA-45AF-A7D6-05AF36C3ADFF}">
      <dsp:nvSpPr>
        <dsp:cNvPr id="0" name=""/>
        <dsp:cNvSpPr/>
      </dsp:nvSpPr>
      <dsp:spPr>
        <a:xfrm>
          <a:off x="4101726" y="3081449"/>
          <a:ext cx="1808344" cy="1437535"/>
        </a:xfrm>
        <a:prstGeom prst="roundRect">
          <a:avLst/>
        </a:prstGeom>
        <a:solidFill>
          <a:schemeClr val="accent2">
            <a:shade val="50000"/>
            <a:hueOff val="-591173"/>
            <a:satOff val="7783"/>
            <a:lumOff val="4661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800" b="1" kern="1200" dirty="0" smtClean="0">
              <a:solidFill>
                <a:schemeClr val="tx1"/>
              </a:solidFill>
            </a:rPr>
            <a:t>Instituto de Enfermedades Neoplásicas (INEN)</a:t>
          </a:r>
          <a:endParaRPr lang="es-PE" sz="1800" b="1" kern="1200" dirty="0">
            <a:solidFill>
              <a:schemeClr val="tx1"/>
            </a:solidFill>
          </a:endParaRPr>
        </a:p>
      </dsp:txBody>
      <dsp:txXfrm>
        <a:off x="4171901" y="3151624"/>
        <a:ext cx="1667994" cy="1297185"/>
      </dsp:txXfrm>
    </dsp:sp>
    <dsp:sp modelId="{38C7C1F4-F5D1-400E-96F9-A33BACE12978}">
      <dsp:nvSpPr>
        <dsp:cNvPr id="0" name=""/>
        <dsp:cNvSpPr/>
      </dsp:nvSpPr>
      <dsp:spPr>
        <a:xfrm rot="9300911">
          <a:off x="2240550" y="3221573"/>
          <a:ext cx="2037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791" y="0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6155F-C023-4660-9CF9-70F097636AA0}">
      <dsp:nvSpPr>
        <dsp:cNvPr id="0" name=""/>
        <dsp:cNvSpPr/>
      </dsp:nvSpPr>
      <dsp:spPr>
        <a:xfrm>
          <a:off x="102840" y="2944498"/>
          <a:ext cx="2147245" cy="164081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000" b="1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000" b="1" kern="1200" dirty="0" smtClean="0">
              <a:solidFill>
                <a:schemeClr val="tx1"/>
              </a:solidFill>
            </a:rPr>
            <a:t>Redes y hospitales de Lima metropolitana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000" b="1" kern="1200" dirty="0">
            <a:solidFill>
              <a:schemeClr val="tx1"/>
            </a:solidFill>
          </a:endParaRPr>
        </a:p>
      </dsp:txBody>
      <dsp:txXfrm>
        <a:off x="182938" y="3024596"/>
        <a:ext cx="1987049" cy="1480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AE4E9-B759-4028-9609-2D1383FCBB37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E1914-6675-4F12-BEFA-5AD962FD184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1358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5C218-406E-49A1-96AC-1E801ACB3DC8}" type="slidenum">
              <a:rPr lang="es-PE" smtClean="0"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652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2253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972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905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619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709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1703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557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4967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621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991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926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BD54-929E-491E-9F79-230C2621D5C0}" type="datetimeFigureOut">
              <a:rPr lang="es-PE" smtClean="0"/>
              <a:t>22/09/2017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BA9DC-6313-40E7-8838-33BDB7AC723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9834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hortensiara@yahoo.es" TargetMode="External"/><Relationship Id="rId4" Type="http://schemas.openxmlformats.org/officeDocument/2006/relationships/hyperlink" Target="mailto:hramirez@minsa.Gob.p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9566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19536" y="260649"/>
            <a:ext cx="3826768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Definiciones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91730" y="5085185"/>
            <a:ext cx="8280920" cy="2031325"/>
          </a:xfrm>
          <a:solidFill>
            <a:schemeClr val="accent2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bliqueTopRigh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PE" sz="2000" b="1" dirty="0">
                <a:solidFill>
                  <a:srgbClr val="FFFF00"/>
                </a:solidFill>
                <a:latin typeface="Arial Narrow" panose="020B0606020202030204" pitchFamily="34" charset="0"/>
              </a:rPr>
              <a:t>Compromiso de mejora de los servicios. </a:t>
            </a:r>
            <a:r>
              <a:rPr lang="es-PE" b="1" dirty="0">
                <a:latin typeface="Arial Narrow" panose="020B0606020202030204" pitchFamily="34" charset="0"/>
              </a:rPr>
              <a:t>Conjunto de acciones o metas cuyo cumplimiento oportuno facilita alcanzar los logros esperados. Se verifica semestralmente a través de un informe emitido por el área competente de evaluación. Puede cumplirse parcialmente.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539802" y="2708921"/>
            <a:ext cx="6984776" cy="95410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bliqueTopRigh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PE" sz="2000" b="1" dirty="0">
                <a:solidFill>
                  <a:srgbClr val="FFFF00"/>
                </a:solidFill>
                <a:latin typeface="Arial Narrow" panose="020B0606020202030204" pitchFamily="34" charset="0"/>
              </a:rPr>
              <a:t>Meta institucional. </a:t>
            </a:r>
            <a:r>
              <a:rPr lang="es-PE" b="1" dirty="0">
                <a:latin typeface="Arial Narrow" panose="020B0606020202030204" pitchFamily="34" charset="0"/>
              </a:rPr>
              <a:t>Expresión cuantificable de los resultados en salud planteados en función de las prioridades de política nacional y sectorial. Se miden anualmente.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251770" y="3861049"/>
            <a:ext cx="7560840" cy="95410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bliqueTopRigh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s-PE"/>
            </a:defPPr>
            <a:lvl1pPr algn="just"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s-PE" sz="2000" dirty="0">
                <a:solidFill>
                  <a:srgbClr val="FFFF00"/>
                </a:solidFill>
              </a:rPr>
              <a:t>Indicador de desempeño. </a:t>
            </a:r>
            <a:r>
              <a:rPr lang="es-PE" dirty="0"/>
              <a:t>Instrumento que proporciona información cuantitativa sobre la cobertura, efectividad, eficiencia y/o calidad de los servicios e intervenciones de salud.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035660" y="980729"/>
            <a:ext cx="6048672" cy="150810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bliqueTopRigh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PE" sz="2000" b="1" dirty="0">
                <a:solidFill>
                  <a:srgbClr val="FFFF00"/>
                </a:solidFill>
                <a:latin typeface="Arial Narrow" panose="020B0606020202030204" pitchFamily="34" charset="0"/>
              </a:rPr>
              <a:t>Prioridades. </a:t>
            </a:r>
            <a:r>
              <a:rPr lang="es-PE" dirty="0">
                <a:latin typeface="Arial Narrow" panose="020B0606020202030204" pitchFamily="34" charset="0"/>
              </a:rPr>
              <a:t>Las prioridades de salud son los ejes de política alrededor de los cuáles se definen las metas institucionales, indicadores de desempeño y compromisos de mejora de los servicios. Las prioridades son nacionales o regionales; en este último caso, se definen como resultado del análisis de la situación de salud.</a:t>
            </a:r>
          </a:p>
        </p:txBody>
      </p:sp>
    </p:spTree>
    <p:extLst>
      <p:ext uri="{BB962C8B-B14F-4D97-AF65-F5344CB8AC3E}">
        <p14:creationId xmlns:p14="http://schemas.microsoft.com/office/powerpoint/2010/main" val="5431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3" y="179930"/>
            <a:ext cx="8229600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Convenios  de Gestión 2016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91544" y="908721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 smtClean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  <a:p>
            <a:endParaRPr lang="es-PE" dirty="0"/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3359696" y="1052736"/>
          <a:ext cx="57606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67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1919537" y="260649"/>
            <a:ext cx="8136904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alt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Premisas para la selección de </a:t>
            </a:r>
            <a:r>
              <a:rPr lang="es-PE" alt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indicadores</a:t>
            </a:r>
            <a:endParaRPr lang="es-PE" altLang="es-PE" sz="32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02499" y="1268760"/>
            <a:ext cx="9557359" cy="48577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Indicadores con fuentes de información accesibles y </a:t>
            </a:r>
            <a:r>
              <a:rPr lang="es-PE" sz="2400" dirty="0">
                <a:latin typeface="Arial Narrow" pitchFamily="34" charset="0"/>
              </a:rPr>
              <a:t>confiables de </a:t>
            </a:r>
            <a:r>
              <a:rPr lang="es-PE" sz="2400" dirty="0">
                <a:latin typeface="Arial Narrow" pitchFamily="34" charset="0"/>
              </a:rPr>
              <a:t>los convenios de </a:t>
            </a:r>
            <a:r>
              <a:rPr lang="es-PE" sz="2400" dirty="0">
                <a:latin typeface="Arial Narrow" pitchFamily="34" charset="0"/>
              </a:rPr>
              <a:t>gestión.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Indicadores </a:t>
            </a:r>
            <a:r>
              <a:rPr lang="es-PE" sz="2400" dirty="0">
                <a:latin typeface="Arial Narrow" pitchFamily="34" charset="0"/>
              </a:rPr>
              <a:t>de fácil medición</a:t>
            </a:r>
            <a:r>
              <a:rPr lang="es-PE" sz="2400" dirty="0">
                <a:latin typeface="Arial Narrow" pitchFamily="34" charset="0"/>
              </a:rPr>
              <a:t>.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Número de indicadores por institución metodológicamente manejables (9 a 12), que evite la concentración o dispersión de la puntuación, </a:t>
            </a:r>
            <a:r>
              <a:rPr lang="es-PE" sz="2400" dirty="0">
                <a:latin typeface="Arial Narrow" pitchFamily="34" charset="0"/>
              </a:rPr>
              <a:t>bloqueando el propósito de estimulación gradual del </a:t>
            </a:r>
            <a:r>
              <a:rPr lang="es-PE" sz="2400" dirty="0">
                <a:latin typeface="Arial Narrow" pitchFamily="34" charset="0"/>
              </a:rPr>
              <a:t>personal en su desempeño.</a:t>
            </a:r>
            <a:endParaRPr lang="es-PE" sz="2400" dirty="0">
              <a:latin typeface="Arial Narrow" pitchFamily="34" charset="0"/>
            </a:endParaRPr>
          </a:p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Alineados con los indicadores FED y Cápita SIS, cuando corresponde</a:t>
            </a:r>
            <a:r>
              <a:rPr lang="es-PE" sz="2400" dirty="0">
                <a:latin typeface="Arial Narrow" pitchFamily="34" charset="0"/>
              </a:rPr>
              <a:t>.</a:t>
            </a:r>
            <a:endParaRPr lang="es-PE" sz="2400" dirty="0">
              <a:latin typeface="Arial Narrow" pitchFamily="34" charset="0"/>
            </a:endParaRPr>
          </a:p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Indicadores diferenciados por nivel de complejidad II y III para hospitales generales, y diferenciados por especialidad para establecimientos de III nivel: Salud mental, oftalmología, INEN, INR, hospitales de emergencias y otros.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defRPr/>
            </a:pPr>
            <a:r>
              <a:rPr lang="es-PE" sz="2400" dirty="0">
                <a:latin typeface="Arial Narrow" pitchFamily="34" charset="0"/>
              </a:rPr>
              <a:t>Indicadores aprobados o en trámite de aprobación por el MINSA y/o recomendados por la OMS/OPS.</a:t>
            </a:r>
          </a:p>
          <a:p>
            <a:pPr algn="just">
              <a:lnSpc>
                <a:spcPct val="115000"/>
              </a:lnSpc>
              <a:buFont typeface="+mj-lt"/>
              <a:buAutoNum type="arabicPeriod"/>
              <a:defRPr/>
            </a:pPr>
            <a:endParaRPr lang="es-PE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15000"/>
              </a:lnSpc>
              <a:buFont typeface="+mj-lt"/>
              <a:buAutoNum type="arabicPeriod"/>
              <a:defRPr/>
            </a:pPr>
            <a:endParaRPr lang="es-PE" b="1" dirty="0">
              <a:solidFill>
                <a:schemeClr val="tx1"/>
              </a:solidFill>
              <a:latin typeface="Arial Narrow" panose="020B0606020202030204" pitchFamily="34" charset="0"/>
              <a:ea typeface="Calibri"/>
              <a:cs typeface="Times New Roman"/>
            </a:endParaRPr>
          </a:p>
          <a:p>
            <a:pPr algn="just">
              <a:buFont typeface="Arial" charset="0"/>
              <a:buChar char="•"/>
              <a:defRPr/>
            </a:pPr>
            <a:endParaRPr lang="es-PE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1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idx="1"/>
          </p:nvPr>
        </p:nvSpPr>
        <p:spPr>
          <a:xfrm>
            <a:off x="1265129" y="2211359"/>
            <a:ext cx="9043792" cy="42771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b="1" dirty="0">
                <a:solidFill>
                  <a:srgbClr val="C00000"/>
                </a:solidFill>
                <a:latin typeface="Arial Narrow" pitchFamily="34" charset="0"/>
              </a:rPr>
              <a:t>Meta Institucional (MI</a:t>
            </a:r>
            <a:r>
              <a:rPr lang="es-PE" sz="2000" b="1" dirty="0">
                <a:solidFill>
                  <a:srgbClr val="C00000"/>
                </a:solidFill>
                <a:latin typeface="Arial Narrow" pitchFamily="34" charset="0"/>
              </a:rPr>
              <a:t>)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dirty="0" smtClean="0">
                <a:solidFill>
                  <a:schemeClr val="tx1"/>
                </a:solidFill>
                <a:latin typeface="Arial Narrow" pitchFamily="34" charset="0"/>
              </a:rPr>
              <a:t>1.</a:t>
            </a:r>
            <a:r>
              <a:rPr lang="es-PE" sz="2000" dirty="0">
                <a:latin typeface="Arial Narrow" pitchFamily="34" charset="0"/>
              </a:rPr>
              <a:t>Prevalencia </a:t>
            </a:r>
            <a:r>
              <a:rPr lang="es-PE" sz="2000" dirty="0">
                <a:latin typeface="Arial Narrow" pitchFamily="34" charset="0"/>
              </a:rPr>
              <a:t>de anemia en niños de 6 a 35 meses.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2.Porcentaje </a:t>
            </a:r>
            <a:r>
              <a:rPr lang="es-PE" sz="2000" dirty="0">
                <a:latin typeface="Arial Narrow" pitchFamily="34" charset="0"/>
              </a:rPr>
              <a:t>de parto institucional rural.	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b="1" dirty="0" smtClean="0">
                <a:solidFill>
                  <a:srgbClr val="C00000"/>
                </a:solidFill>
                <a:latin typeface="Arial Narrow" pitchFamily="34" charset="0"/>
              </a:rPr>
              <a:t>Indicador </a:t>
            </a:r>
            <a:r>
              <a:rPr lang="es-PE" sz="2000" b="1" dirty="0">
                <a:solidFill>
                  <a:srgbClr val="C00000"/>
                </a:solidFill>
                <a:latin typeface="Arial Narrow" pitchFamily="34" charset="0"/>
              </a:rPr>
              <a:t>de Desempeño (ID)	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dirty="0" smtClean="0">
                <a:solidFill>
                  <a:schemeClr val="tx1"/>
                </a:solidFill>
                <a:latin typeface="Arial Narrow" pitchFamily="34" charset="0"/>
              </a:rPr>
              <a:t>1.</a:t>
            </a:r>
            <a:r>
              <a:rPr lang="es-PE" sz="2000" dirty="0">
                <a:latin typeface="Arial Narrow" pitchFamily="34" charset="0"/>
              </a:rPr>
              <a:t>Porcentaje </a:t>
            </a:r>
            <a:r>
              <a:rPr lang="es-PE" sz="2000" dirty="0">
                <a:latin typeface="Arial Narrow" pitchFamily="34" charset="0"/>
              </a:rPr>
              <a:t>de niños menores de 2 años con suplementación de hierro  y/o MN.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2.Cobertura </a:t>
            </a:r>
            <a:r>
              <a:rPr lang="es-PE" sz="2000" dirty="0">
                <a:latin typeface="Arial Narrow" pitchFamily="34" charset="0"/>
              </a:rPr>
              <a:t>de inmunización contra rotavirus y neumococo.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3.Porcentaje </a:t>
            </a:r>
            <a:r>
              <a:rPr lang="es-PE" sz="2000" dirty="0">
                <a:latin typeface="Arial Narrow" pitchFamily="34" charset="0"/>
              </a:rPr>
              <a:t>de recién nacidos con 2 controles CRED.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4.Porcentaje </a:t>
            </a:r>
            <a:r>
              <a:rPr lang="es-PE" sz="2000" dirty="0">
                <a:latin typeface="Arial Narrow" pitchFamily="34" charset="0"/>
              </a:rPr>
              <a:t>de mujeres en edad fértil usuarias de métodos de planificación familiar. 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5.Porcentaje </a:t>
            </a:r>
            <a:r>
              <a:rPr lang="es-PE" sz="2000" dirty="0">
                <a:latin typeface="Arial Narrow" pitchFamily="34" charset="0"/>
              </a:rPr>
              <a:t>de gestantes con atención prenatal reenfocada.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6.Porcentaje </a:t>
            </a:r>
            <a:r>
              <a:rPr lang="es-PE" sz="2000" dirty="0">
                <a:latin typeface="Arial Narrow" pitchFamily="34" charset="0"/>
              </a:rPr>
              <a:t>de mujeres </a:t>
            </a:r>
            <a:r>
              <a:rPr lang="es-PE" sz="2000" dirty="0">
                <a:latin typeface="Arial Narrow" pitchFamily="34" charset="0"/>
              </a:rPr>
              <a:t>afiliadas </a:t>
            </a:r>
            <a:r>
              <a:rPr lang="es-PE" sz="2000" dirty="0">
                <a:latin typeface="Arial Narrow" pitchFamily="34" charset="0"/>
              </a:rPr>
              <a:t>al SIS  con despistaje de Cáncer de cuello uterino.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000" dirty="0">
                <a:latin typeface="Arial Narrow" pitchFamily="34" charset="0"/>
              </a:rPr>
              <a:t>7.Productividad </a:t>
            </a:r>
            <a:r>
              <a:rPr lang="es-PE" sz="2000" dirty="0">
                <a:latin typeface="Arial Narrow" pitchFamily="34" charset="0"/>
              </a:rPr>
              <a:t>hora médico en consulta externa</a:t>
            </a:r>
            <a:r>
              <a:rPr lang="es-PE" sz="2000" dirty="0">
                <a:latin typeface="Arial Narrow" pitchFamily="34" charset="0"/>
              </a:rPr>
              <a:t>.</a:t>
            </a:r>
            <a:endParaRPr lang="es-PE" sz="2000" dirty="0"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16067" y="332657"/>
            <a:ext cx="8843374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algn="ctr">
              <a:spcBef>
                <a:spcPct val="0"/>
              </a:spcBef>
              <a:buNone/>
              <a:defRPr sz="3200" b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PE" dirty="0"/>
              <a:t>INDICADORES DEL </a:t>
            </a:r>
            <a:r>
              <a:rPr lang="es-PE" dirty="0" err="1"/>
              <a:t>CdG</a:t>
            </a:r>
            <a:r>
              <a:rPr lang="es-PE" dirty="0"/>
              <a:t> </a:t>
            </a:r>
            <a:r>
              <a:rPr lang="es-PE" dirty="0" smtClean="0"/>
              <a:t>2016</a:t>
            </a:r>
          </a:p>
          <a:p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Decreto Supremo N° 041-2016-SA, se aprobaron para el año 2016, las metas</a:t>
            </a:r>
          </a:p>
          <a:p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institucionales, indicadores de desempeño y compromisos de mejora de los servicios para </a:t>
            </a:r>
            <a:r>
              <a:rPr lang="es-PE" sz="2000" b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la entrega </a:t>
            </a:r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económica a la que hace referencia el artículo 15 del Decreto Legislativo N° 1153</a:t>
            </a:r>
          </a:p>
        </p:txBody>
      </p:sp>
    </p:spTree>
    <p:extLst>
      <p:ext uri="{BB962C8B-B14F-4D97-AF65-F5344CB8AC3E}">
        <p14:creationId xmlns:p14="http://schemas.microsoft.com/office/powerpoint/2010/main" val="218534139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idx="1"/>
          </p:nvPr>
        </p:nvSpPr>
        <p:spPr>
          <a:xfrm>
            <a:off x="1202499" y="1885682"/>
            <a:ext cx="9557359" cy="3663347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b="1" dirty="0">
                <a:solidFill>
                  <a:srgbClr val="C00000"/>
                </a:solidFill>
                <a:latin typeface="Arial Narrow" pitchFamily="34" charset="0"/>
              </a:rPr>
              <a:t>	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b="1" dirty="0">
                <a:solidFill>
                  <a:srgbClr val="C00000"/>
                </a:solidFill>
                <a:latin typeface="Arial Narrow" pitchFamily="34" charset="0"/>
              </a:rPr>
              <a:t>Compromiso de Mejora (CM)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endParaRPr lang="es-PE" sz="32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dirty="0">
                <a:latin typeface="Arial Narrow" pitchFamily="34" charset="0"/>
              </a:rPr>
              <a:t>1.Certificación de establecimientos de salud amigos de la madre, la niña y el niño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dirty="0">
                <a:latin typeface="Arial Narrow" pitchFamily="34" charset="0"/>
              </a:rPr>
              <a:t>2.Establecimientos de salud preparados para el diagnóstico y manejo de la hipertensión arterial,  diabetes mellitus, depresión  y tuberculosis..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dirty="0">
                <a:latin typeface="Arial Narrow" pitchFamily="34" charset="0"/>
              </a:rPr>
              <a:t>3.Supervisión a los establecimientos de salud.</a:t>
            </a:r>
          </a:p>
          <a:p>
            <a:pPr marL="0" indent="0" algn="just">
              <a:lnSpc>
                <a:spcPct val="80000"/>
              </a:lnSpc>
              <a:buClr>
                <a:srgbClr val="FFFF00"/>
              </a:buClr>
              <a:buNone/>
            </a:pPr>
            <a:r>
              <a:rPr lang="es-PE" sz="2400" dirty="0">
                <a:latin typeface="Arial Narrow" pitchFamily="34" charset="0"/>
              </a:rPr>
              <a:t>4.Establecimientos de salud que aseguran los insumos críticos para los Programas Presupuestales seleccionados.</a:t>
            </a:r>
          </a:p>
        </p:txBody>
      </p:sp>
      <p:sp>
        <p:nvSpPr>
          <p:cNvPr id="4" name="1 CuadroTexto"/>
          <p:cNvSpPr txBox="1"/>
          <p:nvPr/>
        </p:nvSpPr>
        <p:spPr>
          <a:xfrm>
            <a:off x="1716067" y="448222"/>
            <a:ext cx="8843374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algn="ctr">
              <a:spcBef>
                <a:spcPct val="0"/>
              </a:spcBef>
              <a:buNone/>
              <a:defRPr sz="3200" b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PE" dirty="0"/>
              <a:t>INDICADORES DEL </a:t>
            </a:r>
            <a:r>
              <a:rPr lang="es-PE" dirty="0" err="1"/>
              <a:t>CdG</a:t>
            </a:r>
            <a:r>
              <a:rPr lang="es-PE" dirty="0"/>
              <a:t> </a:t>
            </a:r>
            <a:r>
              <a:rPr lang="es-PE" dirty="0" smtClean="0"/>
              <a:t>2016</a:t>
            </a:r>
          </a:p>
          <a:p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Decreto Supremo N° 041-2016-SA, se aprobaron para el año 2016, las metas</a:t>
            </a:r>
          </a:p>
          <a:p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institucionales, indicadores de desempeño y compromisos de mejora de los servicios para </a:t>
            </a:r>
            <a:r>
              <a:rPr lang="es-PE" sz="2000" b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la entrega </a:t>
            </a:r>
            <a:r>
              <a:rPr lang="es-PE" sz="2000" b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itchFamily="34" charset="0"/>
              </a:rPr>
              <a:t>económica a la que hace referencia el artículo 15 del Decreto Legislativo N° 1153</a:t>
            </a:r>
          </a:p>
        </p:txBody>
      </p:sp>
    </p:spTree>
    <p:extLst>
      <p:ext uri="{BB962C8B-B14F-4D97-AF65-F5344CB8AC3E}">
        <p14:creationId xmlns:p14="http://schemas.microsoft.com/office/powerpoint/2010/main" val="53539937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581" y="490938"/>
            <a:ext cx="6801950" cy="61102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ángulo redondeado 2"/>
          <p:cNvSpPr/>
          <p:nvPr/>
        </p:nvSpPr>
        <p:spPr>
          <a:xfrm>
            <a:off x="5336087" y="4296429"/>
            <a:ext cx="5749443" cy="50104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" name="CuadroTexto 3"/>
          <p:cNvSpPr txBox="1"/>
          <p:nvPr/>
        </p:nvSpPr>
        <p:spPr>
          <a:xfrm>
            <a:off x="538619" y="1578279"/>
            <a:ext cx="28183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Directiva Administrativa N° 219-MINSA/ DGPN-V.</a:t>
            </a:r>
            <a:r>
              <a:rPr lang="es-ES" b="1" i="1" dirty="0">
                <a:solidFill>
                  <a:srgbClr val="FF0000"/>
                </a:solidFill>
              </a:rPr>
              <a:t>01 "Directiva Administrativa de los Aspectos Metodológicos para la Evaluación del Cumplimiento de las Metas Institucionales, Indicadores de Desempeño y Compromisos de Mejora de los Servicios para la Entrega Económica del año 2016, conforme a lo dispuesto en el artículo 15 del Decreto Legislativo N°1153</a:t>
            </a:r>
            <a:r>
              <a:rPr lang="es-ES" b="1" dirty="0">
                <a:solidFill>
                  <a:srgbClr val="FF0000"/>
                </a:solidFill>
              </a:rPr>
              <a:t>”</a:t>
            </a:r>
            <a:endParaRPr lang="es-P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600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7909" y="249471"/>
            <a:ext cx="6889315" cy="640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ángulo redondeado 2"/>
          <p:cNvSpPr/>
          <p:nvPr/>
        </p:nvSpPr>
        <p:spPr>
          <a:xfrm>
            <a:off x="4822521" y="4534422"/>
            <a:ext cx="5874703" cy="42588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" name="CuadroTexto 3"/>
          <p:cNvSpPr txBox="1"/>
          <p:nvPr/>
        </p:nvSpPr>
        <p:spPr>
          <a:xfrm>
            <a:off x="538619" y="1578279"/>
            <a:ext cx="28183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Directiva Administrativa N° 219-MINSA/ DGPN-V.</a:t>
            </a:r>
            <a:r>
              <a:rPr lang="es-ES" b="1" i="1" dirty="0">
                <a:solidFill>
                  <a:srgbClr val="FF0000"/>
                </a:solidFill>
              </a:rPr>
              <a:t>01 "Directiva Administrativa de los Aspectos Metodológicos para la Evaluación del Cumplimiento de las Metas Institucionales, Indicadores de Desempeño y Compromisos de Mejora de los Servicios para la Entrega Económica del año 2016, conforme a lo dispuesto en el artículo 15 del Decreto Legislativo N°1153</a:t>
            </a:r>
            <a:r>
              <a:rPr lang="es-ES" b="1" dirty="0">
                <a:solidFill>
                  <a:srgbClr val="FF0000"/>
                </a:solidFill>
              </a:rPr>
              <a:t>”</a:t>
            </a:r>
            <a:endParaRPr lang="es-P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01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14816" y="1553227"/>
            <a:ext cx="98705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Lucida Calligraphy" panose="03010101010101010101" pitchFamily="66" charset="0"/>
              </a:rPr>
              <a:t>COMPROMISO DE MEJORA</a:t>
            </a:r>
          </a:p>
          <a:p>
            <a:pPr algn="ctr"/>
            <a:endParaRPr lang="es-PE" sz="32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Lucida Calligraphy" panose="03010101010101010101" pitchFamily="66" charset="0"/>
            </a:endParaRPr>
          </a:p>
          <a:p>
            <a:pPr algn="ctr"/>
            <a:r>
              <a:rPr lang="es-PE" sz="32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Lucida Calligraphy" panose="03010101010101010101" pitchFamily="66" charset="0"/>
              </a:rPr>
              <a:t>Certificación de establecimientos de salud amigos de la madre, la niña y el niño. </a:t>
            </a:r>
          </a:p>
          <a:p>
            <a:pPr algn="ctr"/>
            <a:endParaRPr lang="es-PE" sz="32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33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819401"/>
              </p:ext>
            </p:extLst>
          </p:nvPr>
        </p:nvGraphicFramePr>
        <p:xfrm>
          <a:off x="851769" y="1204021"/>
          <a:ext cx="10672178" cy="49366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76344"/>
                <a:gridCol w="2518627"/>
                <a:gridCol w="1440493"/>
                <a:gridCol w="1277655"/>
                <a:gridCol w="1227550"/>
                <a:gridCol w="1252603"/>
                <a:gridCol w="1878906"/>
              </a:tblGrid>
              <a:tr h="30511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Región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Institución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COMPROMISO DE MEJORA</a:t>
                      </a:r>
                      <a:br>
                        <a:rPr lang="es-PE" sz="1600" u="none" strike="noStrike" dirty="0">
                          <a:effectLst/>
                        </a:rPr>
                      </a:br>
                      <a:r>
                        <a:rPr lang="es-PE" sz="1600" u="none" strike="noStrike" dirty="0">
                          <a:effectLst/>
                        </a:rPr>
                        <a:t>Certificación de Establecimientos de Salud Amigos de la Madre la Niña y el Niño</a:t>
                      </a:r>
                      <a:br>
                        <a:rPr lang="es-PE" sz="1600" u="none" strike="noStrike" dirty="0">
                          <a:effectLst/>
                        </a:rPr>
                      </a:br>
                      <a:r>
                        <a:rPr lang="es-PE" sz="1600" u="none" strike="noStrike" dirty="0">
                          <a:effectLst/>
                        </a:rPr>
                        <a:t>FICHA 23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39394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Envia Informe</a:t>
                      </a:r>
                      <a:br>
                        <a:rPr lang="es-PE" sz="1600" u="none" strike="noStrike">
                          <a:effectLst/>
                        </a:rPr>
                      </a:br>
                      <a:r>
                        <a:rPr lang="es-PE" sz="1600" u="none" strike="noStrike">
                          <a:effectLst/>
                        </a:rPr>
                        <a:t>(SI/NO)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Evaluacion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03</a:t>
                      </a: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DIRESA/GERESA</a:t>
                      </a:r>
                    </a:p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08 REDES</a:t>
                      </a:r>
                    </a:p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DE 05 REGIONES</a:t>
                      </a: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Y LM</a:t>
                      </a:r>
                    </a:p>
                    <a:p>
                      <a:pPr algn="ctr" fontAlgn="ctr"/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4735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1° Grupo de Actividades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2°  Grupo de Actividades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% Obtenido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rgbClr val="FF0000"/>
                          </a:solidFill>
                          <a:effectLst/>
                        </a:rPr>
                        <a:t>Ayacucho</a:t>
                      </a:r>
                      <a:endParaRPr lang="es-PE" sz="16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DIRESA Ayacucho</a:t>
                      </a:r>
                      <a:endParaRPr lang="es-PE" sz="16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rgbClr val="FF0000"/>
                          </a:solidFill>
                          <a:effectLst/>
                        </a:rPr>
                        <a:t>Callao</a:t>
                      </a:r>
                      <a:endParaRPr lang="es-PE" sz="16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DIRESA Callao</a:t>
                      </a:r>
                      <a:endParaRPr lang="es-PE" sz="16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Callao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effectLst/>
                        </a:rPr>
                        <a:t>RED </a:t>
                      </a:r>
                      <a:r>
                        <a:rPr lang="es-PE" sz="1600" u="none" strike="noStrike" dirty="0" err="1">
                          <a:effectLst/>
                        </a:rPr>
                        <a:t>Bepeca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Callao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Bonilla La Punta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Callao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Ventanilla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Ica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Chincha - Pisco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Ica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Ica -Palpa-Nazca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IGSS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Barranco CHO SCO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IGSS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Rimac SMP LO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Junín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effectLst/>
                        </a:rPr>
                        <a:t>RED Valle del Mantaro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</a:rPr>
                        <a:t>100%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449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rgbClr val="FF0000"/>
                          </a:solidFill>
                          <a:effectLst/>
                        </a:rPr>
                        <a:t>Lima</a:t>
                      </a:r>
                      <a:endParaRPr lang="es-PE" sz="16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DIRESA Lima</a:t>
                      </a:r>
                      <a:endParaRPr lang="es-PE" sz="16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SI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</a:rPr>
                        <a:t>100%</a:t>
                      </a:r>
                      <a:endParaRPr lang="es-PE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6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94" marR="4694" marT="4694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492679" y="275573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361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117947"/>
              </p:ext>
            </p:extLst>
          </p:nvPr>
        </p:nvGraphicFramePr>
        <p:xfrm>
          <a:off x="989557" y="1254125"/>
          <a:ext cx="10121028" cy="475391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20757"/>
                <a:gridCol w="2323691"/>
                <a:gridCol w="977031"/>
                <a:gridCol w="1394761"/>
                <a:gridCol w="1020757"/>
                <a:gridCol w="1020757"/>
                <a:gridCol w="2363274"/>
              </a:tblGrid>
              <a:tr h="387448"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 dirty="0"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row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60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60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61" marR="5961" marT="5961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03998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Envia Informe</a:t>
                      </a:r>
                      <a:b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Evaluación</a:t>
                      </a:r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06 REDES</a:t>
                      </a:r>
                    </a:p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DE 03</a:t>
                      </a:r>
                      <a:r>
                        <a:rPr lang="es-PE" sz="16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REGIONES</a:t>
                      </a: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Y LM</a:t>
                      </a:r>
                    </a:p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441095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 dirty="0"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Cusco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RED Canas Canchis Espinar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RED Lima Ciudad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RED Tupac Amáru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RED Satipo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RED Huaral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  <a:tr h="53646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PE" sz="1600" u="none" strike="noStrike" kern="1200" dirty="0">
                          <a:effectLst/>
                          <a:latin typeface="Arial Narrow" panose="020B0606020202030204" pitchFamily="34" charset="0"/>
                        </a:rPr>
                        <a:t>RED </a:t>
                      </a:r>
                      <a:r>
                        <a:rPr lang="es-PE" sz="1600" u="none" strike="noStrike" kern="1200" dirty="0" err="1">
                          <a:effectLst/>
                          <a:latin typeface="Arial Narrow" panose="020B0606020202030204" pitchFamily="34" charset="0"/>
                        </a:rPr>
                        <a:t>Huaura</a:t>
                      </a:r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600" u="none" strike="noStrike" kern="1200"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u="none" strike="noStrike" kern="120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PE" sz="16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61" marR="5961" marT="5961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313151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40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57912" y="2060848"/>
            <a:ext cx="547617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PE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CONVENIOS DE GESTIÓN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08" b="99184" l="2000" r="9833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79776" y="3573016"/>
            <a:ext cx="3566600" cy="291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666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999857"/>
              </p:ext>
            </p:extLst>
          </p:nvPr>
        </p:nvGraphicFramePr>
        <p:xfrm>
          <a:off x="638827" y="1028657"/>
          <a:ext cx="11010378" cy="5597661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110453"/>
                <a:gridCol w="2559673"/>
                <a:gridCol w="1152395"/>
                <a:gridCol w="1866378"/>
                <a:gridCol w="1290181"/>
                <a:gridCol w="1453019"/>
                <a:gridCol w="1578279"/>
              </a:tblGrid>
              <a:tr h="1421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 dirty="0"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11517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Envia Informe</a:t>
                      </a:r>
                      <a:b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Evaluacion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04 </a:t>
                      </a: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DIRESA/GERESA</a:t>
                      </a:r>
                    </a:p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16 REDES</a:t>
                      </a:r>
                    </a:p>
                    <a:p>
                      <a:pPr algn="ctr" fontAlgn="ctr"/>
                      <a:endParaRPr lang="es-PE" sz="1600" b="1" i="0" u="none" strike="noStrike" dirty="0" smtClean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DE 09 REGIONES</a:t>
                      </a:r>
                    </a:p>
                    <a:p>
                      <a:pPr algn="ctr" fontAlgn="ctr"/>
                      <a:r>
                        <a:rPr lang="es-P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Y LM</a:t>
                      </a:r>
                      <a:endParaRPr lang="es-PE" sz="16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6180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4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DIRESA Apurímac</a:t>
                      </a:r>
                      <a:endParaRPr lang="es-PE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Abancay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Antabamba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Cocharcas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Grau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Arequipa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Castilla Condesuyos La Unión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Ayacucho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San Miguel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Cajamarca</a:t>
                      </a:r>
                      <a:endParaRPr lang="es-PE" sz="14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DIRESA Cajamarca</a:t>
                      </a:r>
                      <a:endParaRPr lang="es-PE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Cusco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Cusco Norte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Cusco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Cusco Sur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Huancavelica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Acobamba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Huancavelica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Churcampa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San Juan de Lurigancho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4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DIRESA Junín</a:t>
                      </a:r>
                      <a:endParaRPr lang="es-PE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 dirty="0">
                          <a:effectLst/>
                          <a:latin typeface="Arial Narrow" panose="020B0606020202030204" pitchFamily="34" charset="0"/>
                        </a:rPr>
                        <a:t>RED San Martín de </a:t>
                      </a:r>
                      <a:r>
                        <a:rPr lang="es-PE" sz="1400" u="none" strike="noStrike" dirty="0" err="1">
                          <a:effectLst/>
                          <a:latin typeface="Arial Narrow" panose="020B0606020202030204" pitchFamily="34" charset="0"/>
                        </a:rPr>
                        <a:t>Pangoa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Tarma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La Libertad</a:t>
                      </a:r>
                      <a:endParaRPr lang="es-PE" sz="1400" b="0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GERESA La Libertad</a:t>
                      </a:r>
                      <a:endParaRPr lang="es-PE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La Libertad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Gran Chimu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La Libertad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Viru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  <a:tr h="19679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RED Huarochiri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 dirty="0"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u="none" strike="noStrike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87" marR="2187" marT="2187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313151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691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144878"/>
              </p:ext>
            </p:extLst>
          </p:nvPr>
        </p:nvGraphicFramePr>
        <p:xfrm>
          <a:off x="526095" y="1088134"/>
          <a:ext cx="10985323" cy="5014702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039658"/>
                <a:gridCol w="3342299"/>
                <a:gridCol w="897692"/>
                <a:gridCol w="897692"/>
                <a:gridCol w="1275643"/>
                <a:gridCol w="1128348"/>
                <a:gridCol w="745542"/>
                <a:gridCol w="1658449"/>
              </a:tblGrid>
              <a:tr h="8133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51756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Categoría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Envia</a:t>
                      </a:r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Informe</a:t>
                      </a:r>
                      <a:b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Evaluacion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Observación posible de Subsanar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867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Ancash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Víctor Ramos Guardia - Huaraz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Ancash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Eleazar Guzman Barron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Callao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Nacional Daniel A. Carrión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Callao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San Jose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Cusco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Apoyo Departamental Cusco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Cusco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Antonio Lorena del Cusco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San Jose de Chincha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Domingo Olavegoya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La Libertad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Belén de Trujillo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Rezola de Cañete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Chancay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7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Moquegua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Moquegua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990" marR="8990" marT="89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313151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807912" y="6363222"/>
            <a:ext cx="3006247" cy="375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12 HOSPITALES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93109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411850"/>
              </p:ext>
            </p:extLst>
          </p:nvPr>
        </p:nvGraphicFramePr>
        <p:xfrm>
          <a:off x="588724" y="1254130"/>
          <a:ext cx="11060480" cy="5298062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245731"/>
                <a:gridCol w="3468927"/>
                <a:gridCol w="727703"/>
                <a:gridCol w="727703"/>
                <a:gridCol w="1344402"/>
                <a:gridCol w="1100806"/>
                <a:gridCol w="1100806"/>
                <a:gridCol w="1344402"/>
              </a:tblGrid>
              <a:tr h="4727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0080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Categoría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Envia Informe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Evaluacion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Observación posible de Subsanar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06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Apurímac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Guillermo Díaz De La Vega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Arequipa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Goyeneche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Cajamarca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Cajamarca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Cajamarca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Apoyo Chota José Soto Cadenillas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Callao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Ventanilla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Nacional Cayetano Heredia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Apoyo Santa Rosa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Lambayeque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Docente Las Mercedes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General de Huacho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Lima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San Juan Bautista de Huaral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Madre de Dios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Santa Rosa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4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Tacna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Apoyo Hipólito Unanue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313151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807912" y="6501008"/>
            <a:ext cx="3006247" cy="375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12 HOSPITALES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923155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91159"/>
              </p:ext>
            </p:extLst>
          </p:nvPr>
        </p:nvGraphicFramePr>
        <p:xfrm>
          <a:off x="838200" y="1572386"/>
          <a:ext cx="10515599" cy="4835035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1184361"/>
                <a:gridCol w="3298034"/>
                <a:gridCol w="691854"/>
                <a:gridCol w="691854"/>
                <a:gridCol w="1278172"/>
                <a:gridCol w="1046576"/>
                <a:gridCol w="1046576"/>
                <a:gridCol w="1278172"/>
              </a:tblGrid>
              <a:tr h="71528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455181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Categoría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Envia</a:t>
                      </a:r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Informe</a:t>
                      </a:r>
                      <a:b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Evaluacion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Observación posible de Subsanar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204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Ancash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La Caleta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73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Ayacucho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de Ayacucho "Miguel Ángel Mariscal Llerena"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de Ica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Apoyo de Nazca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Nacional Arzobispo Loayza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San Juan de Lurigancho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IGSS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Vitarte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734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Piura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de la Amistad Perú – Corea Santa Rosa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II-2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6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Piura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Las Mercedes Paita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II-1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 subsanable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289" marR="9289" marT="92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450937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807912" y="6501008"/>
            <a:ext cx="3006247" cy="375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09 HOSPITALES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942575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899535"/>
              </p:ext>
            </p:extLst>
          </p:nvPr>
        </p:nvGraphicFramePr>
        <p:xfrm>
          <a:off x="688928" y="2093367"/>
          <a:ext cx="10597021" cy="421464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744521"/>
                <a:gridCol w="2940859"/>
                <a:gridCol w="483940"/>
                <a:gridCol w="1054037"/>
                <a:gridCol w="1528175"/>
                <a:gridCol w="1003899"/>
                <a:gridCol w="1025318"/>
                <a:gridCol w="1816272"/>
              </a:tblGrid>
              <a:tr h="100056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Región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Institución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COMPROMISO DE MEJORA</a:t>
                      </a:r>
                      <a:b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Certificación de Establecimientos de Salud Amigos de la Madre la Niña y el Niño</a:t>
                      </a:r>
                      <a:b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FICHA 23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419584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Envia</a:t>
                      </a:r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Informe</a:t>
                      </a:r>
                      <a:b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(SI/NO)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PE" sz="1600" b="1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Evaluacion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Observación posible de Subsanar</a:t>
                      </a:r>
                      <a:endParaRPr lang="es-PE" sz="16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908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1° Grupo de Actividades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2°  Grupo de Actividades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 Obtenido</a:t>
                      </a:r>
                      <a:endParaRPr lang="es-PE" sz="16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758355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Docente Clínico Quirúrgico Daniel Alcides Carrión de </a:t>
                      </a:r>
                      <a:r>
                        <a:rPr lang="es-PE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Huancayo</a:t>
                      </a:r>
                    </a:p>
                    <a:p>
                      <a:pPr algn="ctr" fontAlgn="ctr"/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III-E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NO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0%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235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Junín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Hospital Regional Docente Materno Infantil "El </a:t>
                      </a:r>
                      <a:r>
                        <a:rPr lang="es-PE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Carmen“</a:t>
                      </a:r>
                    </a:p>
                    <a:p>
                      <a:pPr algn="ctr" fontAlgn="ctr"/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III-E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54" marR="7854" marT="7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492679" y="563671"/>
            <a:ext cx="7352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EVALUACION CONVENIOS DE GESTION 2016</a:t>
            </a:r>
          </a:p>
          <a:p>
            <a:pPr algn="ctr"/>
            <a:r>
              <a:rPr lang="es-PE" sz="2000" b="1" dirty="0" smtClean="0">
                <a:latin typeface="Arial Narrow" panose="020B0606020202030204" pitchFamily="34" charset="0"/>
              </a:rPr>
              <a:t> al  18 de setiembre 2017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807912" y="6501008"/>
            <a:ext cx="3006247" cy="375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01HOSPITALES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18899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153054"/>
              </p:ext>
            </p:extLst>
          </p:nvPr>
        </p:nvGraphicFramePr>
        <p:xfrm>
          <a:off x="1277655" y="1089765"/>
          <a:ext cx="9532307" cy="4259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990"/>
                <a:gridCol w="8054317"/>
              </a:tblGrid>
              <a:tr h="843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2400" dirty="0" smtClean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Nombre</a:t>
                      </a:r>
                      <a:endParaRPr lang="es-PE" sz="24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Implementación de la Directiva Administrativa para la Certificación de Establecimientos de Salud Amigos de la Madre, la Niña y el Niño</a:t>
                      </a:r>
                      <a:endParaRPr lang="es-PE" sz="24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76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2400" dirty="0" smtClean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Tipo</a:t>
                      </a:r>
                      <a:endParaRPr lang="es-PE" sz="24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>
                          <a:effectLst/>
                          <a:latin typeface="Arial Narrow" panose="020B0606020202030204" pitchFamily="34" charset="0"/>
                        </a:rPr>
                        <a:t>Compromiso de mejorar de los servicios </a:t>
                      </a:r>
                      <a:endParaRPr lang="es-PE" sz="2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05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2400" dirty="0" smtClean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2400" dirty="0" smtClean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Institución </a:t>
                      </a:r>
                      <a:endParaRPr lang="es-PE" sz="24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  <a:latin typeface="Arial Narrow" panose="020B0606020202030204" pitchFamily="34" charset="0"/>
                        </a:rPr>
                        <a:t>DIRESA/GERESA/Hospitales/Establecimiento de salud seleccionado.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effectLst/>
                          <a:latin typeface="Arial Narrow" panose="020B0606020202030204" pitchFamily="34" charset="0"/>
                        </a:rPr>
                        <a:t>Observación: Las DIRIS y Redes de Salud, seleccionaran un establecimiento de salud (hospital menor de 50 camas o el establecimiento de salud que atiende el mayor número de gestantes/puérperas/recién nacidos) de su jurisdicción, al que se le evaluara y los resultados aplicaran a todo la Red.</a:t>
                      </a:r>
                      <a:endParaRPr lang="es-PE" sz="2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2798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648029"/>
              </p:ext>
            </p:extLst>
          </p:nvPr>
        </p:nvGraphicFramePr>
        <p:xfrm>
          <a:off x="1315232" y="1189508"/>
          <a:ext cx="9695145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3238"/>
                <a:gridCol w="8191907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4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Definición</a:t>
                      </a:r>
                      <a:endParaRPr lang="es-PE" sz="24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Desarrollo del conjunto de acciones establecidas por el MINSA para lograr la “Certificación de los Establecimientos de Salud Amigos de la Madre, la Niña y el Niño” (Directiva Administrativa Nº 201-MINSA/DGSP V.01, aprobada con Resolución Ministerial Nº 609-2014/MINSA y la incorporación de los Anexos 5;  5A; 5B; 6; 6A; 6B; 6C; 6D; 6E; 6F; 6G; 7; 7A; 7B; y 7:C, aprobada con Resolución Ministerial Nº 353-2016/MINSA). El establecimiento de salud certificado promueve y protege la lactancia materna como practica clave para reducir la morbimortalidad infantil en las y los niños hasta los veinticuatro (24) meses de vida.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La DIRESA/GERESA/DIRIS, debe realizar acciones para mejorar la organización de los servicios y fortalecer las competencias del personal de salud para la adecuada implementación de la Directiva Administrativa Nº 201-MINSA/DGSP V.01, por parte del personal de salud de los Establecimientos de Salud, según corresponda.</a:t>
                      </a:r>
                      <a:endParaRPr lang="es-PE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680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910540"/>
              </p:ext>
            </p:extLst>
          </p:nvPr>
        </p:nvGraphicFramePr>
        <p:xfrm>
          <a:off x="864296" y="613776"/>
          <a:ext cx="10371551" cy="5796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8115"/>
                <a:gridCol w="8763436"/>
              </a:tblGrid>
              <a:tr h="4872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Justificación </a:t>
                      </a:r>
                      <a:endParaRPr lang="es-PE" sz="20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" indent="-635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La evidencia actual indica que la lactancia materna es el método de alimentación infantil más seguro y saludable, además proporciona beneficios a corto y largo plazo al niño o niña, tanto en su estado nutricional, afectivo, de salud y desarrollo durante los primeros años de vida e incluso en periodos posteriores, extendiendo estos beneficios a la madre, la familia y la comunidad. </a:t>
                      </a:r>
                    </a:p>
                    <a:p>
                      <a:pPr marL="635" indent="-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En el Perú según la ENDES, la proporción de menores de 06 meses con lactancia materna exclusiva a nivel nacional no mantiene una constante de incremento, así se puede observar que entre los años 2011 al 2015 ha disminuido del 70.6% a 65.2%, mientras que en el 2016 se ha incrementado al 69.8%; siendo las zonas rurales las que tienen un mayor incremento de 82.5% a 85.3%, en comparación con las zonas urbanas que han disminuido de 64% a 63.2%, en el mismo periodo de tiempo (2011 a 2016).  </a:t>
                      </a:r>
                    </a:p>
                    <a:p>
                      <a:pPr marL="635" indent="-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635" indent="-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Si comparamos por departamentos, entre el 2011 al 2016, las regiones que más han disminuido la Lactancia Materna Exclusiva en menores de 06 meses han sido Tumbes 33.2%, Junín 18.6%, Madre de Dios 18.5%, Ica 16.4%, Lambayeque 16.3% y San Martín 10.8%; a diferencia de las que han incrementado como son Moquegua 20.1%, Pasco 15.1%, Piura 14.4%, Arequipa 10.7% y Tacna 4.4%, en el mismo periodo de tiempo.</a:t>
                      </a:r>
                    </a:p>
                    <a:p>
                      <a:pPr marL="635" indent="-6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En este contexto, el Ministerio de Salud asume su rol rector y en mérito del cumplimiento de compromisos establecidos y en concordancia con la Estrategia Mundial para la Alimentación del Niño Pequeño, la Convención Internacional sobre los Derechos del Niño, de acuerdo a las recomendaciones del Código Internacional de Comercialización de Sucedáneos de la Leche Materna y en el marco de sus políticas y normativas sectoriales, promueve, protege y apoya la lactancia materna, considerada como la primera y mejor práctica de alimentación y a la leche materna como la principal fuente de alimentación de niños y niñas hasta los veinticuatro (24) meses de vida.</a:t>
                      </a:r>
                      <a:endParaRPr lang="es-PE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441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009270"/>
              </p:ext>
            </p:extLst>
          </p:nvPr>
        </p:nvGraphicFramePr>
        <p:xfrm>
          <a:off x="951978" y="926926"/>
          <a:ext cx="10171134" cy="5260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040"/>
                <a:gridCol w="7413409"/>
                <a:gridCol w="1180685"/>
              </a:tblGrid>
              <a:tr h="52500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Logro esperado y porcentaje de cumplimiento</a:t>
                      </a:r>
                      <a:endParaRPr lang="es-PE" sz="2000" dirty="0">
                        <a:solidFill>
                          <a:srgbClr val="FFFF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PE" sz="1800" dirty="0" smtClean="0">
                          <a:effectLst/>
                          <a:latin typeface="Arial Narrow" panose="020B0606020202030204" pitchFamily="34" charset="0"/>
                        </a:rPr>
                        <a:t>Conformación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o reactivación del Comité Técnico Institucional (GERESAS/DIRESAS) o Comité de lactancia materna (Hospitales, Establecimiento de salud seleccionado) para la promoción y protección de la lactancia materna</a:t>
                      </a:r>
                      <a:r>
                        <a:rPr lang="es-PE" sz="1800" dirty="0" smtClean="0"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1714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Fuente auditable: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Copia fedateada de la Resolución Directoral (RD) o Resolución </a:t>
                      </a:r>
                      <a:r>
                        <a:rPr lang="es-PE" sz="1800" dirty="0" err="1">
                          <a:effectLst/>
                          <a:latin typeface="Arial Narrow" panose="020B0606020202030204" pitchFamily="34" charset="0"/>
                        </a:rPr>
                        <a:t>Jefatural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 (RJ), según corresponda, emitida durante los años 2016-2017.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Cumple con todas las acciones de los ítems 1 y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850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554026"/>
              </p:ext>
            </p:extLst>
          </p:nvPr>
        </p:nvGraphicFramePr>
        <p:xfrm>
          <a:off x="413357" y="338203"/>
          <a:ext cx="11235847" cy="57118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126"/>
                <a:gridCol w="8189443"/>
                <a:gridCol w="1304278"/>
              </a:tblGrid>
              <a:tr h="57118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Logro esperado y porcentaje de cumplimiento</a:t>
                      </a:r>
                      <a:endParaRPr lang="es-PE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</a:rPr>
                        <a:t>Plan</a:t>
                      </a:r>
                      <a:r>
                        <a:rPr lang="es-PE" sz="1600" baseline="300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</a:rPr>
                        <a:t>de trabajo anual del Comité Técnico Institucional o Comité de lactancia materna (según corresponda) para la promoción y protección de la lactancia materna, aprobado por RD o RJ. El Plan debe incluir como mínimo la programación de las siguientes actividades: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44831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Aplica a DIRESA/GERESA, Hospitales y establecimiento de salud seleccionado.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</a:rPr>
                        <a:t>Reuniones de socialización de los documentos normativos: i) Directiva Administrativa Nº 201-MINSA/DGSP V.01, ii)  NTS Nº 106-MINSA/DGSP-V.01, iii) NTS N° 105-MINSA/DGSP-V.01, iv) Reglamento de Alimentación Infantil (Decreto Supremo Nº 009-2006-SA), y iv) Decreto Supremo Nº 001-2016-MIMP que desarrolla la Ley Nº 29896 - Ley que establece la implementación de lactarios en las instituciones del sector público y del sector privado promoviendo la lactancia materna.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44831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Aplica a Hospitales y establecimiento de salud seleccionado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PE" sz="1600" dirty="0" smtClean="0">
                          <a:effectLst/>
                          <a:latin typeface="Arial Narrow" panose="020B0606020202030204" pitchFamily="34" charset="0"/>
                        </a:rPr>
                        <a:t>Capacitación* al personal de la salud que trabaja con la madre y el niño, en temas relacionados a lactancia materna, promoción - protección de la lactancia materna y buenas prácticas de atención del bebé.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endParaRPr lang="es-PE" sz="16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PE" sz="1100" b="1" kern="1200" dirty="0" smtClean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*Actividad de enseñanza-aprendizaje destinada a cerrar brechas o desarrollar competencias o conocimientos en el servidor civil. En Formación Laboral pueden ser talleres, cursos, seminarios, diplomados u otros que no conduzcan a grado académico ni a título profesional (Resolución de Presidencia Ejecutiva N°141-2016-SERVIR-PE).</a:t>
                      </a:r>
                      <a:endParaRPr lang="es-PE" sz="1600" dirty="0" smtClean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Cumple con todas las acciones de los ítems 1 y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020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2279576" y="2420939"/>
            <a:ext cx="76327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altLang="es-PE" sz="2800" b="1" dirty="0">
                <a:solidFill>
                  <a:srgbClr val="000066"/>
                </a:solidFill>
                <a:latin typeface="Arial Narrow" panose="020B0606020202030204" pitchFamily="34" charset="0"/>
              </a:rPr>
              <a:t>El acuerdo de gestión es un instrumento técnico de gestión, donde las partes se comprometen a cumplir las metas, de un conjunto de indicadores cuantificables, relacionados al logro de los objetivos estratégicos nacionales y regionales, que contribuyan al mejoramiento de la gestión institucional. </a:t>
            </a:r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title"/>
          </p:nvPr>
        </p:nvSpPr>
        <p:spPr>
          <a:xfrm>
            <a:off x="2063552" y="1127125"/>
            <a:ext cx="8229600" cy="480131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s-ES" altLang="es-PE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NATURALEZA DEL ACUERDO DE GESTION</a:t>
            </a:r>
          </a:p>
        </p:txBody>
      </p:sp>
    </p:spTree>
    <p:extLst>
      <p:ext uri="{BB962C8B-B14F-4D97-AF65-F5344CB8AC3E}">
        <p14:creationId xmlns:p14="http://schemas.microsoft.com/office/powerpoint/2010/main" val="236252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856739"/>
              </p:ext>
            </p:extLst>
          </p:nvPr>
        </p:nvGraphicFramePr>
        <p:xfrm>
          <a:off x="851770" y="576197"/>
          <a:ext cx="10446706" cy="5847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769"/>
                <a:gridCol w="7614264"/>
                <a:gridCol w="1212673"/>
              </a:tblGrid>
              <a:tr h="55256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Logro esperado y porcentaje de cumplimiento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44831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Aplica a DIRESA/GERESA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Capacitación* de facilitadores en  metodología de evaluación interna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44831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Aplica a DIRESA/GERESA/Hospitales y establecimiento de salud seleccionado</a:t>
                      </a:r>
                    </a:p>
                    <a:p>
                      <a:pPr marL="4483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Acciones de Monitoreo y/o Supervisión</a:t>
                      </a:r>
                      <a:r>
                        <a:rPr lang="es-PE" sz="1800" dirty="0" smtClean="0"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endParaRPr lang="es-PE" sz="18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44831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b="1" kern="12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Aplica a Hospitales y establecimiento de salud seleccionado</a:t>
                      </a:r>
                    </a:p>
                    <a:p>
                      <a:pPr marL="1720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Evaluación Interna.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59560" algn="l"/>
                        </a:tabLs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	</a:t>
                      </a:r>
                    </a:p>
                    <a:p>
                      <a:pPr marL="1720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Fuente auditable: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 Copias </a:t>
                      </a:r>
                      <a:r>
                        <a:rPr lang="es-PE" sz="1800" dirty="0" err="1">
                          <a:effectLst/>
                          <a:latin typeface="Arial Narrow" panose="020B0606020202030204" pitchFamily="34" charset="0"/>
                        </a:rPr>
                        <a:t>fedateadas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 de cronograma del Plan de trabajo Comité Técnico Institucional o Comité de lactancia materna y RD o RJ de aprobación del Plan. Es válido que las actividades b) y c) se programen para el 2018, siempre en cuando el Plan de Trabajo sea 2017-2018, caso contrario solo se considerara la programación de a), d) y e).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Cumple con todas las acciones de los ítems 1 y 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30%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93" marR="466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575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166822"/>
              </p:ext>
            </p:extLst>
          </p:nvPr>
        </p:nvGraphicFramePr>
        <p:xfrm>
          <a:off x="801666" y="501042"/>
          <a:ext cx="10509337" cy="6140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65530"/>
                <a:gridCol w="1443807"/>
              </a:tblGrid>
              <a:tr h="537366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Ejecución de Plan de trabajo: Se evaluara el cumplimiento de las actividades programadas en el plan de trabajo.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15430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Fuente auditables: Copias </a:t>
                      </a:r>
                      <a:r>
                        <a:rPr lang="es-PE" sz="1800" dirty="0" err="1">
                          <a:effectLst/>
                          <a:latin typeface="Arial Narrow" panose="020B0606020202030204" pitchFamily="34" charset="0"/>
                        </a:rPr>
                        <a:t>fedateadas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 de: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Para la actividad a):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Listado de participantes en las reuniones de sociabilización de los documentos normativos mencionados líneas arriba.</a:t>
                      </a:r>
                    </a:p>
                    <a:p>
                      <a:pPr marL="172085" indent="285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217805" algn="l"/>
                          <a:tab pos="262255" algn="l"/>
                        </a:tabLst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Para la actividad b) </a:t>
                      </a:r>
                      <a:r>
                        <a:rPr lang="es-PE" sz="1800" dirty="0" smtClean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y </a:t>
                      </a: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c):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Informe de la capacitación* emitido por la unidad de capacitación o la que haga sus veces, adjuntando lista de participantes que aprobaron la capacitación (datos mínimos: nombres y apellidos, profesión, EESS de procedencia, horas de capacitación). Para la actividad “b”, estas deben ser como mínimo 20 horas presenciales y 3 horas de práctica clínica**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217805" algn="l"/>
                          <a:tab pos="262255" algn="l"/>
                        </a:tabLst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Para la actividad d):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Informe  de las actividades de Supervisión y Monitoreo, adjuntar ficha de monitoreo (Anexo 04 de la RM N° 609-2014/MINSA) con los </a:t>
                      </a:r>
                      <a:r>
                        <a:rPr lang="es-PE" sz="1800" dirty="0" err="1">
                          <a:effectLst/>
                          <a:latin typeface="Arial Narrow" panose="020B0606020202030204" pitchFamily="34" charset="0"/>
                        </a:rPr>
                        <a:t>V°B°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 de los establecimientos o áreas visitadas    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  <a:tabLst>
                          <a:tab pos="217805" algn="l"/>
                          <a:tab pos="262255" algn="l"/>
                        </a:tabLst>
                      </a:pPr>
                      <a:r>
                        <a:rPr lang="es-PE" sz="1800" dirty="0">
                          <a:solidFill>
                            <a:srgbClr val="FFFF00"/>
                          </a:solidFill>
                          <a:effectLst/>
                          <a:latin typeface="Arial Narrow" panose="020B0606020202030204" pitchFamily="34" charset="0"/>
                        </a:rPr>
                        <a:t>Para la actividad e): </a:t>
                      </a: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Informe final de la evaluación interna, adjuntar: matriz de consolidación de entrevistas, acta final de calificación (anexo 7b y 7C de la RM N° 353-2016/MINSA) y plan de mejora según brechas identificadas durante la evaluación.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Cumple con la ejecución de las actividades a), d) y e)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50%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Cumple con la ejecución de las actividades b) o 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20%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6284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395341"/>
              </p:ext>
            </p:extLst>
          </p:nvPr>
        </p:nvGraphicFramePr>
        <p:xfrm>
          <a:off x="1503122" y="1415441"/>
          <a:ext cx="8542751" cy="3837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4559"/>
                <a:gridCol w="7218192"/>
              </a:tblGrid>
              <a:tr h="8968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  <a:latin typeface="Arial Narrow" panose="020B0606020202030204" pitchFamily="34" charset="0"/>
                        </a:rPr>
                        <a:t>Fuente de datos</a:t>
                      </a:r>
                      <a:endParaRPr lang="es-PE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Informe preparado por la Dirección de Intervenciones Estratégicas por Curso de Vida y Cuidado Integral, a partir de los Informes remitidos por la </a:t>
                      </a:r>
                      <a:r>
                        <a:rPr lang="es-PE" sz="2000" dirty="0" smtClean="0">
                          <a:effectLst/>
                          <a:latin typeface="Arial Narrow" panose="020B0606020202030204" pitchFamily="34" charset="0"/>
                        </a:rPr>
                        <a:t>DIRESA/GERESA/DIRIS/Hospitales.</a:t>
                      </a:r>
                      <a:endParaRPr lang="es-PE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137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  <a:latin typeface="Arial Narrow" panose="020B0606020202030204" pitchFamily="34" charset="0"/>
                        </a:rPr>
                        <a:t>Área responsable técnica y de la Información </a:t>
                      </a:r>
                      <a:endParaRPr lang="es-PE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  <a:latin typeface="Arial Narrow" panose="020B0606020202030204" pitchFamily="34" charset="0"/>
                        </a:rPr>
                        <a:t>Dirección General de Intervenciones Estratégicas de Salud Pública. </a:t>
                      </a:r>
                      <a:endParaRPr lang="es-PE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968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>
                          <a:effectLst/>
                          <a:latin typeface="Arial Narrow" panose="020B0606020202030204" pitchFamily="34" charset="0"/>
                        </a:rPr>
                        <a:t>Frecuencia de medición </a:t>
                      </a:r>
                      <a:endParaRPr lang="es-PE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2000" dirty="0">
                          <a:effectLst/>
                          <a:latin typeface="Arial Narrow" panose="020B0606020202030204" pitchFamily="34" charset="0"/>
                        </a:rPr>
                        <a:t>Evaluación: anual</a:t>
                      </a:r>
                      <a:endParaRPr lang="es-PE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6420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730" y="1376774"/>
            <a:ext cx="5032448" cy="25898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7690" y="4362523"/>
            <a:ext cx="3355093" cy="1638229"/>
          </a:xfrm>
          <a:prstGeom prst="rect">
            <a:avLst/>
          </a:prstGeom>
        </p:spPr>
      </p:pic>
      <p:sp>
        <p:nvSpPr>
          <p:cNvPr id="5" name="7 CuadroTexto"/>
          <p:cNvSpPr txBox="1"/>
          <p:nvPr/>
        </p:nvSpPr>
        <p:spPr>
          <a:xfrm>
            <a:off x="6420036" y="5103187"/>
            <a:ext cx="2916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E" sz="135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Lic. Hortensia Ramirez Leandro</a:t>
            </a:r>
          </a:p>
          <a:p>
            <a:pPr algn="r"/>
            <a:r>
              <a:rPr lang="es-PE" sz="135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hlinkClick r:id="rId4"/>
              </a:rPr>
              <a:t>hramirez@minsa.Gob.pe</a:t>
            </a:r>
            <a:endParaRPr lang="es-PE" sz="1350" b="1" i="1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 algn="r"/>
            <a:r>
              <a:rPr lang="es-PE" sz="135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hlinkClick r:id="rId5"/>
              </a:rPr>
              <a:t>hortensiara@yahoo.es</a:t>
            </a:r>
            <a:endParaRPr lang="es-PE" sz="1350" b="1" i="1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 algn="r"/>
            <a:endParaRPr lang="es-PE" sz="1350" b="1" i="1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56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Rectangle 4"/>
          <p:cNvSpPr>
            <a:spLocks noChangeArrowheads="1"/>
          </p:cNvSpPr>
          <p:nvPr/>
        </p:nvSpPr>
        <p:spPr bwMode="auto">
          <a:xfrm>
            <a:off x="1992313" y="476251"/>
            <a:ext cx="8229600" cy="584775"/>
          </a:xfrm>
          <a:prstGeom prst="rect">
            <a:avLst/>
          </a:prstGeom>
          <a:noFill/>
          <a:extLst/>
        </p:spPr>
        <p:txBody>
          <a:bodyPr vert="horz" wrap="square" lIns="91440" tIns="45720" rIns="91440" bIns="4572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alt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ALGUNAS CARACTERÍSTICAS</a:t>
            </a:r>
            <a:r>
              <a:rPr lang="es-ES" alt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s-ES" altLang="es-PE" sz="32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38597" name="Rectangle 5"/>
          <p:cNvSpPr>
            <a:spLocks noChangeArrowheads="1"/>
          </p:cNvSpPr>
          <p:nvPr/>
        </p:nvSpPr>
        <p:spPr bwMode="auto">
          <a:xfrm>
            <a:off x="1774826" y="1327150"/>
            <a:ext cx="8137599" cy="4406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Están asociados a un sistema de gestión por resultados.</a:t>
            </a:r>
          </a:p>
          <a:p>
            <a:pPr algn="just">
              <a:lnSpc>
                <a:spcPct val="40000"/>
              </a:lnSpc>
            </a:pPr>
            <a:endParaRPr lang="es-MX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Buscan alinear los intereses del MINSA con los del Gobierno Regional y estos con la red, hospital, para obtener un resultado (sanitario o de gestión).</a:t>
            </a:r>
          </a:p>
          <a:p>
            <a:pPr algn="just">
              <a:lnSpc>
                <a:spcPct val="40000"/>
              </a:lnSpc>
            </a:pPr>
            <a:endParaRPr lang="es-MX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Deben articularse a compromisos de política de largo plazo.</a:t>
            </a:r>
          </a:p>
          <a:p>
            <a:pPr algn="just">
              <a:lnSpc>
                <a:spcPct val="40000"/>
              </a:lnSpc>
              <a:buFontTx/>
              <a:buNone/>
            </a:pPr>
            <a:endParaRPr lang="es-MX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Deben estar soportados por un esquema de incentivos (Estímulos</a:t>
            </a: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)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MX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MX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Requieren monitoreo continuo y evaluación periódica y un sistema de indicadores directamente asociados al resultado de impacto (sanitario) que se busca obtener.</a:t>
            </a:r>
            <a:endParaRPr lang="es-ES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45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/>
          <p:cNvSpPr txBox="1">
            <a:spLocks noChangeArrowheads="1"/>
          </p:cNvSpPr>
          <p:nvPr/>
        </p:nvSpPr>
        <p:spPr bwMode="auto">
          <a:xfrm>
            <a:off x="2207569" y="2254220"/>
            <a:ext cx="7344816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PE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Contribuir </a:t>
            </a:r>
            <a:r>
              <a:rPr lang="es-PE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a la mejora del estado de la salud de la población, en concordancia con los objetivos estratégicos nacionales</a:t>
            </a:r>
            <a:r>
              <a:rPr lang="es-PE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, alineando </a:t>
            </a:r>
            <a:r>
              <a:rPr lang="es-PE" altLang="es-PE" sz="2500" b="1" dirty="0">
                <a:solidFill>
                  <a:srgbClr val="000066"/>
                </a:solidFill>
                <a:latin typeface="Arial Narrow" panose="020B0606020202030204" pitchFamily="34" charset="0"/>
              </a:rPr>
              <a:t>las capacidades y  los recursos públicos de los niveles Nacional, Regional y Local, mejorando la calidad, la cantidad y cobertura de los servicios que brindan las redes de Establecimientos de Salud a cargo de los Gobiernos Regionales.</a:t>
            </a:r>
            <a:endParaRPr lang="es-ES" altLang="es-PE" sz="25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207568" y="404664"/>
            <a:ext cx="7344816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s-PE"/>
            </a:defPPr>
            <a:lvl1pPr algn="ctr">
              <a:spcBef>
                <a:spcPct val="0"/>
              </a:spcBef>
              <a:defRPr sz="3200" b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defRPr>
            </a:lvl1pPr>
          </a:lstStyle>
          <a:p>
            <a:r>
              <a:rPr lang="es-PE" altLang="es-PE" dirty="0"/>
              <a:t>OBJETIVO GENERAL DEL ACUERDO DE GESTIÓN</a:t>
            </a:r>
          </a:p>
        </p:txBody>
      </p:sp>
    </p:spTree>
    <p:extLst>
      <p:ext uri="{BB962C8B-B14F-4D97-AF65-F5344CB8AC3E}">
        <p14:creationId xmlns:p14="http://schemas.microsoft.com/office/powerpoint/2010/main" val="222315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Conector recto de flecha"/>
          <p:cNvCxnSpPr/>
          <p:nvPr/>
        </p:nvCxnSpPr>
        <p:spPr>
          <a:xfrm>
            <a:off x="1631504" y="3356992"/>
            <a:ext cx="8856984" cy="0"/>
          </a:xfrm>
          <a:prstGeom prst="straightConnector1">
            <a:avLst/>
          </a:prstGeom>
          <a:ln w="1365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1631504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1994</a:t>
            </a:r>
            <a:endParaRPr lang="es-PE" dirty="0"/>
          </a:p>
        </p:txBody>
      </p:sp>
      <p:sp>
        <p:nvSpPr>
          <p:cNvPr id="7" name="6 CuadroTexto"/>
          <p:cNvSpPr txBox="1"/>
          <p:nvPr/>
        </p:nvSpPr>
        <p:spPr>
          <a:xfrm>
            <a:off x="9768408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2017</a:t>
            </a:r>
            <a:endParaRPr lang="es-PE" dirty="0"/>
          </a:p>
        </p:txBody>
      </p:sp>
      <p:sp>
        <p:nvSpPr>
          <p:cNvPr id="8" name="7 Rectángulo"/>
          <p:cNvSpPr/>
          <p:nvPr/>
        </p:nvSpPr>
        <p:spPr>
          <a:xfrm>
            <a:off x="1847528" y="3140968"/>
            <a:ext cx="144016" cy="216024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8 Rectángulo"/>
          <p:cNvSpPr/>
          <p:nvPr/>
        </p:nvSpPr>
        <p:spPr>
          <a:xfrm>
            <a:off x="3575720" y="3140969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9 CuadroTexto"/>
          <p:cNvSpPr txBox="1"/>
          <p:nvPr/>
        </p:nvSpPr>
        <p:spPr>
          <a:xfrm>
            <a:off x="3287688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2000</a:t>
            </a:r>
            <a:endParaRPr lang="es-PE" dirty="0"/>
          </a:p>
        </p:txBody>
      </p:sp>
      <p:sp>
        <p:nvSpPr>
          <p:cNvPr id="12" name="11 Rectángulo"/>
          <p:cNvSpPr/>
          <p:nvPr/>
        </p:nvSpPr>
        <p:spPr>
          <a:xfrm>
            <a:off x="3863752" y="3348287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12 CuadroTexto"/>
          <p:cNvSpPr txBox="1"/>
          <p:nvPr/>
        </p:nvSpPr>
        <p:spPr>
          <a:xfrm>
            <a:off x="3647728" y="3568079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2001</a:t>
            </a:r>
            <a:endParaRPr lang="es-PE" dirty="0"/>
          </a:p>
        </p:txBody>
      </p:sp>
      <p:sp>
        <p:nvSpPr>
          <p:cNvPr id="14" name="13 Rectángulo"/>
          <p:cNvSpPr/>
          <p:nvPr/>
        </p:nvSpPr>
        <p:spPr>
          <a:xfrm>
            <a:off x="4655840" y="3133238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14 CuadroTexto"/>
          <p:cNvSpPr txBox="1"/>
          <p:nvPr/>
        </p:nvSpPr>
        <p:spPr>
          <a:xfrm>
            <a:off x="4393238" y="279461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2002</a:t>
            </a:r>
            <a:endParaRPr lang="es-PE" dirty="0"/>
          </a:p>
        </p:txBody>
      </p:sp>
      <p:sp>
        <p:nvSpPr>
          <p:cNvPr id="16" name="15 Llamada de flecha hacia abajo"/>
          <p:cNvSpPr/>
          <p:nvPr/>
        </p:nvSpPr>
        <p:spPr>
          <a:xfrm>
            <a:off x="3503712" y="978942"/>
            <a:ext cx="1368152" cy="2266173"/>
          </a:xfrm>
          <a:prstGeom prst="downArrowCallout">
            <a:avLst>
              <a:gd name="adj1" fmla="val 9652"/>
              <a:gd name="adj2" fmla="val 13062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Acuerdos de gestión dirigidas por DGSP  y financiados por PAAG (5 Indicadores Sanitarios y 2 daños regionales)</a:t>
            </a:r>
            <a:endParaRPr lang="es-PE" sz="12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16 Llamada de flecha hacia arriba"/>
          <p:cNvSpPr/>
          <p:nvPr/>
        </p:nvSpPr>
        <p:spPr>
          <a:xfrm>
            <a:off x="1847528" y="3429763"/>
            <a:ext cx="1800200" cy="1823537"/>
          </a:xfrm>
          <a:prstGeom prst="upArrowCallout">
            <a:avLst>
              <a:gd name="adj1" fmla="val 11139"/>
              <a:gd name="adj2" fmla="val 1498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Acuerdos de Gestión dirigido por el Programa de Administración de Acuerdos de Gestión PAAG. 10 Indicadores sanitarios Trazadores .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5113318" y="3317885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9" name="18 CuadroTexto"/>
          <p:cNvSpPr txBox="1"/>
          <p:nvPr/>
        </p:nvSpPr>
        <p:spPr>
          <a:xfrm>
            <a:off x="4958905" y="3508600"/>
            <a:ext cx="685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2003</a:t>
            </a:r>
            <a:endParaRPr lang="es-PE" dirty="0"/>
          </a:p>
        </p:txBody>
      </p:sp>
      <p:sp>
        <p:nvSpPr>
          <p:cNvPr id="20" name="19 Llamada de flecha hacia arriba"/>
          <p:cNvSpPr/>
          <p:nvPr/>
        </p:nvSpPr>
        <p:spPr>
          <a:xfrm>
            <a:off x="4223792" y="3429761"/>
            <a:ext cx="1285570" cy="2555261"/>
          </a:xfrm>
          <a:prstGeom prst="upArrowCallout">
            <a:avLst>
              <a:gd name="adj1" fmla="val 6950"/>
              <a:gd name="adj2" fmla="val 7658"/>
              <a:gd name="adj3" fmla="val 25733"/>
              <a:gd name="adj4" fmla="val 77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Acuerdos de Gestión dirigido por el  OGA MINSA. Participan todos Órganos de línea, financiado por PAAG, incluyo supervisión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5771053" y="3151681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21 CuadroTexto"/>
          <p:cNvSpPr txBox="1"/>
          <p:nvPr/>
        </p:nvSpPr>
        <p:spPr>
          <a:xfrm>
            <a:off x="5600461" y="2816035"/>
            <a:ext cx="702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2004</a:t>
            </a:r>
            <a:endParaRPr lang="es-PE" dirty="0"/>
          </a:p>
        </p:txBody>
      </p:sp>
      <p:sp>
        <p:nvSpPr>
          <p:cNvPr id="23" name="22 Llamada de flecha hacia abajo"/>
          <p:cNvSpPr/>
          <p:nvPr/>
        </p:nvSpPr>
        <p:spPr>
          <a:xfrm>
            <a:off x="5887972" y="1052737"/>
            <a:ext cx="1720197" cy="2234997"/>
          </a:xfrm>
          <a:prstGeom prst="downArrowCallout">
            <a:avLst>
              <a:gd name="adj1" fmla="val 519"/>
              <a:gd name="adj2" fmla="val 7034"/>
              <a:gd name="adj3" fmla="val 36264"/>
              <a:gd name="adj4" fmla="val 776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Acuerdo de gestión dirigidas por OGPP (2004 - 4 indicadores y 1 daño regional;</a:t>
            </a:r>
          </a:p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2005-2006 Convenios de gestión – 16 indicadores de resultado y proceso + compromisos de mejora)</a:t>
            </a:r>
          </a:p>
        </p:txBody>
      </p:sp>
      <p:sp>
        <p:nvSpPr>
          <p:cNvPr id="24" name="23 Abrir llave"/>
          <p:cNvSpPr/>
          <p:nvPr/>
        </p:nvSpPr>
        <p:spPr>
          <a:xfrm rot="16200000">
            <a:off x="3899390" y="4184743"/>
            <a:ext cx="360068" cy="4321189"/>
          </a:xfrm>
          <a:prstGeom prst="leftBrace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5" name="24 CuadroTexto"/>
          <p:cNvSpPr txBox="1"/>
          <p:nvPr/>
        </p:nvSpPr>
        <p:spPr>
          <a:xfrm>
            <a:off x="1775520" y="6488668"/>
            <a:ext cx="3851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>
              <a:defRPr b="1">
                <a:solidFill>
                  <a:srgbClr val="FF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PE" dirty="0"/>
              <a:t>Con Incentivo personal e institucional</a:t>
            </a:r>
          </a:p>
        </p:txBody>
      </p:sp>
      <p:sp>
        <p:nvSpPr>
          <p:cNvPr id="26" name="25 Abrir llave"/>
          <p:cNvSpPr/>
          <p:nvPr/>
        </p:nvSpPr>
        <p:spPr>
          <a:xfrm rot="5400000">
            <a:off x="7012175" y="-511643"/>
            <a:ext cx="366380" cy="2614788"/>
          </a:xfrm>
          <a:prstGeom prst="leftBrace">
            <a:avLst>
              <a:gd name="adj1" fmla="val 8333"/>
              <a:gd name="adj2" fmla="val 50361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>
              <a:solidFill>
                <a:srgbClr val="FF0000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7464152" y="3140968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8" name="27 CuadroTexto"/>
          <p:cNvSpPr txBox="1"/>
          <p:nvPr/>
        </p:nvSpPr>
        <p:spPr>
          <a:xfrm>
            <a:off x="7112847" y="2794614"/>
            <a:ext cx="702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2006</a:t>
            </a:r>
            <a:endParaRPr lang="es-PE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113318" y="2513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>
                <a:solidFill>
                  <a:srgbClr val="FF0000"/>
                </a:solidFill>
                <a:latin typeface="Arial Narrow" panose="020B0606020202030204" pitchFamily="34" charset="0"/>
              </a:rPr>
              <a:t>Sin Incentivo personal ni institucional</a:t>
            </a:r>
            <a:endParaRPr lang="es-PE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358743" y="3123639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1" name="30 CuadroTexto"/>
          <p:cNvSpPr txBox="1"/>
          <p:nvPr/>
        </p:nvSpPr>
        <p:spPr>
          <a:xfrm>
            <a:off x="8083116" y="2804029"/>
            <a:ext cx="702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2011</a:t>
            </a:r>
            <a:endParaRPr lang="es-PE" dirty="0"/>
          </a:p>
        </p:txBody>
      </p:sp>
      <p:sp>
        <p:nvSpPr>
          <p:cNvPr id="32" name="31 Llamada de flecha hacia arriba"/>
          <p:cNvSpPr/>
          <p:nvPr/>
        </p:nvSpPr>
        <p:spPr>
          <a:xfrm>
            <a:off x="7248128" y="3429001"/>
            <a:ext cx="1390444" cy="2160240"/>
          </a:xfrm>
          <a:prstGeom prst="upArrowCallout">
            <a:avLst>
              <a:gd name="adj1" fmla="val 6950"/>
              <a:gd name="adj2" fmla="val 7658"/>
              <a:gd name="adj3" fmla="val 25733"/>
              <a:gd name="adj4" fmla="val 77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Convenios </a:t>
            </a:r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de Gestión dirigido por  la Oficina General de Descentralización (sin indicadores , solo con compromisos)</a:t>
            </a:r>
          </a:p>
        </p:txBody>
      </p:sp>
      <p:sp>
        <p:nvSpPr>
          <p:cNvPr id="33" name="32 Rectángulo"/>
          <p:cNvSpPr/>
          <p:nvPr/>
        </p:nvSpPr>
        <p:spPr>
          <a:xfrm>
            <a:off x="8785726" y="3317124"/>
            <a:ext cx="144016" cy="223755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4" name="33 CuadroTexto"/>
          <p:cNvSpPr txBox="1"/>
          <p:nvPr/>
        </p:nvSpPr>
        <p:spPr>
          <a:xfrm>
            <a:off x="8506429" y="3491716"/>
            <a:ext cx="702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2014</a:t>
            </a:r>
            <a:endParaRPr lang="es-PE" dirty="0"/>
          </a:p>
        </p:txBody>
      </p:sp>
      <p:sp>
        <p:nvSpPr>
          <p:cNvPr id="35" name="34 Llamada de flecha hacia arriba"/>
          <p:cNvSpPr/>
          <p:nvPr/>
        </p:nvSpPr>
        <p:spPr>
          <a:xfrm>
            <a:off x="8785726" y="3465584"/>
            <a:ext cx="1390444" cy="2915744"/>
          </a:xfrm>
          <a:prstGeom prst="upArrowCallout">
            <a:avLst>
              <a:gd name="adj1" fmla="val 6950"/>
              <a:gd name="adj2" fmla="val 7658"/>
              <a:gd name="adj3" fmla="val 25733"/>
              <a:gd name="adj4" fmla="val 77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Convenios </a:t>
            </a:r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de Gestión dirigido por la DGOS con el apoyo de DGIESP, OGPPM, OGTI, CDC, OGGD, SIS, SUSALUD, con 16 indicadores de desempeño y 9 compromisos distribuidos por niveles </a:t>
            </a:r>
          </a:p>
        </p:txBody>
      </p:sp>
      <p:sp>
        <p:nvSpPr>
          <p:cNvPr id="36" name="35 Llamada de flecha hacia abajo"/>
          <p:cNvSpPr/>
          <p:nvPr/>
        </p:nvSpPr>
        <p:spPr>
          <a:xfrm>
            <a:off x="8620850" y="1074832"/>
            <a:ext cx="1720197" cy="2234997"/>
          </a:xfrm>
          <a:prstGeom prst="downArrowCallout">
            <a:avLst>
              <a:gd name="adj1" fmla="val 519"/>
              <a:gd name="adj2" fmla="val 7034"/>
              <a:gd name="adj3" fmla="val 18180"/>
              <a:gd name="adj4" fmla="val 467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DL N° 1153. Política Nacional de Incentivos y entregas económica a los trabajadores en servicio del estado. Art. 15</a:t>
            </a:r>
          </a:p>
        </p:txBody>
      </p:sp>
      <p:sp>
        <p:nvSpPr>
          <p:cNvPr id="37" name="36 Abrir llave"/>
          <p:cNvSpPr/>
          <p:nvPr/>
        </p:nvSpPr>
        <p:spPr>
          <a:xfrm rot="16200000">
            <a:off x="9372916" y="5594869"/>
            <a:ext cx="280221" cy="1784352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8" name="37 CuadroTexto"/>
          <p:cNvSpPr txBox="1"/>
          <p:nvPr/>
        </p:nvSpPr>
        <p:spPr>
          <a:xfrm>
            <a:off x="7957737" y="6597353"/>
            <a:ext cx="2676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>
                <a:solidFill>
                  <a:srgbClr val="FF0000"/>
                </a:solidFill>
                <a:latin typeface="Arial Narrow" panose="020B0606020202030204" pitchFamily="34" charset="0"/>
              </a:rPr>
              <a:t>Con entrega económica individual</a:t>
            </a:r>
            <a:endParaRPr lang="es-PE" sz="1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9" name="38 Llamada de flecha hacia arriba"/>
          <p:cNvSpPr/>
          <p:nvPr/>
        </p:nvSpPr>
        <p:spPr>
          <a:xfrm>
            <a:off x="5644046" y="3375436"/>
            <a:ext cx="1424383" cy="2879761"/>
          </a:xfrm>
          <a:prstGeom prst="upArrowCallout">
            <a:avLst>
              <a:gd name="adj1" fmla="val 6950"/>
              <a:gd name="adj2" fmla="val 7658"/>
              <a:gd name="adj3" fmla="val 25733"/>
              <a:gd name="adj4" fmla="val 77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Convenios de Administración por resultados (CAR). Convenios entre MEF y las Unidades Ejecutoras (Hospitales), Contraloría General de la Republica. MINSA solo participa antes de la firma</a:t>
            </a:r>
          </a:p>
        </p:txBody>
      </p:sp>
    </p:spTree>
    <p:extLst>
      <p:ext uri="{BB962C8B-B14F-4D97-AF65-F5344CB8AC3E}">
        <p14:creationId xmlns:p14="http://schemas.microsoft.com/office/powerpoint/2010/main" val="187848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03512" y="476673"/>
            <a:ext cx="8229600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CONVENIOS DE GESTION </a:t>
            </a:r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2015 </a:t>
            </a:r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- 2017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495600" y="1556793"/>
            <a:ext cx="65527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000" b="1" dirty="0">
                <a:solidFill>
                  <a:srgbClr val="C00000"/>
                </a:solidFill>
                <a:latin typeface="Arial Narrow" panose="020B0606020202030204" pitchFamily="34" charset="0"/>
              </a:rPr>
              <a:t>Decreto Legislativo 1153 </a:t>
            </a:r>
            <a:r>
              <a:rPr lang="es-PE" dirty="0">
                <a:latin typeface="Arial Narrow" panose="020B0606020202030204" pitchFamily="34" charset="0"/>
              </a:rPr>
              <a:t>(setiembre </a:t>
            </a:r>
            <a:r>
              <a:rPr lang="es-PE" dirty="0">
                <a:latin typeface="Arial Narrow" panose="020B0606020202030204" pitchFamily="34" charset="0"/>
              </a:rPr>
              <a:t>2013),</a:t>
            </a:r>
            <a:r>
              <a:rPr lang="es-PE" sz="2000" b="1" dirty="0">
                <a:latin typeface="Arial Narrow" panose="020B0606020202030204" pitchFamily="34" charset="0"/>
              </a:rPr>
              <a:t>regula </a:t>
            </a:r>
            <a:r>
              <a:rPr lang="es-PE" sz="2000" b="1" dirty="0">
                <a:latin typeface="Arial Narrow" panose="020B0606020202030204" pitchFamily="34" charset="0"/>
              </a:rPr>
              <a:t>la Política Integral </a:t>
            </a:r>
            <a:r>
              <a:rPr lang="es-PE" sz="2000" b="1" dirty="0">
                <a:latin typeface="Arial Narrow" panose="020B0606020202030204" pitchFamily="34" charset="0"/>
              </a:rPr>
              <a:t>de Compensaciones </a:t>
            </a:r>
            <a:r>
              <a:rPr lang="es-PE" sz="2000" b="1" dirty="0">
                <a:latin typeface="Arial Narrow" panose="020B0606020202030204" pitchFamily="34" charset="0"/>
              </a:rPr>
              <a:t>y Entregas Económicas del Personal de la Salud al Servicio del Estado</a:t>
            </a:r>
            <a:r>
              <a:rPr lang="es-PE" sz="2000" b="1" dirty="0">
                <a:latin typeface="Arial Narrow" panose="020B0606020202030204" pitchFamily="34" charset="0"/>
              </a:rPr>
              <a:t>, tiene </a:t>
            </a:r>
            <a:r>
              <a:rPr lang="es-PE" sz="2000" b="1" dirty="0">
                <a:latin typeface="Arial Narrow" panose="020B0606020202030204" pitchFamily="34" charset="0"/>
              </a:rPr>
              <a:t>la finalidad que éste alcance mayores niveles de eficacia, eficiencia, y </a:t>
            </a:r>
            <a:r>
              <a:rPr lang="es-PE" sz="2000" b="1" dirty="0">
                <a:latin typeface="Arial Narrow" panose="020B0606020202030204" pitchFamily="34" charset="0"/>
              </a:rPr>
              <a:t>preste efectivamente </a:t>
            </a:r>
            <a:r>
              <a:rPr lang="es-PE" sz="2000" b="1" dirty="0">
                <a:latin typeface="Arial Narrow" panose="020B0606020202030204" pitchFamily="34" charset="0"/>
              </a:rPr>
              <a:t>servicios de calidad en materia de salud al ciudadano, a través de </a:t>
            </a:r>
            <a:r>
              <a:rPr lang="es-PE" sz="2000" b="1" dirty="0">
                <a:latin typeface="Arial Narrow" panose="020B0606020202030204" pitchFamily="34" charset="0"/>
              </a:rPr>
              <a:t>una política </a:t>
            </a:r>
            <a:r>
              <a:rPr lang="es-PE" sz="2000" b="1" dirty="0">
                <a:latin typeface="Arial Narrow" panose="020B0606020202030204" pitchFamily="34" charset="0"/>
              </a:rPr>
              <a:t>integral de compensaciones y entregas económicas que promueva el desarrollo </a:t>
            </a:r>
            <a:r>
              <a:rPr lang="es-PE" sz="2000" b="1" dirty="0">
                <a:latin typeface="Arial Narrow" panose="020B0606020202030204" pitchFamily="34" charset="0"/>
              </a:rPr>
              <a:t>de su personal.</a:t>
            </a:r>
            <a:endParaRPr lang="es-PE" sz="2000" b="1" dirty="0">
              <a:latin typeface="Arial Narrow" panose="020B060602020203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639616" y="4365105"/>
            <a:ext cx="64087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000" b="1" dirty="0">
                <a:solidFill>
                  <a:srgbClr val="C00000"/>
                </a:solidFill>
                <a:latin typeface="Arial Narrow" panose="020B0606020202030204" pitchFamily="34" charset="0"/>
              </a:rPr>
              <a:t>Artículo 15 </a:t>
            </a:r>
            <a:r>
              <a:rPr lang="es-PE" sz="2000" b="1" dirty="0">
                <a:latin typeface="Arial Narrow" panose="020B0606020202030204" pitchFamily="34" charset="0"/>
              </a:rPr>
              <a:t>dispone que la asignación por cumplimiento de las metas institucionales, indicadores de desempeño y compromisos de mejora de los servicios, es la entrega económica que se otorga una vez al año, al </a:t>
            </a:r>
            <a:r>
              <a:rPr lang="es-PE" sz="2000" b="1" dirty="0">
                <a:latin typeface="Arial Narrow" panose="020B0606020202030204" pitchFamily="34" charset="0"/>
              </a:rPr>
              <a:t>personal de </a:t>
            </a:r>
            <a:r>
              <a:rPr lang="es-PE" sz="2000" b="1" dirty="0">
                <a:latin typeface="Arial Narrow" panose="020B0606020202030204" pitchFamily="34" charset="0"/>
              </a:rPr>
              <a:t>los EESS, redes y </a:t>
            </a:r>
            <a:r>
              <a:rPr lang="es-PE" sz="2000" b="1" dirty="0" err="1">
                <a:latin typeface="Arial Narrow" panose="020B0606020202030204" pitchFamily="34" charset="0"/>
              </a:rPr>
              <a:t>microrredes</a:t>
            </a:r>
            <a:r>
              <a:rPr lang="es-PE" sz="2000" b="1" dirty="0">
                <a:latin typeface="Arial Narrow" panose="020B0606020202030204" pitchFamily="34" charset="0"/>
              </a:rPr>
              <a:t> del Ministerio de Salud, sus organismos públicos, y Gobiernos Regionales, por el cumplimiento de las MI, ID y CM.</a:t>
            </a:r>
          </a:p>
        </p:txBody>
      </p:sp>
    </p:spTree>
    <p:extLst>
      <p:ext uri="{BB962C8B-B14F-4D97-AF65-F5344CB8AC3E}">
        <p14:creationId xmlns:p14="http://schemas.microsoft.com/office/powerpoint/2010/main" val="320656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332657"/>
            <a:ext cx="8229600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CONVENIOS DE GESTION </a:t>
            </a:r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2015 </a:t>
            </a:r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- 2017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47528" y="1052736"/>
            <a:ext cx="8373616" cy="51287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Decreto Supremo N° 005-2014-SA (Marzo 2014), aprueba un conjunto de indicadores y establece un grupo de medidas para su implementación, incluyendo la firma de convenios y acuerdos de gestión</a:t>
            </a:r>
            <a:r>
              <a:rPr lang="es-PE" sz="1700" b="1" dirty="0"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buNone/>
            </a:pPr>
            <a:endParaRPr lang="es-PE" sz="17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Decreto Supremo N° 041-2014-SA del 31 de diciembre de 2014 precisa las metas institucionales, indicadores de desempeño y compromisos de mejora de los servicios a cumplir en el año </a:t>
            </a:r>
            <a:r>
              <a:rPr lang="es-PE" sz="1700" b="1" dirty="0">
                <a:latin typeface="Arial Narrow" panose="020B0606020202030204" pitchFamily="34" charset="0"/>
              </a:rPr>
              <a:t>2015.</a:t>
            </a:r>
          </a:p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 </a:t>
            </a:r>
            <a:endParaRPr lang="es-PE" sz="17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Decreto </a:t>
            </a:r>
            <a:r>
              <a:rPr lang="es-PE" sz="1700" b="1" dirty="0">
                <a:latin typeface="Arial Narrow" panose="020B0606020202030204" pitchFamily="34" charset="0"/>
              </a:rPr>
              <a:t>Supremo N° 116-2014-EF, </a:t>
            </a:r>
            <a:r>
              <a:rPr lang="es-PE" sz="1700" b="1" dirty="0">
                <a:latin typeface="Arial Narrow" panose="020B0606020202030204" pitchFamily="34" charset="0"/>
              </a:rPr>
              <a:t>aprueba </a:t>
            </a:r>
            <a:r>
              <a:rPr lang="es-PE" sz="1700" b="1" dirty="0">
                <a:latin typeface="Arial Narrow" panose="020B0606020202030204" pitchFamily="34" charset="0"/>
              </a:rPr>
              <a:t>los criterios técnicos, aplicación e implementación de la asignación por cumplimiento de las metas institucionales, indicadores de desempeño y compromisos de mejora de los </a:t>
            </a:r>
            <a:r>
              <a:rPr lang="es-PE" sz="1700" b="1" dirty="0">
                <a:latin typeface="Arial Narrow" panose="020B0606020202030204" pitchFamily="34" charset="0"/>
              </a:rPr>
              <a:t>servicios.</a:t>
            </a:r>
          </a:p>
          <a:p>
            <a:pPr marL="0" indent="0" algn="just">
              <a:buNone/>
            </a:pPr>
            <a:endParaRPr lang="es-PE" sz="17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Mediante </a:t>
            </a:r>
            <a:r>
              <a:rPr lang="es-PE" sz="1700" b="1" dirty="0">
                <a:latin typeface="Arial Narrow" panose="020B0606020202030204" pitchFamily="34" charset="0"/>
              </a:rPr>
              <a:t>el Decreto Supremo N° 041-2016-SA precisa las metas institucionales, indicadores de desempeño y compromisos de mejora de los servicios a cumplir en el año </a:t>
            </a:r>
            <a:r>
              <a:rPr lang="es-PE" sz="1700" b="1" dirty="0">
                <a:latin typeface="Arial Narrow" panose="020B0606020202030204" pitchFamily="34" charset="0"/>
              </a:rPr>
              <a:t>2016.</a:t>
            </a:r>
          </a:p>
          <a:p>
            <a:pPr marL="0" indent="0" algn="just">
              <a:buNone/>
            </a:pPr>
            <a:endParaRPr lang="es-PE" sz="17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es-PE" sz="1700" b="1" dirty="0">
                <a:latin typeface="Arial Narrow" panose="020B0606020202030204" pitchFamily="34" charset="0"/>
              </a:rPr>
              <a:t>Directiva Administrativa N</a:t>
            </a:r>
            <a:r>
              <a:rPr lang="es-PE" sz="1700" b="1" dirty="0">
                <a:latin typeface="Arial Narrow" panose="020B0606020202030204" pitchFamily="34" charset="0"/>
              </a:rPr>
              <a:t>° 219 - MINSA/DGPN- V.01 </a:t>
            </a:r>
            <a:r>
              <a:rPr lang="es-PE" sz="1700" b="1" dirty="0">
                <a:latin typeface="Arial Narrow" panose="020B0606020202030204" pitchFamily="34" charset="0"/>
              </a:rPr>
              <a:t>Directiva administrativa de los aspectos metodológicos para la evaluación del cumplimiento de las metas institucionales, indicadores de desempeño y compromisos de mejora de los servicios para la entrega económica del año 2016, conforme a lo dispuesto en el artículo 15 del decreto legislativo N</a:t>
            </a:r>
            <a:r>
              <a:rPr lang="es-PE" sz="1700" b="1" dirty="0">
                <a:latin typeface="Arial Narrow" panose="020B0606020202030204" pitchFamily="34" charset="0"/>
              </a:rPr>
              <a:t>° 1153.</a:t>
            </a:r>
          </a:p>
        </p:txBody>
      </p:sp>
    </p:spTree>
    <p:extLst>
      <p:ext uri="{BB962C8B-B14F-4D97-AF65-F5344CB8AC3E}">
        <p14:creationId xmlns:p14="http://schemas.microsoft.com/office/powerpoint/2010/main" val="23814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544" y="548681"/>
            <a:ext cx="7632848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s-PE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ea typeface="+mn-ea"/>
                <a:cs typeface="+mn-cs"/>
              </a:rPr>
              <a:t>Indicadores de los Convenios de Gestión</a:t>
            </a:r>
          </a:p>
        </p:txBody>
      </p:sp>
      <p:grpSp>
        <p:nvGrpSpPr>
          <p:cNvPr id="4" name="28 Grupo"/>
          <p:cNvGrpSpPr>
            <a:grpSpLocks/>
          </p:cNvGrpSpPr>
          <p:nvPr/>
        </p:nvGrpSpPr>
        <p:grpSpPr bwMode="auto">
          <a:xfrm>
            <a:off x="1925638" y="1983417"/>
            <a:ext cx="3826260" cy="4181888"/>
            <a:chOff x="417621" y="3928075"/>
            <a:chExt cx="8926699" cy="8129671"/>
          </a:xfrm>
          <a:solidFill>
            <a:srgbClr val="000066"/>
          </a:solidFill>
        </p:grpSpPr>
        <p:sp>
          <p:nvSpPr>
            <p:cNvPr id="5" name="4 CuadroTexto"/>
            <p:cNvSpPr txBox="1"/>
            <p:nvPr/>
          </p:nvSpPr>
          <p:spPr>
            <a:xfrm>
              <a:off x="417621" y="6458346"/>
              <a:ext cx="3841320" cy="32196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n-US"/>
              </a:defPPr>
              <a:lvl1pPr lvl="0" algn="ctr" defTabSz="2133600">
                <a:lnSpc>
                  <a:spcPct val="90000"/>
                </a:lnSpc>
                <a:defRPr sz="4800" b="1" cap="small"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rPr lang="es-PE" sz="2000" dirty="0"/>
                <a:t>Indicadores de las prioridades de salud</a:t>
              </a:r>
              <a:endParaRPr lang="es-PE" sz="2000" dirty="0"/>
            </a:p>
          </p:txBody>
        </p:sp>
        <p:cxnSp>
          <p:nvCxnSpPr>
            <p:cNvPr id="6" name="6 Conector recto de flecha"/>
            <p:cNvCxnSpPr>
              <a:cxnSpLocks noChangeShapeType="1"/>
            </p:cNvCxnSpPr>
            <p:nvPr/>
          </p:nvCxnSpPr>
          <p:spPr bwMode="auto">
            <a:xfrm>
              <a:off x="4258942" y="7793940"/>
              <a:ext cx="1220348" cy="16549"/>
            </a:xfrm>
            <a:prstGeom prst="straightConnector1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sp>
          <p:nvSpPr>
            <p:cNvPr id="7" name="6 CuadroTexto"/>
            <p:cNvSpPr txBox="1"/>
            <p:nvPr/>
          </p:nvSpPr>
          <p:spPr>
            <a:xfrm>
              <a:off x="5576846" y="6980411"/>
              <a:ext cx="3744526" cy="198981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s-PE"/>
              </a:defPPr>
              <a:lvl1pPr lvl="0" algn="ctr" defTabSz="2133600">
                <a:lnSpc>
                  <a:spcPct val="90000"/>
                </a:lnSpc>
                <a:defRPr sz="1500" b="1" cap="small">
                  <a:latin typeface="+mj-lt"/>
                  <a:ea typeface="+mj-ea"/>
                  <a:cs typeface="+mj-cs"/>
                </a:defRPr>
              </a:lvl1pPr>
            </a:lstStyle>
            <a:p>
              <a:pPr lvl="0"/>
              <a:r>
                <a:rPr lang="es-PE" sz="1800" dirty="0">
                  <a:solidFill>
                    <a:schemeClr val="tx1"/>
                  </a:solidFill>
                </a:rPr>
                <a:t>Desempeño de los servicios de </a:t>
              </a:r>
              <a:r>
                <a:rPr lang="es-PE" sz="1800" dirty="0">
                  <a:solidFill>
                    <a:schemeClr val="tx1"/>
                  </a:solidFill>
                </a:rPr>
                <a:t>salud</a:t>
              </a:r>
              <a:endParaRPr lang="es-PE" sz="1800" dirty="0">
                <a:solidFill>
                  <a:schemeClr val="tx1"/>
                </a:solidFill>
              </a:endParaRP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5576846" y="3928075"/>
              <a:ext cx="3767474" cy="204080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s-PE"/>
              </a:defPPr>
              <a:lvl1pPr lvl="0" algn="ctr" defTabSz="2133600">
                <a:lnSpc>
                  <a:spcPct val="90000"/>
                </a:lnSpc>
                <a:defRPr sz="1500" b="1" cap="small"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PE" sz="1600" dirty="0">
                  <a:solidFill>
                    <a:schemeClr val="tx1"/>
                  </a:solidFill>
                </a:rPr>
                <a:t>Metas </a:t>
              </a:r>
              <a:r>
                <a:rPr lang="es-PE" sz="1600" dirty="0">
                  <a:solidFill>
                    <a:schemeClr val="tx1"/>
                  </a:solidFill>
                </a:rPr>
                <a:t>institucionales</a:t>
              </a:r>
              <a:endParaRPr lang="es-PE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5536187" y="9876076"/>
              <a:ext cx="3753655" cy="218167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n-US"/>
              </a:defPPr>
              <a:lvl1pPr lvl="0" algn="ctr" defTabSz="2133600">
                <a:lnSpc>
                  <a:spcPct val="90000"/>
                </a:lnSpc>
                <a:defRPr sz="4000" b="1" cap="small"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rPr lang="es-PE" sz="1800" dirty="0">
                  <a:solidFill>
                    <a:schemeClr val="tx1"/>
                  </a:solidFill>
                </a:rPr>
                <a:t>Compromisos de mejora de los servicios de salud</a:t>
              </a:r>
              <a:endParaRPr lang="es-PE" sz="18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17 Conector recto"/>
            <p:cNvCxnSpPr>
              <a:cxnSpLocks noChangeShapeType="1"/>
            </p:cNvCxnSpPr>
            <p:nvPr/>
          </p:nvCxnSpPr>
          <p:spPr bwMode="auto">
            <a:xfrm>
              <a:off x="4689748" y="4679363"/>
              <a:ext cx="0" cy="6210920"/>
            </a:xfrm>
            <a:prstGeom prst="line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/>
            </a:ln>
          </p:spPr>
        </p:cxnSp>
        <p:cxnSp>
          <p:nvCxnSpPr>
            <p:cNvPr id="11" name="22 Conector recto de flecha"/>
            <p:cNvCxnSpPr>
              <a:cxnSpLocks noChangeShapeType="1"/>
            </p:cNvCxnSpPr>
            <p:nvPr/>
          </p:nvCxnSpPr>
          <p:spPr bwMode="auto">
            <a:xfrm>
              <a:off x="4658217" y="10890283"/>
              <a:ext cx="877969" cy="1"/>
            </a:xfrm>
            <a:prstGeom prst="straightConnector1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12" name="23 Conector recto de flecha"/>
            <p:cNvCxnSpPr>
              <a:cxnSpLocks noChangeShapeType="1"/>
            </p:cNvCxnSpPr>
            <p:nvPr/>
          </p:nvCxnSpPr>
          <p:spPr bwMode="auto">
            <a:xfrm>
              <a:off x="4617504" y="4638542"/>
              <a:ext cx="877970" cy="2"/>
            </a:xfrm>
            <a:prstGeom prst="straightConnector1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6" name="29 Grupo"/>
          <p:cNvGrpSpPr>
            <a:grpSpLocks/>
          </p:cNvGrpSpPr>
          <p:nvPr/>
        </p:nvGrpSpPr>
        <p:grpSpPr bwMode="auto">
          <a:xfrm>
            <a:off x="5754180" y="1983417"/>
            <a:ext cx="3888820" cy="993830"/>
            <a:chOff x="8506934" y="3713584"/>
            <a:chExt cx="9072301" cy="1931559"/>
          </a:xfrm>
          <a:solidFill>
            <a:schemeClr val="tx2">
              <a:lumMod val="60000"/>
              <a:lumOff val="40000"/>
            </a:schemeClr>
          </a:solidFill>
        </p:grpSpPr>
        <p:cxnSp>
          <p:nvCxnSpPr>
            <p:cNvPr id="17" name="24 Conector recto de flecha"/>
            <p:cNvCxnSpPr>
              <a:cxnSpLocks noChangeShapeType="1"/>
            </p:cNvCxnSpPr>
            <p:nvPr/>
          </p:nvCxnSpPr>
          <p:spPr bwMode="auto">
            <a:xfrm>
              <a:off x="8506934" y="4698493"/>
              <a:ext cx="877969" cy="1"/>
            </a:xfrm>
            <a:prstGeom prst="straightConnector1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cxnSp>
        <p:sp>
          <p:nvSpPr>
            <p:cNvPr id="18" name="17 CuadroTexto"/>
            <p:cNvSpPr txBox="1"/>
            <p:nvPr/>
          </p:nvSpPr>
          <p:spPr>
            <a:xfrm>
              <a:off x="9370323" y="3713584"/>
              <a:ext cx="8208912" cy="193155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s-PE"/>
              </a:defPPr>
              <a:lvl1pPr lvl="0" algn="ctr" defTabSz="2133600">
                <a:lnSpc>
                  <a:spcPct val="90000"/>
                </a:lnSpc>
                <a:defRPr b="1" cap="small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PE" dirty="0"/>
                <a:t>Resultados en salud. Impactos</a:t>
              </a:r>
            </a:p>
            <a:p>
              <a:r>
                <a:rPr lang="es-PE" dirty="0"/>
                <a:t>Políticas nacionales y sectoriales.</a:t>
              </a:r>
            </a:p>
          </p:txBody>
        </p:sp>
      </p:grpSp>
      <p:grpSp>
        <p:nvGrpSpPr>
          <p:cNvPr id="19" name="30 Grupo"/>
          <p:cNvGrpSpPr>
            <a:grpSpLocks/>
          </p:cNvGrpSpPr>
          <p:nvPr/>
        </p:nvGrpSpPr>
        <p:grpSpPr bwMode="auto">
          <a:xfrm>
            <a:off x="5742062" y="3384005"/>
            <a:ext cx="3888820" cy="1193086"/>
            <a:chOff x="8506934" y="6665912"/>
            <a:chExt cx="9072301" cy="2319357"/>
          </a:xfrm>
          <a:solidFill>
            <a:srgbClr val="000066"/>
          </a:solidFill>
        </p:grpSpPr>
        <p:cxnSp>
          <p:nvCxnSpPr>
            <p:cNvPr id="20" name="25 Conector recto de flecha"/>
            <p:cNvCxnSpPr>
              <a:cxnSpLocks noChangeShapeType="1"/>
            </p:cNvCxnSpPr>
            <p:nvPr/>
          </p:nvCxnSpPr>
          <p:spPr bwMode="auto">
            <a:xfrm>
              <a:off x="8506934" y="7810489"/>
              <a:ext cx="877969" cy="1"/>
            </a:xfrm>
            <a:prstGeom prst="straightConnector1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sp>
          <p:nvSpPr>
            <p:cNvPr id="21" name="20 CuadroTexto"/>
            <p:cNvSpPr txBox="1"/>
            <p:nvPr/>
          </p:nvSpPr>
          <p:spPr>
            <a:xfrm>
              <a:off x="9370323" y="6665912"/>
              <a:ext cx="8208912" cy="231935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n-US"/>
              </a:defPPr>
              <a:lvl1pPr lvl="0" defTabSz="2133600">
                <a:lnSpc>
                  <a:spcPct val="90000"/>
                </a:lnSpc>
                <a:defRPr sz="2800" b="1" cap="small"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es-PE" sz="1800" dirty="0">
                  <a:solidFill>
                    <a:schemeClr val="tx1"/>
                  </a:solidFill>
                </a:rPr>
                <a:t>Resultados </a:t>
              </a:r>
            </a:p>
            <a:p>
              <a:pPr algn="ctr">
                <a:defRPr/>
              </a:pPr>
              <a:r>
                <a:rPr lang="es-PE" sz="1800" dirty="0">
                  <a:solidFill>
                    <a:schemeClr val="tx1"/>
                  </a:solidFill>
                </a:rPr>
                <a:t>Cobertura, eficiencia y calidad de los servicios de salud</a:t>
              </a:r>
            </a:p>
          </p:txBody>
        </p:sp>
      </p:grpSp>
      <p:grpSp>
        <p:nvGrpSpPr>
          <p:cNvPr id="22" name="31 Grupo"/>
          <p:cNvGrpSpPr>
            <a:grpSpLocks/>
          </p:cNvGrpSpPr>
          <p:nvPr/>
        </p:nvGrpSpPr>
        <p:grpSpPr bwMode="auto">
          <a:xfrm>
            <a:off x="5728548" y="5043059"/>
            <a:ext cx="3888139" cy="1237669"/>
            <a:chOff x="8509378" y="9834263"/>
            <a:chExt cx="9069857" cy="1895584"/>
          </a:xfrm>
          <a:solidFill>
            <a:schemeClr val="tx2">
              <a:lumMod val="60000"/>
              <a:lumOff val="40000"/>
            </a:schemeClr>
          </a:solidFill>
        </p:grpSpPr>
        <p:cxnSp>
          <p:nvCxnSpPr>
            <p:cNvPr id="23" name="26 Conector recto de flecha"/>
            <p:cNvCxnSpPr>
              <a:cxnSpLocks noChangeShapeType="1"/>
            </p:cNvCxnSpPr>
            <p:nvPr/>
          </p:nvCxnSpPr>
          <p:spPr bwMode="auto">
            <a:xfrm>
              <a:off x="8509378" y="10742030"/>
              <a:ext cx="877969" cy="1"/>
            </a:xfrm>
            <a:prstGeom prst="straightConnector1">
              <a:avLst/>
            </a:prstGeom>
            <a:grpFill/>
            <a:ln w="76200" algn="ctr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sp>
          <p:nvSpPr>
            <p:cNvPr id="24" name="23 CuadroTexto"/>
            <p:cNvSpPr txBox="1"/>
            <p:nvPr/>
          </p:nvSpPr>
          <p:spPr>
            <a:xfrm>
              <a:off x="9370323" y="9834263"/>
              <a:ext cx="8208912" cy="1895584"/>
            </a:xfrm>
            <a:prstGeom prst="rect">
              <a:avLst/>
            </a:prstGeom>
            <a:grpFill/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90884" tIns="90884" rIns="90884" bIns="90884" spcCol="1270" anchor="ctr"/>
            <a:lstStyle>
              <a:defPPr>
                <a:defRPr lang="en-US"/>
              </a:defPPr>
              <a:lvl1pPr lvl="0" algn="ctr" defTabSz="2133600">
                <a:lnSpc>
                  <a:spcPct val="90000"/>
                </a:lnSpc>
                <a:defRPr sz="4000" b="1" cap="small">
                  <a:latin typeface="+mj-lt"/>
                  <a:ea typeface="+mj-ea"/>
                  <a:cs typeface="+mj-cs"/>
                </a:defRPr>
              </a:lvl1pPr>
            </a:lstStyle>
            <a:p>
              <a:pPr>
                <a:defRPr/>
              </a:pPr>
              <a:r>
                <a:rPr lang="es-PE" sz="1800" dirty="0">
                  <a:solidFill>
                    <a:schemeClr val="tx1"/>
                  </a:solidFill>
                </a:rPr>
                <a:t>Procesos facilitadores de la mejora de los servicios de salud</a:t>
              </a:r>
              <a:endParaRPr lang="es-PE" sz="18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180" y="2267804"/>
            <a:ext cx="6223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72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2885</Words>
  <Application>Microsoft Office PowerPoint</Application>
  <PresentationFormat>Panorámica</PresentationFormat>
  <Paragraphs>883</Paragraphs>
  <Slides>33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41" baseType="lpstr">
      <vt:lpstr>Arial</vt:lpstr>
      <vt:lpstr>Arial Narrow</vt:lpstr>
      <vt:lpstr>Calibri</vt:lpstr>
      <vt:lpstr>Calibri Light</vt:lpstr>
      <vt:lpstr>Lucida Calligraphy</vt:lpstr>
      <vt:lpstr>Times New Roman</vt:lpstr>
      <vt:lpstr>Wingdings</vt:lpstr>
      <vt:lpstr>Tema de Office</vt:lpstr>
      <vt:lpstr>Presentación de PowerPoint</vt:lpstr>
      <vt:lpstr>Presentación de PowerPoint</vt:lpstr>
      <vt:lpstr>NATURALEZA DEL ACUERDO DE GESTION</vt:lpstr>
      <vt:lpstr>Presentación de PowerPoint</vt:lpstr>
      <vt:lpstr>Presentación de PowerPoint</vt:lpstr>
      <vt:lpstr>Presentación de PowerPoint</vt:lpstr>
      <vt:lpstr>CONVENIOS DE GESTION 2015 - 2017</vt:lpstr>
      <vt:lpstr>CONVENIOS DE GESTION 2015 - 2017</vt:lpstr>
      <vt:lpstr>Indicadores de los Convenios de Gestión</vt:lpstr>
      <vt:lpstr>Definiciones</vt:lpstr>
      <vt:lpstr>Convenios  de Gestión 2016</vt:lpstr>
      <vt:lpstr>Premisas para la selección de indicadores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HORTENSIA RAMIREZ LEANDRO</dc:creator>
  <cp:lastModifiedBy>HORTENSIA RAMIREZ LEANDRO</cp:lastModifiedBy>
  <cp:revision>13</cp:revision>
  <dcterms:created xsi:type="dcterms:W3CDTF">2017-09-22T16:08:24Z</dcterms:created>
  <dcterms:modified xsi:type="dcterms:W3CDTF">2017-09-22T17:44:44Z</dcterms:modified>
</cp:coreProperties>
</file>