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1"/>
  </p:notesMasterIdLst>
  <p:sldIdLst>
    <p:sldId id="305" r:id="rId2"/>
    <p:sldId id="306" r:id="rId3"/>
    <p:sldId id="307" r:id="rId4"/>
    <p:sldId id="317" r:id="rId5"/>
    <p:sldId id="304" r:id="rId6"/>
    <p:sldId id="295" r:id="rId7"/>
    <p:sldId id="301" r:id="rId8"/>
    <p:sldId id="294" r:id="rId9"/>
    <p:sldId id="310" r:id="rId10"/>
    <p:sldId id="318" r:id="rId11"/>
    <p:sldId id="321" r:id="rId12"/>
    <p:sldId id="322" r:id="rId13"/>
    <p:sldId id="300" r:id="rId14"/>
    <p:sldId id="312" r:id="rId15"/>
    <p:sldId id="313" r:id="rId16"/>
    <p:sldId id="308" r:id="rId17"/>
    <p:sldId id="309" r:id="rId18"/>
    <p:sldId id="314" r:id="rId19"/>
    <p:sldId id="319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615" autoAdjust="0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RTALIDAD%20MATERNA\TASA%20DE%20MORTALIDAD%20PERINATAL%20%201999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 dirty="0"/>
              <a:t>TASA DE MORTALIDAD PERINATAL PERIODO </a:t>
            </a:r>
            <a:endParaRPr lang="es-ES" sz="2400" dirty="0" smtClean="0"/>
          </a:p>
          <a:p>
            <a:pPr>
              <a:defRPr sz="2400"/>
            </a:pPr>
            <a:r>
              <a:rPr lang="es-ES" sz="2400" dirty="0" smtClean="0"/>
              <a:t>1999 </a:t>
            </a:r>
            <a:r>
              <a:rPr lang="es-ES" sz="2400" dirty="0"/>
              <a:t>- 2011 AREQUIPA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0028406957898201E-2"/>
          <c:y val="1.1958856423360368E-2"/>
          <c:w val="0.94706652433079652"/>
          <c:h val="0.9291501561554889"/>
        </c:manualLayout>
      </c:layout>
      <c:lineChart>
        <c:grouping val="standard"/>
        <c:varyColors val="0"/>
        <c:ser>
          <c:idx val="0"/>
          <c:order val="0"/>
          <c:dLbls>
            <c:dLbl>
              <c:idx val="1"/>
              <c:layout>
                <c:manualLayout>
                  <c:x val="-3.472692517061475E-2"/>
                  <c:y val="4.1587990013682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10164062730537E-2"/>
                  <c:y val="4.1587990013682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726925170614771E-2"/>
                  <c:y val="4.8037000052556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726925170614771E-2"/>
                  <c:y val="3.513897997480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259880739077847E-2"/>
                  <c:y val="7.7057545227491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42749181792016E-2"/>
                  <c:y val="-7.1269685666618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0376641846962075E-2"/>
                  <c:y val="4.8037000052556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5184985218057561E-2"/>
                  <c:y val="1.9016454877622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Hoja1!$B$4:$B$16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strCache>
            </c:strRef>
          </c:cat>
          <c:val>
            <c:numRef>
              <c:f>Hoja1!$C$4:$C$16</c:f>
              <c:numCache>
                <c:formatCode>General</c:formatCode>
                <c:ptCount val="13"/>
                <c:pt idx="0">
                  <c:v>21.5</c:v>
                </c:pt>
                <c:pt idx="1">
                  <c:v>18.8</c:v>
                </c:pt>
                <c:pt idx="2">
                  <c:v>23.5</c:v>
                </c:pt>
                <c:pt idx="3">
                  <c:v>20.7</c:v>
                </c:pt>
                <c:pt idx="4">
                  <c:v>21.4</c:v>
                </c:pt>
                <c:pt idx="5">
                  <c:v>20.8</c:v>
                </c:pt>
                <c:pt idx="6">
                  <c:v>20.6</c:v>
                </c:pt>
                <c:pt idx="7">
                  <c:v>19.100000000000001</c:v>
                </c:pt>
                <c:pt idx="8">
                  <c:v>18.8</c:v>
                </c:pt>
                <c:pt idx="9">
                  <c:v>21.2</c:v>
                </c:pt>
                <c:pt idx="10">
                  <c:v>13.3</c:v>
                </c:pt>
                <c:pt idx="11">
                  <c:v>14.2</c:v>
                </c:pt>
                <c:pt idx="12">
                  <c:v>11.7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813120"/>
        <c:axId val="69767936"/>
      </c:lineChart>
      <c:catAx>
        <c:axId val="6181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69767936"/>
        <c:crosses val="autoZero"/>
        <c:auto val="1"/>
        <c:lblAlgn val="ctr"/>
        <c:lblOffset val="100"/>
        <c:noMultiLvlLbl val="0"/>
      </c:catAx>
      <c:valAx>
        <c:axId val="69767936"/>
        <c:scaling>
          <c:orientation val="minMax"/>
          <c:max val="35"/>
        </c:scaling>
        <c:delete val="0"/>
        <c:axPos val="l"/>
        <c:numFmt formatCode="General" sourceLinked="1"/>
        <c:majorTickMark val="out"/>
        <c:minorTickMark val="none"/>
        <c:tickLblPos val="nextTo"/>
        <c:crossAx val="6181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4892-5588-4376-9D1A-111630323706}" type="datetimeFigureOut">
              <a:rPr lang="es-PE" smtClean="0"/>
              <a:t>27/08/2012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FC24-CD7C-4582-A925-40B2B3E113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00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A1F62-CE8C-497F-B041-E3F10DBD1F7D}" type="slidenum">
              <a:rPr lang="es-ES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s-E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4821" name="3 Marcador de número de diapositiva"/>
          <p:cNvSpPr txBox="1">
            <a:spLocks noGrp="1"/>
          </p:cNvSpPr>
          <p:nvPr/>
        </p:nvSpPr>
        <p:spPr bwMode="auto">
          <a:xfrm>
            <a:off x="3885275" y="8685610"/>
            <a:ext cx="2971092" cy="4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6AC2D8F-2B5A-4C19-8022-1DC5D821B24F}" type="slidenum">
              <a:rPr lang="es-ES" sz="1200">
                <a:solidFill>
                  <a:prstClr val="black"/>
                </a:solidFill>
              </a:rPr>
              <a:pPr algn="r"/>
              <a:t>1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5CF114-1A3D-4521-B466-652A5A09502B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3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C652-E202-4D31-9775-3EE27A378D27}" type="datetime1">
              <a:rPr lang="es-ES">
                <a:solidFill>
                  <a:srgbClr val="000000"/>
                </a:solidFill>
              </a:rPr>
              <a:pPr>
                <a:defRPr/>
              </a:pPr>
              <a:t>27/08/2012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D3A6-F98A-4E94-9D38-285FD41571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5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5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0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AAE0-AAC3-4E81-935F-C9540E20E822}" type="datetimeFigureOut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27/08/2012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DD4E-B8E0-440D-AC58-610230749481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82AF-EE32-4AFA-8762-54621AA518A4}" type="datetimeFigureOut">
              <a:rPr lang="es-PE" smtClean="0"/>
              <a:t>27/08/2012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B944-62E3-4DAC-A72E-43E13C59ECB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068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5EB24-8C25-4364-AED7-FCA85D37D265}" type="slidenum">
              <a:rPr lang="es-ES" smtClean="0">
                <a:solidFill>
                  <a:srgbClr val="F0A22E">
                    <a:shade val="75000"/>
                  </a:srgbClr>
                </a:solidFill>
                <a:latin typeface="Arial" pitchFamily="34" charset="0"/>
              </a:rPr>
              <a:pPr/>
              <a:t>1</a:t>
            </a:fld>
            <a:endParaRPr lang="es-ES" smtClean="0">
              <a:solidFill>
                <a:srgbClr val="F0A22E">
                  <a:shade val="75000"/>
                </a:srgbClr>
              </a:solidFill>
              <a:latin typeface="Arial" pitchFamily="34" charset="0"/>
            </a:endParaRP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8661400" y="5141913"/>
            <a:ext cx="184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s-ES">
              <a:solidFill>
                <a:prstClr val="black"/>
              </a:solidFill>
            </a:endParaRPr>
          </a:p>
          <a:p>
            <a:pPr algn="r"/>
            <a:endParaRPr lang="es-ES">
              <a:solidFill>
                <a:prstClr val="black"/>
              </a:solidFill>
            </a:endParaRPr>
          </a:p>
          <a:p>
            <a:pPr algn="r"/>
            <a:endParaRPr lang="es-ES">
              <a:solidFill>
                <a:prstClr val="black"/>
              </a:solidFill>
            </a:endParaRPr>
          </a:p>
          <a:p>
            <a:pPr algn="r"/>
            <a:endParaRPr lang="es-ES">
              <a:solidFill>
                <a:prstClr val="black"/>
              </a:solidFill>
            </a:endParaRPr>
          </a:p>
          <a:p>
            <a:pPr algn="r"/>
            <a:endParaRPr lang="es-ES">
              <a:solidFill>
                <a:prstClr val="black"/>
              </a:solidFill>
            </a:endParaRP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/>
          <a:srcRect r="47546"/>
          <a:stretch>
            <a:fillRect/>
          </a:stretch>
        </p:blipFill>
        <p:spPr bwMode="auto">
          <a:xfrm>
            <a:off x="0" y="188913"/>
            <a:ext cx="28432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380288" y="692150"/>
            <a:ext cx="1439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PE" sz="900" b="1">
                <a:solidFill>
                  <a:prstClr val="black"/>
                </a:solidFill>
                <a:latin typeface="Arial Narrow" pitchFamily="34" charset="0"/>
              </a:rPr>
              <a:t>Promoviendo la salud de los peruanos</a:t>
            </a:r>
            <a:endParaRPr lang="es-PE" sz="2400">
              <a:solidFill>
                <a:prstClr val="black"/>
              </a:solidFill>
            </a:endParaRPr>
          </a:p>
        </p:txBody>
      </p:sp>
      <p:pic>
        <p:nvPicPr>
          <p:cNvPr id="14343" name="Picture 2" descr="http://tbn2.google.com/images?q=tbn:--4yea-zjNHr9M:http://www.trabajoarequipa.gob.pe/imagenes/garequip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0"/>
            <a:ext cx="22145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12 Rectángulo"/>
          <p:cNvSpPr>
            <a:spLocks noChangeArrowheads="1"/>
          </p:cNvSpPr>
          <p:nvPr/>
        </p:nvSpPr>
        <p:spPr bwMode="auto">
          <a:xfrm>
            <a:off x="959041" y="1256621"/>
            <a:ext cx="7858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33CC"/>
                </a:solidFill>
                <a:latin typeface="Arial Black" pitchFamily="34" charset="0"/>
              </a:rPr>
              <a:t>GERENCIA REGIONAL DE SALUD </a:t>
            </a:r>
            <a:r>
              <a:rPr lang="es-ES" sz="2400" dirty="0" smtClean="0">
                <a:solidFill>
                  <a:srgbClr val="0033CC"/>
                </a:solidFill>
                <a:latin typeface="Arial Black" pitchFamily="34" charset="0"/>
              </a:rPr>
              <a:t>AREQUIPA</a:t>
            </a:r>
          </a:p>
          <a:p>
            <a:pPr algn="ctr"/>
            <a:r>
              <a:rPr lang="es-ES" dirty="0" smtClean="0">
                <a:solidFill>
                  <a:srgbClr val="0033CC"/>
                </a:solidFill>
                <a:latin typeface="Arial Black" pitchFamily="34" charset="0"/>
              </a:rPr>
              <a:t>DIRECCION EJECUTIVA DE SALUD DE LAS PERSONAS</a:t>
            </a:r>
            <a:r>
              <a:rPr lang="es-ES" sz="2400" dirty="0">
                <a:solidFill>
                  <a:srgbClr val="A5644E"/>
                </a:solidFill>
                <a:latin typeface="Arial Black" pitchFamily="34" charset="0"/>
              </a:rPr>
              <a:t/>
            </a:r>
            <a:br>
              <a:rPr lang="es-ES" sz="2400" dirty="0">
                <a:solidFill>
                  <a:srgbClr val="A5644E"/>
                </a:solidFill>
                <a:latin typeface="Arial Black" pitchFamily="34" charset="0"/>
              </a:rPr>
            </a:b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4345" name="13 Rectángulo"/>
          <p:cNvSpPr>
            <a:spLocks noChangeArrowheads="1"/>
          </p:cNvSpPr>
          <p:nvPr/>
        </p:nvSpPr>
        <p:spPr bwMode="auto">
          <a:xfrm>
            <a:off x="1762862" y="2285625"/>
            <a:ext cx="7089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000" dirty="0">
              <a:solidFill>
                <a:srgbClr val="0033CC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s-ES" sz="20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INDICADORES DE ESTRATEGIAS SANITARIAS</a:t>
            </a:r>
          </a:p>
          <a:p>
            <a:endParaRPr lang="es-ES" sz="2000" dirty="0">
              <a:solidFill>
                <a:srgbClr val="0033CC"/>
              </a:solidFill>
            </a:endParaRPr>
          </a:p>
        </p:txBody>
      </p:sp>
      <p:pic>
        <p:nvPicPr>
          <p:cNvPr id="10" name="Picture 2" descr="C:\Documents and Settings\USUARIO\Mis documentos\ELSA\BANCO DE DATOS\DSC00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2" y="2943070"/>
            <a:ext cx="2483768" cy="2179283"/>
          </a:xfrm>
          <a:prstGeom prst="rect">
            <a:avLst/>
          </a:prstGeom>
          <a:noFill/>
        </p:spPr>
      </p:pic>
      <p:pic>
        <p:nvPicPr>
          <p:cNvPr id="11" name="Picture 5" descr="C:\Documents and Settings\USUARIO\Mis documentos\ELSA\BANCO DE DATOS\DSC001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1591" y="4032712"/>
            <a:ext cx="2555774" cy="2218402"/>
          </a:xfrm>
          <a:prstGeom prst="rect">
            <a:avLst/>
          </a:prstGeom>
          <a:noFill/>
        </p:spPr>
      </p:pic>
      <p:pic>
        <p:nvPicPr>
          <p:cNvPr id="12" name="Picture 3" descr="C:\Documents and Settings\USUARIO\Mis documentos\ELSA\BANCO DE DATOS\DSC002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1830" y="4646116"/>
            <a:ext cx="2590299" cy="2095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12949"/>
              </p:ext>
            </p:extLst>
          </p:nvPr>
        </p:nvGraphicFramePr>
        <p:xfrm>
          <a:off x="107504" y="332657"/>
          <a:ext cx="885698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0" y="141106"/>
            <a:ext cx="8496944" cy="6444724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5536" y="116632"/>
            <a:ext cx="8496944" cy="792088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dirty="0" smtClean="0">
                <a:solidFill>
                  <a:srgbClr val="000000"/>
                </a:solidFill>
                <a:latin typeface="Calibri"/>
              </a:rPr>
              <a:t>TENDENCIA DE LOS INDICADORES DE BUSQUEDA DE TB</a:t>
            </a:r>
          </a:p>
          <a:p>
            <a:r>
              <a:rPr lang="es-PE" sz="1800" b="1" dirty="0" smtClean="0">
                <a:solidFill>
                  <a:srgbClr val="000000"/>
                </a:solidFill>
                <a:latin typeface="Calibri"/>
              </a:rPr>
              <a:t>N° DE CASOS NUEVOS DE TB PULMONAR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82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34512" cy="57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C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600" dirty="0" smtClean="0">
                <a:solidFill>
                  <a:schemeClr val="bg2"/>
                </a:solidFill>
              </a:rPr>
              <a:t/>
            </a:r>
            <a:br>
              <a:rPr lang="es-ES" sz="3600" dirty="0" smtClean="0">
                <a:solidFill>
                  <a:schemeClr val="bg2"/>
                </a:solidFill>
              </a:rPr>
            </a:br>
            <a:r>
              <a:rPr lang="es-ES" sz="3600" dirty="0" smtClean="0">
                <a:solidFill>
                  <a:srgbClr val="0070C0"/>
                </a:solidFill>
              </a:rPr>
              <a:t>PREVENCION Y CONTROL DEL CANCER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s-ES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>
              <a:solidFill>
                <a:schemeClr val="bg2"/>
              </a:solidFill>
            </a:endParaRPr>
          </a:p>
          <a:p>
            <a:pPr marL="0" indent="0" eaLnBrk="1" hangingPunct="1">
              <a:buNone/>
              <a:defRPr/>
            </a:pPr>
            <a:endParaRPr lang="es-ES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s-ES" dirty="0">
              <a:solidFill>
                <a:schemeClr val="bg2"/>
              </a:solidFill>
            </a:endParaRPr>
          </a:p>
          <a:p>
            <a:pPr marL="981075" indent="0" eaLnBrk="1" hangingPunct="1">
              <a:defRPr/>
            </a:pPr>
            <a:endParaRPr lang="es-ES" sz="1200" dirty="0" smtClean="0">
              <a:solidFill>
                <a:schemeClr val="bg2"/>
              </a:solidFill>
            </a:endParaRPr>
          </a:p>
          <a:p>
            <a:pPr marL="981075" indent="0" eaLnBrk="1" hangingPunct="1">
              <a:defRPr/>
            </a:pPr>
            <a:endParaRPr lang="es-ES" sz="1200" dirty="0">
              <a:solidFill>
                <a:schemeClr val="bg2"/>
              </a:solidFill>
            </a:endParaRPr>
          </a:p>
          <a:p>
            <a:pPr marL="981075" indent="0" eaLnBrk="1" hangingPunct="1">
              <a:defRPr/>
            </a:pPr>
            <a:r>
              <a:rPr lang="es-ES" sz="1200" dirty="0" smtClean="0">
                <a:solidFill>
                  <a:srgbClr val="002060"/>
                </a:solidFill>
              </a:rPr>
              <a:t>Fuente: registro de Cáncer Poblacional Arequipa – Perú 2004-2007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27541"/>
              </p:ext>
            </p:extLst>
          </p:nvPr>
        </p:nvGraphicFramePr>
        <p:xfrm>
          <a:off x="971600" y="1484784"/>
          <a:ext cx="7272808" cy="4032445"/>
        </p:xfrm>
        <a:graphic>
          <a:graphicData uri="http://schemas.openxmlformats.org/drawingml/2006/table">
            <a:tbl>
              <a:tblPr/>
              <a:tblGrid>
                <a:gridCol w="2832567"/>
                <a:gridCol w="4440241"/>
              </a:tblGrid>
              <a:tr h="8615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 ESPECIFICO</a:t>
                      </a: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Reducir la morbimortalidad causada por el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(cuello uterino, mama,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próstata,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estomago,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pulmón)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46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DE CANCER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 DE INDIDENCIA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Mama</a:t>
                      </a: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37.9 / 100,000 habitantes</a:t>
                      </a: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Cuello Uterino</a:t>
                      </a: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 / 100,000 mujeres</a:t>
                      </a: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Próstata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 / 100,000 hombres</a:t>
                      </a: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800" b="0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de Estomago</a:t>
                      </a: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 / 100,000 habitantes</a:t>
                      </a: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800" b="0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Cáncer </a:t>
                      </a:r>
                      <a:r>
                        <a:rPr lang="es-E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ES" sz="1800" b="0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Pulmón</a:t>
                      </a:r>
                      <a:endParaRPr lang="es-ES" sz="1800" b="0" i="0" u="none" strike="noStrike" dirty="0">
                        <a:solidFill>
                          <a:srgbClr val="000080"/>
                        </a:solidFill>
                        <a:effectLst/>
                        <a:latin typeface="Calibri"/>
                      </a:endParaRPr>
                    </a:p>
                  </a:txBody>
                  <a:tcPr marL="7584" marR="7584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 / 100,000 habitantes</a:t>
                      </a:r>
                    </a:p>
                  </a:txBody>
                  <a:tcPr marL="7584" marR="7584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"/>
            <a:ext cx="7560840" cy="1052736"/>
          </a:xfrm>
        </p:spPr>
        <p:txBody>
          <a:bodyPr/>
          <a:lstStyle/>
          <a:p>
            <a:r>
              <a:rPr lang="es-PE" dirty="0" smtClean="0"/>
              <a:t>E.S.N METAXENICAS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7848872" cy="15365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PE" dirty="0" smtClean="0"/>
              <a:t>No se registran casos agudos desde el año 2006, podemos decir que por las acciones de control del vector se esta logrando la interrupción de la transmisión vectorial de la enfermedad de </a:t>
            </a:r>
            <a:r>
              <a:rPr lang="es-PE" dirty="0"/>
              <a:t>C</a:t>
            </a:r>
            <a:r>
              <a:rPr lang="es-PE" dirty="0" smtClean="0"/>
              <a:t>hagas. </a:t>
            </a:r>
            <a:endParaRPr lang="es-ES" dirty="0"/>
          </a:p>
        </p:txBody>
      </p:sp>
      <p:pic>
        <p:nvPicPr>
          <p:cNvPr id="1031" name="Imag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39" y="1124744"/>
            <a:ext cx="7711508" cy="38387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203848" y="1628800"/>
            <a:ext cx="1561222" cy="42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Se inicia rociado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5400000">
            <a:off x="3407645" y="2433115"/>
            <a:ext cx="746056" cy="145538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3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"/>
            <a:ext cx="7560840" cy="1052736"/>
          </a:xfrm>
        </p:spPr>
        <p:txBody>
          <a:bodyPr/>
          <a:lstStyle/>
          <a:p>
            <a:r>
              <a:rPr lang="es-PE" dirty="0" smtClean="0"/>
              <a:t>E.S.N METAXENICAS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064896" cy="1536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Después de 5 años en los distritos intervenidos, se confirma que no hay casos de Chagas en menores de 5 años. </a:t>
            </a:r>
          </a:p>
          <a:p>
            <a:pPr algn="just"/>
            <a:r>
              <a:rPr lang="es-ES" dirty="0" smtClean="0"/>
              <a:t>se puede concluir que no hay transmisión de la Enfermedad de Chagas en los distritos intervenidos.</a:t>
            </a:r>
            <a:endParaRPr lang="es-ES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5400000">
            <a:off x="3407645" y="2433115"/>
            <a:ext cx="746056" cy="145538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087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6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8493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LEVANTAMIENTO DE LA LINEA  BASAL </a:t>
            </a:r>
            <a:r>
              <a:rPr lang="es-ES" sz="2000" b="1" dirty="0">
                <a:solidFill>
                  <a:srgbClr val="FF0000"/>
                </a:solidFill>
              </a:rPr>
              <a:t>E.S.  ZOONOSIS </a:t>
            </a:r>
            <a:r>
              <a:rPr lang="es-ES" sz="2000" b="1" dirty="0" smtClean="0">
                <a:solidFill>
                  <a:srgbClr val="FF0000"/>
                </a:solidFill>
              </a:rPr>
              <a:t> AÑO 2011</a:t>
            </a:r>
            <a:r>
              <a:rPr lang="es-PE" sz="2000" dirty="0" smtClean="0">
                <a:solidFill>
                  <a:srgbClr val="FF0000"/>
                </a:solidFill>
              </a:rPr>
              <a:t/>
            </a:r>
            <a:br>
              <a:rPr lang="es-PE" sz="2000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HIDATIDOSIS  Y  FASCIOLOSIS 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PE" sz="2000" dirty="0" smtClean="0"/>
              <a:t/>
            </a:r>
            <a:br>
              <a:rPr lang="es-PE" sz="2000" dirty="0" smtClean="0"/>
            </a:br>
            <a:endParaRPr lang="es-PE" sz="2000" dirty="0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92842"/>
              </p:ext>
            </p:extLst>
          </p:nvPr>
        </p:nvGraphicFramePr>
        <p:xfrm>
          <a:off x="539750" y="1341438"/>
          <a:ext cx="7993062" cy="5300688"/>
        </p:xfrm>
        <a:graphic>
          <a:graphicData uri="http://schemas.openxmlformats.org/drawingml/2006/table">
            <a:tbl>
              <a:tblPr/>
              <a:tblGrid>
                <a:gridCol w="1779186"/>
                <a:gridCol w="1433970"/>
                <a:gridCol w="796651"/>
                <a:gridCol w="796651"/>
                <a:gridCol w="796651"/>
                <a:gridCol w="796651"/>
                <a:gridCol w="796651"/>
                <a:gridCol w="796651"/>
              </a:tblGrid>
              <a:tr h="4336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LOCALIDAD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TOTAL PACIENTES EVALUADOS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FASCIOLOSIS  </a:t>
                      </a:r>
                      <a:endParaRPr lang="es-ES" sz="1200" b="1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 Narrow"/>
                          <a:ea typeface="Times New Roman"/>
                          <a:cs typeface="Arial"/>
                        </a:rPr>
                        <a:t>MUESTRAS </a:t>
                      </a: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DE SANGRE</a:t>
                      </a:r>
                      <a:endParaRPr lang="es-PE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HIDATIDOSIS                                     MUESTRAS DE SANGRE</a:t>
                      </a:r>
                      <a:endParaRPr lang="es-PE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8609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latin typeface="Arial Narrow"/>
                          <a:ea typeface="Times New Roman"/>
                          <a:cs typeface="Arial"/>
                        </a:rPr>
                        <a:t>Nº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latin typeface="Arial Narrow"/>
                          <a:ea typeface="Times New Roman"/>
                          <a:cs typeface="Arial"/>
                        </a:rPr>
                        <a:t>(+)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Nº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latin typeface="Arial Narrow"/>
                          <a:ea typeface="Times New Roman"/>
                          <a:cs typeface="Arial"/>
                        </a:rPr>
                        <a:t>(+)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PEDREGAL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296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231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1.73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231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0.87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Arial"/>
                        </a:rPr>
                        <a:t>LA COLINA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 Narrow"/>
                          <a:ea typeface="Times New Roman"/>
                          <a:cs typeface="Arial"/>
                        </a:rPr>
                        <a:t>20.0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 Narrow"/>
                          <a:ea typeface="Times New Roman"/>
                          <a:cs typeface="Arial"/>
                        </a:rPr>
                        <a:t>7.14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LA JOYA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96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93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2.15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93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SAN ISIDRO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34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34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34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SAN CAMILO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COCACHACRA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12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8.33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LA PUNTA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46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40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2.5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40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CAYLLOMA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47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CABANACONDE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19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CHIVAY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CALLALLI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22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TUTI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LARI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Arial"/>
                        </a:rPr>
                        <a:t>SABANDIA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 Narrow"/>
                          <a:ea typeface="Times New Roman"/>
                          <a:cs typeface="Arial"/>
                        </a:rPr>
                        <a:t>CAMANÁ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latin typeface="Arial Narrow"/>
                          <a:ea typeface="Times New Roman"/>
                          <a:cs typeface="Arial"/>
                        </a:rPr>
                        <a:t>TOTAL</a:t>
                      </a:r>
                      <a:endParaRPr lang="es-P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 Narrow"/>
                          <a:ea typeface="Times New Roman"/>
                          <a:cs typeface="Arial"/>
                        </a:rPr>
                        <a:t>662</a:t>
                      </a:r>
                      <a:endParaRPr lang="es-P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 Narrow"/>
                          <a:ea typeface="Times New Roman"/>
                          <a:cs typeface="Arial"/>
                        </a:rPr>
                        <a:t>473</a:t>
                      </a:r>
                      <a:endParaRPr lang="es-P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s-P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dirty="0" smtClean="0">
                          <a:latin typeface="Arial Narrow"/>
                          <a:ea typeface="Times New Roman"/>
                          <a:cs typeface="Arial"/>
                        </a:rPr>
                        <a:t>2.11</a:t>
                      </a:r>
                      <a:endParaRPr lang="es-P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Arial Narrow"/>
                          <a:ea typeface="Times New Roman"/>
                          <a:cs typeface="Arial"/>
                        </a:rPr>
                        <a:t>471</a:t>
                      </a:r>
                      <a:endParaRPr lang="es-P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P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0" dirty="0">
                          <a:latin typeface="Arial Narrow"/>
                          <a:ea typeface="Times New Roman"/>
                          <a:cs typeface="Arial"/>
                        </a:rPr>
                        <a:t>0.85</a:t>
                      </a:r>
                      <a:endParaRPr lang="es-PE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539750" y="188913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LEVANTAMIENTO DE  LA LINEA  BASAL  E.S.  ZOONOSIS</a:t>
            </a:r>
            <a:endParaRPr lang="es-PE" sz="2400" dirty="0">
              <a:latin typeface="Calibri" pitchFamily="34" charset="0"/>
            </a:endParaRPr>
          </a:p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AL  I  SEMESTRE 2012</a:t>
            </a:r>
            <a:r>
              <a:rPr lang="es-PE" sz="2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s-PE" sz="2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HIDATIDOSIS  Y  FASCIOLOSIS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09258"/>
              </p:ext>
            </p:extLst>
          </p:nvPr>
        </p:nvGraphicFramePr>
        <p:xfrm>
          <a:off x="395536" y="1412776"/>
          <a:ext cx="8424936" cy="5184577"/>
        </p:xfrm>
        <a:graphic>
          <a:graphicData uri="http://schemas.openxmlformats.org/drawingml/2006/table">
            <a:tbl>
              <a:tblPr/>
              <a:tblGrid>
                <a:gridCol w="1875317"/>
                <a:gridCol w="1511449"/>
                <a:gridCol w="839695"/>
                <a:gridCol w="839695"/>
                <a:gridCol w="839695"/>
                <a:gridCol w="839695"/>
                <a:gridCol w="839695"/>
                <a:gridCol w="839695"/>
              </a:tblGrid>
              <a:tr h="6693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latin typeface="Arial Narrow"/>
                          <a:ea typeface="Times New Roman"/>
                          <a:cs typeface="Arial"/>
                        </a:rPr>
                        <a:t>LOCALIDAD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latin typeface="Arial Narrow"/>
                          <a:ea typeface="Times New Roman"/>
                          <a:cs typeface="Arial"/>
                        </a:rPr>
                        <a:t>TOTAL PACIENTES EVALUADOS</a:t>
                      </a:r>
                      <a:endParaRPr lang="es-PE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FASCIOLOSIS  </a:t>
                      </a:r>
                      <a:endParaRPr lang="es-ES" sz="1200" b="1" dirty="0" smtClean="0"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 Narrow"/>
                          <a:ea typeface="Times New Roman"/>
                          <a:cs typeface="Arial"/>
                        </a:rPr>
                        <a:t>MUESTRAS </a:t>
                      </a: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DE SANGRE</a:t>
                      </a:r>
                      <a:endParaRPr lang="es-PE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HIDATIDOSIS                                     MUESTRAS DE SANGRE</a:t>
                      </a:r>
                      <a:endParaRPr lang="es-PE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502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Nº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(+)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Nº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(+)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LLUTA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24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22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4.55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22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TAYA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15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HUANCA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22.22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TOMEPAMPA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15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11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9.09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11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ALCA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14.29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COTAHUASI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17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16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16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18.75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YARABAMBA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Times New Roman"/>
                          <a:cs typeface="Arial"/>
                        </a:rPr>
                        <a:t>CAMAL RIO SECO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 Narrow"/>
                          <a:ea typeface="Times New Roman"/>
                          <a:cs typeface="Arial"/>
                        </a:rPr>
                        <a:t>0.00</a:t>
                      </a:r>
                      <a:endParaRPr lang="es-PE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highlight>
                            <a:srgbClr val="FF0000"/>
                          </a:highligh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5.00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1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latin typeface="Arial Narrow"/>
                          <a:ea typeface="Times New Roman"/>
                          <a:cs typeface="Arial"/>
                        </a:rPr>
                        <a:t>TOTAL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129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125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latin typeface="Arial Narrow"/>
                          <a:ea typeface="Times New Roman"/>
                          <a:cs typeface="Arial"/>
                        </a:rPr>
                        <a:t>4.80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 Narrow"/>
                          <a:ea typeface="Times New Roman"/>
                          <a:cs typeface="Arial"/>
                        </a:rPr>
                        <a:t>125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latin typeface="Arial Narrow"/>
                          <a:ea typeface="Times New Roman"/>
                          <a:cs typeface="Arial"/>
                        </a:rPr>
                        <a:t>4.00</a:t>
                      </a:r>
                      <a:endParaRPr lang="es-PE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/>
              </a:rPr>
              <a:t>ESN DAÑOS NO TRANSMISIBLES</a:t>
            </a:r>
            <a:br>
              <a:rPr lang="pt-BR" sz="2000" b="1" dirty="0" smtClean="0">
                <a:solidFill>
                  <a:srgbClr val="000000"/>
                </a:solidFill>
                <a:latin typeface="Calibri"/>
              </a:rPr>
            </a:br>
            <a:r>
              <a:rPr lang="pt-BR" sz="2000" b="1" dirty="0" smtClean="0">
                <a:solidFill>
                  <a:srgbClr val="000000"/>
                </a:solidFill>
                <a:latin typeface="Calibri"/>
              </a:rPr>
              <a:t>CASOS </a:t>
            </a:r>
            <a:r>
              <a:rPr lang="pt-BR" sz="2000" b="1" dirty="0">
                <a:solidFill>
                  <a:srgbClr val="000000"/>
                </a:solidFill>
                <a:latin typeface="Calibri"/>
              </a:rPr>
              <a:t>DE DIABETES E HIPERTENSION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POR ETAPAS DE VIDA</a:t>
            </a:r>
            <a:br>
              <a:rPr lang="en-US" sz="2000" b="1" dirty="0">
                <a:solidFill>
                  <a:srgbClr val="000000"/>
                </a:solidFill>
                <a:latin typeface="Calibri"/>
              </a:rPr>
            </a:br>
            <a:r>
              <a:rPr lang="en-US" sz="2000" b="1" dirty="0">
                <a:solidFill>
                  <a:srgbClr val="000000"/>
                </a:solidFill>
                <a:latin typeface="Calibri"/>
              </a:rPr>
              <a:t>ENERO  - JUNIO 2012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24" y="1600200"/>
            <a:ext cx="78757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www.verbienmagazin.com/ImagesVer2/Sabia7_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3214688" y="5214938"/>
            <a:ext cx="5929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80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616545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41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1800" b="1" dirty="0" smtClean="0">
                <a:solidFill>
                  <a:srgbClr val="00359E"/>
                </a:solidFill>
                <a:latin typeface="Arial Black" pitchFamily="34" charset="0"/>
              </a:rPr>
              <a:t>REGION DE SALUD AREQUIPA</a:t>
            </a:r>
            <a:r>
              <a:rPr lang="es-ES_tradnl" sz="1800" b="1" dirty="0" smtClean="0">
                <a:solidFill>
                  <a:srgbClr val="00359E"/>
                </a:solidFill>
              </a:rPr>
              <a:t/>
            </a:r>
            <a:br>
              <a:rPr lang="es-ES_tradnl" sz="1800" b="1" dirty="0" smtClean="0">
                <a:solidFill>
                  <a:srgbClr val="00359E"/>
                </a:solidFill>
              </a:rPr>
            </a:br>
            <a:r>
              <a:rPr lang="es-ES_tradnl" sz="1800" b="1" dirty="0" smtClean="0">
                <a:solidFill>
                  <a:srgbClr val="00359E"/>
                </a:solidFill>
              </a:rPr>
              <a:t>COBERTURAS ALCANZADAS POR TIPO DE VACUNAS</a:t>
            </a:r>
            <a:br>
              <a:rPr lang="es-ES_tradnl" sz="1800" b="1" dirty="0" smtClean="0">
                <a:solidFill>
                  <a:srgbClr val="00359E"/>
                </a:solidFill>
              </a:rPr>
            </a:br>
            <a:r>
              <a:rPr lang="es-ES_tradnl" sz="1800" b="1" dirty="0" smtClean="0">
                <a:solidFill>
                  <a:srgbClr val="00359E"/>
                </a:solidFill>
              </a:rPr>
              <a:t>NIÑOS MENORES DE 1 AÑO 2000 A 2012 ( A Jun) </a:t>
            </a:r>
            <a:br>
              <a:rPr lang="es-ES_tradnl" sz="1800" b="1" dirty="0" smtClean="0">
                <a:solidFill>
                  <a:srgbClr val="00359E"/>
                </a:solidFill>
              </a:rPr>
            </a:br>
            <a:endParaRPr lang="es-ES_tradnl" sz="1800" b="1" dirty="0" smtClean="0">
              <a:solidFill>
                <a:srgbClr val="00359E"/>
              </a:solidFill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20108530"/>
              </p:ext>
            </p:extLst>
          </p:nvPr>
        </p:nvGraphicFramePr>
        <p:xfrm>
          <a:off x="107504" y="954088"/>
          <a:ext cx="8712967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Gráfico" r:id="rId3" imgW="11782403" imgH="7686629" progId="MSGraph.Chart.8">
                  <p:embed followColorScheme="full"/>
                </p:oleObj>
              </mc:Choice>
              <mc:Fallback>
                <p:oleObj name="Gráfico" r:id="rId3" imgW="11782403" imgH="7686629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4933" r="6685"/>
                      <a:stretch>
                        <a:fillRect/>
                      </a:stretch>
                    </p:blipFill>
                    <p:spPr bwMode="auto">
                      <a:xfrm>
                        <a:off x="107504" y="954088"/>
                        <a:ext cx="8712967" cy="539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9600" y="6165850"/>
            <a:ext cx="268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800" b="1" smtClean="0">
                <a:solidFill>
                  <a:srgbClr val="000000"/>
                </a:solidFill>
              </a:rPr>
              <a:t>FUENTE: OEI</a:t>
            </a:r>
          </a:p>
          <a:p>
            <a:r>
              <a:rPr lang="es-ES" sz="800" b="1" smtClean="0">
                <a:solidFill>
                  <a:srgbClr val="000000"/>
                </a:solidFill>
              </a:rPr>
              <a:t>EQM/FVB</a:t>
            </a:r>
          </a:p>
          <a:p>
            <a:r>
              <a:rPr lang="es-ES" sz="800" b="1" smtClean="0">
                <a:solidFill>
                  <a:srgbClr val="000000"/>
                </a:solidFill>
              </a:rPr>
              <a:t>NOTA:La Vacuna contra Rotavirus y Neumococo se introduce el año  2009.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187624" y="1836475"/>
            <a:ext cx="7632848" cy="1588"/>
          </a:xfrm>
          <a:prstGeom prst="line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97199"/>
              </p:ext>
            </p:extLst>
          </p:nvPr>
        </p:nvGraphicFramePr>
        <p:xfrm>
          <a:off x="392113" y="990600"/>
          <a:ext cx="8513762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Gráfico" r:id="rId3" imgW="8343786" imgH="5105524" progId="MSGraph.Chart.8">
                  <p:embed followColorScheme="full"/>
                </p:oleObj>
              </mc:Choice>
              <mc:Fallback>
                <p:oleObj name="Gráfico" r:id="rId3" imgW="8343786" imgH="510552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990600"/>
                        <a:ext cx="8513762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144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1600" b="1" dirty="0" smtClean="0">
                <a:solidFill>
                  <a:srgbClr val="333399"/>
                </a:solidFill>
                <a:latin typeface="Arial Black" pitchFamily="34" charset="0"/>
              </a:rPr>
              <a:t>REGION DE SALUD AREQUIPA</a:t>
            </a:r>
            <a:r>
              <a:rPr lang="es-ES_tradnl" sz="1600" b="1" dirty="0" smtClean="0">
                <a:solidFill>
                  <a:srgbClr val="333399"/>
                </a:solidFill>
              </a:rPr>
              <a:t> </a:t>
            </a:r>
            <a:br>
              <a:rPr lang="es-ES_tradnl" sz="1600" b="1" dirty="0" smtClean="0">
                <a:solidFill>
                  <a:srgbClr val="333399"/>
                </a:solidFill>
              </a:rPr>
            </a:br>
            <a:r>
              <a:rPr lang="es-ES_tradnl" sz="1600" b="1" dirty="0" smtClean="0">
                <a:solidFill>
                  <a:srgbClr val="333399"/>
                </a:solidFill>
              </a:rPr>
              <a:t>COBERTURAS DE VACUNA ANTISARAMPION/SRP,  A.AMARILICA y NEUMOCOCO</a:t>
            </a:r>
            <a:br>
              <a:rPr lang="es-ES_tradnl" sz="1600" b="1" dirty="0" smtClean="0">
                <a:solidFill>
                  <a:srgbClr val="333399"/>
                </a:solidFill>
              </a:rPr>
            </a:br>
            <a:r>
              <a:rPr lang="es-ES_tradnl" sz="1600" b="1" dirty="0" smtClean="0">
                <a:solidFill>
                  <a:srgbClr val="333399"/>
                </a:solidFill>
              </a:rPr>
              <a:t>EN NIÑOS DE 1 AÑO    DEL 2000 – 2012 ( a Jun)</a:t>
            </a:r>
          </a:p>
          <a:p>
            <a:pPr algn="ctr"/>
            <a:endParaRPr lang="es-ES_tradnl" sz="1600" b="1" dirty="0" smtClean="0">
              <a:solidFill>
                <a:srgbClr val="333399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6092825"/>
            <a:ext cx="8496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900" smtClean="0">
                <a:solidFill>
                  <a:srgbClr val="333399"/>
                </a:solidFill>
              </a:rPr>
              <a:t>Fuente: OEI/ESNI</a:t>
            </a:r>
          </a:p>
          <a:p>
            <a:r>
              <a:rPr lang="es-ES" sz="900" smtClean="0">
                <a:solidFill>
                  <a:srgbClr val="333399"/>
                </a:solidFill>
              </a:rPr>
              <a:t>EQM/RCC.</a:t>
            </a:r>
          </a:p>
          <a:p>
            <a:r>
              <a:rPr lang="es-ES" sz="900" smtClean="0">
                <a:solidFill>
                  <a:srgbClr val="333399"/>
                </a:solidFill>
              </a:rPr>
              <a:t>Nota:  la incorporación con SPR es a partir del año 2003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1943100" y="1855787"/>
            <a:ext cx="4861148" cy="1588"/>
          </a:xfrm>
          <a:prstGeom prst="line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128842" cy="1368425"/>
          </a:xfrm>
        </p:spPr>
        <p:txBody>
          <a:bodyPr/>
          <a:lstStyle/>
          <a:p>
            <a:pPr>
              <a:defRPr/>
            </a:pPr>
            <a:r>
              <a:rPr lang="es-ES" sz="1600" dirty="0">
                <a:effectLst/>
              </a:rPr>
              <a:t>Por época de </a:t>
            </a:r>
            <a:r>
              <a:rPr lang="es-ES" sz="1600" dirty="0" err="1">
                <a:effectLst/>
              </a:rPr>
              <a:t>fríaje</a:t>
            </a:r>
            <a:r>
              <a:rPr lang="es-ES" sz="1600" dirty="0">
                <a:effectLst/>
              </a:rPr>
              <a:t>, se ha administrado la Vacuna Contra la Influenza  habiéndose</a:t>
            </a:r>
            <a:r>
              <a:rPr lang="es-ES" dirty="0">
                <a:effectLst/>
              </a:rPr>
              <a:t>  </a:t>
            </a:r>
            <a:r>
              <a:rPr lang="es-ES" sz="1600" dirty="0">
                <a:effectLst/>
              </a:rPr>
              <a:t>logrado en 3 meses de Vacunación en el Niño menor de 2 años 26.15% en el Adulto Mayor 50.36% y en Personal de Salud 84.76%.</a:t>
            </a:r>
            <a:endParaRPr lang="en-US" sz="1600" dirty="0"/>
          </a:p>
        </p:txBody>
      </p:sp>
      <p:pic>
        <p:nvPicPr>
          <p:cNvPr id="7171" name="Imagen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b="294"/>
          <a:stretch>
            <a:fillRect/>
          </a:stretch>
        </p:blipFill>
        <p:spPr>
          <a:xfrm>
            <a:off x="1115616" y="260648"/>
            <a:ext cx="7326133" cy="5616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6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281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5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5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DESNUTRICION CRONICA  INFANTIL ENDES – SIEN</a:t>
            </a:r>
            <a:endParaRPr lang="es-P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0" y="1165602"/>
            <a:ext cx="8568952" cy="516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curvada hacia abajo"/>
          <p:cNvSpPr/>
          <p:nvPr/>
        </p:nvSpPr>
        <p:spPr>
          <a:xfrm rot="851179">
            <a:off x="1229086" y="3080841"/>
            <a:ext cx="1917191" cy="553723"/>
          </a:xfrm>
          <a:prstGeom prst="curvedDownArrow">
            <a:avLst>
              <a:gd name="adj1" fmla="val 25000"/>
              <a:gd name="adj2" fmla="val 50000"/>
              <a:gd name="adj3" fmla="val 595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9121">
            <a:off x="7347430" y="1437210"/>
            <a:ext cx="1755878" cy="8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6876256" y="1484784"/>
            <a:ext cx="0" cy="154285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508104" y="178318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Calibri" pitchFamily="34" charset="0"/>
                <a:cs typeface="Calibri" pitchFamily="34" charset="0"/>
              </a:rPr>
              <a:t>9 PUNTOS</a:t>
            </a:r>
            <a:endParaRPr lang="es-PE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41189" y="2463860"/>
            <a:ext cx="149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Calibri" pitchFamily="34" charset="0"/>
                <a:cs typeface="Calibri" pitchFamily="34" charset="0"/>
              </a:rPr>
              <a:t>3.7 PUNTOS</a:t>
            </a:r>
            <a:endParaRPr lang="es-PE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Flecha curvada hacia abajo"/>
          <p:cNvSpPr/>
          <p:nvPr/>
        </p:nvSpPr>
        <p:spPr>
          <a:xfrm>
            <a:off x="4201464" y="3083659"/>
            <a:ext cx="1635701" cy="5760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01464" y="2731122"/>
            <a:ext cx="149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latin typeface="Calibri" pitchFamily="34" charset="0"/>
                <a:cs typeface="Calibri" pitchFamily="34" charset="0"/>
              </a:rPr>
              <a:t>3.4 PUNTOS</a:t>
            </a:r>
            <a:endParaRPr lang="es-PE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6347062"/>
            <a:ext cx="780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FUENTE       ENDES:  ENCUESTA NACIONAL DEMOGRAFICA Y DE SALUD FAMILIAR</a:t>
            </a:r>
          </a:p>
          <a:p>
            <a:r>
              <a:rPr lang="es-PE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SIEN:      SISTEMA </a:t>
            </a:r>
            <a:r>
              <a:rPr lang="es-PE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INFORMACION DEL ESTADO NUTRICIONAL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1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568</TotalTime>
  <Words>601</Words>
  <Application>Microsoft Office PowerPoint</Application>
  <PresentationFormat>Presentación en pantalla (4:3)</PresentationFormat>
  <Paragraphs>299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Gráfico</vt:lpstr>
      <vt:lpstr>Presentación de PowerPoint</vt:lpstr>
      <vt:lpstr>REGION DE SALUD AREQUIPA COBERTURAS ALCANZADAS POR TIPO DE VACUNAS NIÑOS MENORES DE 1 AÑO 2000 A 2012 ( A Jun)  </vt:lpstr>
      <vt:lpstr>Presentación de PowerPoint</vt:lpstr>
      <vt:lpstr>Por época de fríaje, se ha administrado la Vacuna Contra la Influenza  habiéndose  logrado en 3 meses de Vacunación en el Niño menor de 2 años 26.15% en el Adulto Mayor 50.36% y en Personal de Salud 84.76%.</vt:lpstr>
      <vt:lpstr>Presentación de PowerPoint</vt:lpstr>
      <vt:lpstr>Presentación de PowerPoint</vt:lpstr>
      <vt:lpstr>Presentación de PowerPoint</vt:lpstr>
      <vt:lpstr> LA DESNUTRICION CRONICA  INFANTIL ENDES – SIEN</vt:lpstr>
      <vt:lpstr>Presentación de PowerPoint</vt:lpstr>
      <vt:lpstr>Presentación de PowerPoint</vt:lpstr>
      <vt:lpstr>Presentación de PowerPoint</vt:lpstr>
      <vt:lpstr>Presentación de PowerPoint</vt:lpstr>
      <vt:lpstr> PREVENCION Y CONTROL DEL CANCER</vt:lpstr>
      <vt:lpstr>E.S.N METAXENICAS</vt:lpstr>
      <vt:lpstr>E.S.N METAXENICAS</vt:lpstr>
      <vt:lpstr>LEVANTAMIENTO DE LA LINEA  BASAL E.S.  ZOONOSIS  AÑO 2011 HIDATIDOSIS  Y  FASCIOLOSIS   </vt:lpstr>
      <vt:lpstr>Presentación de PowerPoint</vt:lpstr>
      <vt:lpstr>ESN DAÑOS NO TRANSMISIBLES CASOS DE DIABETES E HIPERTENSION POR ETAPAS DE VIDA ENERO  - JUNIO 2012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 REGIONAL DE SALUD AREQUIPA</dc:title>
  <dc:creator>NINO</dc:creator>
  <cp:lastModifiedBy>Giovanna</cp:lastModifiedBy>
  <cp:revision>67</cp:revision>
  <dcterms:created xsi:type="dcterms:W3CDTF">2012-06-23T15:26:57Z</dcterms:created>
  <dcterms:modified xsi:type="dcterms:W3CDTF">2012-08-27T16:16:20Z</dcterms:modified>
</cp:coreProperties>
</file>